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Lst>
  <p:sldSz cy="6858000" cx="12192000"/>
  <p:notesSz cx="6858000" cy="9144000"/>
  <p:embeddedFontLst>
    <p:embeddedFont>
      <p:font typeface="Roboto"/>
      <p:regular r:id="rId34"/>
      <p:bold r:id="rId35"/>
      <p:italic r:id="rId36"/>
      <p:boldItalic r:id="rId37"/>
    </p:embeddedFont>
    <p:embeddedFont>
      <p:font typeface="Proxima Nova"/>
      <p:regular r:id="rId38"/>
      <p:bold r:id="rId39"/>
      <p:italic r:id="rId40"/>
      <p:boldItalic r:id="rId41"/>
    </p:embeddedFont>
    <p:embeddedFont>
      <p:font typeface="Poppins"/>
      <p:regular r:id="rId42"/>
      <p:bold r:id="rId43"/>
      <p:italic r:id="rId44"/>
      <p:boldItalic r:id="rId45"/>
    </p:embeddedFont>
    <p:embeddedFont>
      <p:font typeface="Quicksand"/>
      <p:regular r:id="rId46"/>
      <p:bold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48" roundtripDataSignature="AMtx7mjH6O+iK/MImOxsFL/42wofb4BkG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EEE625F-89E4-4623-8A54-25ECE1CC835E}">
  <a:tblStyle styleId="{EEEE625F-89E4-4623-8A54-25ECE1CC835E}"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ProximaNova-italic.fntdata"/><Relationship Id="rId20" Type="http://schemas.openxmlformats.org/officeDocument/2006/relationships/slide" Target="slides/slide14.xml"/><Relationship Id="rId42" Type="http://schemas.openxmlformats.org/officeDocument/2006/relationships/font" Target="fonts/Poppins-regular.fntdata"/><Relationship Id="rId41" Type="http://schemas.openxmlformats.org/officeDocument/2006/relationships/font" Target="fonts/ProximaNova-boldItalic.fntdata"/><Relationship Id="rId22" Type="http://schemas.openxmlformats.org/officeDocument/2006/relationships/slide" Target="slides/slide16.xml"/><Relationship Id="rId44" Type="http://schemas.openxmlformats.org/officeDocument/2006/relationships/font" Target="fonts/Poppins-italic.fntdata"/><Relationship Id="rId21" Type="http://schemas.openxmlformats.org/officeDocument/2006/relationships/slide" Target="slides/slide15.xml"/><Relationship Id="rId43" Type="http://schemas.openxmlformats.org/officeDocument/2006/relationships/font" Target="fonts/Poppins-bold.fntdata"/><Relationship Id="rId24" Type="http://schemas.openxmlformats.org/officeDocument/2006/relationships/slide" Target="slides/slide18.xml"/><Relationship Id="rId46" Type="http://schemas.openxmlformats.org/officeDocument/2006/relationships/font" Target="fonts/Quicksand-regular.fntdata"/><Relationship Id="rId23" Type="http://schemas.openxmlformats.org/officeDocument/2006/relationships/slide" Target="slides/slide17.xml"/><Relationship Id="rId45" Type="http://schemas.openxmlformats.org/officeDocument/2006/relationships/font" Target="fonts/Poppins-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48" Type="http://customschemas.google.com/relationships/presentationmetadata" Target="metadata"/><Relationship Id="rId25" Type="http://schemas.openxmlformats.org/officeDocument/2006/relationships/slide" Target="slides/slide19.xml"/><Relationship Id="rId47" Type="http://schemas.openxmlformats.org/officeDocument/2006/relationships/font" Target="fonts/Quicksand-bold.fntdata"/><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Roboto-bold.fntdata"/><Relationship Id="rId12" Type="http://schemas.openxmlformats.org/officeDocument/2006/relationships/slide" Target="slides/slide6.xml"/><Relationship Id="rId34" Type="http://schemas.openxmlformats.org/officeDocument/2006/relationships/font" Target="fonts/Roboto-regular.fntdata"/><Relationship Id="rId15" Type="http://schemas.openxmlformats.org/officeDocument/2006/relationships/slide" Target="slides/slide9.xml"/><Relationship Id="rId37" Type="http://schemas.openxmlformats.org/officeDocument/2006/relationships/font" Target="fonts/Roboto-boldItalic.fntdata"/><Relationship Id="rId14" Type="http://schemas.openxmlformats.org/officeDocument/2006/relationships/slide" Target="slides/slide8.xml"/><Relationship Id="rId36" Type="http://schemas.openxmlformats.org/officeDocument/2006/relationships/font" Target="fonts/Roboto-italic.fntdata"/><Relationship Id="rId17" Type="http://schemas.openxmlformats.org/officeDocument/2006/relationships/slide" Target="slides/slide11.xml"/><Relationship Id="rId39" Type="http://schemas.openxmlformats.org/officeDocument/2006/relationships/font" Target="fonts/ProximaNova-bold.fntdata"/><Relationship Id="rId16" Type="http://schemas.openxmlformats.org/officeDocument/2006/relationships/slide" Target="slides/slide10.xml"/><Relationship Id="rId38" Type="http://schemas.openxmlformats.org/officeDocument/2006/relationships/font" Target="fonts/ProximaNova-regular.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it-IT"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 name="Google Shape;175;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it-IT"/>
              <a:t>Ecco un breve riassunto.</a:t>
            </a:r>
            <a:endParaRPr/>
          </a:p>
          <a:p>
            <a:pPr indent="0" lvl="0" marL="0" rtl="0" algn="l">
              <a:spcBef>
                <a:spcPts val="0"/>
              </a:spcBef>
              <a:spcAft>
                <a:spcPts val="0"/>
              </a:spcAft>
              <a:buNone/>
            </a:pPr>
            <a:r>
              <a:t/>
            </a:r>
            <a:endParaRPr/>
          </a:p>
          <a:p>
            <a:pPr indent="0" lvl="0" marL="0" rtl="0" algn="l">
              <a:spcBef>
                <a:spcPts val="0"/>
              </a:spcBef>
              <a:spcAft>
                <a:spcPts val="0"/>
              </a:spcAft>
              <a:buNone/>
            </a:pPr>
            <a:r>
              <a:rPr lang="it-IT"/>
              <a:t> La collaborazione digitale è una tendenza in crescita nell'ambiente di lavoro odierno, i cui vantaggi sono molteplici. La collaborazione digitale fa risparmiare tempo e fatica, migliora i flussi di lavoro, favorisce il lavoro di squadra e aumenta la produttività.</a:t>
            </a:r>
            <a:r>
              <a:rPr b="0" i="0" lang="it-IT">
                <a:solidFill>
                  <a:srgbClr val="000000"/>
                </a:solidFill>
                <a:latin typeface="Poppins"/>
                <a:ea typeface="Poppins"/>
                <a:cs typeface="Poppins"/>
                <a:sym typeface="Poppins"/>
              </a:rPr>
              <a:t>.</a:t>
            </a:r>
            <a:endParaRPr/>
          </a:p>
        </p:txBody>
      </p:sp>
      <p:sp>
        <p:nvSpPr>
          <p:cNvPr id="176" name="Google Shape;176;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5" name="Google Shape;185;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it-IT"/>
              <a:t>Dopo aver sentito parlare dei vantaggi della comunicazione e della collaborazione digitale, passiamo agli strumenti concreti. </a:t>
            </a:r>
            <a:endParaRPr/>
          </a:p>
          <a:p>
            <a:pPr indent="0" lvl="0" marL="0" rtl="0" algn="l">
              <a:spcBef>
                <a:spcPts val="0"/>
              </a:spcBef>
              <a:spcAft>
                <a:spcPts val="0"/>
              </a:spcAft>
              <a:buNone/>
            </a:pPr>
            <a:r>
              <a:t/>
            </a:r>
            <a:endParaRPr/>
          </a:p>
          <a:p>
            <a:pPr indent="0" lvl="0" marL="0" rtl="0" algn="l">
              <a:spcBef>
                <a:spcPts val="0"/>
              </a:spcBef>
              <a:spcAft>
                <a:spcPts val="0"/>
              </a:spcAft>
              <a:buNone/>
            </a:pPr>
            <a:r>
              <a:rPr lang="it-IT"/>
              <a:t>Il luogo di lavoro moderno si sta avviando verso una totale trasformazione digitale, soprattutto perché la necessità di gestire efficacemente la collaborazione di numerosi dipendenti diventa una priorità. Tuttavia, molte aziende soffrono di applicazioni interne disparate e disarticolate. </a:t>
            </a:r>
            <a:endParaRPr/>
          </a:p>
          <a:p>
            <a:pPr indent="0" lvl="0" marL="0" rtl="0" algn="l">
              <a:spcBef>
                <a:spcPts val="0"/>
              </a:spcBef>
              <a:spcAft>
                <a:spcPts val="0"/>
              </a:spcAft>
              <a:buNone/>
            </a:pPr>
            <a:r>
              <a:t/>
            </a:r>
            <a:endParaRPr/>
          </a:p>
          <a:p>
            <a:pPr indent="0" lvl="0" marL="0" rtl="0" algn="l">
              <a:spcBef>
                <a:spcPts val="0"/>
              </a:spcBef>
              <a:spcAft>
                <a:spcPts val="0"/>
              </a:spcAft>
              <a:buNone/>
            </a:pPr>
            <a:r>
              <a:rPr lang="it-IT"/>
              <a:t>Le piattaforme e i software di comunicazione possono essere indispensabili per facilitare una migliore collaborazione e connessione all'interno dell'azienda e con clienti e partner.</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it-IT"/>
              <a:t>Cominciamo!</a:t>
            </a:r>
            <a:endParaRPr/>
          </a:p>
        </p:txBody>
      </p:sp>
      <p:sp>
        <p:nvSpPr>
          <p:cNvPr id="186" name="Google Shape;186;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4" name="Google Shape;194;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it-IT">
                <a:solidFill>
                  <a:srgbClr val="3C4043"/>
                </a:solidFill>
                <a:latin typeface="Roboto"/>
                <a:ea typeface="Roboto"/>
                <a:cs typeface="Roboto"/>
                <a:sym typeface="Roboto"/>
              </a:rPr>
              <a:t>A seconda dello scopo, del pubblico e del contesto, è necessario scegliere gli strumenti e le piattaforme di comunicazione e collaborazione digitale più adatti alle proprie esigenze. Ad esempio, se volete condividere un documento con il vostro team e ricevere un feedback, potete utilizzare un servizio basato su cloud come Google Docs o Dropbox. Se volete discutere dal vivo con un cliente, potete utilizzare uno strumento di videoconferenza come Zoom o Skype. Se volete costruire la vostra rete professionale e mostrare le vostre competenze, potete usare una piattaforma di social media come LinkedIn o Twitter. Il segreto è adattare lo strumento o la piattaforma al vostro obiettivo e stile di comunicazione.</a:t>
            </a:r>
            <a:endParaRPr/>
          </a:p>
          <a:p>
            <a:pPr indent="0" lvl="0" marL="0" rtl="0" algn="l">
              <a:spcBef>
                <a:spcPts val="0"/>
              </a:spcBef>
              <a:spcAft>
                <a:spcPts val="0"/>
              </a:spcAft>
              <a:buNone/>
            </a:pPr>
            <a:r>
              <a:t/>
            </a:r>
            <a:endParaRPr b="0" i="0">
              <a:solidFill>
                <a:srgbClr val="3C4043"/>
              </a:solidFill>
              <a:latin typeface="Roboto"/>
              <a:ea typeface="Roboto"/>
              <a:cs typeface="Roboto"/>
              <a:sym typeface="Roboto"/>
            </a:endParaRPr>
          </a:p>
          <a:p>
            <a:pPr indent="0" lvl="0" marL="0" rtl="0" algn="l">
              <a:spcBef>
                <a:spcPts val="0"/>
              </a:spcBef>
              <a:spcAft>
                <a:spcPts val="0"/>
              </a:spcAft>
              <a:buNone/>
            </a:pPr>
            <a:r>
              <a:rPr b="0" i="0" lang="it-IT">
                <a:solidFill>
                  <a:srgbClr val="3C4043"/>
                </a:solidFill>
                <a:latin typeface="Roboto"/>
                <a:ea typeface="Roboto"/>
                <a:cs typeface="Roboto"/>
                <a:sym typeface="Roboto"/>
              </a:rPr>
              <a:t>Ecco alcuni aspetti fondamentali da considerare nella scelta dello strumento giusto per la vostra istituzione:</a:t>
            </a:r>
            <a:endParaRPr/>
          </a:p>
          <a:p>
            <a:pPr indent="0" lvl="0" marL="0" rtl="0" algn="l">
              <a:spcBef>
                <a:spcPts val="0"/>
              </a:spcBef>
              <a:spcAft>
                <a:spcPts val="0"/>
              </a:spcAft>
              <a:buNone/>
            </a:pPr>
            <a:r>
              <a:t/>
            </a:r>
            <a:endParaRPr b="0" i="0">
              <a:solidFill>
                <a:srgbClr val="3C4043"/>
              </a:solidFill>
              <a:latin typeface="Roboto"/>
              <a:ea typeface="Roboto"/>
              <a:cs typeface="Roboto"/>
              <a:sym typeface="Roboto"/>
            </a:endParaRPr>
          </a:p>
          <a:p>
            <a:pPr indent="0" lvl="0" marL="0" rtl="0" algn="l">
              <a:spcBef>
                <a:spcPts val="0"/>
              </a:spcBef>
              <a:spcAft>
                <a:spcPts val="0"/>
              </a:spcAft>
              <a:buNone/>
            </a:pPr>
            <a:r>
              <a:rPr b="0" i="0" lang="it-IT">
                <a:solidFill>
                  <a:srgbClr val="3C4043"/>
                </a:solidFill>
                <a:latin typeface="Roboto"/>
                <a:ea typeface="Roboto"/>
                <a:cs typeface="Roboto"/>
                <a:sym typeface="Roboto"/>
              </a:rPr>
              <a:t>Capacità di integrazione:</a:t>
            </a:r>
            <a:endParaRPr/>
          </a:p>
          <a:p>
            <a:pPr indent="0" lvl="0" marL="0" rtl="0" algn="l">
              <a:spcBef>
                <a:spcPts val="0"/>
              </a:spcBef>
              <a:spcAft>
                <a:spcPts val="0"/>
              </a:spcAft>
              <a:buNone/>
            </a:pPr>
            <a:r>
              <a:rPr b="0" i="0" lang="it-IT">
                <a:solidFill>
                  <a:srgbClr val="3C4043"/>
                </a:solidFill>
                <a:latin typeface="Roboto"/>
                <a:ea typeface="Roboto"/>
                <a:cs typeface="Roboto"/>
                <a:sym typeface="Roboto"/>
              </a:rPr>
              <a:t>L'applicazione scelta deve integrarsi perfettamente con i sistemi esistenti, garantendo un flusso di lavoro semplificato. Questa integrazione è particolarmente importante per le aziende con infrastrutture esistenti come intranet, portali o sistemi di gestione dell'apprendimento.</a:t>
            </a:r>
            <a:endParaRPr/>
          </a:p>
          <a:p>
            <a:pPr indent="0" lvl="0" marL="0" rtl="0" algn="l">
              <a:spcBef>
                <a:spcPts val="0"/>
              </a:spcBef>
              <a:spcAft>
                <a:spcPts val="0"/>
              </a:spcAft>
              <a:buNone/>
            </a:pPr>
            <a:r>
              <a:t/>
            </a:r>
            <a:endParaRPr b="0" i="0">
              <a:solidFill>
                <a:srgbClr val="3C4043"/>
              </a:solidFill>
              <a:latin typeface="Roboto"/>
              <a:ea typeface="Roboto"/>
              <a:cs typeface="Roboto"/>
              <a:sym typeface="Roboto"/>
            </a:endParaRPr>
          </a:p>
          <a:p>
            <a:pPr indent="0" lvl="0" marL="0" rtl="0" algn="l">
              <a:spcBef>
                <a:spcPts val="0"/>
              </a:spcBef>
              <a:spcAft>
                <a:spcPts val="0"/>
              </a:spcAft>
              <a:buNone/>
            </a:pPr>
            <a:r>
              <a:rPr b="0" i="0" lang="it-IT">
                <a:solidFill>
                  <a:srgbClr val="3C4043"/>
                </a:solidFill>
                <a:latin typeface="Roboto"/>
                <a:ea typeface="Roboto"/>
                <a:cs typeface="Roboto"/>
                <a:sym typeface="Roboto"/>
              </a:rPr>
              <a:t>Interfaccia facile da usare:</a:t>
            </a:r>
            <a:endParaRPr/>
          </a:p>
          <a:p>
            <a:pPr indent="0" lvl="0" marL="0" rtl="0" algn="l">
              <a:spcBef>
                <a:spcPts val="0"/>
              </a:spcBef>
              <a:spcAft>
                <a:spcPts val="0"/>
              </a:spcAft>
              <a:buNone/>
            </a:pPr>
            <a:r>
              <a:rPr b="0" i="0" lang="it-IT">
                <a:solidFill>
                  <a:srgbClr val="3C4043"/>
                </a:solidFill>
                <a:latin typeface="Roboto"/>
                <a:ea typeface="Roboto"/>
                <a:cs typeface="Roboto"/>
                <a:sym typeface="Roboto"/>
              </a:rPr>
              <a:t>Uno strumento è valido solo quanto il suo tasso di adozione. Gli strumenti di comunicazione più diffusi sul posto di lavoro sono quelli dotati di interfacce intuitive, che facilitano l'ingresso a bordo dei dipendenti di qualsiasi livello tecnologico.</a:t>
            </a:r>
            <a:endParaRPr/>
          </a:p>
          <a:p>
            <a:pPr indent="0" lvl="0" marL="0" rtl="0" algn="l">
              <a:spcBef>
                <a:spcPts val="0"/>
              </a:spcBef>
              <a:spcAft>
                <a:spcPts val="0"/>
              </a:spcAft>
              <a:buNone/>
            </a:pPr>
            <a:r>
              <a:t/>
            </a:r>
            <a:endParaRPr b="0" i="0">
              <a:solidFill>
                <a:srgbClr val="3C4043"/>
              </a:solidFill>
              <a:latin typeface="Roboto"/>
              <a:ea typeface="Roboto"/>
              <a:cs typeface="Roboto"/>
              <a:sym typeface="Roboto"/>
            </a:endParaRPr>
          </a:p>
          <a:p>
            <a:pPr indent="0" lvl="0" marL="0" rtl="0" algn="l">
              <a:spcBef>
                <a:spcPts val="0"/>
              </a:spcBef>
              <a:spcAft>
                <a:spcPts val="0"/>
              </a:spcAft>
              <a:buNone/>
            </a:pPr>
            <a:r>
              <a:rPr b="0" i="0" lang="it-IT">
                <a:solidFill>
                  <a:srgbClr val="3C4043"/>
                </a:solidFill>
                <a:latin typeface="Roboto"/>
                <a:ea typeface="Roboto"/>
                <a:cs typeface="Roboto"/>
                <a:sym typeface="Roboto"/>
              </a:rPr>
              <a:t>Sicurezza e conformità:</a:t>
            </a:r>
            <a:endParaRPr/>
          </a:p>
          <a:p>
            <a:pPr indent="0" lvl="0" marL="0" rtl="0" algn="l">
              <a:spcBef>
                <a:spcPts val="0"/>
              </a:spcBef>
              <a:spcAft>
                <a:spcPts val="0"/>
              </a:spcAft>
              <a:buNone/>
            </a:pPr>
            <a:r>
              <a:rPr b="0" i="0" lang="it-IT">
                <a:solidFill>
                  <a:srgbClr val="3C4043"/>
                </a:solidFill>
                <a:latin typeface="Roboto"/>
                <a:ea typeface="Roboto"/>
                <a:cs typeface="Roboto"/>
                <a:sym typeface="Roboto"/>
              </a:rPr>
              <a:t>Data la natura sensibile delle comunicazioni aziendali, è indispensabile dare priorità a strumenti che aderiscano a protocolli di sicurezza e standard di conformità di prim'ordine.</a:t>
            </a:r>
            <a:endParaRPr b="0" i="0">
              <a:solidFill>
                <a:srgbClr val="3C4043"/>
              </a:solidFill>
              <a:latin typeface="Roboto"/>
              <a:ea typeface="Roboto"/>
              <a:cs typeface="Roboto"/>
              <a:sym typeface="Roboto"/>
            </a:endParaRPr>
          </a:p>
          <a:p>
            <a:pPr indent="0" lvl="0" marL="0" rtl="0" algn="l">
              <a:spcBef>
                <a:spcPts val="0"/>
              </a:spcBef>
              <a:spcAft>
                <a:spcPts val="0"/>
              </a:spcAft>
              <a:buNone/>
            </a:pPr>
            <a:r>
              <a:rPr b="0" i="0" lang="it-IT">
                <a:solidFill>
                  <a:srgbClr val="3C4043"/>
                </a:solidFill>
                <a:latin typeface="Roboto"/>
                <a:ea typeface="Roboto"/>
                <a:cs typeface="Roboto"/>
                <a:sym typeface="Roboto"/>
              </a:rPr>
              <a:t>Nelle prossime diapositive verranno fornite alcune informazioni di base su due prodotti principali per la collaborazione e la comunicazione digitale:</a:t>
            </a:r>
            <a:endParaRPr/>
          </a:p>
          <a:p>
            <a:pPr indent="0" lvl="0" marL="0" rtl="0" algn="l">
              <a:spcBef>
                <a:spcPts val="0"/>
              </a:spcBef>
              <a:spcAft>
                <a:spcPts val="0"/>
              </a:spcAft>
              <a:buNone/>
            </a:pPr>
            <a:r>
              <a:t/>
            </a:r>
            <a:endParaRPr b="0" i="0">
              <a:solidFill>
                <a:srgbClr val="3C4043"/>
              </a:solidFill>
              <a:latin typeface="Roboto"/>
              <a:ea typeface="Roboto"/>
              <a:cs typeface="Roboto"/>
              <a:sym typeface="Roboto"/>
            </a:endParaRPr>
          </a:p>
          <a:p>
            <a:pPr indent="0" lvl="0" marL="0" rtl="0" algn="l">
              <a:spcBef>
                <a:spcPts val="0"/>
              </a:spcBef>
              <a:spcAft>
                <a:spcPts val="0"/>
              </a:spcAft>
              <a:buNone/>
            </a:pPr>
            <a:r>
              <a:rPr b="0" i="0" lang="it-IT">
                <a:solidFill>
                  <a:srgbClr val="3C4043"/>
                </a:solidFill>
                <a:latin typeface="Roboto"/>
                <a:ea typeface="Roboto"/>
                <a:cs typeface="Roboto"/>
                <a:sym typeface="Roboto"/>
              </a:rPr>
              <a:t>Microsoft Teams e Google Workspace.</a:t>
            </a:r>
            <a:endParaRPr b="0" i="0">
              <a:solidFill>
                <a:srgbClr val="3C4043"/>
              </a:solidFill>
              <a:latin typeface="Roboto"/>
              <a:ea typeface="Roboto"/>
              <a:cs typeface="Roboto"/>
              <a:sym typeface="Roboto"/>
            </a:endParaRPr>
          </a:p>
        </p:txBody>
      </p:sp>
      <p:sp>
        <p:nvSpPr>
          <p:cNvPr id="195" name="Google Shape;195;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3" name="Google Shape;203;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it-IT">
                <a:solidFill>
                  <a:srgbClr val="444444"/>
                </a:solidFill>
                <a:latin typeface="Quicksand"/>
                <a:ea typeface="Quicksand"/>
                <a:cs typeface="Quicksand"/>
                <a:sym typeface="Quicksand"/>
              </a:rPr>
              <a:t>Microsoft Teams, precedentemente Skype for Business, viene ora fornito in bundle con i pacchetti Business Standard e Premium. Consente di collaborare con altre persone all'interno di uno spazio di lavoro online dedicato, dove è possibile conversare e condividere documenti. Offre messaggistica, chiamate vocali e video tra persone o gruppi di persone. È disponibile come applicazione mobile, per desktop e come applicazione per computer. </a:t>
            </a:r>
            <a:endParaRPr/>
          </a:p>
          <a:p>
            <a:pPr indent="0" lvl="0" marL="0" rtl="0" algn="l">
              <a:spcBef>
                <a:spcPts val="0"/>
              </a:spcBef>
              <a:spcAft>
                <a:spcPts val="0"/>
              </a:spcAft>
              <a:buNone/>
            </a:pPr>
            <a:r>
              <a:t/>
            </a:r>
            <a:endParaRPr b="0" i="0">
              <a:solidFill>
                <a:srgbClr val="444444"/>
              </a:solidFill>
              <a:latin typeface="Quicksand"/>
              <a:ea typeface="Quicksand"/>
              <a:cs typeface="Quicksand"/>
              <a:sym typeface="Quicksand"/>
            </a:endParaRPr>
          </a:p>
          <a:p>
            <a:pPr indent="0" lvl="0" marL="0" rtl="0" algn="l">
              <a:spcBef>
                <a:spcPts val="0"/>
              </a:spcBef>
              <a:spcAft>
                <a:spcPts val="0"/>
              </a:spcAft>
              <a:buNone/>
            </a:pPr>
            <a:r>
              <a:rPr b="0" i="0" lang="it-IT">
                <a:solidFill>
                  <a:srgbClr val="444444"/>
                </a:solidFill>
                <a:latin typeface="Quicksand"/>
                <a:ea typeface="Quicksand"/>
                <a:cs typeface="Quicksand"/>
                <a:sym typeface="Quicksand"/>
              </a:rPr>
              <a:t>I canali, ovvero le chat di gruppo, possono essere creati su argomenti specifici, come i progetti di lavoro, e possono essere privati o pubblici. Si tratta di una piattaforma di comunicazione conveniente per comunicare con persone che si trovano in un paese diverso. La maggior parte di voi lavora già con prodotti Microsoft Office come MS Word o MS Office. Pertanto, Microsoft Teams vi sarà familiare e sarà una buona soluzione per iniziare la vostra comunicazione e collaborazione online. </a:t>
            </a:r>
            <a:endParaRPr/>
          </a:p>
          <a:p>
            <a:pPr indent="0" lvl="0" marL="0" rtl="0" algn="l">
              <a:spcBef>
                <a:spcPts val="0"/>
              </a:spcBef>
              <a:spcAft>
                <a:spcPts val="0"/>
              </a:spcAft>
              <a:buNone/>
            </a:pPr>
            <a:r>
              <a:t/>
            </a:r>
            <a:endParaRPr/>
          </a:p>
        </p:txBody>
      </p:sp>
      <p:sp>
        <p:nvSpPr>
          <p:cNvPr id="204" name="Google Shape;204;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3" name="Google Shape;213;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it-IT"/>
              <a:t>Il prossimo strumento comune per la comunicazione e la cooperazione digitale è Google Workspace. Forse conoscete Google per le ricerche su Internet, ma Google offre molto di più ed è utilizzato in molte istituzioni per la comunicazione e la cooperazione interna ed esterna.</a:t>
            </a:r>
            <a:endParaRPr/>
          </a:p>
          <a:p>
            <a:pPr indent="0" lvl="0" marL="0" rtl="0" algn="l">
              <a:spcBef>
                <a:spcPts val="0"/>
              </a:spcBef>
              <a:spcAft>
                <a:spcPts val="0"/>
              </a:spcAft>
              <a:buNone/>
            </a:pPr>
            <a:r>
              <a:t/>
            </a:r>
            <a:endParaRPr/>
          </a:p>
          <a:p>
            <a:pPr indent="0" lvl="0" marL="0" rtl="0" algn="l">
              <a:spcBef>
                <a:spcPts val="0"/>
              </a:spcBef>
              <a:spcAft>
                <a:spcPts val="0"/>
              </a:spcAft>
              <a:buNone/>
            </a:pPr>
            <a:r>
              <a:rPr lang="it-IT"/>
              <a:t>Nella seconda sessione di questo modulo avete imparato a lavorare con Google Workspace. Riuscite a ricordare?</a:t>
            </a:r>
            <a:endParaRPr/>
          </a:p>
        </p:txBody>
      </p:sp>
      <p:sp>
        <p:nvSpPr>
          <p:cNvPr id="214" name="Google Shape;214;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1" name="Google Shape;221;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it-IT"/>
              <a:t>Avete imparato a lavorare con Google Workspace. Riuscite a ricordare tutti i diversi strumenti e funzioni? </a:t>
            </a:r>
            <a:endParaRPr/>
          </a:p>
          <a:p>
            <a:pPr indent="0" lvl="0" marL="0" rtl="0" algn="l">
              <a:spcBef>
                <a:spcPts val="0"/>
              </a:spcBef>
              <a:spcAft>
                <a:spcPts val="0"/>
              </a:spcAft>
              <a:buNone/>
            </a:pPr>
            <a:r>
              <a:t/>
            </a:r>
            <a:endParaRPr/>
          </a:p>
          <a:p>
            <a:pPr indent="0" lvl="0" marL="0" rtl="0" algn="l">
              <a:spcBef>
                <a:spcPts val="0"/>
              </a:spcBef>
              <a:spcAft>
                <a:spcPts val="0"/>
              </a:spcAft>
              <a:buNone/>
            </a:pPr>
            <a:r>
              <a:rPr lang="it-IT"/>
              <a:t>Eccoli:</a:t>
            </a:r>
            <a:endParaRPr/>
          </a:p>
          <a:p>
            <a:pPr indent="0" lvl="0" marL="0" rtl="0" algn="l">
              <a:spcBef>
                <a:spcPts val="0"/>
              </a:spcBef>
              <a:spcAft>
                <a:spcPts val="0"/>
              </a:spcAft>
              <a:buNone/>
            </a:pPr>
            <a:r>
              <a:t/>
            </a:r>
            <a:endParaRPr/>
          </a:p>
          <a:p>
            <a:pPr indent="0" lvl="0" marL="0" rtl="0" algn="l">
              <a:spcBef>
                <a:spcPts val="0"/>
              </a:spcBef>
              <a:spcAft>
                <a:spcPts val="0"/>
              </a:spcAft>
              <a:buNone/>
            </a:pPr>
            <a:r>
              <a:rPr lang="it-IT"/>
              <a:t>Gmail serve per inviare e ricevere e-mail. </a:t>
            </a:r>
            <a:endParaRPr/>
          </a:p>
          <a:p>
            <a:pPr indent="0" lvl="0" marL="0" rtl="0" algn="l">
              <a:spcBef>
                <a:spcPts val="0"/>
              </a:spcBef>
              <a:spcAft>
                <a:spcPts val="0"/>
              </a:spcAft>
              <a:buNone/>
            </a:pPr>
            <a:r>
              <a:t/>
            </a:r>
            <a:endParaRPr/>
          </a:p>
          <a:p>
            <a:pPr indent="0" lvl="0" marL="0" rtl="0" algn="l">
              <a:spcBef>
                <a:spcPts val="0"/>
              </a:spcBef>
              <a:spcAft>
                <a:spcPts val="0"/>
              </a:spcAft>
              <a:buNone/>
            </a:pPr>
            <a:r>
              <a:rPr lang="it-IT"/>
              <a:t>Google Calendar è come un calendario cartaceo, ma ha molte più funzioni per la collaborazione digitale.</a:t>
            </a:r>
            <a:endParaRPr/>
          </a:p>
          <a:p>
            <a:pPr indent="0" lvl="0" marL="0" rtl="0" algn="l">
              <a:spcBef>
                <a:spcPts val="0"/>
              </a:spcBef>
              <a:spcAft>
                <a:spcPts val="0"/>
              </a:spcAft>
              <a:buNone/>
            </a:pPr>
            <a:r>
              <a:t/>
            </a:r>
            <a:endParaRPr/>
          </a:p>
          <a:p>
            <a:pPr indent="0" lvl="0" marL="0" rtl="0" algn="l">
              <a:spcBef>
                <a:spcPts val="0"/>
              </a:spcBef>
              <a:spcAft>
                <a:spcPts val="0"/>
              </a:spcAft>
              <a:buNone/>
            </a:pPr>
            <a:r>
              <a:rPr lang="it-IT"/>
              <a:t>Google Drive è una cartella online in cui è possibile salvare e condividere tutti i tipi di file con i colleghi.</a:t>
            </a:r>
            <a:endParaRPr/>
          </a:p>
          <a:p>
            <a:pPr indent="0" lvl="0" marL="0" rtl="0" algn="l">
              <a:spcBef>
                <a:spcPts val="0"/>
              </a:spcBef>
              <a:spcAft>
                <a:spcPts val="0"/>
              </a:spcAft>
              <a:buNone/>
            </a:pPr>
            <a:r>
              <a:t/>
            </a:r>
            <a:endParaRPr/>
          </a:p>
          <a:p>
            <a:pPr indent="0" lvl="0" marL="0" rtl="0" algn="l">
              <a:spcBef>
                <a:spcPts val="0"/>
              </a:spcBef>
              <a:spcAft>
                <a:spcPts val="0"/>
              </a:spcAft>
              <a:buNone/>
            </a:pPr>
            <a:r>
              <a:rPr lang="it-IT"/>
              <a:t>Google Meet è uno strumento per videochiamate o videoconferenze.</a:t>
            </a:r>
            <a:endParaRPr/>
          </a:p>
          <a:p>
            <a:pPr indent="0" lvl="0" marL="0" rtl="0" algn="l">
              <a:spcBef>
                <a:spcPts val="0"/>
              </a:spcBef>
              <a:spcAft>
                <a:spcPts val="0"/>
              </a:spcAft>
              <a:buNone/>
            </a:pPr>
            <a:r>
              <a:t/>
            </a:r>
            <a:endParaRPr/>
          </a:p>
          <a:p>
            <a:pPr indent="0" lvl="0" marL="0" rtl="0" algn="l">
              <a:spcBef>
                <a:spcPts val="0"/>
              </a:spcBef>
              <a:spcAft>
                <a:spcPts val="0"/>
              </a:spcAft>
              <a:buNone/>
            </a:pPr>
            <a:r>
              <a:rPr lang="it-IT"/>
              <a:t>Google Chat è un programma di chat che si può utilizzare per la messaggistica istantanea.</a:t>
            </a:r>
            <a:endParaRPr/>
          </a:p>
          <a:p>
            <a:pPr indent="0" lvl="0" marL="0" rtl="0" algn="l">
              <a:spcBef>
                <a:spcPts val="0"/>
              </a:spcBef>
              <a:spcAft>
                <a:spcPts val="0"/>
              </a:spcAft>
              <a:buNone/>
            </a:pPr>
            <a:r>
              <a:t/>
            </a:r>
            <a:endParaRPr/>
          </a:p>
          <a:p>
            <a:pPr indent="0" lvl="0" marL="0" rtl="0" algn="l">
              <a:spcBef>
                <a:spcPts val="0"/>
              </a:spcBef>
              <a:spcAft>
                <a:spcPts val="0"/>
              </a:spcAft>
              <a:buNone/>
            </a:pPr>
            <a:r>
              <a:rPr lang="it-IT"/>
              <a:t>Come si può vedere, Google ha più o meno le stesse funzioni di Microsoft Teams. Dipende dalla vostra organizzazione quale prodotto viene utilizzato. </a:t>
            </a:r>
            <a:endParaRPr/>
          </a:p>
        </p:txBody>
      </p:sp>
      <p:sp>
        <p:nvSpPr>
          <p:cNvPr id="222" name="Google Shape;222;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5" name="Google Shape;235;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it-IT"/>
              <a:t>La terza sessione di questo modulo era dedicata alla netiquette, una parola piuttosto divertente. Riuscite a ricordarne il significato?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it-IT"/>
              <a:t>La netiquette si usa soprattutto per trattare con persone sconosciute su Internet. Le regole della netiquette dipendono molto dalla piattaforma e dai suoi partecipanti. In genere, spetta al gestore di un sito web o di un'applicazione di comunicazione specificare il tipo e la portata della netiquette. È inoltre sua responsabilità monitorare il rispetto di queste regole di base e sanzionare le violazioni.</a:t>
            </a:r>
            <a:endParaRPr/>
          </a:p>
          <a:p>
            <a:pPr indent="0" lvl="0" marL="0" rtl="0" algn="l">
              <a:spcBef>
                <a:spcPts val="0"/>
              </a:spcBef>
              <a:spcAft>
                <a:spcPts val="0"/>
              </a:spcAft>
              <a:buNone/>
            </a:pPr>
            <a:r>
              <a:t/>
            </a:r>
            <a:endParaRPr/>
          </a:p>
          <a:p>
            <a:pPr indent="0" lvl="0" marL="0" rtl="0" algn="l">
              <a:spcBef>
                <a:spcPts val="0"/>
              </a:spcBef>
              <a:spcAft>
                <a:spcPts val="0"/>
              </a:spcAft>
              <a:buNone/>
            </a:pPr>
            <a:r>
              <a:rPr lang="it-IT"/>
              <a:t>La pratica della netiquette può essere importante per rafforzare la propria reputazione online. I potenziali datori di lavoro fanno spesso ricerche sui candidati, e potrebbero essere più propensi ad assumere qualcuno che tratta gli altri con rispetto. È inoltre importante praticare la netiquette per poter comunicare efficacemente con persone come colleghi, compagni di classe o insegnanti attraverso le piattaforme online. Ad esempio, potrebbe essere importante sapere come scrivere un'e-mail gentile e professionale quando ci si informa su un'opportunità di lavoro con un potenziale datore di lavoro.</a:t>
            </a:r>
            <a:endParaRPr/>
          </a:p>
        </p:txBody>
      </p:sp>
      <p:sp>
        <p:nvSpPr>
          <p:cNvPr id="236" name="Google Shape;236;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4" name="Google Shape;244;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it-IT">
                <a:solidFill>
                  <a:srgbClr val="8F8F8F"/>
                </a:solidFill>
                <a:latin typeface="Arial"/>
                <a:ea typeface="Arial"/>
                <a:cs typeface="Arial"/>
                <a:sym typeface="Arial"/>
              </a:rPr>
              <a:t>Quando si comunica su Internet, bisogna sempre ricordare che si sta comunicando con persone e non semplicemente con computer o smartphone. Come nel mondo reale, anche in Internet sono necessarie regole di galateo. La netiquette è quindi importante per evitare conseguenze negative.</a:t>
            </a:r>
            <a:endParaRPr/>
          </a:p>
          <a:p>
            <a:pPr indent="0" lvl="0" marL="0" rtl="0" algn="l">
              <a:spcBef>
                <a:spcPts val="0"/>
              </a:spcBef>
              <a:spcAft>
                <a:spcPts val="0"/>
              </a:spcAft>
              <a:buNone/>
            </a:pPr>
            <a:r>
              <a:t/>
            </a:r>
            <a:endParaRPr b="0" i="0">
              <a:solidFill>
                <a:srgbClr val="8F8F8F"/>
              </a:solidFill>
              <a:latin typeface="Arial"/>
              <a:ea typeface="Arial"/>
              <a:cs typeface="Arial"/>
              <a:sym typeface="Arial"/>
            </a:endParaRPr>
          </a:p>
          <a:p>
            <a:pPr indent="0" lvl="0" marL="0" rtl="0" algn="l">
              <a:spcBef>
                <a:spcPts val="0"/>
              </a:spcBef>
              <a:spcAft>
                <a:spcPts val="0"/>
              </a:spcAft>
              <a:buNone/>
            </a:pPr>
            <a:r>
              <a:rPr b="0" i="0" lang="it-IT">
                <a:solidFill>
                  <a:srgbClr val="8F8F8F"/>
                </a:solidFill>
                <a:latin typeface="Arial"/>
                <a:ea typeface="Arial"/>
                <a:cs typeface="Arial"/>
                <a:sym typeface="Arial"/>
              </a:rPr>
              <a:t>Siate rispettosi e amichevoli come nella vita reale - tutto qui! </a:t>
            </a:r>
            <a:endParaRPr/>
          </a:p>
          <a:p>
            <a:pPr indent="0" lvl="0" marL="0" rtl="0" algn="l">
              <a:spcBef>
                <a:spcPts val="0"/>
              </a:spcBef>
              <a:spcAft>
                <a:spcPts val="0"/>
              </a:spcAft>
              <a:buNone/>
            </a:pPr>
            <a:r>
              <a:t/>
            </a:r>
            <a:endParaRPr b="0" i="0">
              <a:solidFill>
                <a:srgbClr val="8F8F8F"/>
              </a:solidFill>
              <a:latin typeface="Arial"/>
              <a:ea typeface="Arial"/>
              <a:cs typeface="Arial"/>
              <a:sym typeface="Arial"/>
            </a:endParaRPr>
          </a:p>
          <a:p>
            <a:pPr indent="0" lvl="0" marL="0" rtl="0" algn="l">
              <a:spcBef>
                <a:spcPts val="0"/>
              </a:spcBef>
              <a:spcAft>
                <a:spcPts val="0"/>
              </a:spcAft>
              <a:buNone/>
            </a:pPr>
            <a:r>
              <a:t/>
            </a:r>
            <a:endParaRPr/>
          </a:p>
        </p:txBody>
      </p:sp>
      <p:sp>
        <p:nvSpPr>
          <p:cNvPr id="245" name="Google Shape;245;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5" name="Google Shape;255;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it-IT"/>
              <a:t>Se volete, cliccate sui vari link per saperne di più sulla comunicazione online e per professionalizzare il vostro comportamento digitale. Questo è molto importante sia per il vostro lavoro che per la vostra vita privata. </a:t>
            </a:r>
            <a:endParaRPr/>
          </a:p>
        </p:txBody>
      </p:sp>
      <p:sp>
        <p:nvSpPr>
          <p:cNvPr id="256" name="Google Shape;256;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5" name="Google Shape;265;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it-IT"/>
              <a:t>La quarta sessione di questo modulo è stata dedicata allo sviluppo del pubblico. Ciò significa come raggiungere il maggior numero possibile di persone in Internet per assicurarsi che tutti conoscano la vostra istituzione e vogliano visitarla. </a:t>
            </a:r>
            <a:endParaRPr/>
          </a:p>
          <a:p>
            <a:pPr indent="0" lvl="0" marL="0" rtl="0" algn="l">
              <a:spcBef>
                <a:spcPts val="0"/>
              </a:spcBef>
              <a:spcAft>
                <a:spcPts val="0"/>
              </a:spcAft>
              <a:buNone/>
            </a:pPr>
            <a:r>
              <a:t/>
            </a:r>
            <a:endParaRPr/>
          </a:p>
          <a:p>
            <a:pPr indent="0" lvl="0" marL="0" rtl="0" algn="l">
              <a:spcBef>
                <a:spcPts val="0"/>
              </a:spcBef>
              <a:spcAft>
                <a:spcPts val="0"/>
              </a:spcAft>
              <a:buNone/>
            </a:pPr>
            <a:r>
              <a:rPr lang="it-IT"/>
              <a:t>Ecco alcuni punti principali da ricordare. </a:t>
            </a:r>
            <a:endParaRPr/>
          </a:p>
        </p:txBody>
      </p:sp>
      <p:sp>
        <p:nvSpPr>
          <p:cNvPr id="266" name="Google Shape;266;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9" name="Google Shape;99;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it-IT"/>
              <a:t>In quest'ultima sessione del terzo modulo, vi verrà presentato un breve riassunto di tutti i contenuti precedenti. Questo dovrebbe consolidare le vostre conoscenze esistenti e le vostre abilità pratiche, in modo che siate pronti a utilizzarle in un'istituzione GLAM. </a:t>
            </a:r>
            <a:endParaRPr/>
          </a:p>
        </p:txBody>
      </p:sp>
      <p:sp>
        <p:nvSpPr>
          <p:cNvPr id="100" name="Google Shape;100;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it-IT"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4" name="Google Shape;274;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it-IT"/>
              <a:t>Il primo passo fondamentale per aumentare il proprio pubblico è definire il gruppo target.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it-IT"/>
              <a:t>Con il termine gruppo target si intende il particolare gruppo di persone che un annuncio pubblicitario intende raggiungere. Un annuncio non sarà di alcun interesse per uno spettatore o un lettore che non fa parte del gruppo target. Il target può essere dettato dall'età, dal sesso, dal reddito, dall'ubicazione, dagli interessi o da una miriade di altri fattori.</a:t>
            </a:r>
            <a:endParaRPr/>
          </a:p>
          <a:p>
            <a:pPr indent="0" lvl="0" marL="0" rtl="0" algn="l">
              <a:spcBef>
                <a:spcPts val="0"/>
              </a:spcBef>
              <a:spcAft>
                <a:spcPts val="0"/>
              </a:spcAft>
              <a:buNone/>
            </a:pPr>
            <a:r>
              <a:t/>
            </a:r>
            <a:endParaRPr/>
          </a:p>
          <a:p>
            <a:pPr indent="0" lvl="0" marL="0" rtl="0" algn="l">
              <a:spcBef>
                <a:spcPts val="0"/>
              </a:spcBef>
              <a:spcAft>
                <a:spcPts val="0"/>
              </a:spcAft>
              <a:buNone/>
            </a:pPr>
            <a:r>
              <a:rPr lang="it-IT"/>
              <a:t>A seconda di ciò che vendete, il vostro pubblico di riferimento può essere di nicchia o più ampio. Ad esempio, se foste un venditore di scarpe, il vostro pubblico di riferimento sarebbe ampio, poiché uomini, donne e bambini indossano tutti scarpe. D'altra parte, forse vendete specificamente scarpe da corsa ad alte prestazioni. In questo caso, il vostro target sarebbe più di nicchia: atleti d'élite di età compresa tra i 20 e i 40 anni che hanno espresso interesse per la corsa o che hanno corso una maratona. In ogni caso, è importante definire e segmentare il vostro pubblico di riferimento per determinare il messaggio creativo che risuonerà con loro e individuare i canali che preferiscono.</a:t>
            </a:r>
            <a:endParaRPr/>
          </a:p>
          <a:p>
            <a:pPr indent="0" lvl="0" marL="0" rtl="0" algn="l">
              <a:spcBef>
                <a:spcPts val="0"/>
              </a:spcBef>
              <a:spcAft>
                <a:spcPts val="0"/>
              </a:spcAft>
              <a:buNone/>
            </a:pPr>
            <a:r>
              <a:t/>
            </a:r>
            <a:endParaRPr/>
          </a:p>
          <a:p>
            <a:pPr indent="0" lvl="0" marL="0" rtl="0" algn="l">
              <a:spcBef>
                <a:spcPts val="0"/>
              </a:spcBef>
              <a:spcAft>
                <a:spcPts val="0"/>
              </a:spcAft>
              <a:buNone/>
            </a:pPr>
            <a:r>
              <a:rPr lang="it-IT"/>
              <a:t>Il pubblico target si concentra su un gruppo specifico di persone. Può trattarsi di uomini, donne, adolescenti o bambini. In genere condividono un interesse come la lettura, la corsa o il calcio.</a:t>
            </a:r>
            <a:endParaRPr/>
          </a:p>
          <a:p>
            <a:pPr indent="0" lvl="0" marL="0" rtl="0" algn="l">
              <a:spcBef>
                <a:spcPts val="0"/>
              </a:spcBef>
              <a:spcAft>
                <a:spcPts val="0"/>
              </a:spcAft>
              <a:buNone/>
            </a:pPr>
            <a:r>
              <a:rPr lang="it-IT"/>
              <a:t>Un modo semplice per farlo è osservare tutte le persone che visitano la vostra istituzione e dividerle in diversi cluster. Quando si costruiscono questi cluster, si possono utilizzare i seguenti dati demografici e identificativi:</a:t>
            </a:r>
            <a:endParaRPr/>
          </a:p>
          <a:p>
            <a:pPr indent="0" lvl="0" marL="0" rtl="0" algn="l">
              <a:spcBef>
                <a:spcPts val="0"/>
              </a:spcBef>
              <a:spcAft>
                <a:spcPts val="0"/>
              </a:spcAft>
              <a:buNone/>
            </a:pPr>
            <a:r>
              <a:t/>
            </a:r>
            <a:endParaRPr/>
          </a:p>
          <a:p>
            <a:pPr indent="0" lvl="0" marL="0" rtl="0" algn="l">
              <a:spcBef>
                <a:spcPts val="0"/>
              </a:spcBef>
              <a:spcAft>
                <a:spcPts val="0"/>
              </a:spcAft>
              <a:buNone/>
            </a:pPr>
            <a:r>
              <a:rPr lang="it-IT"/>
              <a:t>Età</a:t>
            </a:r>
            <a:endParaRPr/>
          </a:p>
          <a:p>
            <a:pPr indent="0" lvl="0" marL="0" rtl="0" algn="l">
              <a:spcBef>
                <a:spcPts val="0"/>
              </a:spcBef>
              <a:spcAft>
                <a:spcPts val="0"/>
              </a:spcAft>
              <a:buNone/>
            </a:pPr>
            <a:r>
              <a:rPr lang="it-IT"/>
              <a:t>Genere</a:t>
            </a:r>
            <a:endParaRPr/>
          </a:p>
          <a:p>
            <a:pPr indent="0" lvl="0" marL="0" rtl="0" algn="l">
              <a:spcBef>
                <a:spcPts val="0"/>
              </a:spcBef>
              <a:spcAft>
                <a:spcPts val="0"/>
              </a:spcAft>
              <a:buNone/>
            </a:pPr>
            <a:r>
              <a:rPr lang="it-IT"/>
              <a:t>Luogo di residenza</a:t>
            </a:r>
            <a:endParaRPr/>
          </a:p>
          <a:p>
            <a:pPr indent="0" lvl="0" marL="0" rtl="0" algn="l">
              <a:spcBef>
                <a:spcPts val="0"/>
              </a:spcBef>
              <a:spcAft>
                <a:spcPts val="0"/>
              </a:spcAft>
              <a:buNone/>
            </a:pPr>
            <a:r>
              <a:rPr lang="it-IT"/>
              <a:t>Hobby</a:t>
            </a:r>
            <a:endParaRPr/>
          </a:p>
          <a:p>
            <a:pPr indent="0" lvl="0" marL="0" rtl="0" algn="l">
              <a:spcBef>
                <a:spcPts val="0"/>
              </a:spcBef>
              <a:spcAft>
                <a:spcPts val="0"/>
              </a:spcAft>
              <a:buNone/>
            </a:pPr>
            <a:r>
              <a:rPr lang="it-IT"/>
              <a:t>Reddito</a:t>
            </a:r>
            <a:endParaRPr/>
          </a:p>
          <a:p>
            <a:pPr indent="0" lvl="0" marL="0" rtl="0" algn="l">
              <a:spcBef>
                <a:spcPts val="0"/>
              </a:spcBef>
              <a:spcAft>
                <a:spcPts val="0"/>
              </a:spcAft>
              <a:buNone/>
            </a:pPr>
            <a:r>
              <a:rPr lang="it-IT"/>
              <a:t>Livello di istruzione</a:t>
            </a:r>
            <a:endParaRPr/>
          </a:p>
          <a:p>
            <a:pPr indent="0" lvl="0" marL="0" rtl="0" algn="l">
              <a:spcBef>
                <a:spcPts val="0"/>
              </a:spcBef>
              <a:spcAft>
                <a:spcPts val="0"/>
              </a:spcAft>
              <a:buNone/>
            </a:pPr>
            <a:r>
              <a:rPr lang="it-IT"/>
              <a:t>Professione</a:t>
            </a:r>
            <a:endParaRPr/>
          </a:p>
          <a:p>
            <a:pPr indent="0" lvl="0" marL="0" rtl="0" algn="l">
              <a:spcBef>
                <a:spcPts val="0"/>
              </a:spcBef>
              <a:spcAft>
                <a:spcPts val="0"/>
              </a:spcAft>
              <a:buNone/>
            </a:pPr>
            <a:r>
              <a:rPr lang="it-IT"/>
              <a:t>Stato civile</a:t>
            </a:r>
            <a:endParaRPr/>
          </a:p>
          <a:p>
            <a:pPr indent="0" lvl="0" marL="0" rtl="0" algn="l">
              <a:spcBef>
                <a:spcPts val="0"/>
              </a:spcBef>
              <a:spcAft>
                <a:spcPts val="0"/>
              </a:spcAft>
              <a:buNone/>
            </a:pPr>
            <a:r>
              <a:rPr lang="it-IT"/>
              <a:t>Di chi si fidano</a:t>
            </a:r>
            <a:endParaRPr/>
          </a:p>
          <a:p>
            <a:pPr indent="0" lvl="0" marL="0" rtl="0" algn="l">
              <a:spcBef>
                <a:spcPts val="0"/>
              </a:spcBef>
              <a:spcAft>
                <a:spcPts val="0"/>
              </a:spcAft>
              <a:buNone/>
            </a:pPr>
            <a:r>
              <a:rPr lang="it-IT"/>
              <a:t>Cosa leggono/guardano</a:t>
            </a:r>
            <a:endParaRPr b="0" i="0">
              <a:solidFill>
                <a:srgbClr val="011140"/>
              </a:solidFill>
              <a:latin typeface="Proxima Nova"/>
              <a:ea typeface="Proxima Nova"/>
              <a:cs typeface="Proxima Nova"/>
              <a:sym typeface="Proxima Nova"/>
            </a:endParaRPr>
          </a:p>
          <a:p>
            <a:pPr indent="0" lvl="0" marL="0" rtl="0" algn="l">
              <a:spcBef>
                <a:spcPts val="0"/>
              </a:spcBef>
              <a:spcAft>
                <a:spcPts val="0"/>
              </a:spcAft>
              <a:buClr>
                <a:srgbClr val="011140"/>
              </a:buClr>
              <a:buSzPts val="1200"/>
              <a:buFont typeface="Arial"/>
              <a:buNone/>
            </a:pPr>
            <a:r>
              <a:rPr b="0" i="0" lang="it-IT">
                <a:solidFill>
                  <a:srgbClr val="011140"/>
                </a:solidFill>
                <a:latin typeface="Proxima Nova"/>
                <a:ea typeface="Proxima Nova"/>
                <a:cs typeface="Proxima Nova"/>
                <a:sym typeface="Proxima Nova"/>
              </a:rPr>
              <a:t>Dopo aver definito i gruppi target, si può iniziare a sviluppare il pubblico. Cominciamo con alcune cose da ricordare. </a:t>
            </a:r>
            <a:endParaRPr b="0" i="0">
              <a:solidFill>
                <a:srgbClr val="011140"/>
              </a:solidFill>
              <a:latin typeface="Proxima Nova"/>
              <a:ea typeface="Proxima Nova"/>
              <a:cs typeface="Proxima Nova"/>
              <a:sym typeface="Proxima Nova"/>
            </a:endParaRPr>
          </a:p>
        </p:txBody>
      </p:sp>
      <p:sp>
        <p:nvSpPr>
          <p:cNvPr id="275" name="Google Shape;275;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5" name="Google Shape;285;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it-IT">
                <a:solidFill>
                  <a:srgbClr val="3C4043"/>
                </a:solidFill>
                <a:latin typeface="Roboto"/>
                <a:ea typeface="Roboto"/>
                <a:cs typeface="Roboto"/>
                <a:sym typeface="Roboto"/>
              </a:rPr>
              <a:t>Per generare interazione sulle piattaforme di social media, è necessario produrre contenuti che generino una reazione da parte degli utenti. Questo dipende dal vostro gruppo target e dalla vostra istituzione, dai suoi valori e dai servizi che offrite. In generale, tuttavia, è opportuno un mix di contenuti. Condividete contenuti informativi, divertenti, stimolanti e pertinenti. Ad esempio, se pubblicate contenuti dietro le quinte, andate in diretta e spiegate come vengono utilizzati i vostri prodotti o servizi, create grafici con informazioni tratte da studi che dimostrano l'efficacia della vostra istituzione o presentate il vostro team. Agendo in questo modo, ci si rivolge a un ampio gruppo di persone.</a:t>
            </a:r>
            <a:endParaRPr/>
          </a:p>
          <a:p>
            <a:pPr indent="0" lvl="0" marL="0" rtl="0" algn="l">
              <a:spcBef>
                <a:spcPts val="0"/>
              </a:spcBef>
              <a:spcAft>
                <a:spcPts val="0"/>
              </a:spcAft>
              <a:buNone/>
            </a:pPr>
            <a:r>
              <a:t/>
            </a:r>
            <a:endParaRPr b="0" i="0">
              <a:solidFill>
                <a:srgbClr val="3C4043"/>
              </a:solidFill>
              <a:latin typeface="Roboto"/>
              <a:ea typeface="Roboto"/>
              <a:cs typeface="Roboto"/>
              <a:sym typeface="Roboto"/>
            </a:endParaRPr>
          </a:p>
          <a:p>
            <a:pPr indent="0" lvl="0" marL="0" rtl="0" algn="l">
              <a:spcBef>
                <a:spcPts val="0"/>
              </a:spcBef>
              <a:spcAft>
                <a:spcPts val="0"/>
              </a:spcAft>
              <a:buNone/>
            </a:pPr>
            <a:r>
              <a:rPr b="0" i="0" lang="it-IT">
                <a:solidFill>
                  <a:srgbClr val="3C4043"/>
                </a:solidFill>
                <a:latin typeface="Roboto"/>
                <a:ea typeface="Roboto"/>
                <a:cs typeface="Roboto"/>
                <a:sym typeface="Roboto"/>
              </a:rPr>
              <a:t>In generale, ogni post dovrebbe essere abbinato a un'immagine o a un link per renderlo più appariscente. I post devono portare a un'emozione concreta e per questo potete anche usare le emoji. Create un'immagine con i vostri post! </a:t>
            </a:r>
            <a:endParaRPr/>
          </a:p>
          <a:p>
            <a:pPr indent="0" lvl="0" marL="0" rtl="0" algn="l">
              <a:spcBef>
                <a:spcPts val="0"/>
              </a:spcBef>
              <a:spcAft>
                <a:spcPts val="0"/>
              </a:spcAft>
              <a:buNone/>
            </a:pPr>
            <a:r>
              <a:t/>
            </a:r>
            <a:endParaRPr b="0" i="0">
              <a:solidFill>
                <a:srgbClr val="3C4043"/>
              </a:solidFill>
              <a:latin typeface="Roboto"/>
              <a:ea typeface="Roboto"/>
              <a:cs typeface="Roboto"/>
              <a:sym typeface="Roboto"/>
            </a:endParaRPr>
          </a:p>
          <a:p>
            <a:pPr indent="0" lvl="0" marL="0" rtl="0" algn="l">
              <a:spcBef>
                <a:spcPts val="0"/>
              </a:spcBef>
              <a:spcAft>
                <a:spcPts val="0"/>
              </a:spcAft>
              <a:buNone/>
            </a:pPr>
            <a:r>
              <a:rPr b="0" i="0" lang="it-IT">
                <a:solidFill>
                  <a:srgbClr val="3C4043"/>
                </a:solidFill>
                <a:latin typeface="Roboto"/>
                <a:ea typeface="Roboto"/>
                <a:cs typeface="Roboto"/>
                <a:sym typeface="Roboto"/>
              </a:rPr>
              <a:t>Ma attenzione: Non pubblicate foto di persone senza il loro permesso. Questo può causare enormi problemi legali. Se non siete sicuri, chiedete al vostro capo quali sono le foto che potete pubblicare sui social media. I siti web pixaby.com o freepik.com possono aiutarvi a trovare foto che possono essere utilizzate gratuitamente sui social media. </a:t>
            </a:r>
            <a:endParaRPr/>
          </a:p>
          <a:p>
            <a:pPr indent="0" lvl="0" marL="0" rtl="0" algn="l">
              <a:spcBef>
                <a:spcPts val="0"/>
              </a:spcBef>
              <a:spcAft>
                <a:spcPts val="0"/>
              </a:spcAft>
              <a:buNone/>
            </a:pPr>
            <a:r>
              <a:t/>
            </a:r>
            <a:endParaRPr b="0" i="0">
              <a:solidFill>
                <a:srgbClr val="3C4043"/>
              </a:solidFill>
              <a:latin typeface="Roboto"/>
              <a:ea typeface="Roboto"/>
              <a:cs typeface="Roboto"/>
              <a:sym typeface="Roboto"/>
            </a:endParaRPr>
          </a:p>
          <a:p>
            <a:pPr indent="0" lvl="0" marL="0" rtl="0" algn="l">
              <a:spcBef>
                <a:spcPts val="0"/>
              </a:spcBef>
              <a:spcAft>
                <a:spcPts val="0"/>
              </a:spcAft>
              <a:buNone/>
            </a:pPr>
            <a:r>
              <a:t/>
            </a:r>
            <a:endParaRPr b="0" i="0">
              <a:solidFill>
                <a:srgbClr val="3C4043"/>
              </a:solidFill>
              <a:latin typeface="Roboto"/>
              <a:ea typeface="Roboto"/>
              <a:cs typeface="Roboto"/>
              <a:sym typeface="Roboto"/>
            </a:endParaRPr>
          </a:p>
          <a:p>
            <a:pPr indent="0" lvl="0" marL="0" rtl="0" algn="l">
              <a:spcBef>
                <a:spcPts val="0"/>
              </a:spcBef>
              <a:spcAft>
                <a:spcPts val="0"/>
              </a:spcAft>
              <a:buNone/>
            </a:pPr>
            <a:r>
              <a:t/>
            </a:r>
            <a:endParaRPr b="0" i="0">
              <a:solidFill>
                <a:srgbClr val="3C4043"/>
              </a:solidFill>
              <a:latin typeface="Roboto"/>
              <a:ea typeface="Roboto"/>
              <a:cs typeface="Roboto"/>
              <a:sym typeface="Roboto"/>
            </a:endParaRPr>
          </a:p>
          <a:p>
            <a:pPr indent="0" lvl="0" marL="0" rtl="0" algn="l">
              <a:spcBef>
                <a:spcPts val="0"/>
              </a:spcBef>
              <a:spcAft>
                <a:spcPts val="0"/>
              </a:spcAft>
              <a:buNone/>
            </a:pPr>
            <a:r>
              <a:rPr b="0" i="0" lang="it-IT">
                <a:solidFill>
                  <a:srgbClr val="3C4043"/>
                </a:solidFill>
                <a:latin typeface="Roboto"/>
                <a:ea typeface="Roboto"/>
                <a:cs typeface="Roboto"/>
                <a:sym typeface="Roboto"/>
              </a:rPr>
              <a:t>Il link della diapositiva vi porta al sito di supporto di meta, la società che gestisce Facebook e Instagram. Lì potrete imparare e provare a utilizzare la Meta Business Suite per la vostra istituzione GLAM.</a:t>
            </a:r>
            <a:endParaRPr/>
          </a:p>
          <a:p>
            <a:pPr indent="0" lvl="0" marL="0" rtl="0" algn="l">
              <a:spcBef>
                <a:spcPts val="0"/>
              </a:spcBef>
              <a:spcAft>
                <a:spcPts val="0"/>
              </a:spcAft>
              <a:buNone/>
            </a:pPr>
            <a:r>
              <a:rPr lang="it-IT"/>
              <a:t> </a:t>
            </a:r>
            <a:endParaRPr/>
          </a:p>
          <a:p>
            <a:pPr indent="0" lvl="0" marL="0" rtl="0" algn="l">
              <a:spcBef>
                <a:spcPts val="0"/>
              </a:spcBef>
              <a:spcAft>
                <a:spcPts val="0"/>
              </a:spcAft>
              <a:buNone/>
            </a:pPr>
            <a:r>
              <a:t/>
            </a:r>
            <a:endParaRPr/>
          </a:p>
        </p:txBody>
      </p:sp>
      <p:sp>
        <p:nvSpPr>
          <p:cNvPr id="286" name="Google Shape;286;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6" name="Google Shape;296;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it-IT">
                <a:solidFill>
                  <a:srgbClr val="4D5156"/>
                </a:solidFill>
                <a:latin typeface="Arial"/>
                <a:ea typeface="Arial"/>
                <a:cs typeface="Arial"/>
                <a:sym typeface="Arial"/>
              </a:rPr>
              <a:t>Un hashtag è una parola o una frase chiave preceduta da un simbolo hash, come si può vedere nella diapositiva. Viene utilizzato all'interno di un post sui social media per aiutare coloro che potrebbero essere interessati al vostro argomento a trovarlo quando cercano una parola chiave o un hashtag particolare. Contribuisce ad attirare l'attenzione sui vostri post e a incoraggiare l'interazione.</a:t>
            </a:r>
            <a:endParaRPr/>
          </a:p>
          <a:p>
            <a:pPr indent="0" lvl="0" marL="0" rtl="0" algn="l">
              <a:spcBef>
                <a:spcPts val="0"/>
              </a:spcBef>
              <a:spcAft>
                <a:spcPts val="0"/>
              </a:spcAft>
              <a:buNone/>
            </a:pPr>
            <a:r>
              <a:t/>
            </a:r>
            <a:endParaRPr b="0" i="0">
              <a:solidFill>
                <a:srgbClr val="4D5156"/>
              </a:solidFill>
              <a:latin typeface="Arial"/>
              <a:ea typeface="Arial"/>
              <a:cs typeface="Arial"/>
              <a:sym typeface="Arial"/>
            </a:endParaRPr>
          </a:p>
          <a:p>
            <a:pPr indent="0" lvl="0" marL="0" rtl="0" algn="l">
              <a:spcBef>
                <a:spcPts val="0"/>
              </a:spcBef>
              <a:spcAft>
                <a:spcPts val="0"/>
              </a:spcAft>
              <a:buNone/>
            </a:pPr>
            <a:r>
              <a:t/>
            </a:r>
            <a:endParaRPr b="0" i="0">
              <a:solidFill>
                <a:srgbClr val="4D5156"/>
              </a:solidFill>
              <a:latin typeface="Arial"/>
              <a:ea typeface="Arial"/>
              <a:cs typeface="Arial"/>
              <a:sym typeface="Arial"/>
            </a:endParaRPr>
          </a:p>
          <a:p>
            <a:pPr indent="0" lvl="0" marL="0" rtl="0" algn="l">
              <a:spcBef>
                <a:spcPts val="0"/>
              </a:spcBef>
              <a:spcAft>
                <a:spcPts val="0"/>
              </a:spcAft>
              <a:buNone/>
            </a:pPr>
            <a:r>
              <a:rPr b="0" i="0" lang="it-IT">
                <a:solidFill>
                  <a:srgbClr val="4D5156"/>
                </a:solidFill>
                <a:latin typeface="Arial"/>
                <a:ea typeface="Arial"/>
                <a:cs typeface="Arial"/>
                <a:sym typeface="Arial"/>
              </a:rPr>
              <a:t>Utilizzate gli hashtag per ogni post in modo che la vostra istituzione possa essere facilmente trovata da altri. Di solito si scrivono alcune parole chiave con gli hashtag alla fine di ogni post. Dovrebbero essere sempre le stesse per aumentare la vostra portata sui social media.  </a:t>
            </a:r>
            <a:endParaRPr/>
          </a:p>
          <a:p>
            <a:pPr indent="0" lvl="0" marL="0" rtl="0" algn="l">
              <a:spcBef>
                <a:spcPts val="0"/>
              </a:spcBef>
              <a:spcAft>
                <a:spcPts val="0"/>
              </a:spcAft>
              <a:buNone/>
            </a:pPr>
            <a:r>
              <a:t/>
            </a:r>
            <a:endParaRPr b="0" i="0">
              <a:solidFill>
                <a:srgbClr val="4D5156"/>
              </a:solidFill>
              <a:latin typeface="Arial"/>
              <a:ea typeface="Arial"/>
              <a:cs typeface="Arial"/>
              <a:sym typeface="Arial"/>
            </a:endParaRPr>
          </a:p>
          <a:p>
            <a:pPr indent="0" lvl="0" marL="0" rtl="0" algn="l">
              <a:spcBef>
                <a:spcPts val="0"/>
              </a:spcBef>
              <a:spcAft>
                <a:spcPts val="0"/>
              </a:spcAft>
              <a:buNone/>
            </a:pPr>
            <a:r>
              <a:rPr b="0" i="0" lang="it-IT">
                <a:solidFill>
                  <a:srgbClr val="4D5156"/>
                </a:solidFill>
                <a:latin typeface="Arial"/>
                <a:ea typeface="Arial"/>
                <a:cs typeface="Arial"/>
                <a:sym typeface="Arial"/>
              </a:rPr>
              <a:t>In una o più sessioni, avete già definito alcuni hashtag per la vostra istituzione. Utilizzateli in futuro. Vedrete che vi saranno di grande aiuto. </a:t>
            </a:r>
            <a:endParaRPr b="0" i="0">
              <a:solidFill>
                <a:srgbClr val="3C4043"/>
              </a:solidFill>
              <a:latin typeface="Roboto"/>
              <a:ea typeface="Roboto"/>
              <a:cs typeface="Roboto"/>
              <a:sym typeface="Roboto"/>
            </a:endParaRPr>
          </a:p>
        </p:txBody>
      </p:sp>
      <p:sp>
        <p:nvSpPr>
          <p:cNvPr id="297" name="Google Shape;297;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5" name="Google Shape;305;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it-IT">
                <a:solidFill>
                  <a:srgbClr val="3C4043"/>
                </a:solidFill>
                <a:latin typeface="Roboto"/>
                <a:ea typeface="Roboto"/>
                <a:cs typeface="Roboto"/>
                <a:sym typeface="Roboto"/>
              </a:rPr>
              <a:t>Verificate se le collaborazioni con altre istituzioni GLAM della vostra regione sono utili per voi. Se pubblicano i vostri contributi, raggiungerete una nuova comunità. L'azienda WillaWunst ne offre un esempio. Il negozio di puzzle online sostenibile ha realizzato un motivo di puzzle a forma di ciambella in collaborazione con il negozio di ciambelle Brammibal's Donuts. L'hanno poi pubblicizzato sui loro canali Instagram, raggiungendo così i follower di entrambi i profili Instagram.</a:t>
            </a:r>
            <a:endParaRPr/>
          </a:p>
          <a:p>
            <a:pPr indent="0" lvl="0" marL="0" rtl="0" algn="l">
              <a:spcBef>
                <a:spcPts val="0"/>
              </a:spcBef>
              <a:spcAft>
                <a:spcPts val="0"/>
              </a:spcAft>
              <a:buNone/>
            </a:pPr>
            <a:r>
              <a:t/>
            </a:r>
            <a:endParaRPr b="0" i="0">
              <a:solidFill>
                <a:srgbClr val="3C4043"/>
              </a:solidFill>
              <a:latin typeface="Roboto"/>
              <a:ea typeface="Roboto"/>
              <a:cs typeface="Roboto"/>
              <a:sym typeface="Roboto"/>
            </a:endParaRPr>
          </a:p>
          <a:p>
            <a:pPr indent="0" lvl="0" marL="0" rtl="0" algn="l">
              <a:spcBef>
                <a:spcPts val="0"/>
              </a:spcBef>
              <a:spcAft>
                <a:spcPts val="0"/>
              </a:spcAft>
              <a:buNone/>
            </a:pPr>
            <a:r>
              <a:rPr b="0" i="0" lang="it-IT">
                <a:solidFill>
                  <a:srgbClr val="3C4043"/>
                </a:solidFill>
                <a:latin typeface="Roboto"/>
                <a:ea typeface="Roboto"/>
                <a:cs typeface="Roboto"/>
                <a:sym typeface="Roboto"/>
              </a:rPr>
              <a:t>Nel vostro caso specifico, potete provare a collaborare con i comuni o altre istituzioni culturali. Basta condividere i loro post e loro faranno lo stesso con i vostri. In questo modo, sarà possibile sviluppare il vostro pubblico di riferimento. </a:t>
            </a:r>
            <a:endParaRPr/>
          </a:p>
          <a:p>
            <a:pPr indent="0" lvl="0" marL="0" rtl="0" algn="l">
              <a:spcBef>
                <a:spcPts val="0"/>
              </a:spcBef>
              <a:spcAft>
                <a:spcPts val="0"/>
              </a:spcAft>
              <a:buNone/>
            </a:pPr>
            <a:r>
              <a:t/>
            </a:r>
            <a:endParaRPr b="0" i="0">
              <a:solidFill>
                <a:srgbClr val="3C4043"/>
              </a:solidFill>
              <a:latin typeface="Roboto"/>
              <a:ea typeface="Roboto"/>
              <a:cs typeface="Roboto"/>
              <a:sym typeface="Roboto"/>
            </a:endParaRPr>
          </a:p>
          <a:p>
            <a:pPr indent="0" lvl="0" marL="0" rtl="0" algn="l">
              <a:spcBef>
                <a:spcPts val="0"/>
              </a:spcBef>
              <a:spcAft>
                <a:spcPts val="0"/>
              </a:spcAft>
              <a:buNone/>
            </a:pPr>
            <a:r>
              <a:rPr b="0" i="0" lang="it-IT">
                <a:solidFill>
                  <a:srgbClr val="3C4043"/>
                </a:solidFill>
                <a:latin typeface="Roboto"/>
                <a:ea typeface="Roboto"/>
                <a:cs typeface="Roboto"/>
                <a:sym typeface="Roboto"/>
              </a:rPr>
              <a:t>Per contrassegnare altre istituzioni che sono anche sui social media, basta usare il simbolo mostrato nella diapositiva e anteporlo al nome dell'istituzione, che diventerà blu. Il colore blu indica che l'istituzione è segnalata nel vostro post. </a:t>
            </a:r>
            <a:endParaRPr/>
          </a:p>
          <a:p>
            <a:pPr indent="0" lvl="0" marL="0" rtl="0" algn="l">
              <a:spcBef>
                <a:spcPts val="0"/>
              </a:spcBef>
              <a:spcAft>
                <a:spcPts val="0"/>
              </a:spcAft>
              <a:buNone/>
            </a:pPr>
            <a:r>
              <a:t/>
            </a:r>
            <a:endParaRPr b="0" i="0">
              <a:solidFill>
                <a:srgbClr val="3C4043"/>
              </a:solidFill>
              <a:latin typeface="Roboto"/>
              <a:ea typeface="Roboto"/>
              <a:cs typeface="Roboto"/>
              <a:sym typeface="Roboto"/>
            </a:endParaRPr>
          </a:p>
          <a:p>
            <a:pPr indent="0" lvl="0" marL="0" rtl="0" algn="l">
              <a:spcBef>
                <a:spcPts val="0"/>
              </a:spcBef>
              <a:spcAft>
                <a:spcPts val="0"/>
              </a:spcAft>
              <a:buNone/>
            </a:pPr>
            <a:r>
              <a:rPr b="0" i="0" lang="it-IT">
                <a:solidFill>
                  <a:srgbClr val="3C4043"/>
                </a:solidFill>
                <a:latin typeface="Roboto"/>
                <a:ea typeface="Roboto"/>
                <a:cs typeface="Roboto"/>
                <a:sym typeface="Roboto"/>
              </a:rPr>
              <a:t>Concentratevi anche sui contenuti generati dagli utenti, ovvero sui contributi della vostra comunità. Questi possono essere, ad esempio, post in cui viene citata la vostra istituzione, viene valutato il vostro servizio o viene testato il vostro prodotto. Condivideteli sui vostri account di social media. Questo vi renderà più autentici e credibili allo stesso tempo, aumentando l'interazione sul vostro profilo.</a:t>
            </a:r>
            <a:endParaRPr/>
          </a:p>
          <a:p>
            <a:pPr indent="0" lvl="0" marL="0" rtl="0" algn="l">
              <a:spcBef>
                <a:spcPts val="0"/>
              </a:spcBef>
              <a:spcAft>
                <a:spcPts val="0"/>
              </a:spcAft>
              <a:buNone/>
            </a:pPr>
            <a:r>
              <a:t/>
            </a:r>
            <a:endParaRPr b="0" i="0">
              <a:solidFill>
                <a:srgbClr val="3C4043"/>
              </a:solidFill>
              <a:latin typeface="Roboto"/>
              <a:ea typeface="Roboto"/>
              <a:cs typeface="Roboto"/>
              <a:sym typeface="Roboto"/>
            </a:endParaRPr>
          </a:p>
          <a:p>
            <a:pPr indent="0" lvl="0" marL="0" rtl="0" algn="l">
              <a:spcBef>
                <a:spcPts val="0"/>
              </a:spcBef>
              <a:spcAft>
                <a:spcPts val="0"/>
              </a:spcAft>
              <a:buNone/>
            </a:pPr>
            <a:r>
              <a:rPr b="0" i="0" lang="it-IT">
                <a:solidFill>
                  <a:srgbClr val="3C4043"/>
                </a:solidFill>
                <a:latin typeface="Roboto"/>
                <a:ea typeface="Roboto"/>
                <a:cs typeface="Roboto"/>
                <a:sym typeface="Roboto"/>
              </a:rPr>
              <a:t>Create collaborazioni con altre istituzioni o singole persone, è una situazione vantaggiosa per tutti!</a:t>
            </a:r>
            <a:endParaRPr/>
          </a:p>
        </p:txBody>
      </p:sp>
      <p:sp>
        <p:nvSpPr>
          <p:cNvPr id="306" name="Google Shape;306;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5" name="Google Shape;315;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it-IT">
                <a:solidFill>
                  <a:srgbClr val="3C4043"/>
                </a:solidFill>
                <a:latin typeface="Roboto"/>
                <a:ea typeface="Roboto"/>
                <a:cs typeface="Roboto"/>
                <a:sym typeface="Roboto"/>
              </a:rPr>
              <a:t>L'interazione con i propri follower è molto importante e comprende la risposta ai commenti e ai messaggi. Inoltre, partecipate alle discussioni relative al vostro settore, al vostro prodotto o a un argomento di cui siete esperti. In questo modo si crea un legame tra la vostra azienda e gli utenti dei social media.</a:t>
            </a:r>
            <a:endParaRPr/>
          </a:p>
          <a:p>
            <a:pPr indent="0" lvl="0" marL="0" rtl="0" algn="l">
              <a:spcBef>
                <a:spcPts val="0"/>
              </a:spcBef>
              <a:spcAft>
                <a:spcPts val="0"/>
              </a:spcAft>
              <a:buNone/>
            </a:pPr>
            <a:r>
              <a:t/>
            </a:r>
            <a:endParaRPr b="0" i="0">
              <a:solidFill>
                <a:srgbClr val="3C4043"/>
              </a:solidFill>
              <a:latin typeface="Roboto"/>
              <a:ea typeface="Roboto"/>
              <a:cs typeface="Roboto"/>
              <a:sym typeface="Roboto"/>
            </a:endParaRPr>
          </a:p>
          <a:p>
            <a:pPr indent="0" lvl="0" marL="0" rtl="0" algn="l">
              <a:spcBef>
                <a:spcPts val="0"/>
              </a:spcBef>
              <a:spcAft>
                <a:spcPts val="0"/>
              </a:spcAft>
              <a:buNone/>
            </a:pPr>
            <a:r>
              <a:rPr b="0" i="0" lang="it-IT">
                <a:solidFill>
                  <a:srgbClr val="3C4043"/>
                </a:solidFill>
                <a:latin typeface="Roboto"/>
                <a:ea typeface="Roboto"/>
                <a:cs typeface="Roboto"/>
                <a:sym typeface="Roboto"/>
              </a:rPr>
              <a:t>I concorsi e le lotterie aiutano ad attirare l'attenzione sulla vostra istituzione e a farla conoscere meglio. Inoltre, hanno un impatto massiccio sull'interazione con i vostri follower. Gli utenti sono più propensi a condividere i post e a invitare gli amici a farlo. Entrambi aumentano la vostra portata. Inoltre, l'interazione aumenta in modo significativo. Se i commenti e i "mi piace" sono un prerequisito per partecipare al concorso, gli utenti sono motivati a darli. Allo stesso tempo, si fidelizza il cliente. È importante prestare attenzione alle norme di legge quando si realizzano azioni di questo tipo.</a:t>
            </a:r>
            <a:endParaRPr/>
          </a:p>
          <a:p>
            <a:pPr indent="0" lvl="0" marL="0" rtl="0" algn="l">
              <a:spcBef>
                <a:spcPts val="0"/>
              </a:spcBef>
              <a:spcAft>
                <a:spcPts val="0"/>
              </a:spcAft>
              <a:buNone/>
            </a:pPr>
            <a:r>
              <a:t/>
            </a:r>
            <a:endParaRPr b="0" i="0">
              <a:solidFill>
                <a:srgbClr val="3C4043"/>
              </a:solidFill>
              <a:latin typeface="Roboto"/>
              <a:ea typeface="Roboto"/>
              <a:cs typeface="Roboto"/>
              <a:sym typeface="Roboto"/>
            </a:endParaRPr>
          </a:p>
          <a:p>
            <a:pPr indent="0" lvl="0" marL="0" rtl="0" algn="l">
              <a:spcBef>
                <a:spcPts val="0"/>
              </a:spcBef>
              <a:spcAft>
                <a:spcPts val="0"/>
              </a:spcAft>
              <a:buNone/>
            </a:pPr>
            <a:r>
              <a:rPr b="0" i="0" lang="it-IT">
                <a:solidFill>
                  <a:srgbClr val="3C4043"/>
                </a:solidFill>
                <a:latin typeface="Roboto"/>
                <a:ea typeface="Roboto"/>
                <a:cs typeface="Roboto"/>
                <a:sym typeface="Roboto"/>
              </a:rPr>
              <a:t>Ad esempio, potete organizzare un concorso e il vincitore sarà invitato a una mostra o a un altro evento della vostra istituzione. </a:t>
            </a:r>
            <a:endParaRPr b="0" i="0">
              <a:solidFill>
                <a:srgbClr val="3C4043"/>
              </a:solidFill>
              <a:latin typeface="Roboto"/>
              <a:ea typeface="Roboto"/>
              <a:cs typeface="Roboto"/>
              <a:sym typeface="Roboto"/>
            </a:endParaRPr>
          </a:p>
        </p:txBody>
      </p:sp>
      <p:sp>
        <p:nvSpPr>
          <p:cNvPr id="316" name="Google Shape;316;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5" name="Google Shape;325;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it-IT">
                <a:solidFill>
                  <a:srgbClr val="3C4043"/>
                </a:solidFill>
                <a:latin typeface="Roboto"/>
                <a:ea typeface="Roboto"/>
                <a:cs typeface="Roboto"/>
                <a:sym typeface="Roboto"/>
              </a:rPr>
              <a:t>Dovete valutare regolarmente le vostre attività sui social media. </a:t>
            </a:r>
            <a:endParaRPr/>
          </a:p>
          <a:p>
            <a:pPr indent="0" lvl="0" marL="0" rtl="0" algn="l">
              <a:spcBef>
                <a:spcPts val="0"/>
              </a:spcBef>
              <a:spcAft>
                <a:spcPts val="0"/>
              </a:spcAft>
              <a:buNone/>
            </a:pPr>
            <a:r>
              <a:t/>
            </a:r>
            <a:endParaRPr b="0" i="0">
              <a:solidFill>
                <a:srgbClr val="3C4043"/>
              </a:solidFill>
              <a:latin typeface="Roboto"/>
              <a:ea typeface="Roboto"/>
              <a:cs typeface="Roboto"/>
              <a:sym typeface="Roboto"/>
            </a:endParaRPr>
          </a:p>
          <a:p>
            <a:pPr indent="0" lvl="0" marL="0" rtl="0" algn="l">
              <a:spcBef>
                <a:spcPts val="0"/>
              </a:spcBef>
              <a:spcAft>
                <a:spcPts val="0"/>
              </a:spcAft>
              <a:buNone/>
            </a:pPr>
            <a:r>
              <a:rPr b="0" i="0" lang="it-IT">
                <a:solidFill>
                  <a:srgbClr val="3C4043"/>
                </a:solidFill>
                <a:latin typeface="Roboto"/>
                <a:ea typeface="Roboto"/>
                <a:cs typeface="Roboto"/>
                <a:sym typeface="Roboto"/>
              </a:rPr>
              <a:t>Verificate l'efficacia della strategia che state utilizzando per vedere se si verifica l'obiettivo desiderato. Se il risultato desiderato non è ancora stato raggiunto, potete valutare quali misure hanno avuto successo e quali devono essere modificate o riviste. Come si procede?</a:t>
            </a:r>
            <a:endParaRPr/>
          </a:p>
          <a:p>
            <a:pPr indent="0" lvl="0" marL="0" rtl="0" algn="l">
              <a:spcBef>
                <a:spcPts val="0"/>
              </a:spcBef>
              <a:spcAft>
                <a:spcPts val="0"/>
              </a:spcAft>
              <a:buNone/>
            </a:pPr>
            <a:r>
              <a:t/>
            </a:r>
            <a:endParaRPr b="0" i="0">
              <a:solidFill>
                <a:srgbClr val="3C4043"/>
              </a:solidFill>
              <a:latin typeface="Roboto"/>
              <a:ea typeface="Roboto"/>
              <a:cs typeface="Roboto"/>
              <a:sym typeface="Roboto"/>
            </a:endParaRPr>
          </a:p>
          <a:p>
            <a:pPr indent="0" lvl="0" marL="0" rtl="0" algn="l">
              <a:spcBef>
                <a:spcPts val="0"/>
              </a:spcBef>
              <a:spcAft>
                <a:spcPts val="0"/>
              </a:spcAft>
              <a:buNone/>
            </a:pPr>
            <a:r>
              <a:rPr b="0" i="0" lang="it-IT">
                <a:solidFill>
                  <a:srgbClr val="3C4043"/>
                </a:solidFill>
                <a:latin typeface="Roboto"/>
                <a:ea typeface="Roboto"/>
                <a:cs typeface="Roboto"/>
                <a:sym typeface="Roboto"/>
              </a:rPr>
              <a:t>Per questo compito, potete riunirvi con i vostri colleghi. È sempre utile condividere esperienze e opinioni. Vedrete che lavorare in squadra vi renderà più forti e migliori!</a:t>
            </a:r>
            <a:endParaRPr/>
          </a:p>
          <a:p>
            <a:pPr indent="0" lvl="0" marL="0" rtl="0" algn="l">
              <a:spcBef>
                <a:spcPts val="0"/>
              </a:spcBef>
              <a:spcAft>
                <a:spcPts val="0"/>
              </a:spcAft>
              <a:buNone/>
            </a:pPr>
            <a:r>
              <a:t/>
            </a:r>
            <a:endParaRPr b="0" i="0">
              <a:solidFill>
                <a:srgbClr val="3C4043"/>
              </a:solidFill>
              <a:latin typeface="Roboto"/>
              <a:ea typeface="Roboto"/>
              <a:cs typeface="Roboto"/>
              <a:sym typeface="Roboto"/>
            </a:endParaRPr>
          </a:p>
          <a:p>
            <a:pPr indent="0" lvl="0" marL="0" rtl="0" algn="l">
              <a:spcBef>
                <a:spcPts val="0"/>
              </a:spcBef>
              <a:spcAft>
                <a:spcPts val="0"/>
              </a:spcAft>
              <a:buNone/>
            </a:pPr>
            <a:r>
              <a:rPr b="0" i="0" lang="it-IT">
                <a:solidFill>
                  <a:srgbClr val="3C4043"/>
                </a:solidFill>
                <a:latin typeface="Roboto"/>
                <a:ea typeface="Roboto"/>
                <a:cs typeface="Roboto"/>
                <a:sym typeface="Roboto"/>
              </a:rPr>
              <a:t>In generale, è bene parlare con i colleghi dei propri obiettivi e dei propri sentimenti. A questo scopo, forse sono meglio gli incontri fisici, ma non dimenticate: siete professionisti della collaborazione e della comunicazione digitale! </a:t>
            </a:r>
            <a:endParaRPr b="0" i="0">
              <a:solidFill>
                <a:srgbClr val="3C4043"/>
              </a:solidFill>
              <a:latin typeface="Roboto"/>
              <a:ea typeface="Roboto"/>
              <a:cs typeface="Roboto"/>
              <a:sym typeface="Roboto"/>
            </a:endParaRPr>
          </a:p>
        </p:txBody>
      </p:sp>
      <p:sp>
        <p:nvSpPr>
          <p:cNvPr id="326" name="Google Shape;326;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4" name="Google Shape;334;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5" name="Google Shape;335;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3" name="Google Shape;343;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 name="Google Shape;109;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it-IT"/>
              <a:t>Benvenuti alla quinta e ultima sessione di questo modulo sulla comunicazione e la collaborazione digitale. </a:t>
            </a:r>
            <a:endParaRPr/>
          </a:p>
          <a:p>
            <a:pPr indent="0" lvl="0" marL="0" rtl="0" algn="l">
              <a:spcBef>
                <a:spcPts val="0"/>
              </a:spcBef>
              <a:spcAft>
                <a:spcPts val="0"/>
              </a:spcAft>
              <a:buNone/>
            </a:pPr>
            <a:r>
              <a:t/>
            </a:r>
            <a:endParaRPr/>
          </a:p>
          <a:p>
            <a:pPr indent="0" lvl="0" marL="0" rtl="0" algn="l">
              <a:spcBef>
                <a:spcPts val="0"/>
              </a:spcBef>
              <a:spcAft>
                <a:spcPts val="0"/>
              </a:spcAft>
              <a:buNone/>
            </a:pPr>
            <a:r>
              <a:rPr lang="it-IT"/>
              <a:t>Nelle ultime quattro sessioni avete imparato molto sulla comunicazione e sulla collaborazione nel mondo digitale. Ora è giunto il momento di ripetere alcuni punti principali per essere certi di diventare degli esperti assoluti in tutti questi compiti. </a:t>
            </a:r>
            <a:endParaRPr/>
          </a:p>
          <a:p>
            <a:pPr indent="0" lvl="0" marL="0" rtl="0" algn="l">
              <a:spcBef>
                <a:spcPts val="0"/>
              </a:spcBef>
              <a:spcAft>
                <a:spcPts val="0"/>
              </a:spcAft>
              <a:buNone/>
            </a:pPr>
            <a:r>
              <a:t/>
            </a:r>
            <a:endParaRPr/>
          </a:p>
        </p:txBody>
      </p:sp>
      <p:sp>
        <p:nvSpPr>
          <p:cNvPr id="110" name="Google Shape;110;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 name="Google Shape;118;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it-IT"/>
              <a:t>Gli scopi e gli obiettivi di apprendimento di questa sessione sono di riassumere i punti più rilevanti di tutte le sessioni precedenti e di rifletterne l'uso pratico. </a:t>
            </a:r>
            <a:endParaRPr/>
          </a:p>
          <a:p>
            <a:pPr indent="0" lvl="0" marL="0" rtl="0" algn="l">
              <a:spcBef>
                <a:spcPts val="0"/>
              </a:spcBef>
              <a:spcAft>
                <a:spcPts val="0"/>
              </a:spcAft>
              <a:buNone/>
            </a:pPr>
            <a:r>
              <a:t/>
            </a:r>
            <a:endParaRPr/>
          </a:p>
          <a:p>
            <a:pPr indent="0" lvl="0" marL="0" rtl="0" algn="l">
              <a:spcBef>
                <a:spcPts val="0"/>
              </a:spcBef>
              <a:spcAft>
                <a:spcPts val="0"/>
              </a:spcAft>
              <a:buNone/>
            </a:pPr>
            <a:r>
              <a:rPr lang="it-IT"/>
              <a:t>Iniziamo il riassunto. </a:t>
            </a:r>
            <a:endParaRPr/>
          </a:p>
        </p:txBody>
      </p:sp>
      <p:sp>
        <p:nvSpPr>
          <p:cNvPr id="119" name="Google Shape;119;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8" name="Google Shape;128;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it-IT">
                <a:solidFill>
                  <a:srgbClr val="000000"/>
                </a:solidFill>
                <a:latin typeface="Poppins"/>
                <a:ea typeface="Poppins"/>
                <a:cs typeface="Poppins"/>
                <a:sym typeface="Poppins"/>
              </a:rPr>
              <a:t>Che cos'è la collaborazione e che cos'è la collaborazione digitale?</a:t>
            </a:r>
            <a:endParaRPr/>
          </a:p>
          <a:p>
            <a:pPr indent="0" lvl="0" marL="0" rtl="0" algn="l">
              <a:spcBef>
                <a:spcPts val="0"/>
              </a:spcBef>
              <a:spcAft>
                <a:spcPts val="0"/>
              </a:spcAft>
              <a:buNone/>
            </a:pPr>
            <a:r>
              <a:t/>
            </a:r>
            <a:endParaRPr b="0" i="0">
              <a:solidFill>
                <a:srgbClr val="000000"/>
              </a:solidFill>
              <a:latin typeface="Poppins"/>
              <a:ea typeface="Poppins"/>
              <a:cs typeface="Poppins"/>
              <a:sym typeface="Poppins"/>
            </a:endParaRPr>
          </a:p>
          <a:p>
            <a:pPr indent="0" lvl="0" marL="0" rtl="0" algn="l">
              <a:spcBef>
                <a:spcPts val="0"/>
              </a:spcBef>
              <a:spcAft>
                <a:spcPts val="0"/>
              </a:spcAft>
              <a:buNone/>
            </a:pPr>
            <a:r>
              <a:rPr b="0" i="0" lang="it-IT">
                <a:solidFill>
                  <a:srgbClr val="000000"/>
                </a:solidFill>
                <a:latin typeface="Poppins"/>
                <a:ea typeface="Poppins"/>
                <a:cs typeface="Poppins"/>
                <a:sym typeface="Poppins"/>
              </a:rPr>
              <a:t>La collaborazione è costituita da individui che lavorano insieme per uno scopo comune e per raggiungere un obiettivo aziendale definito e comune. Persone con obiettivi e interessi comuni creano una sinergia ineguagliabile che può superare qualsiasi organizzazione.</a:t>
            </a:r>
            <a:endParaRPr/>
          </a:p>
          <a:p>
            <a:pPr indent="0" lvl="0" marL="0" rtl="0" algn="l">
              <a:spcBef>
                <a:spcPts val="0"/>
              </a:spcBef>
              <a:spcAft>
                <a:spcPts val="0"/>
              </a:spcAft>
              <a:buNone/>
            </a:pPr>
            <a:r>
              <a:t/>
            </a:r>
            <a:endParaRPr b="0" i="0">
              <a:solidFill>
                <a:srgbClr val="000000"/>
              </a:solidFill>
              <a:latin typeface="Poppins"/>
              <a:ea typeface="Poppins"/>
              <a:cs typeface="Poppins"/>
              <a:sym typeface="Poppins"/>
            </a:endParaRPr>
          </a:p>
          <a:p>
            <a:pPr indent="0" lvl="0" marL="0" rtl="0" algn="l">
              <a:spcBef>
                <a:spcPts val="0"/>
              </a:spcBef>
              <a:spcAft>
                <a:spcPts val="0"/>
              </a:spcAft>
              <a:buNone/>
            </a:pPr>
            <a:r>
              <a:rPr b="0" i="0" lang="it-IT">
                <a:solidFill>
                  <a:srgbClr val="000000"/>
                </a:solidFill>
                <a:latin typeface="Poppins"/>
                <a:ea typeface="Poppins"/>
                <a:cs typeface="Poppins"/>
                <a:sym typeface="Poppins"/>
              </a:rPr>
              <a:t>La collaborazione digitale è la pratica delle persone che lavorano insieme attraverso mezzi online come le piattaforme software-as-a-solution, in breve le piattaforme SaaS. Invece di comunicare e lavorare insieme solo di persona, i team possono contare su strumenti digitali che consentono loro di lavorare insieme. Alcune organizzazioni utilizzano la collaborazione digitale per integrare le operazioni quotidiane in loco. Altre praticano la collaborazione digitale per favorire la comunicazione con i lavoratori remoti, ad esempio con la messaggistica istantanea, le videochiamate, la condivisione di documenti e la gestione di progetti nel cloud.</a:t>
            </a:r>
            <a:endParaRPr/>
          </a:p>
          <a:p>
            <a:pPr indent="0" lvl="0" marL="0" rtl="0" algn="l">
              <a:spcBef>
                <a:spcPts val="0"/>
              </a:spcBef>
              <a:spcAft>
                <a:spcPts val="0"/>
              </a:spcAft>
              <a:buNone/>
            </a:pPr>
            <a:r>
              <a:t/>
            </a:r>
            <a:endParaRPr b="0" i="0">
              <a:solidFill>
                <a:srgbClr val="000000"/>
              </a:solidFill>
              <a:latin typeface="Poppins"/>
              <a:ea typeface="Poppins"/>
              <a:cs typeface="Poppins"/>
              <a:sym typeface="Poppins"/>
            </a:endParaRPr>
          </a:p>
          <a:p>
            <a:pPr indent="0" lvl="0" marL="0" rtl="0" algn="l">
              <a:spcBef>
                <a:spcPts val="0"/>
              </a:spcBef>
              <a:spcAft>
                <a:spcPts val="0"/>
              </a:spcAft>
              <a:buNone/>
            </a:pPr>
            <a:r>
              <a:rPr b="0" i="0" lang="it-IT">
                <a:solidFill>
                  <a:srgbClr val="000000"/>
                </a:solidFill>
                <a:latin typeface="Poppins"/>
                <a:ea typeface="Poppins"/>
                <a:cs typeface="Poppins"/>
                <a:sym typeface="Poppins"/>
              </a:rPr>
              <a:t>Gli strumenti di collaborazione digitale offrono numerosi vantaggi che possono contribuire ad aumentare la produttività dei dipendenti dell'azienda e a ridurre le spese generali. </a:t>
            </a:r>
            <a:endParaRPr/>
          </a:p>
          <a:p>
            <a:pPr indent="0" lvl="0" marL="0" rtl="0" algn="l">
              <a:spcBef>
                <a:spcPts val="0"/>
              </a:spcBef>
              <a:spcAft>
                <a:spcPts val="0"/>
              </a:spcAft>
              <a:buNone/>
            </a:pPr>
            <a:r>
              <a:t/>
            </a:r>
            <a:endParaRPr b="0" i="0">
              <a:solidFill>
                <a:srgbClr val="000000"/>
              </a:solidFill>
              <a:latin typeface="Poppins"/>
              <a:ea typeface="Poppins"/>
              <a:cs typeface="Poppins"/>
              <a:sym typeface="Poppins"/>
            </a:endParaRPr>
          </a:p>
          <a:p>
            <a:pPr indent="0" lvl="0" marL="0" rtl="0" algn="l">
              <a:spcBef>
                <a:spcPts val="0"/>
              </a:spcBef>
              <a:spcAft>
                <a:spcPts val="0"/>
              </a:spcAft>
              <a:buNone/>
            </a:pPr>
            <a:r>
              <a:rPr b="0" i="0" lang="it-IT">
                <a:solidFill>
                  <a:srgbClr val="000000"/>
                </a:solidFill>
                <a:latin typeface="Poppins"/>
                <a:ea typeface="Poppins"/>
                <a:cs typeface="Poppins"/>
                <a:sym typeface="Poppins"/>
              </a:rPr>
              <a:t>Nel settore GLAM, l'utilizzo di strumenti digitali per la comunicazione e la collaborazione rende il lavoro molto più semplice e consente di collaborare con i colleghi e persino con altre istituzioni in tutto il mondo in modo semplice ma efficace. Con gli strumenti digitali è possibile attivare e sfruttare enormi sinergie. </a:t>
            </a:r>
            <a:endParaRPr/>
          </a:p>
        </p:txBody>
      </p:sp>
      <p:sp>
        <p:nvSpPr>
          <p:cNvPr id="129" name="Google Shape;129;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 name="Google Shape;139;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it-IT"/>
              <a:t>I vantaggi della collaborazione e della cooperazione digitale possono essere delineati in alcuni punti principali che verranno presentati nelle seguenti diapositive. </a:t>
            </a:r>
            <a:endParaRPr/>
          </a:p>
          <a:p>
            <a:pPr indent="0" lvl="0" marL="0" rtl="0" algn="l">
              <a:spcBef>
                <a:spcPts val="0"/>
              </a:spcBef>
              <a:spcAft>
                <a:spcPts val="0"/>
              </a:spcAft>
              <a:buNone/>
            </a:pPr>
            <a:r>
              <a:t/>
            </a:r>
            <a:endParaRPr/>
          </a:p>
        </p:txBody>
      </p:sp>
      <p:sp>
        <p:nvSpPr>
          <p:cNvPr id="140" name="Google Shape;140;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 name="Google Shape;148;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it-IT">
                <a:latin typeface="Arial"/>
                <a:ea typeface="Arial"/>
                <a:cs typeface="Arial"/>
                <a:sym typeface="Arial"/>
              </a:rPr>
              <a:t>La collaborazione documentale digitale migliora l'accesso alle informazioni</a:t>
            </a:r>
            <a:endParaRPr/>
          </a:p>
          <a:p>
            <a:pPr indent="0" lvl="0" marL="0" rtl="0" algn="l">
              <a:spcBef>
                <a:spcPts val="0"/>
              </a:spcBef>
              <a:spcAft>
                <a:spcPts val="0"/>
              </a:spcAft>
              <a:buNone/>
            </a:pPr>
            <a:r>
              <a:t/>
            </a:r>
            <a:endParaRPr b="0" i="0">
              <a:latin typeface="Arial"/>
              <a:ea typeface="Arial"/>
              <a:cs typeface="Arial"/>
              <a:sym typeface="Arial"/>
            </a:endParaRPr>
          </a:p>
          <a:p>
            <a:pPr indent="0" lvl="0" marL="0" rtl="0" algn="l">
              <a:spcBef>
                <a:spcPts val="0"/>
              </a:spcBef>
              <a:spcAft>
                <a:spcPts val="0"/>
              </a:spcAft>
              <a:buNone/>
            </a:pPr>
            <a:r>
              <a:rPr b="0" i="0" lang="it-IT">
                <a:latin typeface="Arial"/>
                <a:ea typeface="Arial"/>
                <a:cs typeface="Arial"/>
                <a:sym typeface="Arial"/>
              </a:rPr>
              <a:t>Se state cercando di migliorare i processi aziendali e i flussi di lavoro, un ottimo punto di partenza è la collaborazione documentale digitale.</a:t>
            </a:r>
            <a:endParaRPr/>
          </a:p>
          <a:p>
            <a:pPr indent="0" lvl="0" marL="0" rtl="0" algn="l">
              <a:spcBef>
                <a:spcPts val="0"/>
              </a:spcBef>
              <a:spcAft>
                <a:spcPts val="0"/>
              </a:spcAft>
              <a:buNone/>
            </a:pPr>
            <a:r>
              <a:t/>
            </a:r>
            <a:endParaRPr b="0" i="0">
              <a:latin typeface="Arial"/>
              <a:ea typeface="Arial"/>
              <a:cs typeface="Arial"/>
              <a:sym typeface="Arial"/>
            </a:endParaRPr>
          </a:p>
          <a:p>
            <a:pPr indent="0" lvl="0" marL="0" rtl="0" algn="l">
              <a:spcBef>
                <a:spcPts val="0"/>
              </a:spcBef>
              <a:spcAft>
                <a:spcPts val="0"/>
              </a:spcAft>
              <a:buNone/>
            </a:pPr>
            <a:r>
              <a:rPr b="0" i="0" lang="it-IT">
                <a:latin typeface="Arial"/>
                <a:ea typeface="Arial"/>
                <a:cs typeface="Arial"/>
                <a:sym typeface="Arial"/>
              </a:rPr>
              <a:t>Gli strumenti di collaborazione documentale digitale forniscono una posizione centrale per tutti i file, i documenti e altri contenuti multimediali. Non ci saranno più copie multiple dello stesso documento nella casella di posta elettronica di tutti.</a:t>
            </a:r>
            <a:endParaRPr/>
          </a:p>
          <a:p>
            <a:pPr indent="0" lvl="0" marL="0" rtl="0" algn="l">
              <a:spcBef>
                <a:spcPts val="0"/>
              </a:spcBef>
              <a:spcAft>
                <a:spcPts val="0"/>
              </a:spcAft>
              <a:buNone/>
            </a:pPr>
            <a:r>
              <a:t/>
            </a:r>
            <a:endParaRPr b="0" i="0">
              <a:latin typeface="Arial"/>
              <a:ea typeface="Arial"/>
              <a:cs typeface="Arial"/>
              <a:sym typeface="Arial"/>
            </a:endParaRPr>
          </a:p>
          <a:p>
            <a:pPr indent="0" lvl="0" marL="0" rtl="0" algn="l">
              <a:spcBef>
                <a:spcPts val="0"/>
              </a:spcBef>
              <a:spcAft>
                <a:spcPts val="0"/>
              </a:spcAft>
              <a:buNone/>
            </a:pPr>
            <a:r>
              <a:rPr b="0" i="0" lang="it-IT">
                <a:latin typeface="Arial"/>
                <a:ea typeface="Arial"/>
                <a:cs typeface="Arial"/>
                <a:sym typeface="Arial"/>
              </a:rPr>
              <a:t>I dipendenti non devono più salvare i file sui loro dischi rigidi o su chiavette USB. Per accedere ai vecchi file è sufficiente collegarsi al proprio strumento di collaborazione.</a:t>
            </a:r>
            <a:endParaRPr/>
          </a:p>
          <a:p>
            <a:pPr indent="0" lvl="0" marL="0" rtl="0" algn="l">
              <a:spcBef>
                <a:spcPts val="0"/>
              </a:spcBef>
              <a:spcAft>
                <a:spcPts val="0"/>
              </a:spcAft>
              <a:buNone/>
            </a:pPr>
            <a:r>
              <a:rPr b="0" i="0" lang="it-IT">
                <a:latin typeface="Arial"/>
                <a:ea typeface="Arial"/>
                <a:cs typeface="Arial"/>
                <a:sym typeface="Arial"/>
              </a:rPr>
              <a:t>Archiviare un documento nel cloud è il modo più semplice per sapere che tutti coloro che ne hanno bisogno possono sempre accedervi, indipendentemente dalla loro posizione nel mondo. La collaborazione digitale online è direttamente legata alle soluzioni di archiviazione in cloud che consentono ai dipendenti di accedere, collaborare e condividere i contenuti indipendentemente dalla loro posizione.</a:t>
            </a:r>
            <a:endParaRPr/>
          </a:p>
          <a:p>
            <a:pPr indent="0" lvl="0" marL="0" rtl="0" algn="l">
              <a:spcBef>
                <a:spcPts val="0"/>
              </a:spcBef>
              <a:spcAft>
                <a:spcPts val="0"/>
              </a:spcAft>
              <a:buNone/>
            </a:pPr>
            <a:r>
              <a:t/>
            </a:r>
            <a:endParaRPr b="0" i="0">
              <a:latin typeface="Arial"/>
              <a:ea typeface="Arial"/>
              <a:cs typeface="Arial"/>
              <a:sym typeface="Arial"/>
            </a:endParaRPr>
          </a:p>
          <a:p>
            <a:pPr indent="0" lvl="0" marL="0" rtl="0" algn="l">
              <a:spcBef>
                <a:spcPts val="0"/>
              </a:spcBef>
              <a:spcAft>
                <a:spcPts val="0"/>
              </a:spcAft>
              <a:buNone/>
            </a:pPr>
            <a:r>
              <a:rPr b="0" i="0" lang="it-IT">
                <a:latin typeface="Arial"/>
                <a:ea typeface="Arial"/>
                <a:cs typeface="Arial"/>
                <a:sym typeface="Arial"/>
              </a:rPr>
              <a:t>Inoltre, migliora l'intera organizzazione per cui si lavora.</a:t>
            </a:r>
            <a:endParaRPr/>
          </a:p>
          <a:p>
            <a:pPr indent="0" lvl="0" marL="0" rtl="0" algn="l">
              <a:spcBef>
                <a:spcPts val="0"/>
              </a:spcBef>
              <a:spcAft>
                <a:spcPts val="0"/>
              </a:spcAft>
              <a:buNone/>
            </a:pPr>
            <a:r>
              <a:t/>
            </a:r>
            <a:endParaRPr b="0" i="0">
              <a:latin typeface="Arial"/>
              <a:ea typeface="Arial"/>
              <a:cs typeface="Arial"/>
              <a:sym typeface="Arial"/>
            </a:endParaRPr>
          </a:p>
          <a:p>
            <a:pPr indent="0" lvl="0" marL="0" rtl="0" algn="l">
              <a:spcBef>
                <a:spcPts val="0"/>
              </a:spcBef>
              <a:spcAft>
                <a:spcPts val="0"/>
              </a:spcAft>
              <a:buNone/>
            </a:pPr>
            <a:r>
              <a:rPr b="0" i="0" lang="it-IT">
                <a:latin typeface="Arial"/>
                <a:ea typeface="Arial"/>
                <a:cs typeface="Arial"/>
                <a:sym typeface="Arial"/>
              </a:rPr>
              <a:t>La collaborazione online offre un modo per avvicinare i team distribuiti in stanze virtuali, abbattendo così le barriere strutturali e consentendo ai dipendenti di comunicare in modo efficace e divertente. Quando i dipendenti di diversi reparti interagiscono, possono fare brainstorming e scambiarsi nuove idee, strategie di crescita e tattiche.</a:t>
            </a:r>
            <a:endParaRPr/>
          </a:p>
          <a:p>
            <a:pPr indent="0" lvl="0" marL="0" rtl="0" algn="l">
              <a:spcBef>
                <a:spcPts val="0"/>
              </a:spcBef>
              <a:spcAft>
                <a:spcPts val="0"/>
              </a:spcAft>
              <a:buNone/>
            </a:pPr>
            <a:r>
              <a:t/>
            </a:r>
            <a:endParaRPr b="0" i="0">
              <a:latin typeface="Arial"/>
              <a:ea typeface="Arial"/>
              <a:cs typeface="Arial"/>
              <a:sym typeface="Arial"/>
            </a:endParaRPr>
          </a:p>
          <a:p>
            <a:pPr indent="0" lvl="0" marL="0" rtl="0" algn="l">
              <a:spcBef>
                <a:spcPts val="0"/>
              </a:spcBef>
              <a:spcAft>
                <a:spcPts val="0"/>
              </a:spcAft>
              <a:buNone/>
            </a:pPr>
            <a:r>
              <a:rPr b="0" i="0" lang="it-IT">
                <a:latin typeface="Arial"/>
                <a:ea typeface="Arial"/>
                <a:cs typeface="Arial"/>
                <a:sym typeface="Arial"/>
              </a:rPr>
              <a:t>Inoltre, si crea un senso di comunità anche quando il personale non può trovarsi nello stesso luogo fisico.</a:t>
            </a:r>
            <a:endParaRPr/>
          </a:p>
          <a:p>
            <a:pPr indent="0" lvl="0" marL="0" rtl="0" algn="l">
              <a:spcBef>
                <a:spcPts val="0"/>
              </a:spcBef>
              <a:spcAft>
                <a:spcPts val="0"/>
              </a:spcAft>
              <a:buNone/>
            </a:pPr>
            <a:r>
              <a:t/>
            </a:r>
            <a:endParaRPr b="0" i="0">
              <a:latin typeface="Arial"/>
              <a:ea typeface="Arial"/>
              <a:cs typeface="Arial"/>
              <a:sym typeface="Arial"/>
            </a:endParaRPr>
          </a:p>
          <a:p>
            <a:pPr indent="0" lvl="0" marL="0" rtl="0" algn="l">
              <a:spcBef>
                <a:spcPts val="0"/>
              </a:spcBef>
              <a:spcAft>
                <a:spcPts val="0"/>
              </a:spcAft>
              <a:buNone/>
            </a:pPr>
            <a:r>
              <a:rPr b="0" i="0" lang="it-IT">
                <a:latin typeface="Arial"/>
                <a:ea typeface="Arial"/>
                <a:cs typeface="Arial"/>
                <a:sym typeface="Arial"/>
              </a:rPr>
              <a:t>I singoli o i team di un'organizzazione possono essere distribuiti per motivi quali:</a:t>
            </a:r>
            <a:endParaRPr/>
          </a:p>
          <a:p>
            <a:pPr indent="0" lvl="0" marL="0" rtl="0" algn="l">
              <a:spcBef>
                <a:spcPts val="0"/>
              </a:spcBef>
              <a:spcAft>
                <a:spcPts val="0"/>
              </a:spcAft>
              <a:buNone/>
            </a:pPr>
            <a:r>
              <a:t/>
            </a:r>
            <a:endParaRPr b="0" i="0">
              <a:solidFill>
                <a:srgbClr val="000000"/>
              </a:solidFill>
              <a:latin typeface="Poppins"/>
              <a:ea typeface="Poppins"/>
              <a:cs typeface="Poppins"/>
              <a:sym typeface="Poppins"/>
            </a:endParaRPr>
          </a:p>
          <a:p>
            <a:pPr indent="0" lvl="0" marL="0" rtl="0" algn="l">
              <a:spcBef>
                <a:spcPts val="0"/>
              </a:spcBef>
              <a:spcAft>
                <a:spcPts val="0"/>
              </a:spcAft>
              <a:buClr>
                <a:srgbClr val="000000"/>
              </a:buClr>
              <a:buSzPts val="1200"/>
              <a:buFont typeface="Arial"/>
              <a:buNone/>
            </a:pPr>
            <a:r>
              <a:rPr b="0" i="0" lang="it-IT">
                <a:solidFill>
                  <a:srgbClr val="000000"/>
                </a:solidFill>
                <a:latin typeface="Arial"/>
                <a:ea typeface="Arial"/>
                <a:cs typeface="Arial"/>
                <a:sym typeface="Arial"/>
              </a:rPr>
              <a:t>Filiali in luoghi geografici diversi - città, paesi e persino fusi orari completamente diversi!</a:t>
            </a:r>
            <a:endParaRPr/>
          </a:p>
          <a:p>
            <a:pPr indent="0" lvl="0" marL="0" rtl="0" algn="l">
              <a:spcBef>
                <a:spcPts val="0"/>
              </a:spcBef>
              <a:spcAft>
                <a:spcPts val="0"/>
              </a:spcAft>
              <a:buClr>
                <a:schemeClr val="dk1"/>
              </a:buClr>
              <a:buSzPts val="1200"/>
              <a:buFont typeface="Arial"/>
              <a:buNone/>
            </a:pPr>
            <a:r>
              <a:t/>
            </a:r>
            <a:endParaRPr b="0" i="0">
              <a:solidFill>
                <a:srgbClr val="000000"/>
              </a:solidFill>
              <a:latin typeface="Arial"/>
              <a:ea typeface="Arial"/>
              <a:cs typeface="Arial"/>
              <a:sym typeface="Arial"/>
            </a:endParaRPr>
          </a:p>
          <a:p>
            <a:pPr indent="0" lvl="0" marL="0" rtl="0" algn="l">
              <a:spcBef>
                <a:spcPts val="0"/>
              </a:spcBef>
              <a:spcAft>
                <a:spcPts val="0"/>
              </a:spcAft>
              <a:buClr>
                <a:srgbClr val="000000"/>
              </a:buClr>
              <a:buSzPts val="1200"/>
              <a:buFont typeface="Arial"/>
              <a:buNone/>
            </a:pPr>
            <a:r>
              <a:rPr b="0" i="0" lang="it-IT">
                <a:solidFill>
                  <a:srgbClr val="000000"/>
                </a:solidFill>
                <a:latin typeface="Arial"/>
                <a:ea typeface="Arial"/>
                <a:cs typeface="Arial"/>
                <a:sym typeface="Arial"/>
              </a:rPr>
              <a:t>Segregazione strutturale dell'organizzazione, cioè reparti diversi situati in luoghi fisici diversi (piani o località geografiche). Se i collaboratori di diversi reparti lavorano separatamente a un singolo progetto, è più probabile che informazioni vitali sfuggano. Ad esempio, la creazione di un nuovo prodotto può richiedere lo sforzo congiunto dei team di marketing, progettazione e tecnici. Con la collaborazione digitale, è possibile far collaborare tutti i lavoratori in un unico spazio di lavoro, attraverso la co-autorizzazione di un documento, la chat o vere e proprie riunioni virtuali.</a:t>
            </a:r>
            <a:endParaRPr/>
          </a:p>
          <a:p>
            <a:pPr indent="0" lvl="0" marL="0" rtl="0" algn="l">
              <a:spcBef>
                <a:spcPts val="0"/>
              </a:spcBef>
              <a:spcAft>
                <a:spcPts val="0"/>
              </a:spcAft>
              <a:buClr>
                <a:schemeClr val="dk1"/>
              </a:buClr>
              <a:buSzPts val="1200"/>
              <a:buFont typeface="Arial"/>
              <a:buNone/>
            </a:pPr>
            <a:r>
              <a:t/>
            </a:r>
            <a:endParaRPr b="0" i="0">
              <a:solidFill>
                <a:srgbClr val="000000"/>
              </a:solidFill>
              <a:latin typeface="Arial"/>
              <a:ea typeface="Arial"/>
              <a:cs typeface="Arial"/>
              <a:sym typeface="Arial"/>
            </a:endParaRPr>
          </a:p>
          <a:p>
            <a:pPr indent="0" lvl="0" marL="0" rtl="0" algn="l">
              <a:spcBef>
                <a:spcPts val="0"/>
              </a:spcBef>
              <a:spcAft>
                <a:spcPts val="0"/>
              </a:spcAft>
              <a:buClr>
                <a:srgbClr val="000000"/>
              </a:buClr>
              <a:buSzPts val="1200"/>
              <a:buFont typeface="Arial"/>
              <a:buNone/>
            </a:pPr>
            <a:r>
              <a:rPr b="0" i="0" lang="it-IT">
                <a:solidFill>
                  <a:srgbClr val="000000"/>
                </a:solidFill>
                <a:latin typeface="Arial"/>
                <a:ea typeface="Arial"/>
                <a:cs typeface="Arial"/>
                <a:sym typeface="Arial"/>
              </a:rPr>
              <a:t>Lavoratori a distanza - soprattutto a causa della pandemia di coronavirus, oggi molte organizzazioni stanno adottando il lavoro a distanza. Alcune organizzazioni continuano a incoraggiare il proprio personale a lavorare da casa a turni o interamente. La collaborazione online può aiutare i lavoratori remoti a lavorare in modo efficace nonostante la lontananza dall'ufficio.</a:t>
            </a:r>
            <a:endParaRPr/>
          </a:p>
          <a:p>
            <a:pPr indent="0" lvl="0" marL="0" rtl="0" algn="l">
              <a:spcBef>
                <a:spcPts val="0"/>
              </a:spcBef>
              <a:spcAft>
                <a:spcPts val="0"/>
              </a:spcAft>
              <a:buClr>
                <a:schemeClr val="dk1"/>
              </a:buClr>
              <a:buSzPts val="1200"/>
              <a:buFont typeface="Arial"/>
              <a:buNone/>
            </a:pPr>
            <a:r>
              <a:t/>
            </a:r>
            <a:endParaRPr b="0" i="0">
              <a:solidFill>
                <a:srgbClr val="000000"/>
              </a:solidFill>
              <a:latin typeface="Arial"/>
              <a:ea typeface="Arial"/>
              <a:cs typeface="Arial"/>
              <a:sym typeface="Arial"/>
            </a:endParaRPr>
          </a:p>
          <a:p>
            <a:pPr indent="0" lvl="0" marL="0" rtl="0" algn="l">
              <a:spcBef>
                <a:spcPts val="0"/>
              </a:spcBef>
              <a:spcAft>
                <a:spcPts val="0"/>
              </a:spcAft>
              <a:buClr>
                <a:srgbClr val="000000"/>
              </a:buClr>
              <a:buSzPts val="1200"/>
              <a:buFont typeface="Arial"/>
              <a:buNone/>
            </a:pPr>
            <a:r>
              <a:rPr b="0" i="0" lang="it-IT">
                <a:solidFill>
                  <a:srgbClr val="000000"/>
                </a:solidFill>
                <a:latin typeface="Arial"/>
                <a:ea typeface="Arial"/>
                <a:cs typeface="Arial"/>
                <a:sym typeface="Arial"/>
              </a:rPr>
              <a:t>Parti esterne - la collaborazione online non fornisce solo uno spazio di lavoro interattivo virtuale per i dipendenti. I documenti in questi spazi possono essere condivisi anche con partner, clienti e fornitori, eliminando la necessità di allegare i documenti aziendali alle e-mail.</a:t>
            </a:r>
            <a:endParaRPr/>
          </a:p>
          <a:p>
            <a:pPr indent="0" lvl="0" marL="0" rtl="0" algn="l">
              <a:spcBef>
                <a:spcPts val="0"/>
              </a:spcBef>
              <a:spcAft>
                <a:spcPts val="0"/>
              </a:spcAft>
              <a:buClr>
                <a:schemeClr val="dk1"/>
              </a:buClr>
              <a:buSzPts val="1200"/>
              <a:buFont typeface="Arial"/>
              <a:buNone/>
            </a:pPr>
            <a:r>
              <a:t/>
            </a:r>
            <a:endParaRPr b="0" i="0">
              <a:solidFill>
                <a:srgbClr val="000000"/>
              </a:solidFill>
              <a:latin typeface="Arial"/>
              <a:ea typeface="Arial"/>
              <a:cs typeface="Arial"/>
              <a:sym typeface="Arial"/>
            </a:endParaRPr>
          </a:p>
          <a:p>
            <a:pPr indent="0" lvl="0" marL="0" rtl="0" algn="l">
              <a:spcBef>
                <a:spcPts val="0"/>
              </a:spcBef>
              <a:spcAft>
                <a:spcPts val="0"/>
              </a:spcAft>
              <a:buClr>
                <a:srgbClr val="000000"/>
              </a:buClr>
              <a:buSzPts val="1200"/>
              <a:buFont typeface="Arial"/>
              <a:buNone/>
            </a:pPr>
            <a:r>
              <a:rPr b="0" i="0" lang="it-IT">
                <a:solidFill>
                  <a:srgbClr val="000000"/>
                </a:solidFill>
                <a:latin typeface="Arial"/>
                <a:ea typeface="Arial"/>
                <a:cs typeface="Arial"/>
                <a:sym typeface="Arial"/>
              </a:rPr>
              <a:t>Infine, gli strumenti digitali possono aiutare l'organizzazione a risparmiare denaro. Anche nella vita privata, l'uso di strumenti di collaborazione e comunicazione digitale può aiutare a risparmiare. Non è necessario viaggiare per incontrare gli amici. </a:t>
            </a:r>
            <a:endParaRPr b="0" i="0">
              <a:solidFill>
                <a:srgbClr val="000000"/>
              </a:solidFill>
              <a:latin typeface="Arial"/>
              <a:ea typeface="Arial"/>
              <a:cs typeface="Arial"/>
              <a:sym typeface="Arial"/>
            </a:endParaRPr>
          </a:p>
        </p:txBody>
      </p:sp>
      <p:sp>
        <p:nvSpPr>
          <p:cNvPr id="149" name="Google Shape;149;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 name="Google Shape;157;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it-IT">
                <a:solidFill>
                  <a:srgbClr val="000000"/>
                </a:solidFill>
                <a:latin typeface="Poppins"/>
                <a:ea typeface="Poppins"/>
                <a:cs typeface="Poppins"/>
                <a:sym typeface="Poppins"/>
              </a:rPr>
              <a:t>La collaborazione documentale digitale consente di controllare facilmente chi deve accedere a quali contenuti. L'accesso a file, cartelle e documenti può essere concesso a utenti specifici solo se necessario.</a:t>
            </a:r>
            <a:endParaRPr>
              <a:solidFill>
                <a:srgbClr val="000000"/>
              </a:solidFill>
              <a:latin typeface="Poppins"/>
              <a:ea typeface="Poppins"/>
              <a:cs typeface="Poppins"/>
              <a:sym typeface="Poppins"/>
            </a:endParaRPr>
          </a:p>
          <a:p>
            <a:pPr indent="0" lvl="0" marL="0" rtl="0" algn="l">
              <a:spcBef>
                <a:spcPts val="0"/>
              </a:spcBef>
              <a:spcAft>
                <a:spcPts val="0"/>
              </a:spcAft>
              <a:buNone/>
            </a:pPr>
            <a:r>
              <a:t/>
            </a:r>
            <a:endParaRPr>
              <a:solidFill>
                <a:srgbClr val="000000"/>
              </a:solidFill>
              <a:latin typeface="Poppins"/>
              <a:ea typeface="Poppins"/>
              <a:cs typeface="Poppins"/>
              <a:sym typeface="Poppins"/>
            </a:endParaRPr>
          </a:p>
          <a:p>
            <a:pPr indent="0" lvl="0" marL="0" rtl="0" algn="l">
              <a:spcBef>
                <a:spcPts val="0"/>
              </a:spcBef>
              <a:spcAft>
                <a:spcPts val="0"/>
              </a:spcAft>
              <a:buNone/>
            </a:pPr>
            <a:r>
              <a:rPr lang="it-IT">
                <a:solidFill>
                  <a:srgbClr val="000000"/>
                </a:solidFill>
                <a:latin typeface="Poppins"/>
                <a:ea typeface="Poppins"/>
                <a:cs typeface="Poppins"/>
                <a:sym typeface="Poppins"/>
              </a:rPr>
              <a:t>Per esempio, in una biblioteca, solo il personale che lavora direttamente con i clienti ha accesso ai dati personali dei clienti. Per tutti gli altri è impossibile accedere a questi dati. Questo è molto importante in termini di privacy, perché è vietato condividere i dati personali con terzi. </a:t>
            </a:r>
            <a:endParaRPr>
              <a:solidFill>
                <a:srgbClr val="000000"/>
              </a:solidFill>
              <a:latin typeface="Poppins"/>
              <a:ea typeface="Poppins"/>
              <a:cs typeface="Poppins"/>
              <a:sym typeface="Poppins"/>
            </a:endParaRPr>
          </a:p>
          <a:p>
            <a:pPr indent="0" lvl="0" marL="0" rtl="0" algn="l">
              <a:spcBef>
                <a:spcPts val="0"/>
              </a:spcBef>
              <a:spcAft>
                <a:spcPts val="0"/>
              </a:spcAft>
              <a:buNone/>
            </a:pPr>
            <a:r>
              <a:t/>
            </a:r>
            <a:endParaRPr>
              <a:solidFill>
                <a:srgbClr val="000000"/>
              </a:solidFill>
              <a:latin typeface="Poppins"/>
              <a:ea typeface="Poppins"/>
              <a:cs typeface="Poppins"/>
              <a:sym typeface="Poppins"/>
            </a:endParaRPr>
          </a:p>
          <a:p>
            <a:pPr indent="0" lvl="0" marL="0" rtl="0" algn="l">
              <a:spcBef>
                <a:spcPts val="0"/>
              </a:spcBef>
              <a:spcAft>
                <a:spcPts val="0"/>
              </a:spcAft>
              <a:buNone/>
            </a:pPr>
            <a:r>
              <a:rPr lang="it-IT">
                <a:solidFill>
                  <a:srgbClr val="000000"/>
                </a:solidFill>
                <a:latin typeface="Poppins"/>
                <a:ea typeface="Poppins"/>
                <a:cs typeface="Poppins"/>
                <a:sym typeface="Poppins"/>
              </a:rPr>
              <a:t>L'argomento più convincente per la collaborazione documentale online è che facilita la tracciabilità dei flussi di lavoro e riduce la confusione. Il più delle volte si iniziano a inviare via e-mail diverse versioni di un documento in fase di revisione. Sapere qual è la versione più recente può creare confusione.</a:t>
            </a:r>
            <a:endParaRPr>
              <a:solidFill>
                <a:srgbClr val="000000"/>
              </a:solidFill>
              <a:latin typeface="Poppins"/>
              <a:ea typeface="Poppins"/>
              <a:cs typeface="Poppins"/>
              <a:sym typeface="Poppins"/>
            </a:endParaRPr>
          </a:p>
          <a:p>
            <a:pPr indent="0" lvl="0" marL="0" rtl="0" algn="l">
              <a:spcBef>
                <a:spcPts val="0"/>
              </a:spcBef>
              <a:spcAft>
                <a:spcPts val="0"/>
              </a:spcAft>
              <a:buNone/>
            </a:pPr>
            <a:r>
              <a:t/>
            </a:r>
            <a:endParaRPr>
              <a:solidFill>
                <a:srgbClr val="000000"/>
              </a:solidFill>
              <a:latin typeface="Poppins"/>
              <a:ea typeface="Poppins"/>
              <a:cs typeface="Poppins"/>
              <a:sym typeface="Poppins"/>
            </a:endParaRPr>
          </a:p>
          <a:p>
            <a:pPr indent="0" lvl="0" marL="0" rtl="0" algn="l">
              <a:spcBef>
                <a:spcPts val="0"/>
              </a:spcBef>
              <a:spcAft>
                <a:spcPts val="0"/>
              </a:spcAft>
              <a:buNone/>
            </a:pPr>
            <a:r>
              <a:rPr lang="it-IT">
                <a:solidFill>
                  <a:srgbClr val="000000"/>
                </a:solidFill>
                <a:latin typeface="Poppins"/>
                <a:ea typeface="Poppins"/>
                <a:cs typeface="Poppins"/>
                <a:sym typeface="Poppins"/>
              </a:rPr>
              <a:t>Ricordate l'ultima volta che avete dovuto inviare file via e-mail? Non sapevate mai se stavate lavorando sulla versione più recente di un file? Quei giorni sono finiti. Uno strumento di collaborazione documentale digitale elimina la confusione delle e-mail. I membri del team di un progetto possono lavorare insieme allo stesso documento nello stesso momento. Tutti possono sempre vedere la versione corrente di un documento. Possono anche modificare o vedere le modifiche apportate da altri senza dover inviare tutto il giorno allegati di posta elettronica.</a:t>
            </a:r>
            <a:endParaRPr>
              <a:solidFill>
                <a:srgbClr val="000000"/>
              </a:solidFill>
              <a:latin typeface="Poppins"/>
              <a:ea typeface="Poppins"/>
              <a:cs typeface="Poppins"/>
              <a:sym typeface="Poppins"/>
            </a:endParaRPr>
          </a:p>
          <a:p>
            <a:pPr indent="0" lvl="0" marL="0" rtl="0" algn="l">
              <a:spcBef>
                <a:spcPts val="0"/>
              </a:spcBef>
              <a:spcAft>
                <a:spcPts val="0"/>
              </a:spcAft>
              <a:buNone/>
            </a:pPr>
            <a:r>
              <a:t/>
            </a:r>
            <a:endParaRPr>
              <a:solidFill>
                <a:srgbClr val="000000"/>
              </a:solidFill>
              <a:latin typeface="Poppins"/>
              <a:ea typeface="Poppins"/>
              <a:cs typeface="Poppins"/>
              <a:sym typeface="Poppins"/>
            </a:endParaRPr>
          </a:p>
          <a:p>
            <a:pPr indent="0" lvl="0" marL="0" rtl="0" algn="l">
              <a:spcBef>
                <a:spcPts val="0"/>
              </a:spcBef>
              <a:spcAft>
                <a:spcPts val="0"/>
              </a:spcAft>
              <a:buNone/>
            </a:pPr>
            <a:r>
              <a:rPr lang="it-IT">
                <a:solidFill>
                  <a:srgbClr val="000000"/>
                </a:solidFill>
                <a:latin typeface="Poppins"/>
                <a:ea typeface="Poppins"/>
                <a:cs typeface="Poppins"/>
                <a:sym typeface="Poppins"/>
              </a:rPr>
              <a:t>È anche possibile taggare semplicemente un membro del team per rivedere un documento e scoprire chi ha apportato modifiche a un documento e quando lo ha fatto. È anche possibile vedere come appariva il documento prima che venissero apportate le modifiche.</a:t>
            </a:r>
            <a:endParaRPr>
              <a:solidFill>
                <a:srgbClr val="000000"/>
              </a:solidFill>
              <a:latin typeface="Poppins"/>
              <a:ea typeface="Poppins"/>
              <a:cs typeface="Poppins"/>
              <a:sym typeface="Poppins"/>
            </a:endParaRPr>
          </a:p>
          <a:p>
            <a:pPr indent="0" lvl="0" marL="0" rtl="0" algn="l">
              <a:spcBef>
                <a:spcPts val="0"/>
              </a:spcBef>
              <a:spcAft>
                <a:spcPts val="0"/>
              </a:spcAft>
              <a:buNone/>
            </a:pPr>
            <a:r>
              <a:t/>
            </a:r>
            <a:endParaRPr>
              <a:solidFill>
                <a:srgbClr val="000000"/>
              </a:solidFill>
              <a:latin typeface="Poppins"/>
              <a:ea typeface="Poppins"/>
              <a:cs typeface="Poppins"/>
              <a:sym typeface="Poppins"/>
            </a:endParaRPr>
          </a:p>
          <a:p>
            <a:pPr indent="0" lvl="0" marL="0" rtl="0" algn="l">
              <a:spcBef>
                <a:spcPts val="0"/>
              </a:spcBef>
              <a:spcAft>
                <a:spcPts val="0"/>
              </a:spcAft>
              <a:buNone/>
            </a:pPr>
            <a:r>
              <a:rPr lang="it-IT">
                <a:solidFill>
                  <a:srgbClr val="000000"/>
                </a:solidFill>
                <a:latin typeface="Poppins"/>
                <a:ea typeface="Poppins"/>
                <a:cs typeface="Poppins"/>
                <a:sym typeface="Poppins"/>
              </a:rPr>
              <a:t>Soprattutto nei team più grandi di musei, archivi o biblioteche, questa modalità di collaborazione digitale è essenziale per garantire che tutti i membri del team siano allo stesso livello di informazione. Lavorate in modo trasparente utilizzando gli strumenti di collaborazione digitale!</a:t>
            </a:r>
            <a:endParaRPr>
              <a:solidFill>
                <a:srgbClr val="000000"/>
              </a:solidFill>
              <a:latin typeface="Poppins"/>
              <a:ea typeface="Poppins"/>
              <a:cs typeface="Poppins"/>
              <a:sym typeface="Poppins"/>
            </a:endParaRPr>
          </a:p>
        </p:txBody>
      </p:sp>
      <p:sp>
        <p:nvSpPr>
          <p:cNvPr id="158" name="Google Shape;158;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6" name="Google Shape;166;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it-IT">
                <a:solidFill>
                  <a:srgbClr val="000000"/>
                </a:solidFill>
                <a:latin typeface="Poppins"/>
                <a:ea typeface="Poppins"/>
                <a:cs typeface="Poppins"/>
                <a:sym typeface="Poppins"/>
              </a:rPr>
              <a:t>Gli strumenti di collaborazione digitale migliorano la partecipazione e il coinvolgimento dei dipendenti. Fanno un ottimo lavoro nel fornire un ambiente che incoraggia la collaborazione e il feedback.</a:t>
            </a:r>
            <a:endParaRPr/>
          </a:p>
          <a:p>
            <a:pPr indent="0" lvl="0" marL="0" rtl="0" algn="l">
              <a:spcBef>
                <a:spcPts val="0"/>
              </a:spcBef>
              <a:spcAft>
                <a:spcPts val="0"/>
              </a:spcAft>
              <a:buNone/>
            </a:pPr>
            <a:r>
              <a:rPr b="0" i="0" lang="it-IT">
                <a:solidFill>
                  <a:srgbClr val="000000"/>
                </a:solidFill>
                <a:latin typeface="Poppins"/>
                <a:ea typeface="Poppins"/>
                <a:cs typeface="Poppins"/>
                <a:sym typeface="Poppins"/>
              </a:rPr>
              <a:t>.</a:t>
            </a:r>
            <a:endParaRPr/>
          </a:p>
          <a:p>
            <a:pPr indent="0" lvl="0" marL="0" rtl="0" algn="l">
              <a:spcBef>
                <a:spcPts val="0"/>
              </a:spcBef>
              <a:spcAft>
                <a:spcPts val="0"/>
              </a:spcAft>
              <a:buNone/>
            </a:pPr>
            <a:r>
              <a:rPr b="0" i="0" lang="it-IT">
                <a:solidFill>
                  <a:srgbClr val="000000"/>
                </a:solidFill>
                <a:latin typeface="Poppins"/>
                <a:ea typeface="Poppins"/>
                <a:cs typeface="Poppins"/>
                <a:sym typeface="Poppins"/>
              </a:rPr>
              <a:t>Con la collaborazione online sui documenti, tutti (con accesso al documento) possono vedere i commenti o le revisioni fatte da altri. Come è nella natura umana, una volta che una persona vede che gli altri stanno commentando, questo porta naturalmente a un maggiore coinvolgimento. L'invio di e-mail a numerose persone nelle righe CC e BCC le confonde e può persino farle arrabbiare. La collaborazione online dà ai colleghi la sensazione di essere alla pari e questa trasparenza porta a un maggiore impegno e motivazione. </a:t>
            </a:r>
            <a:endParaRPr/>
          </a:p>
          <a:p>
            <a:pPr indent="0" lvl="0" marL="0" rtl="0" algn="l">
              <a:spcBef>
                <a:spcPts val="0"/>
              </a:spcBef>
              <a:spcAft>
                <a:spcPts val="0"/>
              </a:spcAft>
              <a:buNone/>
            </a:pPr>
            <a:r>
              <a:t/>
            </a:r>
            <a:endParaRPr b="0" i="0">
              <a:solidFill>
                <a:srgbClr val="000000"/>
              </a:solidFill>
              <a:latin typeface="Poppins"/>
              <a:ea typeface="Poppins"/>
              <a:cs typeface="Poppins"/>
              <a:sym typeface="Poppins"/>
            </a:endParaRPr>
          </a:p>
          <a:p>
            <a:pPr indent="0" lvl="0" marL="0" rtl="0" algn="l">
              <a:spcBef>
                <a:spcPts val="0"/>
              </a:spcBef>
              <a:spcAft>
                <a:spcPts val="0"/>
              </a:spcAft>
              <a:buNone/>
            </a:pPr>
            <a:r>
              <a:rPr b="0" i="0" lang="it-IT">
                <a:solidFill>
                  <a:srgbClr val="000000"/>
                </a:solidFill>
                <a:latin typeface="Poppins"/>
                <a:ea typeface="Poppins"/>
                <a:cs typeface="Poppins"/>
                <a:sym typeface="Poppins"/>
              </a:rPr>
              <a:t>La collaborazione digitale aiuta anche a ridurre il tempo improduttivo trascorso in riunione a discutere di documenti. Utilizzando uno strumento di collaborazione documentale, chiunque abbia i diritti di accesso può commentare o modificare rapidamente i documenti. Non appena le modifiche di un documento sono pronte, è possibile inviare un rapido commento a tutte le persone coinvolte, che possono condividere il loro feedback o iniziare ad apportare modifiche. Se è necessario apportare modifiche complesse, è possibile effettuare una chiamata audio/video per discutere di questioni specifiche.</a:t>
            </a:r>
            <a:endParaRPr/>
          </a:p>
          <a:p>
            <a:pPr indent="0" lvl="0" marL="0" rtl="0" algn="l">
              <a:spcBef>
                <a:spcPts val="0"/>
              </a:spcBef>
              <a:spcAft>
                <a:spcPts val="0"/>
              </a:spcAft>
              <a:buNone/>
            </a:pPr>
            <a:r>
              <a:t/>
            </a:r>
            <a:endParaRPr b="0" i="0">
              <a:solidFill>
                <a:srgbClr val="000000"/>
              </a:solidFill>
              <a:latin typeface="Poppins"/>
              <a:ea typeface="Poppins"/>
              <a:cs typeface="Poppins"/>
              <a:sym typeface="Poppins"/>
            </a:endParaRPr>
          </a:p>
          <a:p>
            <a:pPr indent="0" lvl="0" marL="0" rtl="0" algn="l">
              <a:spcBef>
                <a:spcPts val="0"/>
              </a:spcBef>
              <a:spcAft>
                <a:spcPts val="0"/>
              </a:spcAft>
              <a:buNone/>
            </a:pPr>
            <a:r>
              <a:rPr b="0" i="0" lang="it-IT">
                <a:solidFill>
                  <a:srgbClr val="000000"/>
                </a:solidFill>
                <a:latin typeface="Poppins"/>
                <a:ea typeface="Poppins"/>
                <a:cs typeface="Poppins"/>
                <a:sym typeface="Poppins"/>
              </a:rPr>
              <a:t>Un altro strumento di collaborazione online fondamentale per migliorare l'efficienza sul posto di lavoro è la messaggistica istantanea. La messaggistica istantanea in tempo reale può mettervi in contatto con i membri del vostro team in pochi secondi, invece di aspettare il tempo necessario per rispondere alle vostre e-mail. A volte è più utile fare una domanda veloce in chat e ricevere una risposta immediata piuttosto che inviarla via e-mail.</a:t>
            </a:r>
            <a:endParaRPr b="0" i="0">
              <a:solidFill>
                <a:srgbClr val="000000"/>
              </a:solidFill>
              <a:latin typeface="Poppins"/>
              <a:ea typeface="Poppins"/>
              <a:cs typeface="Poppins"/>
              <a:sym typeface="Poppins"/>
            </a:endParaRPr>
          </a:p>
          <a:p>
            <a:pPr indent="0" lvl="0" marL="0" rtl="0" algn="l">
              <a:spcBef>
                <a:spcPts val="0"/>
              </a:spcBef>
              <a:spcAft>
                <a:spcPts val="0"/>
              </a:spcAft>
              <a:buNone/>
            </a:pPr>
            <a:r>
              <a:t/>
            </a:r>
            <a:endParaRPr>
              <a:latin typeface="Arial"/>
              <a:ea typeface="Arial"/>
              <a:cs typeface="Arial"/>
              <a:sym typeface="Arial"/>
            </a:endParaRPr>
          </a:p>
        </p:txBody>
      </p:sp>
      <p:sp>
        <p:nvSpPr>
          <p:cNvPr id="167" name="Google Shape;167;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9"/>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3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38"/>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9"/>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39"/>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1" name="Shape 21"/>
        <p:cNvGrpSpPr/>
        <p:nvPr/>
      </p:nvGrpSpPr>
      <p:grpSpPr>
        <a:xfrm>
          <a:off x="0" y="0"/>
          <a:ext cx="0" cy="0"/>
          <a:chOff x="0" y="0"/>
          <a:chExt cx="0" cy="0"/>
        </a:xfrm>
      </p:grpSpPr>
      <p:sp>
        <p:nvSpPr>
          <p:cNvPr id="22" name="Google Shape;22;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8" name="Shape 28"/>
        <p:cNvGrpSpPr/>
        <p:nvPr/>
      </p:nvGrpSpPr>
      <p:grpSpPr>
        <a:xfrm>
          <a:off x="0" y="0"/>
          <a:ext cx="0" cy="0"/>
          <a:chOff x="0" y="0"/>
          <a:chExt cx="0" cy="0"/>
        </a:xfrm>
      </p:grpSpPr>
      <p:sp>
        <p:nvSpPr>
          <p:cNvPr id="29" name="Google Shape;29;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3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4" name="Shape 34"/>
        <p:cNvGrpSpPr/>
        <p:nvPr/>
      </p:nvGrpSpPr>
      <p:grpSpPr>
        <a:xfrm>
          <a:off x="0" y="0"/>
          <a:ext cx="0" cy="0"/>
          <a:chOff x="0" y="0"/>
          <a:chExt cx="0" cy="0"/>
        </a:xfrm>
      </p:grpSpPr>
      <p:sp>
        <p:nvSpPr>
          <p:cNvPr id="35" name="Google Shape;35;p3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3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7" name="Google Shape;37;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33"/>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33"/>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33"/>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33"/>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33"/>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3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36"/>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36"/>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3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37"/>
          <p:cNvSpPr/>
          <p:nvPr>
            <p:ph idx="2" type="pic"/>
          </p:nvPr>
        </p:nvSpPr>
        <p:spPr>
          <a:xfrm>
            <a:off x="5183188" y="987425"/>
            <a:ext cx="6172200" cy="4873625"/>
          </a:xfrm>
          <a:prstGeom prst="rect">
            <a:avLst/>
          </a:prstGeom>
          <a:noFill/>
          <a:ln>
            <a:noFill/>
          </a:ln>
        </p:spPr>
      </p:sp>
      <p:sp>
        <p:nvSpPr>
          <p:cNvPr id="68" name="Google Shape;68;p37"/>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4.jpg"/><Relationship Id="rId5" Type="http://schemas.openxmlformats.org/officeDocument/2006/relationships/image" Target="../media/image2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4.jpg"/><Relationship Id="rId5"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image" Target="../media/image4.jpg"/><Relationship Id="rId5"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image" Target="../media/image4.jpg"/><Relationship Id="rId5"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png"/><Relationship Id="rId4" Type="http://schemas.openxmlformats.org/officeDocument/2006/relationships/image" Target="../media/image4.jpg"/><Relationship Id="rId5" Type="http://schemas.openxmlformats.org/officeDocument/2006/relationships/hyperlink" Target="https://storage.googleapis.com/googwebreview.appspot.com/grow-ext-cloud-images-uploads/7uffzv9dk4sn-7hKvAioxXzE82hvj7kMopV-932d7bca6dc128089e803f9cac9dc634-14786_HomePageFeature_Demo_v10_MidRes_96F9E3FC.mp4" TargetMode="External"/><Relationship Id="rId6"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image" Target="../media/image4.jpg"/><Relationship Id="rId9" Type="http://schemas.openxmlformats.org/officeDocument/2006/relationships/image" Target="../media/image6.png"/><Relationship Id="rId5" Type="http://schemas.openxmlformats.org/officeDocument/2006/relationships/image" Target="../media/image35.png"/><Relationship Id="rId6" Type="http://schemas.openxmlformats.org/officeDocument/2006/relationships/image" Target="../media/image10.png"/><Relationship Id="rId7" Type="http://schemas.openxmlformats.org/officeDocument/2006/relationships/image" Target="../media/image14.png"/><Relationship Id="rId8" Type="http://schemas.openxmlformats.org/officeDocument/2006/relationships/image" Target="../media/image4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png"/><Relationship Id="rId4" Type="http://schemas.openxmlformats.org/officeDocument/2006/relationships/image" Target="../media/image4.jpg"/><Relationship Id="rId5" Type="http://schemas.openxmlformats.org/officeDocument/2006/relationships/image" Target="../media/image4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png"/><Relationship Id="rId4" Type="http://schemas.openxmlformats.org/officeDocument/2006/relationships/image" Target="../media/image4.jpg"/><Relationship Id="rId5" Type="http://schemas.openxmlformats.org/officeDocument/2006/relationships/image" Target="../media/image1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png"/><Relationship Id="rId4" Type="http://schemas.openxmlformats.org/officeDocument/2006/relationships/image" Target="../media/image4.jpg"/><Relationship Id="rId5" Type="http://schemas.openxmlformats.org/officeDocument/2006/relationships/hyperlink" Target="https://www.indeed.com/career-advice/career-development/email-etiquette" TargetMode="External"/><Relationship Id="rId6" Type="http://schemas.openxmlformats.org/officeDocument/2006/relationships/hyperlink" Target="https://www.indeed.com/career-advice/career-development/examples-of-tone" TargetMode="External"/><Relationship Id="rId7" Type="http://schemas.openxmlformats.org/officeDocument/2006/relationships/image" Target="../media/image3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png"/><Relationship Id="rId4" Type="http://schemas.openxmlformats.org/officeDocument/2006/relationships/image" Target="../media/image4.jpg"/><Relationship Id="rId5"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png"/><Relationship Id="rId4" Type="http://schemas.openxmlformats.org/officeDocument/2006/relationships/image" Target="../media/image4.jpg"/><Relationship Id="rId5" Type="http://schemas.openxmlformats.org/officeDocument/2006/relationships/image" Target="../media/image2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png"/><Relationship Id="rId4" Type="http://schemas.openxmlformats.org/officeDocument/2006/relationships/image" Target="../media/image4.jpg"/><Relationship Id="rId5" Type="http://schemas.openxmlformats.org/officeDocument/2006/relationships/image" Target="../media/image15.png"/><Relationship Id="rId6" Type="http://schemas.openxmlformats.org/officeDocument/2006/relationships/hyperlink" Target="https://www.facebook.com/business/tools/meta-business-suite/help" TargetMode="External"/><Relationship Id="rId7" Type="http://schemas.openxmlformats.org/officeDocument/2006/relationships/image" Target="../media/image3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png"/><Relationship Id="rId4" Type="http://schemas.openxmlformats.org/officeDocument/2006/relationships/image" Target="../media/image4.jpg"/><Relationship Id="rId5" Type="http://schemas.openxmlformats.org/officeDocument/2006/relationships/image" Target="../media/image2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png"/><Relationship Id="rId4" Type="http://schemas.openxmlformats.org/officeDocument/2006/relationships/image" Target="../media/image4.jpg"/><Relationship Id="rId5" Type="http://schemas.openxmlformats.org/officeDocument/2006/relationships/image" Target="../media/image32.png"/><Relationship Id="rId6"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png"/><Relationship Id="rId4" Type="http://schemas.openxmlformats.org/officeDocument/2006/relationships/image" Target="../media/image4.jpg"/><Relationship Id="rId5" Type="http://schemas.openxmlformats.org/officeDocument/2006/relationships/image" Target="../media/image33.png"/><Relationship Id="rId6" Type="http://schemas.openxmlformats.org/officeDocument/2006/relationships/image" Target="../media/image3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png"/><Relationship Id="rId4" Type="http://schemas.openxmlformats.org/officeDocument/2006/relationships/image" Target="../media/image4.jpg"/><Relationship Id="rId5" Type="http://schemas.openxmlformats.org/officeDocument/2006/relationships/image" Target="../media/image23.png"/></Relationships>
</file>

<file path=ppt/slides/_rels/slide26.xml.rels><?xml version="1.0" encoding="UTF-8" standalone="yes"?><Relationships xmlns="http://schemas.openxmlformats.org/package/2006/relationships"><Relationship Id="rId11" Type="http://schemas.openxmlformats.org/officeDocument/2006/relationships/hyperlink" Target="http://www.pixabay.com/" TargetMode="External"/><Relationship Id="rId10" Type="http://schemas.openxmlformats.org/officeDocument/2006/relationships/hyperlink" Target="https://www.marketingevolution.com/marketing-essentials/target-audience" TargetMode="External"/><Relationship Id="rId13" Type="http://schemas.openxmlformats.org/officeDocument/2006/relationships/image" Target="../media/image4.jpg"/><Relationship Id="rId12" Type="http://schemas.openxmlformats.org/officeDocument/2006/relationships/image" Target="../media/image1.png"/><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hyperlink" Target="https://mailsafi.com/blog/benefits-of-digital-collaboration/#:~:text=Digital%20collaboration%20can%20improve%20communication,lead%20to%20significant%20cost%20savings." TargetMode="External"/><Relationship Id="rId4" Type="http://schemas.openxmlformats.org/officeDocument/2006/relationships/hyperlink" Target="https://www.investopedia.com/terms/o/overhead.asp" TargetMode="External"/><Relationship Id="rId9" Type="http://schemas.openxmlformats.org/officeDocument/2006/relationships/hyperlink" Target="https://www.kaspersky.com/resource-center/preemptive-safety/what-is-netiquette" TargetMode="External"/><Relationship Id="rId5" Type="http://schemas.openxmlformats.org/officeDocument/2006/relationships/hyperlink" Target="https://www.campaignmonitor.com/resources/knowledge-base/what-do-cc-and-bcc-mean-in-emails/#:~:text=The%20difference%20between%20the%20two,a%20copy%20of%20the%20email." TargetMode="External"/><Relationship Id="rId6" Type="http://schemas.openxmlformats.org/officeDocument/2006/relationships/hyperlink" Target="https://blitzz.co/blog/digital-workplace-commnunication-and-collaboration" TargetMode="External"/><Relationship Id="rId7" Type="http://schemas.openxmlformats.org/officeDocument/2006/relationships/hyperlink" Target="https://support.microsoft.com/en-us/topic/what-is-microsoft-teams-3de4d369-0167-8def-b93b-0eb5286d7a29" TargetMode="External"/><Relationship Id="rId8" Type="http://schemas.openxmlformats.org/officeDocument/2006/relationships/hyperlink" Target="https://workspace.google.com/intl/en_ie/?utm_source=google&amp;utm_medium=cpc&amp;utm_campaign=emea-at-all-en-dr-bkws-all-hv-trial-b-t4-1011339&amp;utm_content=text-ad-none-none-DEV_c-CRE_667927906287-ADGP_Hybrid+%7C+BKWS+-+BRO+%7C+Txt+~+Google+Workspace+~+Create_Account-KWID_43700077471692916-kwd-1023618284762-userloc_9062721&amp;utm_term=KW_google%20workspace%20account-ST_google+workspace+account&amp;gad_source=1&amp;gclid=Cj0KCQiAwbitBhDIARIsABfFYIKrAKKtb553KqeArjU2t00i1buZ7G0-gSXRG38UfVI0qeST6sQ-iBkaAp68EALw_wcB&amp;gclsrc=aw.ds" TargetMode="External"/></Relationships>
</file>

<file path=ppt/slides/_rels/slide27.xml.rels><?xml version="1.0" encoding="UTF-8" standalone="yes"?><Relationships xmlns="http://schemas.openxmlformats.org/package/2006/relationships"><Relationship Id="rId10" Type="http://schemas.openxmlformats.org/officeDocument/2006/relationships/image" Target="../media/image29.png"/><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4.jpg"/><Relationship Id="rId4" Type="http://schemas.openxmlformats.org/officeDocument/2006/relationships/image" Target="../media/image2.png"/><Relationship Id="rId9" Type="http://schemas.openxmlformats.org/officeDocument/2006/relationships/image" Target="../media/image37.jpg"/><Relationship Id="rId5" Type="http://schemas.openxmlformats.org/officeDocument/2006/relationships/image" Target="../media/image22.jpg"/><Relationship Id="rId6" Type="http://schemas.openxmlformats.org/officeDocument/2006/relationships/image" Target="../media/image36.jpg"/><Relationship Id="rId7" Type="http://schemas.openxmlformats.org/officeDocument/2006/relationships/image" Target="../media/image24.jpg"/><Relationship Id="rId8" Type="http://schemas.openxmlformats.org/officeDocument/2006/relationships/image" Target="../media/image3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4.jpg"/><Relationship Id="rId5"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4.jpg"/><Relationship Id="rId5"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4.jpg"/><Relationship Id="rId5" Type="http://schemas.openxmlformats.org/officeDocument/2006/relationships/image" Target="../media/image3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4.jpg"/><Relationship Id="rId5"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4.jpg"/><Relationship Id="rId5"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4.jpg"/><Relationship Id="rId5"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
          <p:cNvSpPr txBox="1"/>
          <p:nvPr>
            <p:ph type="ctrTitle"/>
          </p:nvPr>
        </p:nvSpPr>
        <p:spPr>
          <a:xfrm>
            <a:off x="4049754" y="2686449"/>
            <a:ext cx="6454220" cy="526239"/>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lang="it-IT" sz="3600"/>
            </a:br>
            <a:r>
              <a:rPr b="1" lang="it-IT" sz="3600"/>
              <a:t>Blended learning course</a:t>
            </a:r>
            <a:endParaRPr b="1" sz="3600"/>
          </a:p>
        </p:txBody>
      </p:sp>
      <p:sp>
        <p:nvSpPr>
          <p:cNvPr id="90" name="Google Shape;90;p1"/>
          <p:cNvSpPr txBox="1"/>
          <p:nvPr>
            <p:ph idx="1" type="subTitle"/>
          </p:nvPr>
        </p:nvSpPr>
        <p:spPr>
          <a:xfrm>
            <a:off x="3079803" y="3673350"/>
            <a:ext cx="6454219" cy="1607774"/>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b="1" lang="it-IT"/>
              <a:t>Modulo 3: COMUNICAZIONE E COOPERAZIONE </a:t>
            </a:r>
            <a:endParaRPr/>
          </a:p>
          <a:p>
            <a:pPr indent="0" lvl="0" marL="0" rtl="0" algn="ctr">
              <a:lnSpc>
                <a:spcPct val="90000"/>
              </a:lnSpc>
              <a:spcBef>
                <a:spcPts val="1000"/>
              </a:spcBef>
              <a:spcAft>
                <a:spcPts val="0"/>
              </a:spcAft>
              <a:buClr>
                <a:schemeClr val="dk1"/>
              </a:buClr>
              <a:buSzPts val="2400"/>
              <a:buNone/>
            </a:pPr>
            <a:r>
              <a:rPr b="1" lang="it-IT"/>
              <a:t>Sessione 5</a:t>
            </a:r>
            <a:endParaRPr/>
          </a:p>
          <a:p>
            <a:pPr indent="0" lvl="0" marL="0" rtl="0" algn="ctr">
              <a:lnSpc>
                <a:spcPct val="90000"/>
              </a:lnSpc>
              <a:spcBef>
                <a:spcPts val="1000"/>
              </a:spcBef>
              <a:spcAft>
                <a:spcPts val="0"/>
              </a:spcAft>
              <a:buClr>
                <a:schemeClr val="dk1"/>
              </a:buClr>
              <a:buSzPts val="2400"/>
              <a:buNone/>
            </a:pPr>
            <a:r>
              <a:rPr b="1" lang="it-IT"/>
              <a:t>Sviluppato da: VINCO</a:t>
            </a:r>
            <a:endParaRPr/>
          </a:p>
        </p:txBody>
      </p:sp>
      <p:pic>
        <p:nvPicPr>
          <p:cNvPr id="91" name="Google Shape;91;p1"/>
          <p:cNvPicPr preferRelativeResize="0"/>
          <p:nvPr/>
        </p:nvPicPr>
        <p:blipFill rotWithShape="1">
          <a:blip r:embed="rId3">
            <a:alphaModFix/>
          </a:blip>
          <a:srcRect b="0" l="0" r="0" t="0"/>
          <a:stretch/>
        </p:blipFill>
        <p:spPr>
          <a:xfrm>
            <a:off x="9251027" y="6148955"/>
            <a:ext cx="2505895" cy="526238"/>
          </a:xfrm>
          <a:prstGeom prst="rect">
            <a:avLst/>
          </a:prstGeom>
          <a:noFill/>
          <a:ln>
            <a:noFill/>
          </a:ln>
        </p:spPr>
      </p:pic>
      <p:pic>
        <p:nvPicPr>
          <p:cNvPr id="92" name="Google Shape;92;p1"/>
          <p:cNvPicPr preferRelativeResize="0"/>
          <p:nvPr/>
        </p:nvPicPr>
        <p:blipFill rotWithShape="1">
          <a:blip r:embed="rId4">
            <a:alphaModFix/>
          </a:blip>
          <a:srcRect b="0" l="0" r="0" t="0"/>
          <a:stretch/>
        </p:blipFill>
        <p:spPr>
          <a:xfrm>
            <a:off x="698154" y="-39188"/>
            <a:ext cx="2557807" cy="2557807"/>
          </a:xfrm>
          <a:prstGeom prst="rect">
            <a:avLst/>
          </a:prstGeom>
          <a:noFill/>
          <a:ln>
            <a:noFill/>
          </a:ln>
        </p:spPr>
      </p:pic>
      <p:sp>
        <p:nvSpPr>
          <p:cNvPr id="93" name="Google Shape;93;p1"/>
          <p:cNvSpPr/>
          <p:nvPr/>
        </p:nvSpPr>
        <p:spPr>
          <a:xfrm rot="5400000">
            <a:off x="-114992" y="3041120"/>
            <a:ext cx="3485945" cy="3255962"/>
          </a:xfrm>
          <a:prstGeom prst="triangle">
            <a:avLst>
              <a:gd fmla="val 50000" name="adj"/>
            </a:avLst>
          </a:prstGeom>
          <a:gradFill>
            <a:gsLst>
              <a:gs pos="0">
                <a:srgbClr val="50608A"/>
              </a:gs>
              <a:gs pos="50000">
                <a:srgbClr val="748BC8"/>
              </a:gs>
              <a:gs pos="100000">
                <a:srgbClr val="8BA7F0"/>
              </a:gs>
            </a:gsLst>
            <a:lin ang="135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4" name="Google Shape;94;p1"/>
          <p:cNvSpPr/>
          <p:nvPr/>
        </p:nvSpPr>
        <p:spPr>
          <a:xfrm rot="5400000">
            <a:off x="-114993" y="1801018"/>
            <a:ext cx="3485945" cy="3255962"/>
          </a:xfrm>
          <a:prstGeom prst="triangle">
            <a:avLst>
              <a:gd fmla="val 50000" name="adj"/>
            </a:avLst>
          </a:prstGeom>
          <a:gradFill>
            <a:gsLst>
              <a:gs pos="0">
                <a:srgbClr val="91735F"/>
              </a:gs>
              <a:gs pos="50000">
                <a:srgbClr val="D2A78A"/>
              </a:gs>
              <a:gs pos="100000">
                <a:srgbClr val="FCC8A6"/>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5" name="Google Shape;95;p1"/>
          <p:cNvSpPr/>
          <p:nvPr/>
        </p:nvSpPr>
        <p:spPr>
          <a:xfrm>
            <a:off x="3832264" y="716530"/>
            <a:ext cx="7017988" cy="193899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it-IT" sz="4000" u="none" cap="none" strike="noStrike">
                <a:solidFill>
                  <a:schemeClr val="accent1"/>
                </a:solidFill>
                <a:latin typeface="Calibri"/>
                <a:ea typeface="Calibri"/>
                <a:cs typeface="Calibri"/>
                <a:sym typeface="Calibri"/>
              </a:rPr>
              <a:t>Promoting Inclusive Employment in the GLAM Sector through Open Innovation</a:t>
            </a:r>
            <a:endParaRPr b="0" i="0" sz="4000" u="none" cap="none" strike="noStrike">
              <a:solidFill>
                <a:schemeClr val="accent1"/>
              </a:solidFill>
              <a:latin typeface="Calibri"/>
              <a:ea typeface="Calibri"/>
              <a:cs typeface="Calibri"/>
              <a:sym typeface="Calibri"/>
            </a:endParaRPr>
          </a:p>
        </p:txBody>
      </p:sp>
      <p:sp>
        <p:nvSpPr>
          <p:cNvPr id="96" name="Google Shape;96;p1"/>
          <p:cNvSpPr txBox="1"/>
          <p:nvPr/>
        </p:nvSpPr>
        <p:spPr>
          <a:xfrm>
            <a:off x="698154" y="6188473"/>
            <a:ext cx="8444971" cy="57708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it-IT" sz="1050" u="none" cap="none" strike="noStrike">
                <a:solidFill>
                  <a:schemeClr val="dk1"/>
                </a:solidFill>
                <a:latin typeface="Calibri"/>
                <a:ea typeface="Calibri"/>
                <a:cs typeface="Calibri"/>
                <a:sym typeface="Calibri"/>
              </a:rPr>
              <a:t>„Funded by the European Union. Views and opinions expressed are however those of the author(s) only and do not necessarily reflect those of the European Union or OeAD-GmbH. Neither the European Union nor the granting authority can be held responsible for them.“ Project No: 2022-1-AT01-KA220-ADU-00008513</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it-IT"/>
              <a:t>Collaborazione digitale...</a:t>
            </a:r>
            <a:endParaRPr/>
          </a:p>
        </p:txBody>
      </p:sp>
      <p:pic>
        <p:nvPicPr>
          <p:cNvPr id="179" name="Google Shape;179;p10"/>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80" name="Google Shape;180;p10"/>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sp>
        <p:nvSpPr>
          <p:cNvPr id="181" name="Google Shape;181;p10"/>
          <p:cNvSpPr txBox="1"/>
          <p:nvPr/>
        </p:nvSpPr>
        <p:spPr>
          <a:xfrm>
            <a:off x="911544" y="1651000"/>
            <a:ext cx="10515600" cy="4525963"/>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1000"/>
              </a:spcBef>
              <a:spcAft>
                <a:spcPts val="0"/>
              </a:spcAft>
              <a:buClr>
                <a:schemeClr val="dk1"/>
              </a:buClr>
              <a:buSzPts val="1600"/>
              <a:buFont typeface="Arial"/>
              <a:buNone/>
            </a:pPr>
            <a:r>
              <a:t/>
            </a:r>
            <a:endParaRPr b="0" i="0" sz="1600" u="none" cap="none" strike="noStrike">
              <a:solidFill>
                <a:srgbClr val="202124"/>
              </a:solidFill>
              <a:latin typeface="arial"/>
              <a:ea typeface="arial"/>
              <a:cs typeface="arial"/>
              <a:sym typeface="arial"/>
            </a:endParaRPr>
          </a:p>
          <a:p>
            <a:pPr indent="-228600" lvl="0" marL="228600" marR="0" rtl="0" algn="l">
              <a:lnSpc>
                <a:spcPct val="90000"/>
              </a:lnSpc>
              <a:spcBef>
                <a:spcPts val="1000"/>
              </a:spcBef>
              <a:spcAft>
                <a:spcPts val="0"/>
              </a:spcAft>
              <a:buClr>
                <a:srgbClr val="202124"/>
              </a:buClr>
              <a:buSzPts val="3200"/>
              <a:buFont typeface="Noto Sans Symbols"/>
              <a:buChar char="✔"/>
            </a:pPr>
            <a:r>
              <a:rPr b="0" i="1" lang="it-IT" sz="3200" u="none" cap="none" strike="noStrike">
                <a:solidFill>
                  <a:srgbClr val="202124"/>
                </a:solidFill>
                <a:latin typeface="arial"/>
                <a:ea typeface="arial"/>
                <a:cs typeface="arial"/>
                <a:sym typeface="arial"/>
              </a:rPr>
              <a:t> risparmia tempo e fatica</a:t>
            </a:r>
            <a:endParaRPr/>
          </a:p>
          <a:p>
            <a:pPr indent="-25400" lvl="0" marL="228600" marR="0" rtl="0" algn="l">
              <a:lnSpc>
                <a:spcPct val="90000"/>
              </a:lnSpc>
              <a:spcBef>
                <a:spcPts val="1000"/>
              </a:spcBef>
              <a:spcAft>
                <a:spcPts val="0"/>
              </a:spcAft>
              <a:buClr>
                <a:schemeClr val="dk1"/>
              </a:buClr>
              <a:buSzPts val="3200"/>
              <a:buFont typeface="Noto Sans Symbols"/>
              <a:buNone/>
            </a:pPr>
            <a:r>
              <a:t/>
            </a:r>
            <a:endParaRPr b="0" i="1" sz="3200" u="none" cap="none" strike="noStrike">
              <a:solidFill>
                <a:srgbClr val="202124"/>
              </a:solidFill>
              <a:latin typeface="arial"/>
              <a:ea typeface="arial"/>
              <a:cs typeface="arial"/>
              <a:sym typeface="arial"/>
            </a:endParaRPr>
          </a:p>
          <a:p>
            <a:pPr indent="-228600" lvl="0" marL="228600" marR="0" rtl="0" algn="l">
              <a:lnSpc>
                <a:spcPct val="90000"/>
              </a:lnSpc>
              <a:spcBef>
                <a:spcPts val="1000"/>
              </a:spcBef>
              <a:spcAft>
                <a:spcPts val="0"/>
              </a:spcAft>
              <a:buClr>
                <a:srgbClr val="202124"/>
              </a:buClr>
              <a:buSzPts val="3200"/>
              <a:buFont typeface="Noto Sans Symbols"/>
              <a:buChar char="✔"/>
            </a:pPr>
            <a:r>
              <a:rPr b="0" i="1" lang="it-IT" sz="3200" u="none" cap="none" strike="noStrike">
                <a:solidFill>
                  <a:srgbClr val="202124"/>
                </a:solidFill>
                <a:latin typeface="arial"/>
                <a:ea typeface="arial"/>
                <a:cs typeface="arial"/>
                <a:sym typeface="arial"/>
              </a:rPr>
              <a:t> migliora i flussi di lavoro</a:t>
            </a:r>
            <a:endParaRPr/>
          </a:p>
          <a:p>
            <a:pPr indent="-25400" lvl="0" marL="228600" marR="0" rtl="0" algn="l">
              <a:lnSpc>
                <a:spcPct val="90000"/>
              </a:lnSpc>
              <a:spcBef>
                <a:spcPts val="1000"/>
              </a:spcBef>
              <a:spcAft>
                <a:spcPts val="0"/>
              </a:spcAft>
              <a:buClr>
                <a:schemeClr val="dk1"/>
              </a:buClr>
              <a:buSzPts val="3200"/>
              <a:buFont typeface="Noto Sans Symbols"/>
              <a:buNone/>
            </a:pPr>
            <a:r>
              <a:t/>
            </a:r>
            <a:endParaRPr b="0" i="1" sz="3200" u="none" cap="none" strike="noStrike">
              <a:solidFill>
                <a:srgbClr val="202124"/>
              </a:solidFill>
              <a:latin typeface="arial"/>
              <a:ea typeface="arial"/>
              <a:cs typeface="arial"/>
              <a:sym typeface="arial"/>
            </a:endParaRPr>
          </a:p>
          <a:p>
            <a:pPr indent="-228600" lvl="0" marL="228600" marR="0" rtl="0" algn="l">
              <a:lnSpc>
                <a:spcPct val="90000"/>
              </a:lnSpc>
              <a:spcBef>
                <a:spcPts val="1000"/>
              </a:spcBef>
              <a:spcAft>
                <a:spcPts val="0"/>
              </a:spcAft>
              <a:buClr>
                <a:srgbClr val="202124"/>
              </a:buClr>
              <a:buSzPts val="3200"/>
              <a:buFont typeface="Noto Sans Symbols"/>
              <a:buChar char="✔"/>
            </a:pPr>
            <a:r>
              <a:rPr b="0" i="1" lang="it-IT" sz="3200" u="none" cap="none" strike="noStrike">
                <a:solidFill>
                  <a:srgbClr val="202124"/>
                </a:solidFill>
                <a:latin typeface="arial"/>
                <a:ea typeface="arial"/>
                <a:cs typeface="arial"/>
                <a:sym typeface="arial"/>
              </a:rPr>
              <a:t> favorisce il lavoro di squadra</a:t>
            </a:r>
            <a:endParaRPr/>
          </a:p>
          <a:p>
            <a:pPr indent="-25400" lvl="0" marL="228600" marR="0" rtl="0" algn="l">
              <a:lnSpc>
                <a:spcPct val="90000"/>
              </a:lnSpc>
              <a:spcBef>
                <a:spcPts val="1000"/>
              </a:spcBef>
              <a:spcAft>
                <a:spcPts val="0"/>
              </a:spcAft>
              <a:buClr>
                <a:schemeClr val="dk1"/>
              </a:buClr>
              <a:buSzPts val="3200"/>
              <a:buFont typeface="Noto Sans Symbols"/>
              <a:buNone/>
            </a:pPr>
            <a:r>
              <a:t/>
            </a:r>
            <a:endParaRPr b="0" i="1" sz="3200" u="none" cap="none" strike="noStrike">
              <a:solidFill>
                <a:srgbClr val="202124"/>
              </a:solidFill>
              <a:latin typeface="arial"/>
              <a:ea typeface="arial"/>
              <a:cs typeface="arial"/>
              <a:sym typeface="arial"/>
            </a:endParaRPr>
          </a:p>
          <a:p>
            <a:pPr indent="-228600" lvl="0" marL="228600" marR="0" rtl="0" algn="l">
              <a:lnSpc>
                <a:spcPct val="90000"/>
              </a:lnSpc>
              <a:spcBef>
                <a:spcPts val="1000"/>
              </a:spcBef>
              <a:spcAft>
                <a:spcPts val="0"/>
              </a:spcAft>
              <a:buClr>
                <a:srgbClr val="202124"/>
              </a:buClr>
              <a:buSzPts val="3200"/>
              <a:buFont typeface="Noto Sans Symbols"/>
              <a:buChar char="✔"/>
            </a:pPr>
            <a:r>
              <a:rPr b="0" i="1" lang="it-IT" sz="3200" u="none" cap="none" strike="noStrike">
                <a:solidFill>
                  <a:srgbClr val="202124"/>
                </a:solidFill>
                <a:latin typeface="arial"/>
                <a:ea typeface="arial"/>
                <a:cs typeface="arial"/>
                <a:sym typeface="arial"/>
              </a:rPr>
              <a:t> aumenta la produttività</a:t>
            </a:r>
            <a:endParaRPr b="0" i="0" sz="3200" u="none" cap="none" strike="noStrike">
              <a:solidFill>
                <a:srgbClr val="202124"/>
              </a:solidFill>
              <a:latin typeface="arial"/>
              <a:ea typeface="arial"/>
              <a:cs typeface="arial"/>
              <a:sym typeface="arial"/>
            </a:endParaRPr>
          </a:p>
          <a:p>
            <a:pPr indent="-50800" lvl="0" marL="228600" marR="0" rtl="0" algn="l">
              <a:lnSpc>
                <a:spcPct val="90000"/>
              </a:lnSpc>
              <a:spcBef>
                <a:spcPts val="1000"/>
              </a:spcBef>
              <a:spcAft>
                <a:spcPts val="0"/>
              </a:spcAft>
              <a:buClr>
                <a:schemeClr val="dk1"/>
              </a:buClr>
              <a:buSzPts val="2800"/>
              <a:buFont typeface="Arial"/>
              <a:buNone/>
            </a:pPr>
            <a:r>
              <a:t/>
            </a:r>
            <a:endParaRPr b="0" i="0" sz="2800" u="none" cap="none" strike="noStrike">
              <a:solidFill>
                <a:srgbClr val="202124"/>
              </a:solidFill>
              <a:latin typeface="arial"/>
              <a:ea typeface="arial"/>
              <a:cs typeface="arial"/>
              <a:sym typeface="arial"/>
            </a:endParaRPr>
          </a:p>
          <a:p>
            <a:pPr indent="-228600" lvl="0" marL="228600" marR="0" rtl="0" algn="l">
              <a:lnSpc>
                <a:spcPct val="90000"/>
              </a:lnSpc>
              <a:spcBef>
                <a:spcPts val="1000"/>
              </a:spcBef>
              <a:spcAft>
                <a:spcPts val="0"/>
              </a:spcAft>
              <a:buClr>
                <a:schemeClr val="dk1"/>
              </a:buClr>
              <a:buSzPts val="2800"/>
              <a:buFont typeface="Arial"/>
              <a:buNone/>
            </a:pPr>
            <a:r>
              <a:t/>
            </a:r>
            <a:endParaRPr b="0" i="0" sz="2800" u="none" cap="none" strike="noStrike">
              <a:solidFill>
                <a:srgbClr val="202124"/>
              </a:solidFill>
              <a:latin typeface="arial"/>
              <a:ea typeface="arial"/>
              <a:cs typeface="arial"/>
              <a:sym typeface="arial"/>
            </a:endParaRPr>
          </a:p>
          <a:p>
            <a:pPr indent="-228600" lvl="0" marL="228600" marR="0" rtl="0" algn="l">
              <a:lnSpc>
                <a:spcPct val="90000"/>
              </a:lnSpc>
              <a:spcBef>
                <a:spcPts val="1000"/>
              </a:spcBef>
              <a:spcAft>
                <a:spcPts val="0"/>
              </a:spcAft>
              <a:buClr>
                <a:schemeClr val="dk1"/>
              </a:buClr>
              <a:buSzPts val="2800"/>
              <a:buFont typeface="Arial"/>
              <a:buNone/>
            </a:pPr>
            <a:r>
              <a:t/>
            </a:r>
            <a:endParaRPr b="0" i="0" sz="2800" u="none" cap="none" strike="noStrike">
              <a:solidFill>
                <a:srgbClr val="202124"/>
              </a:solidFill>
              <a:latin typeface="arial"/>
              <a:ea typeface="arial"/>
              <a:cs typeface="arial"/>
              <a:sym typeface="arial"/>
            </a:endParaRPr>
          </a:p>
          <a:p>
            <a:pPr indent="-228600" lvl="0" marL="457200" marR="0" rtl="0" algn="l">
              <a:lnSpc>
                <a:spcPct val="100000"/>
              </a:lnSpc>
              <a:spcBef>
                <a:spcPts val="400"/>
              </a:spcBef>
              <a:spcAft>
                <a:spcPts val="0"/>
              </a:spcAft>
              <a:buClr>
                <a:schemeClr val="dk1"/>
              </a:buClr>
              <a:buSzPts val="1224"/>
              <a:buFont typeface="Arial"/>
              <a:buNone/>
            </a:pPr>
            <a:r>
              <a:t/>
            </a:r>
            <a:endParaRPr b="0" i="0" sz="2800" u="none" cap="none" strike="noStrike">
              <a:solidFill>
                <a:schemeClr val="dk1"/>
              </a:solidFill>
              <a:latin typeface="Calibri"/>
              <a:ea typeface="Calibri"/>
              <a:cs typeface="Calibri"/>
              <a:sym typeface="Calibri"/>
            </a:endParaRPr>
          </a:p>
        </p:txBody>
      </p:sp>
      <p:pic>
        <p:nvPicPr>
          <p:cNvPr id="182" name="Google Shape;182;p10"/>
          <p:cNvPicPr preferRelativeResize="0"/>
          <p:nvPr/>
        </p:nvPicPr>
        <p:blipFill rotWithShape="1">
          <a:blip r:embed="rId5">
            <a:alphaModFix/>
          </a:blip>
          <a:srcRect b="0" l="0" r="0" t="0"/>
          <a:stretch/>
        </p:blipFill>
        <p:spPr>
          <a:xfrm>
            <a:off x="7412182" y="2210388"/>
            <a:ext cx="3868274" cy="320945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11"/>
          <p:cNvSpPr txBox="1"/>
          <p:nvPr>
            <p:ph type="ctrTitle"/>
          </p:nvPr>
        </p:nvSpPr>
        <p:spPr>
          <a:xfrm>
            <a:off x="193963" y="2235200"/>
            <a:ext cx="6761019" cy="23876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r>
              <a:rPr lang="it-IT"/>
              <a:t>Strumenti per la comunicazione e la collaborazione digitale</a:t>
            </a:r>
            <a:endParaRPr/>
          </a:p>
        </p:txBody>
      </p:sp>
      <p:pic>
        <p:nvPicPr>
          <p:cNvPr id="189" name="Google Shape;189;p11"/>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90" name="Google Shape;190;p11"/>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pic>
        <p:nvPicPr>
          <p:cNvPr id="191" name="Google Shape;191;p11"/>
          <p:cNvPicPr preferRelativeResize="0"/>
          <p:nvPr/>
        </p:nvPicPr>
        <p:blipFill rotWithShape="1">
          <a:blip r:embed="rId5">
            <a:alphaModFix/>
          </a:blip>
          <a:srcRect b="0" l="0" r="0" t="0"/>
          <a:stretch/>
        </p:blipFill>
        <p:spPr>
          <a:xfrm>
            <a:off x="7238357" y="407821"/>
            <a:ext cx="4108515" cy="533898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12"/>
          <p:cNvSpPr txBox="1"/>
          <p:nvPr>
            <p:ph type="title"/>
          </p:nvPr>
        </p:nvSpPr>
        <p:spPr>
          <a:xfrm>
            <a:off x="838200" y="2443955"/>
            <a:ext cx="7606553"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it-IT"/>
              <a:t>Quale strumento </a:t>
            </a:r>
            <a:br>
              <a:rPr lang="it-IT"/>
            </a:br>
            <a:r>
              <a:rPr lang="it-IT"/>
              <a:t>devo utilizzare?</a:t>
            </a:r>
            <a:endParaRPr/>
          </a:p>
        </p:txBody>
      </p:sp>
      <p:pic>
        <p:nvPicPr>
          <p:cNvPr id="198" name="Google Shape;198;p12"/>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99" name="Google Shape;199;p12"/>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pic>
        <p:nvPicPr>
          <p:cNvPr id="200" name="Google Shape;200;p12"/>
          <p:cNvPicPr preferRelativeResize="0"/>
          <p:nvPr/>
        </p:nvPicPr>
        <p:blipFill rotWithShape="1">
          <a:blip r:embed="rId5">
            <a:alphaModFix/>
          </a:blip>
          <a:srcRect b="0" l="0" r="0" t="0"/>
          <a:stretch/>
        </p:blipFill>
        <p:spPr>
          <a:xfrm>
            <a:off x="7663813" y="1593849"/>
            <a:ext cx="4351338" cy="435133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it-IT"/>
              <a:t>Microsoft Teams</a:t>
            </a:r>
            <a:endParaRPr/>
          </a:p>
        </p:txBody>
      </p:sp>
      <p:pic>
        <p:nvPicPr>
          <p:cNvPr id="207" name="Google Shape;207;p13"/>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208" name="Google Shape;208;p13"/>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sp>
        <p:nvSpPr>
          <p:cNvPr id="209" name="Google Shape;209;p1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p:txBody>
      </p:sp>
      <p:pic>
        <p:nvPicPr>
          <p:cNvPr id="210" name="Google Shape;210;p13"/>
          <p:cNvPicPr preferRelativeResize="0"/>
          <p:nvPr/>
        </p:nvPicPr>
        <p:blipFill rotWithShape="1">
          <a:blip r:embed="rId5">
            <a:alphaModFix/>
          </a:blip>
          <a:srcRect b="0" l="0" r="0" t="0"/>
          <a:stretch/>
        </p:blipFill>
        <p:spPr>
          <a:xfrm>
            <a:off x="3737487" y="1613621"/>
            <a:ext cx="4717025" cy="47170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pic>
        <p:nvPicPr>
          <p:cNvPr id="216" name="Google Shape;216;p14"/>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217" name="Google Shape;217;p14"/>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pic>
        <p:nvPicPr>
          <p:cNvPr id="218" name="Google Shape;218;p14">
            <a:hlinkClick r:id="rId5"/>
          </p:cNvPr>
          <p:cNvPicPr preferRelativeResize="0"/>
          <p:nvPr/>
        </p:nvPicPr>
        <p:blipFill rotWithShape="1">
          <a:blip r:embed="rId6">
            <a:alphaModFix/>
          </a:blip>
          <a:srcRect b="0" l="0" r="0" t="0"/>
          <a:stretch/>
        </p:blipFill>
        <p:spPr>
          <a:xfrm>
            <a:off x="4218343" y="3175721"/>
            <a:ext cx="3999134" cy="50655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it-IT"/>
              <a:t>Google Workspace: STRUMENTI</a:t>
            </a:r>
            <a:endParaRPr/>
          </a:p>
        </p:txBody>
      </p:sp>
      <p:pic>
        <p:nvPicPr>
          <p:cNvPr id="225" name="Google Shape;225;p15"/>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226" name="Google Shape;226;p15"/>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pic>
        <p:nvPicPr>
          <p:cNvPr id="227" name="Google Shape;227;p15"/>
          <p:cNvPicPr preferRelativeResize="0"/>
          <p:nvPr/>
        </p:nvPicPr>
        <p:blipFill rotWithShape="1">
          <a:blip r:embed="rId5">
            <a:alphaModFix/>
          </a:blip>
          <a:srcRect b="0" l="0" r="0" t="0"/>
          <a:stretch/>
        </p:blipFill>
        <p:spPr>
          <a:xfrm>
            <a:off x="3851564" y="1906498"/>
            <a:ext cx="609600" cy="609600"/>
          </a:xfrm>
          <a:prstGeom prst="rect">
            <a:avLst/>
          </a:prstGeom>
          <a:noFill/>
          <a:ln>
            <a:noFill/>
          </a:ln>
        </p:spPr>
      </p:pic>
      <p:sp>
        <p:nvSpPr>
          <p:cNvPr id="228" name="Google Shape;228;p15"/>
          <p:cNvSpPr txBox="1"/>
          <p:nvPr/>
        </p:nvSpPr>
        <p:spPr>
          <a:xfrm>
            <a:off x="4738255" y="1375328"/>
            <a:ext cx="6518563" cy="4525963"/>
          </a:xfrm>
          <a:prstGeom prst="rect">
            <a:avLst/>
          </a:prstGeom>
          <a:noFill/>
          <a:ln>
            <a:noFill/>
          </a:ln>
        </p:spPr>
        <p:txBody>
          <a:bodyPr anchorCtr="0" anchor="t" bIns="45700" lIns="91425" spcFirstLastPara="1" rIns="91425" wrap="square" tIns="45700">
            <a:normAutofit lnSpcReduction="10000"/>
          </a:bodyPr>
          <a:lstStyle/>
          <a:p>
            <a:pPr indent="0" lvl="0" marL="0" marR="0" rtl="0" algn="l">
              <a:lnSpc>
                <a:spcPct val="90000"/>
              </a:lnSpc>
              <a:spcBef>
                <a:spcPts val="1000"/>
              </a:spcBef>
              <a:spcAft>
                <a:spcPts val="0"/>
              </a:spcAft>
              <a:buClr>
                <a:schemeClr val="dk1"/>
              </a:buClr>
              <a:buSzPts val="3200"/>
              <a:buFont typeface="Arial"/>
              <a:buNone/>
            </a:pPr>
            <a:r>
              <a:t/>
            </a:r>
            <a:endParaRPr b="0" i="1" sz="3200" u="none" cap="none" strike="noStrike">
              <a:solidFill>
                <a:srgbClr val="202124"/>
              </a:solidFill>
              <a:latin typeface="arial"/>
              <a:ea typeface="arial"/>
              <a:cs typeface="arial"/>
              <a:sym typeface="arial"/>
            </a:endParaRPr>
          </a:p>
          <a:p>
            <a:pPr indent="0" lvl="0" marL="0" marR="0" rtl="0" algn="l">
              <a:lnSpc>
                <a:spcPct val="90000"/>
              </a:lnSpc>
              <a:spcBef>
                <a:spcPts val="1000"/>
              </a:spcBef>
              <a:spcAft>
                <a:spcPts val="0"/>
              </a:spcAft>
              <a:buClr>
                <a:srgbClr val="202124"/>
              </a:buClr>
              <a:buSzPts val="3200"/>
              <a:buFont typeface="Arial"/>
              <a:buNone/>
            </a:pPr>
            <a:r>
              <a:rPr b="0" i="1" lang="it-IT" sz="3200" u="none" cap="none" strike="noStrike">
                <a:solidFill>
                  <a:srgbClr val="202124"/>
                </a:solidFill>
                <a:latin typeface="arial"/>
                <a:ea typeface="arial"/>
                <a:cs typeface="arial"/>
                <a:sym typeface="arial"/>
              </a:rPr>
              <a:t>Gmail</a:t>
            </a:r>
            <a:endParaRPr/>
          </a:p>
          <a:p>
            <a:pPr indent="0" lvl="0" marL="0" marR="0" rtl="0" algn="l">
              <a:lnSpc>
                <a:spcPct val="90000"/>
              </a:lnSpc>
              <a:spcBef>
                <a:spcPts val="1000"/>
              </a:spcBef>
              <a:spcAft>
                <a:spcPts val="0"/>
              </a:spcAft>
              <a:buClr>
                <a:schemeClr val="dk1"/>
              </a:buClr>
              <a:buSzPts val="900"/>
              <a:buFont typeface="Arial"/>
              <a:buNone/>
            </a:pPr>
            <a:r>
              <a:t/>
            </a:r>
            <a:endParaRPr b="0" i="1" sz="900" u="none" cap="none" strike="noStrike">
              <a:solidFill>
                <a:srgbClr val="202124"/>
              </a:solidFill>
              <a:latin typeface="arial"/>
              <a:ea typeface="arial"/>
              <a:cs typeface="arial"/>
              <a:sym typeface="arial"/>
            </a:endParaRPr>
          </a:p>
          <a:p>
            <a:pPr indent="0" lvl="0" marL="0" marR="0" rtl="0" algn="l">
              <a:lnSpc>
                <a:spcPct val="90000"/>
              </a:lnSpc>
              <a:spcBef>
                <a:spcPts val="1000"/>
              </a:spcBef>
              <a:spcAft>
                <a:spcPts val="0"/>
              </a:spcAft>
              <a:buClr>
                <a:srgbClr val="202124"/>
              </a:buClr>
              <a:buSzPts val="3200"/>
              <a:buFont typeface="Arial"/>
              <a:buNone/>
            </a:pPr>
            <a:r>
              <a:rPr b="0" i="1" lang="it-IT" sz="3200" u="none" cap="none" strike="noStrike">
                <a:solidFill>
                  <a:srgbClr val="202124"/>
                </a:solidFill>
                <a:latin typeface="arial"/>
                <a:ea typeface="arial"/>
                <a:cs typeface="arial"/>
                <a:sym typeface="arial"/>
              </a:rPr>
              <a:t>Google Calendar</a:t>
            </a:r>
            <a:endParaRPr/>
          </a:p>
          <a:p>
            <a:pPr indent="0" lvl="0" marL="0" marR="0" rtl="0" algn="l">
              <a:lnSpc>
                <a:spcPct val="90000"/>
              </a:lnSpc>
              <a:spcBef>
                <a:spcPts val="1000"/>
              </a:spcBef>
              <a:spcAft>
                <a:spcPts val="0"/>
              </a:spcAft>
              <a:buClr>
                <a:schemeClr val="dk1"/>
              </a:buClr>
              <a:buSzPts val="1050"/>
              <a:buFont typeface="Arial"/>
              <a:buNone/>
            </a:pPr>
            <a:r>
              <a:t/>
            </a:r>
            <a:endParaRPr b="0" i="1" sz="1050" u="none" cap="none" strike="noStrike">
              <a:solidFill>
                <a:srgbClr val="202124"/>
              </a:solidFill>
              <a:latin typeface="arial"/>
              <a:ea typeface="arial"/>
              <a:cs typeface="arial"/>
              <a:sym typeface="arial"/>
            </a:endParaRPr>
          </a:p>
          <a:p>
            <a:pPr indent="0" lvl="0" marL="0" marR="0" rtl="0" algn="l">
              <a:lnSpc>
                <a:spcPct val="90000"/>
              </a:lnSpc>
              <a:spcBef>
                <a:spcPts val="1000"/>
              </a:spcBef>
              <a:spcAft>
                <a:spcPts val="0"/>
              </a:spcAft>
              <a:buClr>
                <a:srgbClr val="202124"/>
              </a:buClr>
              <a:buSzPts val="3200"/>
              <a:buFont typeface="Arial"/>
              <a:buNone/>
            </a:pPr>
            <a:r>
              <a:rPr b="0" i="1" lang="it-IT" sz="3200" u="none" cap="none" strike="noStrike">
                <a:solidFill>
                  <a:srgbClr val="202124"/>
                </a:solidFill>
                <a:latin typeface="arial"/>
                <a:ea typeface="arial"/>
                <a:cs typeface="arial"/>
                <a:sym typeface="arial"/>
              </a:rPr>
              <a:t>Google Drive </a:t>
            </a:r>
            <a:endParaRPr/>
          </a:p>
          <a:p>
            <a:pPr indent="0" lvl="0" marL="0" marR="0" rtl="0" algn="l">
              <a:lnSpc>
                <a:spcPct val="90000"/>
              </a:lnSpc>
              <a:spcBef>
                <a:spcPts val="1000"/>
              </a:spcBef>
              <a:spcAft>
                <a:spcPts val="0"/>
              </a:spcAft>
              <a:buClr>
                <a:schemeClr val="dk1"/>
              </a:buClr>
              <a:buSzPts val="1050"/>
              <a:buFont typeface="Arial"/>
              <a:buNone/>
            </a:pPr>
            <a:r>
              <a:t/>
            </a:r>
            <a:endParaRPr b="0" i="1" sz="1050" u="none" cap="none" strike="noStrike">
              <a:solidFill>
                <a:srgbClr val="202124"/>
              </a:solidFill>
              <a:latin typeface="arial"/>
              <a:ea typeface="arial"/>
              <a:cs typeface="arial"/>
              <a:sym typeface="arial"/>
            </a:endParaRPr>
          </a:p>
          <a:p>
            <a:pPr indent="0" lvl="0" marL="0" marR="0" rtl="0" algn="l">
              <a:lnSpc>
                <a:spcPct val="90000"/>
              </a:lnSpc>
              <a:spcBef>
                <a:spcPts val="1000"/>
              </a:spcBef>
              <a:spcAft>
                <a:spcPts val="0"/>
              </a:spcAft>
              <a:buClr>
                <a:srgbClr val="202124"/>
              </a:buClr>
              <a:buSzPts val="3200"/>
              <a:buFont typeface="Arial"/>
              <a:buNone/>
            </a:pPr>
            <a:r>
              <a:rPr b="0" i="1" lang="it-IT" sz="3200" u="none" cap="none" strike="noStrike">
                <a:solidFill>
                  <a:srgbClr val="202124"/>
                </a:solidFill>
                <a:latin typeface="arial"/>
                <a:ea typeface="arial"/>
                <a:cs typeface="arial"/>
                <a:sym typeface="arial"/>
              </a:rPr>
              <a:t>Google Meet</a:t>
            </a:r>
            <a:endParaRPr/>
          </a:p>
          <a:p>
            <a:pPr indent="0" lvl="0" marL="0" marR="0" rtl="0" algn="l">
              <a:lnSpc>
                <a:spcPct val="90000"/>
              </a:lnSpc>
              <a:spcBef>
                <a:spcPts val="1000"/>
              </a:spcBef>
              <a:spcAft>
                <a:spcPts val="0"/>
              </a:spcAft>
              <a:buClr>
                <a:schemeClr val="dk1"/>
              </a:buClr>
              <a:buSzPts val="1050"/>
              <a:buFont typeface="Arial"/>
              <a:buNone/>
            </a:pPr>
            <a:r>
              <a:t/>
            </a:r>
            <a:endParaRPr b="0" i="1" sz="1050" u="none" cap="none" strike="noStrike">
              <a:solidFill>
                <a:srgbClr val="202124"/>
              </a:solidFill>
              <a:latin typeface="arial"/>
              <a:ea typeface="arial"/>
              <a:cs typeface="arial"/>
              <a:sym typeface="arial"/>
            </a:endParaRPr>
          </a:p>
          <a:p>
            <a:pPr indent="0" lvl="0" marL="0" marR="0" rtl="0" algn="l">
              <a:lnSpc>
                <a:spcPct val="90000"/>
              </a:lnSpc>
              <a:spcBef>
                <a:spcPts val="1000"/>
              </a:spcBef>
              <a:spcAft>
                <a:spcPts val="0"/>
              </a:spcAft>
              <a:buClr>
                <a:srgbClr val="202124"/>
              </a:buClr>
              <a:buSzPts val="3200"/>
              <a:buFont typeface="Arial"/>
              <a:buNone/>
            </a:pPr>
            <a:r>
              <a:rPr b="0" i="1" lang="it-IT" sz="3200" u="none" cap="none" strike="noStrike">
                <a:solidFill>
                  <a:srgbClr val="202124"/>
                </a:solidFill>
                <a:latin typeface="arial"/>
                <a:ea typeface="arial"/>
                <a:cs typeface="arial"/>
                <a:sym typeface="arial"/>
              </a:rPr>
              <a:t>Google Chat </a:t>
            </a:r>
            <a:endParaRPr/>
          </a:p>
          <a:p>
            <a:pPr indent="0" lvl="0" marL="0" marR="0" rtl="0" algn="l">
              <a:lnSpc>
                <a:spcPct val="90000"/>
              </a:lnSpc>
              <a:spcBef>
                <a:spcPts val="1000"/>
              </a:spcBef>
              <a:spcAft>
                <a:spcPts val="0"/>
              </a:spcAft>
              <a:buClr>
                <a:schemeClr val="dk1"/>
              </a:buClr>
              <a:buSzPts val="3200"/>
              <a:buFont typeface="Arial"/>
              <a:buNone/>
            </a:pPr>
            <a:r>
              <a:t/>
            </a:r>
            <a:endParaRPr b="0" i="0" sz="3200" u="none" cap="none" strike="noStrike">
              <a:solidFill>
                <a:srgbClr val="202124"/>
              </a:solidFill>
              <a:latin typeface="arial"/>
              <a:ea typeface="arial"/>
              <a:cs typeface="arial"/>
              <a:sym typeface="arial"/>
            </a:endParaRPr>
          </a:p>
          <a:p>
            <a:pPr indent="-50800" lvl="0" marL="228600" marR="0" rtl="0" algn="l">
              <a:lnSpc>
                <a:spcPct val="90000"/>
              </a:lnSpc>
              <a:spcBef>
                <a:spcPts val="1000"/>
              </a:spcBef>
              <a:spcAft>
                <a:spcPts val="0"/>
              </a:spcAft>
              <a:buClr>
                <a:schemeClr val="dk1"/>
              </a:buClr>
              <a:buSzPts val="2800"/>
              <a:buFont typeface="Arial"/>
              <a:buNone/>
            </a:pPr>
            <a:r>
              <a:t/>
            </a:r>
            <a:endParaRPr b="0" i="0" sz="2800" u="none" cap="none" strike="noStrike">
              <a:solidFill>
                <a:srgbClr val="202124"/>
              </a:solidFill>
              <a:latin typeface="arial"/>
              <a:ea typeface="arial"/>
              <a:cs typeface="arial"/>
              <a:sym typeface="arial"/>
            </a:endParaRPr>
          </a:p>
          <a:p>
            <a:pPr indent="-228600" lvl="0" marL="228600" marR="0" rtl="0" algn="l">
              <a:lnSpc>
                <a:spcPct val="90000"/>
              </a:lnSpc>
              <a:spcBef>
                <a:spcPts val="1000"/>
              </a:spcBef>
              <a:spcAft>
                <a:spcPts val="0"/>
              </a:spcAft>
              <a:buClr>
                <a:schemeClr val="dk1"/>
              </a:buClr>
              <a:buSzPts val="2800"/>
              <a:buFont typeface="Arial"/>
              <a:buNone/>
            </a:pPr>
            <a:r>
              <a:t/>
            </a:r>
            <a:endParaRPr b="0" i="0" sz="2800" u="none" cap="none" strike="noStrike">
              <a:solidFill>
                <a:srgbClr val="202124"/>
              </a:solidFill>
              <a:latin typeface="arial"/>
              <a:ea typeface="arial"/>
              <a:cs typeface="arial"/>
              <a:sym typeface="arial"/>
            </a:endParaRPr>
          </a:p>
          <a:p>
            <a:pPr indent="-228600" lvl="0" marL="228600" marR="0" rtl="0" algn="l">
              <a:lnSpc>
                <a:spcPct val="90000"/>
              </a:lnSpc>
              <a:spcBef>
                <a:spcPts val="1000"/>
              </a:spcBef>
              <a:spcAft>
                <a:spcPts val="0"/>
              </a:spcAft>
              <a:buClr>
                <a:schemeClr val="dk1"/>
              </a:buClr>
              <a:buSzPts val="2800"/>
              <a:buFont typeface="Arial"/>
              <a:buNone/>
            </a:pPr>
            <a:r>
              <a:t/>
            </a:r>
            <a:endParaRPr b="0" i="0" sz="2800" u="none" cap="none" strike="noStrike">
              <a:solidFill>
                <a:srgbClr val="202124"/>
              </a:solidFill>
              <a:latin typeface="arial"/>
              <a:ea typeface="arial"/>
              <a:cs typeface="arial"/>
              <a:sym typeface="arial"/>
            </a:endParaRPr>
          </a:p>
          <a:p>
            <a:pPr indent="-228600" lvl="0" marL="457200" marR="0" rtl="0" algn="l">
              <a:lnSpc>
                <a:spcPct val="100000"/>
              </a:lnSpc>
              <a:spcBef>
                <a:spcPts val="400"/>
              </a:spcBef>
              <a:spcAft>
                <a:spcPts val="0"/>
              </a:spcAft>
              <a:buClr>
                <a:schemeClr val="dk1"/>
              </a:buClr>
              <a:buSzPts val="1224"/>
              <a:buFont typeface="Arial"/>
              <a:buNone/>
            </a:pPr>
            <a:r>
              <a:t/>
            </a:r>
            <a:endParaRPr b="0" i="0" sz="2800" u="none" cap="none" strike="noStrike">
              <a:solidFill>
                <a:schemeClr val="dk1"/>
              </a:solidFill>
              <a:latin typeface="Calibri"/>
              <a:ea typeface="Calibri"/>
              <a:cs typeface="Calibri"/>
              <a:sym typeface="Calibri"/>
            </a:endParaRPr>
          </a:p>
        </p:txBody>
      </p:sp>
      <p:pic>
        <p:nvPicPr>
          <p:cNvPr descr="calendar icon" id="229" name="Google Shape;229;p15"/>
          <p:cNvPicPr preferRelativeResize="0"/>
          <p:nvPr/>
        </p:nvPicPr>
        <p:blipFill rotWithShape="1">
          <a:blip r:embed="rId6">
            <a:alphaModFix/>
          </a:blip>
          <a:srcRect b="0" l="0" r="0" t="0"/>
          <a:stretch/>
        </p:blipFill>
        <p:spPr>
          <a:xfrm>
            <a:off x="3832637" y="2680125"/>
            <a:ext cx="609600" cy="609600"/>
          </a:xfrm>
          <a:prstGeom prst="rect">
            <a:avLst/>
          </a:prstGeom>
          <a:noFill/>
          <a:ln>
            <a:noFill/>
          </a:ln>
        </p:spPr>
      </p:pic>
      <p:pic>
        <p:nvPicPr>
          <p:cNvPr id="230" name="Google Shape;230;p15"/>
          <p:cNvPicPr preferRelativeResize="0"/>
          <p:nvPr/>
        </p:nvPicPr>
        <p:blipFill rotWithShape="1">
          <a:blip r:embed="rId7">
            <a:alphaModFix/>
          </a:blip>
          <a:srcRect b="0" l="0" r="0" t="0"/>
          <a:stretch/>
        </p:blipFill>
        <p:spPr>
          <a:xfrm>
            <a:off x="3832637" y="3453752"/>
            <a:ext cx="609600" cy="609600"/>
          </a:xfrm>
          <a:prstGeom prst="rect">
            <a:avLst/>
          </a:prstGeom>
          <a:noFill/>
          <a:ln>
            <a:noFill/>
          </a:ln>
        </p:spPr>
      </p:pic>
      <p:pic>
        <p:nvPicPr>
          <p:cNvPr id="231" name="Google Shape;231;p15"/>
          <p:cNvPicPr preferRelativeResize="0"/>
          <p:nvPr/>
        </p:nvPicPr>
        <p:blipFill rotWithShape="1">
          <a:blip r:embed="rId8">
            <a:alphaModFix/>
          </a:blip>
          <a:srcRect b="0" l="0" r="0" t="0"/>
          <a:stretch/>
        </p:blipFill>
        <p:spPr>
          <a:xfrm>
            <a:off x="3832636" y="4227379"/>
            <a:ext cx="609600" cy="609600"/>
          </a:xfrm>
          <a:prstGeom prst="rect">
            <a:avLst/>
          </a:prstGeom>
          <a:noFill/>
          <a:ln>
            <a:noFill/>
          </a:ln>
        </p:spPr>
      </p:pic>
      <p:pic>
        <p:nvPicPr>
          <p:cNvPr id="232" name="Google Shape;232;p15"/>
          <p:cNvPicPr preferRelativeResize="0"/>
          <p:nvPr/>
        </p:nvPicPr>
        <p:blipFill rotWithShape="1">
          <a:blip r:embed="rId9">
            <a:alphaModFix/>
          </a:blip>
          <a:srcRect b="-16117" l="0" r="61926" t="0"/>
          <a:stretch/>
        </p:blipFill>
        <p:spPr>
          <a:xfrm>
            <a:off x="3832636" y="5001006"/>
            <a:ext cx="624113" cy="84596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16"/>
          <p:cNvSpPr txBox="1"/>
          <p:nvPr>
            <p:ph type="ctrTitle"/>
          </p:nvPr>
        </p:nvSpPr>
        <p:spPr>
          <a:xfrm>
            <a:off x="1502576" y="282470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lang="it-IT"/>
              <a:t>Netiquette su Internet</a:t>
            </a:r>
            <a:endParaRPr/>
          </a:p>
        </p:txBody>
      </p:sp>
      <p:pic>
        <p:nvPicPr>
          <p:cNvPr id="239" name="Google Shape;239;p16"/>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240" name="Google Shape;240;p16"/>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pic>
        <p:nvPicPr>
          <p:cNvPr descr="Paddington, Bär, Bahnhof, Statue" id="241" name="Google Shape;241;p16"/>
          <p:cNvPicPr preferRelativeResize="0"/>
          <p:nvPr/>
        </p:nvPicPr>
        <p:blipFill rotWithShape="1">
          <a:blip r:embed="rId5">
            <a:alphaModFix/>
          </a:blip>
          <a:srcRect b="0" l="0" r="0" t="0"/>
          <a:stretch/>
        </p:blipFill>
        <p:spPr>
          <a:xfrm>
            <a:off x="99740" y="122548"/>
            <a:ext cx="5528062" cy="368825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17"/>
          <p:cNvSpPr txBox="1"/>
          <p:nvPr>
            <p:ph type="title"/>
          </p:nvPr>
        </p:nvSpPr>
        <p:spPr>
          <a:xfrm>
            <a:off x="561328" y="412749"/>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it-IT"/>
              <a:t>Netiquette</a:t>
            </a:r>
            <a:endParaRPr/>
          </a:p>
        </p:txBody>
      </p:sp>
      <p:pic>
        <p:nvPicPr>
          <p:cNvPr id="248" name="Google Shape;248;p17"/>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249" name="Google Shape;249;p17"/>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sp>
        <p:nvSpPr>
          <p:cNvPr id="250" name="Google Shape;250;p1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p:txBody>
      </p:sp>
      <p:sp>
        <p:nvSpPr>
          <p:cNvPr id="251" name="Google Shape;251;p17"/>
          <p:cNvSpPr txBox="1"/>
          <p:nvPr/>
        </p:nvSpPr>
        <p:spPr>
          <a:xfrm>
            <a:off x="911544" y="1651000"/>
            <a:ext cx="10515600" cy="4525963"/>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1000"/>
              </a:spcBef>
              <a:spcAft>
                <a:spcPts val="0"/>
              </a:spcAft>
              <a:buClr>
                <a:srgbClr val="202124"/>
              </a:buClr>
              <a:buSzPts val="2800"/>
              <a:buFont typeface="Arial"/>
              <a:buNone/>
            </a:pPr>
            <a:r>
              <a:rPr b="0" i="0" lang="it-IT" sz="2800" u="none" cap="none" strike="noStrike">
                <a:solidFill>
                  <a:srgbClr val="202124"/>
                </a:solidFill>
                <a:latin typeface="arial"/>
                <a:ea typeface="arial"/>
                <a:cs typeface="arial"/>
                <a:sym typeface="arial"/>
              </a:rPr>
              <a:t>... il modo corretto o accettabile di usare Internet.</a:t>
            </a:r>
            <a:endParaRPr/>
          </a:p>
          <a:p>
            <a:pPr indent="-228600" lvl="0" marL="228600" marR="0" rtl="0" algn="l">
              <a:lnSpc>
                <a:spcPct val="90000"/>
              </a:lnSpc>
              <a:spcBef>
                <a:spcPts val="1000"/>
              </a:spcBef>
              <a:spcAft>
                <a:spcPts val="0"/>
              </a:spcAft>
              <a:buClr>
                <a:schemeClr val="dk1"/>
              </a:buClr>
              <a:buSzPts val="2800"/>
              <a:buFont typeface="Arial"/>
              <a:buNone/>
            </a:pPr>
            <a:r>
              <a:t/>
            </a:r>
            <a:endParaRPr b="0" i="0" sz="2800" u="none" cap="none" strike="noStrike">
              <a:solidFill>
                <a:srgbClr val="202124"/>
              </a:solidFill>
              <a:latin typeface="arial"/>
              <a:ea typeface="arial"/>
              <a:cs typeface="arial"/>
              <a:sym typeface="arial"/>
            </a:endParaRPr>
          </a:p>
          <a:p>
            <a:pPr indent="-228600" lvl="0" marL="228600" marR="0" rtl="0" algn="l">
              <a:lnSpc>
                <a:spcPct val="90000"/>
              </a:lnSpc>
              <a:spcBef>
                <a:spcPts val="1000"/>
              </a:spcBef>
              <a:spcAft>
                <a:spcPts val="0"/>
              </a:spcAft>
              <a:buClr>
                <a:schemeClr val="dk1"/>
              </a:buClr>
              <a:buSzPts val="2800"/>
              <a:buFont typeface="Arial"/>
              <a:buNone/>
            </a:pPr>
            <a:r>
              <a:t/>
            </a:r>
            <a:endParaRPr b="0" i="0" sz="2800" u="none" cap="none" strike="noStrike">
              <a:solidFill>
                <a:srgbClr val="202124"/>
              </a:solidFill>
              <a:latin typeface="arial"/>
              <a:ea typeface="arial"/>
              <a:cs typeface="arial"/>
              <a:sym typeface="arial"/>
            </a:endParaRPr>
          </a:p>
          <a:p>
            <a:pPr indent="-228600" lvl="0" marL="228600" marR="0" rtl="0" algn="l">
              <a:lnSpc>
                <a:spcPct val="90000"/>
              </a:lnSpc>
              <a:spcBef>
                <a:spcPts val="1000"/>
              </a:spcBef>
              <a:spcAft>
                <a:spcPts val="0"/>
              </a:spcAft>
              <a:buClr>
                <a:srgbClr val="202124"/>
              </a:buClr>
              <a:buSzPts val="2800"/>
              <a:buFont typeface="Arial"/>
              <a:buNone/>
            </a:pPr>
            <a:r>
              <a:rPr b="0" i="0" lang="it-IT" sz="2800" u="none" cap="none" strike="noStrike">
                <a:solidFill>
                  <a:srgbClr val="202124"/>
                </a:solidFill>
                <a:latin typeface="arial"/>
                <a:ea typeface="arial"/>
                <a:cs typeface="arial"/>
                <a:sym typeface="arial"/>
              </a:rPr>
              <a:t>Siate solo:</a:t>
            </a:r>
            <a:endParaRPr/>
          </a:p>
          <a:p>
            <a:pPr indent="-228600" lvl="0" marL="228600" marR="0" rtl="0" algn="l">
              <a:lnSpc>
                <a:spcPct val="90000"/>
              </a:lnSpc>
              <a:spcBef>
                <a:spcPts val="1000"/>
              </a:spcBef>
              <a:spcAft>
                <a:spcPts val="0"/>
              </a:spcAft>
              <a:buClr>
                <a:srgbClr val="202124"/>
              </a:buClr>
              <a:buSzPts val="2800"/>
              <a:buFont typeface="Arial"/>
              <a:buNone/>
            </a:pPr>
            <a:r>
              <a:rPr b="0" i="0" lang="it-IT" sz="2800" u="none" cap="none" strike="noStrike">
                <a:solidFill>
                  <a:srgbClr val="202124"/>
                </a:solidFill>
                <a:latin typeface="arial"/>
                <a:ea typeface="arial"/>
                <a:cs typeface="arial"/>
                <a:sym typeface="arial"/>
              </a:rPr>
              <a:t>rispettosi</a:t>
            </a:r>
            <a:endParaRPr/>
          </a:p>
          <a:p>
            <a:pPr indent="-228600" lvl="0" marL="228600" marR="0" rtl="0" algn="l">
              <a:lnSpc>
                <a:spcPct val="90000"/>
              </a:lnSpc>
              <a:spcBef>
                <a:spcPts val="1000"/>
              </a:spcBef>
              <a:spcAft>
                <a:spcPts val="0"/>
              </a:spcAft>
              <a:buClr>
                <a:srgbClr val="202124"/>
              </a:buClr>
              <a:buSzPts val="2800"/>
              <a:buFont typeface="Arial"/>
              <a:buNone/>
            </a:pPr>
            <a:r>
              <a:rPr b="0" i="0" lang="it-IT" sz="2800" u="none" cap="none" strike="noStrike">
                <a:solidFill>
                  <a:srgbClr val="202124"/>
                </a:solidFill>
                <a:latin typeface="arial"/>
                <a:ea typeface="arial"/>
                <a:cs typeface="arial"/>
                <a:sym typeface="arial"/>
              </a:rPr>
              <a:t>amichevoli</a:t>
            </a:r>
            <a:endParaRPr b="0" i="0" sz="2800" u="none" cap="none" strike="noStrike">
              <a:solidFill>
                <a:srgbClr val="202124"/>
              </a:solidFill>
              <a:latin typeface="arial"/>
              <a:ea typeface="arial"/>
              <a:cs typeface="arial"/>
              <a:sym typeface="arial"/>
            </a:endParaRPr>
          </a:p>
          <a:p>
            <a:pPr indent="-228600" lvl="0" marL="228600" marR="0" rtl="0" algn="l">
              <a:lnSpc>
                <a:spcPct val="90000"/>
              </a:lnSpc>
              <a:spcBef>
                <a:spcPts val="1000"/>
              </a:spcBef>
              <a:spcAft>
                <a:spcPts val="0"/>
              </a:spcAft>
              <a:buClr>
                <a:schemeClr val="dk1"/>
              </a:buClr>
              <a:buSzPts val="2800"/>
              <a:buFont typeface="Arial"/>
              <a:buNone/>
            </a:pPr>
            <a:r>
              <a:t/>
            </a:r>
            <a:endParaRPr b="0" i="0" sz="2800" u="none" cap="none" strike="noStrike">
              <a:solidFill>
                <a:srgbClr val="202124"/>
              </a:solidFill>
              <a:latin typeface="arial"/>
              <a:ea typeface="arial"/>
              <a:cs typeface="arial"/>
              <a:sym typeface="arial"/>
            </a:endParaRPr>
          </a:p>
          <a:p>
            <a:pPr indent="-228600" lvl="0" marL="457200" marR="0" rtl="0" algn="l">
              <a:lnSpc>
                <a:spcPct val="100000"/>
              </a:lnSpc>
              <a:spcBef>
                <a:spcPts val="400"/>
              </a:spcBef>
              <a:spcAft>
                <a:spcPts val="0"/>
              </a:spcAft>
              <a:buClr>
                <a:schemeClr val="dk1"/>
              </a:buClr>
              <a:buSzPts val="1224"/>
              <a:buFont typeface="Arial"/>
              <a:buNone/>
            </a:pPr>
            <a:r>
              <a:t/>
            </a:r>
            <a:endParaRPr b="0" i="0" sz="2800" u="none" cap="none" strike="noStrike">
              <a:solidFill>
                <a:schemeClr val="dk1"/>
              </a:solidFill>
              <a:latin typeface="Calibri"/>
              <a:ea typeface="Calibri"/>
              <a:cs typeface="Calibri"/>
              <a:sym typeface="Calibri"/>
            </a:endParaRPr>
          </a:p>
        </p:txBody>
      </p:sp>
      <p:pic>
        <p:nvPicPr>
          <p:cNvPr descr="Kamera, Telefon, Mädchen, Hände" id="252" name="Google Shape;252;p17"/>
          <p:cNvPicPr preferRelativeResize="0"/>
          <p:nvPr>
            <p:ph idx="2" type="body"/>
          </p:nvPr>
        </p:nvPicPr>
        <p:blipFill rotWithShape="1">
          <a:blip r:embed="rId5">
            <a:alphaModFix/>
          </a:blip>
          <a:srcRect b="0" l="0" r="0" t="0"/>
          <a:stretch/>
        </p:blipFill>
        <p:spPr>
          <a:xfrm>
            <a:off x="7241459" y="2863128"/>
            <a:ext cx="4630030" cy="308548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it-IT"/>
              <a:t>Pronto soccorso</a:t>
            </a:r>
            <a:endParaRPr/>
          </a:p>
        </p:txBody>
      </p:sp>
      <p:pic>
        <p:nvPicPr>
          <p:cNvPr id="259" name="Google Shape;259;p18"/>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260" name="Google Shape;260;p18"/>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sp>
        <p:nvSpPr>
          <p:cNvPr id="261" name="Google Shape;261;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2D2D2D"/>
              </a:buClr>
              <a:buSzPts val="2800"/>
              <a:buChar char="•"/>
            </a:pPr>
            <a:r>
              <a:rPr b="1" i="0" lang="it-IT" u="sng">
                <a:solidFill>
                  <a:srgbClr val="2D2D2D"/>
                </a:solidFill>
                <a:latin typeface="Arial"/>
                <a:ea typeface="Arial"/>
                <a:cs typeface="Arial"/>
                <a:sym typeface="Arial"/>
                <a:hlinkClick r:id="rId5">
                  <a:extLst>
                    <a:ext uri="{A12FA001-AC4F-418D-AE19-62706E023703}">
                      <ahyp:hlinkClr val="tx"/>
                    </a:ext>
                  </a:extLst>
                </a:hlinkClick>
              </a:rPr>
              <a:t>28 Best Practices for Email Etiquette in the Workplace</a:t>
            </a:r>
            <a:endParaRPr b="1" i="0">
              <a:solidFill>
                <a:srgbClr val="2D2D2D"/>
              </a:solidFill>
              <a:latin typeface="Arial"/>
              <a:ea typeface="Arial"/>
              <a:cs typeface="Arial"/>
              <a:sym typeface="Arial"/>
            </a:endParaRPr>
          </a:p>
          <a:p>
            <a:pPr indent="-50800" lvl="0" marL="228600" rtl="0" algn="l">
              <a:lnSpc>
                <a:spcPct val="90000"/>
              </a:lnSpc>
              <a:spcBef>
                <a:spcPts val="1000"/>
              </a:spcBef>
              <a:spcAft>
                <a:spcPts val="0"/>
              </a:spcAft>
              <a:buClr>
                <a:schemeClr val="dk1"/>
              </a:buClr>
              <a:buSzPts val="2800"/>
              <a:buNone/>
            </a:pPr>
            <a:r>
              <a:t/>
            </a:r>
            <a:endParaRPr b="1">
              <a:solidFill>
                <a:srgbClr val="2D2D2D"/>
              </a:solidFill>
              <a:latin typeface="Arial"/>
              <a:ea typeface="Arial"/>
              <a:cs typeface="Arial"/>
              <a:sym typeface="Arial"/>
            </a:endParaRPr>
          </a:p>
          <a:p>
            <a:pPr indent="-228600" lvl="0" marL="228600" rtl="0" algn="l">
              <a:lnSpc>
                <a:spcPct val="90000"/>
              </a:lnSpc>
              <a:spcBef>
                <a:spcPts val="1000"/>
              </a:spcBef>
              <a:spcAft>
                <a:spcPts val="0"/>
              </a:spcAft>
              <a:buClr>
                <a:srgbClr val="2D2D2D"/>
              </a:buClr>
              <a:buSzPts val="2800"/>
              <a:buChar char="•"/>
            </a:pPr>
            <a:r>
              <a:rPr b="1" i="0" lang="it-IT" u="sng">
                <a:solidFill>
                  <a:srgbClr val="2D2D2D"/>
                </a:solidFill>
                <a:latin typeface="Arial"/>
                <a:ea typeface="Arial"/>
                <a:cs typeface="Arial"/>
                <a:sym typeface="Arial"/>
                <a:hlinkClick r:id="rId6">
                  <a:extLst>
                    <a:ext uri="{A12FA001-AC4F-418D-AE19-62706E023703}">
                      <ahyp:hlinkClr val="tx"/>
                    </a:ext>
                  </a:extLst>
                </a:hlinkClick>
              </a:rPr>
              <a:t>A Guide for Writers: 13 Examples of Tone in Writing</a:t>
            </a:r>
            <a:endParaRPr b="1" i="0">
              <a:solidFill>
                <a:srgbClr val="2D2D2D"/>
              </a:solidFill>
              <a:latin typeface="Arial"/>
              <a:ea typeface="Arial"/>
              <a:cs typeface="Arial"/>
              <a:sym typeface="Arial"/>
            </a:endParaRPr>
          </a:p>
          <a:p>
            <a:pPr indent="-50800" lvl="0" marL="228600" rtl="0" algn="l">
              <a:lnSpc>
                <a:spcPct val="90000"/>
              </a:lnSpc>
              <a:spcBef>
                <a:spcPts val="1000"/>
              </a:spcBef>
              <a:spcAft>
                <a:spcPts val="0"/>
              </a:spcAft>
              <a:buClr>
                <a:schemeClr val="dk1"/>
              </a:buClr>
              <a:buSzPts val="2800"/>
              <a:buNone/>
            </a:pPr>
            <a:r>
              <a:t/>
            </a:r>
            <a:endParaRPr b="1">
              <a:solidFill>
                <a:srgbClr val="2D2D2D"/>
              </a:solidFill>
              <a:latin typeface="Arial"/>
              <a:ea typeface="Arial"/>
              <a:cs typeface="Arial"/>
              <a:sym typeface="Arial"/>
            </a:endParaRPr>
          </a:p>
          <a:p>
            <a:pPr indent="-50800" lvl="0" marL="228600" rtl="0" algn="l">
              <a:lnSpc>
                <a:spcPct val="90000"/>
              </a:lnSpc>
              <a:spcBef>
                <a:spcPts val="1000"/>
              </a:spcBef>
              <a:spcAft>
                <a:spcPts val="0"/>
              </a:spcAft>
              <a:buClr>
                <a:schemeClr val="dk1"/>
              </a:buClr>
              <a:buSzPts val="2800"/>
              <a:buNone/>
            </a:pPr>
            <a:r>
              <a:t/>
            </a:r>
            <a:endParaRPr b="1" i="0">
              <a:solidFill>
                <a:srgbClr val="2D2D2D"/>
              </a:solidFill>
              <a:latin typeface="Arial"/>
              <a:ea typeface="Arial"/>
              <a:cs typeface="Arial"/>
              <a:sym typeface="Arial"/>
            </a:endParaRPr>
          </a:p>
          <a:p>
            <a:pPr indent="-50800" lvl="0" marL="228600" rtl="0" algn="l">
              <a:lnSpc>
                <a:spcPct val="90000"/>
              </a:lnSpc>
              <a:spcBef>
                <a:spcPts val="1000"/>
              </a:spcBef>
              <a:spcAft>
                <a:spcPts val="0"/>
              </a:spcAft>
              <a:buClr>
                <a:schemeClr val="dk1"/>
              </a:buClr>
              <a:buSzPts val="2800"/>
              <a:buNone/>
            </a:pPr>
            <a:r>
              <a:t/>
            </a:r>
            <a:endParaRPr b="1" i="0">
              <a:solidFill>
                <a:srgbClr val="2D2D2D"/>
              </a:solidFill>
              <a:latin typeface="Arial"/>
              <a:ea typeface="Arial"/>
              <a:cs typeface="Arial"/>
              <a:sym typeface="Arial"/>
            </a:endParaRPr>
          </a:p>
          <a:p>
            <a:pPr indent="-50800" lvl="0" marL="228600" rtl="0" algn="l">
              <a:lnSpc>
                <a:spcPct val="90000"/>
              </a:lnSpc>
              <a:spcBef>
                <a:spcPts val="1000"/>
              </a:spcBef>
              <a:spcAft>
                <a:spcPts val="0"/>
              </a:spcAft>
              <a:buClr>
                <a:schemeClr val="dk1"/>
              </a:buClr>
              <a:buSzPts val="2800"/>
              <a:buNone/>
            </a:pPr>
            <a:r>
              <a:t/>
            </a:r>
            <a:endParaRPr b="1" i="0">
              <a:solidFill>
                <a:srgbClr val="2D2D2D"/>
              </a:solidFill>
              <a:latin typeface="Arial"/>
              <a:ea typeface="Arial"/>
              <a:cs typeface="Arial"/>
              <a:sym typeface="Arial"/>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1587" lvl="0" marL="179388" rtl="0" algn="l">
              <a:lnSpc>
                <a:spcPct val="90000"/>
              </a:lnSpc>
              <a:spcBef>
                <a:spcPts val="1000"/>
              </a:spcBef>
              <a:spcAft>
                <a:spcPts val="0"/>
              </a:spcAft>
              <a:buClr>
                <a:schemeClr val="dk1"/>
              </a:buClr>
              <a:buSzPts val="2800"/>
              <a:buNone/>
            </a:pPr>
            <a:r>
              <a:t/>
            </a:r>
            <a:endParaRPr/>
          </a:p>
          <a:p>
            <a:pPr indent="-1587" lvl="0" marL="179388" rtl="0" algn="l">
              <a:lnSpc>
                <a:spcPct val="90000"/>
              </a:lnSpc>
              <a:spcBef>
                <a:spcPts val="1000"/>
              </a:spcBef>
              <a:spcAft>
                <a:spcPts val="0"/>
              </a:spcAft>
              <a:buClr>
                <a:schemeClr val="dk1"/>
              </a:buClr>
              <a:buSzPts val="2800"/>
              <a:buNone/>
            </a:pPr>
            <a:r>
              <a:t/>
            </a:r>
            <a:endParaRPr/>
          </a:p>
          <a:p>
            <a:pPr indent="-1587" lvl="0" marL="179388" rtl="0" algn="l">
              <a:lnSpc>
                <a:spcPct val="90000"/>
              </a:lnSpc>
              <a:spcBef>
                <a:spcPts val="1000"/>
              </a:spcBef>
              <a:spcAft>
                <a:spcPts val="0"/>
              </a:spcAft>
              <a:buClr>
                <a:schemeClr val="dk1"/>
              </a:buClr>
              <a:buSzPts val="2800"/>
              <a:buNone/>
            </a:pPr>
            <a:r>
              <a:t/>
            </a:r>
            <a:endParaRPr/>
          </a:p>
          <a:p>
            <a:pPr indent="-1587" lvl="0" marL="179388" rtl="0" algn="l">
              <a:lnSpc>
                <a:spcPct val="90000"/>
              </a:lnSpc>
              <a:spcBef>
                <a:spcPts val="1000"/>
              </a:spcBef>
              <a:spcAft>
                <a:spcPts val="0"/>
              </a:spcAft>
              <a:buClr>
                <a:schemeClr val="dk1"/>
              </a:buClr>
              <a:buSzPts val="2800"/>
              <a:buNone/>
            </a:pPr>
            <a:r>
              <a:t/>
            </a:r>
            <a:endParaRPr/>
          </a:p>
        </p:txBody>
      </p:sp>
      <p:pic>
        <p:nvPicPr>
          <p:cNvPr descr="Rotes Kreuz, Berater, Hilfe, Erste Hilfe" id="262" name="Google Shape;262;p18"/>
          <p:cNvPicPr preferRelativeResize="0"/>
          <p:nvPr/>
        </p:nvPicPr>
        <p:blipFill rotWithShape="1">
          <a:blip r:embed="rId7">
            <a:alphaModFix/>
          </a:blip>
          <a:srcRect b="0" l="0" r="0" t="0"/>
          <a:stretch/>
        </p:blipFill>
        <p:spPr>
          <a:xfrm>
            <a:off x="4531849" y="3938413"/>
            <a:ext cx="3128302" cy="262260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19"/>
          <p:cNvSpPr txBox="1"/>
          <p:nvPr>
            <p:ph type="ctrTitle"/>
          </p:nvPr>
        </p:nvSpPr>
        <p:spPr>
          <a:xfrm>
            <a:off x="1502576" y="3675185"/>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lang="it-IT"/>
              <a:t>Sviluppo del pubblico</a:t>
            </a:r>
            <a:endParaRPr/>
          </a:p>
        </p:txBody>
      </p:sp>
      <p:pic>
        <p:nvPicPr>
          <p:cNvPr id="269" name="Google Shape;269;p19"/>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270" name="Google Shape;270;p19"/>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pic>
        <p:nvPicPr>
          <p:cNvPr id="271" name="Google Shape;271;p19"/>
          <p:cNvPicPr preferRelativeResize="0"/>
          <p:nvPr/>
        </p:nvPicPr>
        <p:blipFill rotWithShape="1">
          <a:blip r:embed="rId5">
            <a:alphaModFix/>
          </a:blip>
          <a:srcRect b="0" l="0" r="0" t="0"/>
          <a:stretch/>
        </p:blipFill>
        <p:spPr>
          <a:xfrm>
            <a:off x="3803999" y="289988"/>
            <a:ext cx="4584002" cy="443717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it-IT"/>
              <a:t>Aims and learning outcomes</a:t>
            </a:r>
            <a:endParaRPr/>
          </a:p>
        </p:txBody>
      </p:sp>
      <p:pic>
        <p:nvPicPr>
          <p:cNvPr id="103" name="Google Shape;103;p2"/>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04" name="Google Shape;104;p2"/>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sp>
        <p:nvSpPr>
          <p:cNvPr id="105" name="Google Shape;105;p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p:txBody>
      </p:sp>
      <p:graphicFrame>
        <p:nvGraphicFramePr>
          <p:cNvPr id="106" name="Google Shape;106;p2"/>
          <p:cNvGraphicFramePr/>
          <p:nvPr/>
        </p:nvGraphicFramePr>
        <p:xfrm>
          <a:off x="838200" y="1690688"/>
          <a:ext cx="3000000" cy="3000000"/>
        </p:xfrm>
        <a:graphic>
          <a:graphicData uri="http://schemas.openxmlformats.org/drawingml/2006/table">
            <a:tbl>
              <a:tblPr bandRow="1" firstRow="1">
                <a:noFill/>
                <a:tableStyleId>{EEEE625F-89E4-4623-8A54-25ECE1CC835E}</a:tableStyleId>
              </a:tblPr>
              <a:tblGrid>
                <a:gridCol w="5122725"/>
                <a:gridCol w="5122725"/>
              </a:tblGrid>
              <a:tr h="1004250">
                <a:tc>
                  <a:txBody>
                    <a:bodyPr/>
                    <a:lstStyle/>
                    <a:p>
                      <a:pPr indent="0" lvl="0" marL="0" marR="0" rtl="0" algn="ctr">
                        <a:spcBef>
                          <a:spcPts val="0"/>
                        </a:spcBef>
                        <a:spcAft>
                          <a:spcPts val="0"/>
                        </a:spcAft>
                        <a:buNone/>
                      </a:pPr>
                      <a:r>
                        <a:rPr lang="it-IT" sz="2400" u="none" cap="none" strike="noStrike"/>
                        <a:t>Obiettivi di questa sessione</a:t>
                      </a:r>
                      <a:endParaRPr sz="2400" u="none" cap="none" strike="noStrike"/>
                    </a:p>
                  </a:txBody>
                  <a:tcPr marT="45725" marB="45725" marR="91450" marL="91450" anchor="ctr"/>
                </a:tc>
                <a:tc>
                  <a:txBody>
                    <a:bodyPr/>
                    <a:lstStyle/>
                    <a:p>
                      <a:pPr indent="0" lvl="0" marL="0" marR="0" rtl="0" algn="ctr">
                        <a:spcBef>
                          <a:spcPts val="0"/>
                        </a:spcBef>
                        <a:spcAft>
                          <a:spcPts val="0"/>
                        </a:spcAft>
                        <a:buNone/>
                      </a:pPr>
                      <a:r>
                        <a:rPr lang="it-IT" sz="2400" u="none" cap="none" strike="noStrike"/>
                        <a:t>Risultati dell'apprendimento</a:t>
                      </a:r>
                      <a:endParaRPr sz="2400" u="none" cap="none" strike="noStrike"/>
                    </a:p>
                  </a:txBody>
                  <a:tcPr marT="45725" marB="45725" marR="91450" marL="91450" anchor="ctr"/>
                </a:tc>
              </a:tr>
              <a:tr h="1004250">
                <a:tc>
                  <a:txBody>
                    <a:bodyPr/>
                    <a:lstStyle/>
                    <a:p>
                      <a:pPr indent="0" lvl="0" marL="0" marR="0" rtl="0" algn="l">
                        <a:spcBef>
                          <a:spcPts val="0"/>
                        </a:spcBef>
                        <a:spcAft>
                          <a:spcPts val="0"/>
                        </a:spcAft>
                        <a:buClr>
                          <a:schemeClr val="dk1"/>
                        </a:buClr>
                        <a:buSzPts val="2000"/>
                        <a:buFont typeface="Arial"/>
                        <a:buNone/>
                      </a:pPr>
                      <a:r>
                        <a:t/>
                      </a:r>
                      <a:endParaRPr sz="2000" u="none" cap="none" strike="noStrike"/>
                    </a:p>
                    <a:p>
                      <a:pPr indent="-285750" lvl="0" marL="285750" marR="0" rtl="0" algn="l">
                        <a:spcBef>
                          <a:spcPts val="0"/>
                        </a:spcBef>
                        <a:spcAft>
                          <a:spcPts val="0"/>
                        </a:spcAft>
                        <a:buClr>
                          <a:schemeClr val="dk1"/>
                        </a:buClr>
                        <a:buSzPts val="2000"/>
                        <a:buFont typeface="Arial"/>
                        <a:buChar char="•"/>
                      </a:pPr>
                      <a:r>
                        <a:rPr lang="it-IT" sz="2000" u="none" cap="none" strike="noStrike"/>
                        <a:t>Riassunto di tutte le sessioni precedenti di questo modulo</a:t>
                      </a:r>
                      <a:endParaRPr sz="2000" u="none" cap="none" strike="noStrike"/>
                    </a:p>
                    <a:p>
                      <a:pPr indent="-158750" lvl="0" marL="285750" marR="0" rtl="0" algn="l">
                        <a:spcBef>
                          <a:spcPts val="0"/>
                        </a:spcBef>
                        <a:spcAft>
                          <a:spcPts val="0"/>
                        </a:spcAft>
                        <a:buClr>
                          <a:schemeClr val="dk1"/>
                        </a:buClr>
                        <a:buSzPts val="2000"/>
                        <a:buFont typeface="Arial"/>
                        <a:buNone/>
                      </a:pPr>
                      <a:r>
                        <a:t/>
                      </a:r>
                      <a:endParaRPr sz="2000" u="none" cap="none" strike="noStrike"/>
                    </a:p>
                    <a:p>
                      <a:pPr indent="0" lvl="0" marL="0" marR="0" rtl="0" algn="l">
                        <a:spcBef>
                          <a:spcPts val="0"/>
                        </a:spcBef>
                        <a:spcAft>
                          <a:spcPts val="0"/>
                        </a:spcAft>
                        <a:buClr>
                          <a:schemeClr val="dk1"/>
                        </a:buClr>
                        <a:buSzPts val="2000"/>
                        <a:buFont typeface="Arial"/>
                        <a:buNone/>
                      </a:pPr>
                      <a:r>
                        <a:t/>
                      </a:r>
                      <a:endParaRPr sz="2000" u="none" cap="none" strike="noStrike"/>
                    </a:p>
                    <a:p>
                      <a:pPr indent="0" lvl="0" marL="0" marR="0" rtl="0" algn="l">
                        <a:spcBef>
                          <a:spcPts val="0"/>
                        </a:spcBef>
                        <a:spcAft>
                          <a:spcPts val="0"/>
                        </a:spcAft>
                        <a:buClr>
                          <a:schemeClr val="dk1"/>
                        </a:buClr>
                        <a:buSzPts val="2000"/>
                        <a:buFont typeface="Arial"/>
                        <a:buNone/>
                      </a:pPr>
                      <a:r>
                        <a:t/>
                      </a:r>
                      <a:endParaRPr sz="2000" u="none" cap="none" strike="noStrike"/>
                    </a:p>
                  </a:txBody>
                  <a:tcPr marT="45725" marB="45725" marR="91450" marL="91450"/>
                </a:tc>
                <a:tc>
                  <a:txBody>
                    <a:bodyPr/>
                    <a:lstStyle/>
                    <a:p>
                      <a:pPr indent="-158750" lvl="0" marL="285750" marR="0" rtl="0" algn="l">
                        <a:spcBef>
                          <a:spcPts val="0"/>
                        </a:spcBef>
                        <a:spcAft>
                          <a:spcPts val="0"/>
                        </a:spcAft>
                        <a:buClr>
                          <a:schemeClr val="dk1"/>
                        </a:buClr>
                        <a:buSzPts val="2000"/>
                        <a:buFont typeface="Arial"/>
                        <a:buNone/>
                      </a:pPr>
                      <a:r>
                        <a:t/>
                      </a:r>
                      <a:endParaRPr sz="2000" u="none" cap="none" strike="noStrike"/>
                    </a:p>
                    <a:p>
                      <a:pPr indent="-285750" lvl="0" marL="285750" marR="0" rtl="0" algn="l">
                        <a:spcBef>
                          <a:spcPts val="0"/>
                        </a:spcBef>
                        <a:spcAft>
                          <a:spcPts val="0"/>
                        </a:spcAft>
                        <a:buClr>
                          <a:schemeClr val="dk1"/>
                        </a:buClr>
                        <a:buSzPts val="2000"/>
                        <a:buFont typeface="Arial"/>
                        <a:buChar char="•"/>
                      </a:pPr>
                      <a:r>
                        <a:rPr lang="it-IT" sz="2000" u="none" cap="none" strike="noStrike"/>
                        <a:t>Riflettere sui contenuti appresi</a:t>
                      </a:r>
                      <a:endParaRPr/>
                    </a:p>
                    <a:p>
                      <a:pPr indent="-158750" lvl="0" marL="285750" marR="0" rtl="0" algn="l">
                        <a:spcBef>
                          <a:spcPts val="0"/>
                        </a:spcBef>
                        <a:spcAft>
                          <a:spcPts val="0"/>
                        </a:spcAft>
                        <a:buClr>
                          <a:schemeClr val="dk1"/>
                        </a:buClr>
                        <a:buSzPts val="2000"/>
                        <a:buFont typeface="Arial"/>
                        <a:buNone/>
                      </a:pPr>
                      <a:r>
                        <a:t/>
                      </a:r>
                      <a:endParaRPr sz="2000" u="none" cap="none" strike="noStrike"/>
                    </a:p>
                    <a:p>
                      <a:pPr indent="-285750" lvl="0" marL="285750" marR="0" rtl="0" algn="l">
                        <a:spcBef>
                          <a:spcPts val="0"/>
                        </a:spcBef>
                        <a:spcAft>
                          <a:spcPts val="0"/>
                        </a:spcAft>
                        <a:buClr>
                          <a:schemeClr val="dk1"/>
                        </a:buClr>
                        <a:buSzPts val="2000"/>
                        <a:buFont typeface="Arial"/>
                        <a:buChar char="•"/>
                      </a:pPr>
                      <a:r>
                        <a:rPr lang="it-IT" sz="2000" u="none" cap="none" strike="noStrike"/>
                        <a:t>Consolidare le conoscenze e le abilità pratiche esistenti</a:t>
                      </a:r>
                      <a:endParaRPr/>
                    </a:p>
                    <a:p>
                      <a:pPr indent="-158750" lvl="0" marL="285750" marR="0" rtl="0" algn="l">
                        <a:spcBef>
                          <a:spcPts val="0"/>
                        </a:spcBef>
                        <a:spcAft>
                          <a:spcPts val="0"/>
                        </a:spcAft>
                        <a:buClr>
                          <a:schemeClr val="dk1"/>
                        </a:buClr>
                        <a:buSzPts val="2000"/>
                        <a:buFont typeface="Arial"/>
                        <a:buNone/>
                      </a:pPr>
                      <a:r>
                        <a:t/>
                      </a:r>
                      <a:endParaRPr sz="2000" u="none" cap="none" strike="noStrike"/>
                    </a:p>
                    <a:p>
                      <a:pPr indent="-285750" lvl="0" marL="285750" marR="0" rtl="0" algn="l">
                        <a:spcBef>
                          <a:spcPts val="0"/>
                        </a:spcBef>
                        <a:spcAft>
                          <a:spcPts val="0"/>
                        </a:spcAft>
                        <a:buClr>
                          <a:schemeClr val="dk1"/>
                        </a:buClr>
                        <a:buSzPts val="2000"/>
                        <a:buFont typeface="Arial"/>
                        <a:buChar char="•"/>
                      </a:pPr>
                      <a:r>
                        <a:rPr lang="it-IT" sz="2000" u="none" cap="none" strike="noStrike"/>
                        <a:t>Fiducia in se stessi per il futuro lavoro in un'istituzione GLAM</a:t>
                      </a:r>
                      <a:endParaRPr sz="2000" u="none" cap="none" strike="noStrike"/>
                    </a:p>
                  </a:txBody>
                  <a:tcPr marT="45725" marB="45725" marR="91450" marL="91450"/>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it-IT"/>
              <a:t>come inizai</a:t>
            </a:r>
            <a:endParaRPr/>
          </a:p>
        </p:txBody>
      </p:sp>
      <p:pic>
        <p:nvPicPr>
          <p:cNvPr id="278" name="Google Shape;278;p20"/>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279" name="Google Shape;279;p20"/>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sp>
        <p:nvSpPr>
          <p:cNvPr id="280" name="Google Shape;280;p2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p:txBody>
      </p:sp>
      <p:sp>
        <p:nvSpPr>
          <p:cNvPr id="281" name="Google Shape;281;p20"/>
          <p:cNvSpPr txBox="1"/>
          <p:nvPr/>
        </p:nvSpPr>
        <p:spPr>
          <a:xfrm>
            <a:off x="911544" y="1651000"/>
            <a:ext cx="10515600" cy="4525963"/>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1000"/>
              </a:spcBef>
              <a:spcAft>
                <a:spcPts val="0"/>
              </a:spcAft>
              <a:buClr>
                <a:srgbClr val="202124"/>
              </a:buClr>
              <a:buSzPts val="3200"/>
              <a:buFont typeface="Arial"/>
              <a:buNone/>
            </a:pPr>
            <a:r>
              <a:rPr b="1" i="0" lang="it-IT" sz="3200" u="sng" cap="none" strike="noStrike">
                <a:solidFill>
                  <a:srgbClr val="202124"/>
                </a:solidFill>
                <a:latin typeface="arial"/>
                <a:ea typeface="arial"/>
                <a:cs typeface="arial"/>
                <a:sym typeface="arial"/>
              </a:rPr>
              <a:t>... definire il vostro o i vostri gruppi target.</a:t>
            </a:r>
            <a:endParaRPr/>
          </a:p>
          <a:p>
            <a:pPr indent="-228600" lvl="0" marL="228600" marR="0" rtl="0" algn="l">
              <a:lnSpc>
                <a:spcPct val="90000"/>
              </a:lnSpc>
              <a:spcBef>
                <a:spcPts val="1000"/>
              </a:spcBef>
              <a:spcAft>
                <a:spcPts val="0"/>
              </a:spcAft>
              <a:buClr>
                <a:schemeClr val="dk1"/>
              </a:buClr>
              <a:buSzPts val="3200"/>
              <a:buFont typeface="Arial"/>
              <a:buNone/>
            </a:pPr>
            <a:r>
              <a:t/>
            </a:r>
            <a:endParaRPr b="1" i="0" sz="3200" u="sng" cap="none" strike="noStrike">
              <a:solidFill>
                <a:srgbClr val="202124"/>
              </a:solidFill>
              <a:latin typeface="arial"/>
              <a:ea typeface="arial"/>
              <a:cs typeface="arial"/>
              <a:sym typeface="arial"/>
            </a:endParaRPr>
          </a:p>
          <a:p>
            <a:pPr indent="-228600" lvl="0" marL="228600" marR="0" rtl="0" algn="l">
              <a:lnSpc>
                <a:spcPct val="90000"/>
              </a:lnSpc>
              <a:spcBef>
                <a:spcPts val="1000"/>
              </a:spcBef>
              <a:spcAft>
                <a:spcPts val="0"/>
              </a:spcAft>
              <a:buClr>
                <a:schemeClr val="dk1"/>
              </a:buClr>
              <a:buSzPts val="3200"/>
              <a:buFont typeface="Arial"/>
              <a:buNone/>
            </a:pPr>
            <a:r>
              <a:t/>
            </a:r>
            <a:endParaRPr b="1" i="0" sz="3200" u="sng" cap="none" strike="noStrike">
              <a:solidFill>
                <a:srgbClr val="202124"/>
              </a:solidFill>
              <a:latin typeface="arial"/>
              <a:ea typeface="arial"/>
              <a:cs typeface="arial"/>
              <a:sym typeface="arial"/>
            </a:endParaRPr>
          </a:p>
          <a:p>
            <a:pPr indent="-228600" lvl="0" marL="228600" marR="0" rtl="0" algn="l">
              <a:lnSpc>
                <a:spcPct val="90000"/>
              </a:lnSpc>
              <a:spcBef>
                <a:spcPts val="1000"/>
              </a:spcBef>
              <a:spcAft>
                <a:spcPts val="0"/>
              </a:spcAft>
              <a:buClr>
                <a:srgbClr val="202124"/>
              </a:buClr>
              <a:buSzPts val="3200"/>
              <a:buFont typeface="Arial"/>
              <a:buNone/>
            </a:pPr>
            <a:r>
              <a:rPr b="1" i="0" lang="it-IT" sz="3200" u="sng" cap="none" strike="noStrike">
                <a:solidFill>
                  <a:srgbClr val="202124"/>
                </a:solidFill>
                <a:latin typeface="arial"/>
                <a:ea typeface="arial"/>
                <a:cs typeface="arial"/>
                <a:sym typeface="arial"/>
              </a:rPr>
              <a:t>Un gruppo target è...</a:t>
            </a:r>
            <a:endParaRPr/>
          </a:p>
          <a:p>
            <a:pPr indent="-228600" lvl="0" marL="228600" marR="0" rtl="0" algn="l">
              <a:lnSpc>
                <a:spcPct val="90000"/>
              </a:lnSpc>
              <a:spcBef>
                <a:spcPts val="1000"/>
              </a:spcBef>
              <a:spcAft>
                <a:spcPts val="0"/>
              </a:spcAft>
              <a:buClr>
                <a:schemeClr val="dk1"/>
              </a:buClr>
              <a:buSzPts val="3200"/>
              <a:buFont typeface="Arial"/>
              <a:buNone/>
            </a:pPr>
            <a:r>
              <a:t/>
            </a:r>
            <a:endParaRPr b="1" i="0" sz="3200" u="sng" cap="none" strike="noStrike">
              <a:solidFill>
                <a:srgbClr val="202124"/>
              </a:solidFill>
              <a:latin typeface="arial"/>
              <a:ea typeface="arial"/>
              <a:cs typeface="arial"/>
              <a:sym typeface="arial"/>
            </a:endParaRPr>
          </a:p>
          <a:p>
            <a:pPr indent="-228600" lvl="0" marL="228600" marR="0" rtl="0" algn="l">
              <a:lnSpc>
                <a:spcPct val="90000"/>
              </a:lnSpc>
              <a:spcBef>
                <a:spcPts val="1000"/>
              </a:spcBef>
              <a:spcAft>
                <a:spcPts val="0"/>
              </a:spcAft>
              <a:buClr>
                <a:srgbClr val="202124"/>
              </a:buClr>
              <a:buSzPts val="3200"/>
              <a:buFont typeface="Arial"/>
              <a:buNone/>
            </a:pPr>
            <a:r>
              <a:rPr b="1" i="0" lang="it-IT" sz="3200" u="sng" cap="none" strike="noStrike">
                <a:solidFill>
                  <a:srgbClr val="202124"/>
                </a:solidFill>
                <a:latin typeface="arial"/>
                <a:ea typeface="arial"/>
                <a:cs typeface="arial"/>
                <a:sym typeface="arial"/>
              </a:rPr>
              <a:t>...il gruppo particolare di persone che una pubblicità intende raggiungere.</a:t>
            </a:r>
            <a:endParaRPr/>
          </a:p>
          <a:p>
            <a:pPr indent="-228600" lvl="0" marL="228600" marR="0" rtl="0" algn="l">
              <a:lnSpc>
                <a:spcPct val="90000"/>
              </a:lnSpc>
              <a:spcBef>
                <a:spcPts val="1000"/>
              </a:spcBef>
              <a:spcAft>
                <a:spcPts val="0"/>
              </a:spcAft>
              <a:buClr>
                <a:schemeClr val="dk1"/>
              </a:buClr>
              <a:buSzPts val="2800"/>
              <a:buFont typeface="Arial"/>
              <a:buNone/>
            </a:pPr>
            <a:r>
              <a:t/>
            </a:r>
            <a:endParaRPr b="0" i="0" sz="2800" u="none" cap="none" strike="noStrike">
              <a:solidFill>
                <a:srgbClr val="202124"/>
              </a:solidFill>
              <a:latin typeface="arial"/>
              <a:ea typeface="arial"/>
              <a:cs typeface="arial"/>
              <a:sym typeface="arial"/>
            </a:endParaRPr>
          </a:p>
          <a:p>
            <a:pPr indent="-228600" lvl="0" marL="228600" marR="0" rtl="0" algn="l">
              <a:lnSpc>
                <a:spcPct val="90000"/>
              </a:lnSpc>
              <a:spcBef>
                <a:spcPts val="1000"/>
              </a:spcBef>
              <a:spcAft>
                <a:spcPts val="0"/>
              </a:spcAft>
              <a:buClr>
                <a:schemeClr val="dk1"/>
              </a:buClr>
              <a:buSzPts val="2800"/>
              <a:buFont typeface="Arial"/>
              <a:buNone/>
            </a:pPr>
            <a:r>
              <a:t/>
            </a:r>
            <a:endParaRPr b="0" i="0" sz="2800" u="none" cap="none" strike="noStrike">
              <a:solidFill>
                <a:srgbClr val="202124"/>
              </a:solidFill>
              <a:latin typeface="arial"/>
              <a:ea typeface="arial"/>
              <a:cs typeface="arial"/>
              <a:sym typeface="arial"/>
            </a:endParaRPr>
          </a:p>
          <a:p>
            <a:pPr indent="-228600" lvl="0" marL="457200" marR="0" rtl="0" algn="l">
              <a:lnSpc>
                <a:spcPct val="100000"/>
              </a:lnSpc>
              <a:spcBef>
                <a:spcPts val="400"/>
              </a:spcBef>
              <a:spcAft>
                <a:spcPts val="0"/>
              </a:spcAft>
              <a:buClr>
                <a:schemeClr val="dk1"/>
              </a:buClr>
              <a:buSzPts val="1224"/>
              <a:buFont typeface="Arial"/>
              <a:buNone/>
            </a:pPr>
            <a:r>
              <a:t/>
            </a:r>
            <a:endParaRPr b="0" i="0" sz="2800" u="none" cap="none" strike="noStrike">
              <a:solidFill>
                <a:schemeClr val="dk1"/>
              </a:solidFill>
              <a:latin typeface="Calibri"/>
              <a:ea typeface="Calibri"/>
              <a:cs typeface="Calibri"/>
              <a:sym typeface="Calibri"/>
            </a:endParaRPr>
          </a:p>
        </p:txBody>
      </p:sp>
      <p:pic>
        <p:nvPicPr>
          <p:cNvPr descr="Zielscheibe, Volltreffer, Bogenschießen" id="282" name="Google Shape;282;p20"/>
          <p:cNvPicPr preferRelativeResize="0"/>
          <p:nvPr>
            <p:ph idx="2" type="body"/>
          </p:nvPr>
        </p:nvPicPr>
        <p:blipFill rotWithShape="1">
          <a:blip r:embed="rId5">
            <a:alphaModFix/>
          </a:blip>
          <a:srcRect b="0" l="0" r="0" t="0"/>
          <a:stretch/>
        </p:blipFill>
        <p:spPr>
          <a:xfrm>
            <a:off x="9057471" y="210683"/>
            <a:ext cx="2814017" cy="277444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it-IT"/>
              <a:t>Pubblicare cose rilevanti al momento giusto</a:t>
            </a:r>
            <a:endParaRPr/>
          </a:p>
        </p:txBody>
      </p:sp>
      <p:pic>
        <p:nvPicPr>
          <p:cNvPr id="289" name="Google Shape;289;p21"/>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290" name="Google Shape;290;p21"/>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pic>
        <p:nvPicPr>
          <p:cNvPr id="291" name="Google Shape;291;p21"/>
          <p:cNvPicPr preferRelativeResize="0"/>
          <p:nvPr/>
        </p:nvPicPr>
        <p:blipFill rotWithShape="1">
          <a:blip r:embed="rId5">
            <a:alphaModFix/>
          </a:blip>
          <a:srcRect b="0" l="0" r="0" t="0"/>
          <a:stretch/>
        </p:blipFill>
        <p:spPr>
          <a:xfrm>
            <a:off x="7348756" y="1316753"/>
            <a:ext cx="4300415" cy="4300415"/>
          </a:xfrm>
          <a:prstGeom prst="rect">
            <a:avLst/>
          </a:prstGeom>
          <a:noFill/>
          <a:ln>
            <a:noFill/>
          </a:ln>
        </p:spPr>
      </p:pic>
      <p:sp>
        <p:nvSpPr>
          <p:cNvPr id="292" name="Google Shape;292;p21"/>
          <p:cNvSpPr txBox="1"/>
          <p:nvPr/>
        </p:nvSpPr>
        <p:spPr>
          <a:xfrm>
            <a:off x="435337" y="4211917"/>
            <a:ext cx="6096000" cy="135421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it-IT" sz="3200" u="sng" cap="none" strike="noStrike">
                <a:solidFill>
                  <a:srgbClr val="2D2D2D"/>
                </a:solidFill>
                <a:latin typeface="Arial"/>
                <a:ea typeface="Arial"/>
                <a:cs typeface="Arial"/>
                <a:sym typeface="Arial"/>
                <a:hlinkClick r:id="rId6">
                  <a:extLst>
                    <a:ext uri="{A12FA001-AC4F-418D-AE19-62706E023703}">
                      <ahyp:hlinkClr val="tx"/>
                    </a:ext>
                  </a:extLst>
                </a:hlinkClick>
              </a:rPr>
              <a:t>https://www.facebook.com/business/tools/meta-business-suite/help</a:t>
            </a:r>
            <a:r>
              <a:rPr b="0" i="0" lang="it-IT" sz="3200" u="none" cap="none" strike="noStrike">
                <a:solidFill>
                  <a:srgbClr val="2D2D2D"/>
                </a:solidFill>
                <a:latin typeface="Arial"/>
                <a:ea typeface="Arial"/>
                <a:cs typeface="Arial"/>
                <a:sym typeface="Arial"/>
              </a:rPr>
              <a:t> </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Rotes Kreuz, Berater, Hilfe, Erste Hilfe" id="293" name="Google Shape;293;p21"/>
          <p:cNvPicPr preferRelativeResize="0"/>
          <p:nvPr/>
        </p:nvPicPr>
        <p:blipFill rotWithShape="1">
          <a:blip r:embed="rId7">
            <a:alphaModFix/>
          </a:blip>
          <a:srcRect b="0" l="0" r="0" t="0"/>
          <a:stretch/>
        </p:blipFill>
        <p:spPr>
          <a:xfrm>
            <a:off x="542829" y="2837082"/>
            <a:ext cx="1502667" cy="125975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it-IT"/>
              <a:t>Usa gli #hashtags</a:t>
            </a:r>
            <a:endParaRPr/>
          </a:p>
        </p:txBody>
      </p:sp>
      <p:pic>
        <p:nvPicPr>
          <p:cNvPr id="300" name="Google Shape;300;p22"/>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301" name="Google Shape;301;p22"/>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pic>
        <p:nvPicPr>
          <p:cNvPr id="302" name="Google Shape;302;p22"/>
          <p:cNvPicPr preferRelativeResize="0"/>
          <p:nvPr/>
        </p:nvPicPr>
        <p:blipFill rotWithShape="1">
          <a:blip r:embed="rId5">
            <a:alphaModFix/>
          </a:blip>
          <a:srcRect b="0" l="0" r="0" t="0"/>
          <a:stretch/>
        </p:blipFill>
        <p:spPr>
          <a:xfrm>
            <a:off x="4765553" y="1981094"/>
            <a:ext cx="2660893" cy="370614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it-IT"/>
              <a:t>Collabora con gli altri</a:t>
            </a:r>
            <a:endParaRPr/>
          </a:p>
        </p:txBody>
      </p:sp>
      <p:pic>
        <p:nvPicPr>
          <p:cNvPr id="309" name="Google Shape;309;p23"/>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310" name="Google Shape;310;p23"/>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pic>
        <p:nvPicPr>
          <p:cNvPr id="311" name="Google Shape;311;p23"/>
          <p:cNvPicPr preferRelativeResize="0"/>
          <p:nvPr/>
        </p:nvPicPr>
        <p:blipFill rotWithShape="1">
          <a:blip r:embed="rId5">
            <a:alphaModFix/>
          </a:blip>
          <a:srcRect b="0" l="0" r="0" t="0"/>
          <a:stretch/>
        </p:blipFill>
        <p:spPr>
          <a:xfrm>
            <a:off x="6539345" y="1571692"/>
            <a:ext cx="4045684" cy="3969827"/>
          </a:xfrm>
          <a:prstGeom prst="rect">
            <a:avLst/>
          </a:prstGeom>
          <a:noFill/>
          <a:ln>
            <a:noFill/>
          </a:ln>
        </p:spPr>
      </p:pic>
      <p:pic>
        <p:nvPicPr>
          <p:cNvPr descr="Email, E-Mail, E Mail, Bei, Adressbuch" id="312" name="Google Shape;312;p23"/>
          <p:cNvPicPr preferRelativeResize="0"/>
          <p:nvPr/>
        </p:nvPicPr>
        <p:blipFill rotWithShape="1">
          <a:blip r:embed="rId6">
            <a:alphaModFix/>
          </a:blip>
          <a:srcRect b="0" l="0" r="0" t="0"/>
          <a:stretch/>
        </p:blipFill>
        <p:spPr>
          <a:xfrm>
            <a:off x="2816942" y="2837500"/>
            <a:ext cx="1432270" cy="145039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it-IT"/>
              <a:t>Interagire con i propri follower</a:t>
            </a:r>
            <a:endParaRPr/>
          </a:p>
        </p:txBody>
      </p:sp>
      <p:pic>
        <p:nvPicPr>
          <p:cNvPr id="319" name="Google Shape;319;p24"/>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320" name="Google Shape;320;p24"/>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pic>
        <p:nvPicPr>
          <p:cNvPr id="321" name="Google Shape;321;p24"/>
          <p:cNvPicPr preferRelativeResize="0"/>
          <p:nvPr/>
        </p:nvPicPr>
        <p:blipFill rotWithShape="1">
          <a:blip r:embed="rId5">
            <a:alphaModFix/>
          </a:blip>
          <a:srcRect b="0" l="0" r="0" t="0"/>
          <a:stretch/>
        </p:blipFill>
        <p:spPr>
          <a:xfrm>
            <a:off x="6109854" y="1857436"/>
            <a:ext cx="4019669" cy="4038600"/>
          </a:xfrm>
          <a:prstGeom prst="rect">
            <a:avLst/>
          </a:prstGeom>
          <a:noFill/>
          <a:ln>
            <a:noFill/>
          </a:ln>
        </p:spPr>
      </p:pic>
      <p:pic>
        <p:nvPicPr>
          <p:cNvPr id="322" name="Google Shape;322;p24"/>
          <p:cNvPicPr preferRelativeResize="0"/>
          <p:nvPr/>
        </p:nvPicPr>
        <p:blipFill rotWithShape="1">
          <a:blip r:embed="rId6">
            <a:alphaModFix/>
          </a:blip>
          <a:srcRect b="0" l="0" r="0" t="0"/>
          <a:stretch/>
        </p:blipFill>
        <p:spPr>
          <a:xfrm>
            <a:off x="2044092" y="1885592"/>
            <a:ext cx="3412981" cy="429137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it-IT"/>
              <a:t>Valuta le tue attività</a:t>
            </a:r>
            <a:endParaRPr/>
          </a:p>
        </p:txBody>
      </p:sp>
      <p:pic>
        <p:nvPicPr>
          <p:cNvPr id="329" name="Google Shape;329;p25"/>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330" name="Google Shape;330;p25"/>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pic>
        <p:nvPicPr>
          <p:cNvPr id="331" name="Google Shape;331;p25"/>
          <p:cNvPicPr preferRelativeResize="0"/>
          <p:nvPr/>
        </p:nvPicPr>
        <p:blipFill rotWithShape="1">
          <a:blip r:embed="rId5">
            <a:alphaModFix/>
          </a:blip>
          <a:srcRect b="0" l="0" r="0" t="0"/>
          <a:stretch/>
        </p:blipFill>
        <p:spPr>
          <a:xfrm>
            <a:off x="2445379" y="1625096"/>
            <a:ext cx="7301241" cy="4551867"/>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accent1"/>
              </a:buClr>
              <a:buSzPts val="4400"/>
              <a:buFont typeface="Calibri"/>
              <a:buNone/>
            </a:pPr>
            <a:r>
              <a:rPr b="0" i="1" lang="it-IT" sz="4400">
                <a:solidFill>
                  <a:schemeClr val="accent1"/>
                </a:solidFill>
              </a:rPr>
              <a:t>riferimenti</a:t>
            </a:r>
            <a:endParaRPr/>
          </a:p>
        </p:txBody>
      </p:sp>
      <p:sp>
        <p:nvSpPr>
          <p:cNvPr id="338" name="Google Shape;338;p26"/>
          <p:cNvSpPr txBox="1"/>
          <p:nvPr>
            <p:ph idx="1" type="body"/>
          </p:nvPr>
        </p:nvSpPr>
        <p:spPr>
          <a:xfrm>
            <a:off x="838200" y="1489587"/>
            <a:ext cx="10515600" cy="4687376"/>
          </a:xfrm>
          <a:prstGeom prst="rect">
            <a:avLst/>
          </a:prstGeom>
          <a:noFill/>
          <a:ln>
            <a:noFill/>
          </a:ln>
        </p:spPr>
        <p:txBody>
          <a:bodyPr anchorCtr="0" anchor="t" bIns="45700" lIns="91425" spcFirstLastPara="1" rIns="91425" wrap="square" tIns="45700">
            <a:normAutofit fontScale="85000" lnSpcReduction="20000"/>
          </a:bodyPr>
          <a:lstStyle/>
          <a:p>
            <a:pPr indent="-228600" lvl="0" marL="228600" rtl="0" algn="l">
              <a:lnSpc>
                <a:spcPct val="90000"/>
              </a:lnSpc>
              <a:spcBef>
                <a:spcPts val="0"/>
              </a:spcBef>
              <a:spcAft>
                <a:spcPts val="0"/>
              </a:spcAft>
              <a:buClr>
                <a:schemeClr val="dk1"/>
              </a:buClr>
              <a:buSzPct val="100000"/>
              <a:buChar char="•"/>
            </a:pPr>
            <a:r>
              <a:rPr lang="it-IT" u="sng">
                <a:solidFill>
                  <a:schemeClr val="hlink"/>
                </a:solidFill>
                <a:hlinkClick r:id="rId3"/>
              </a:rPr>
              <a:t>Digital Collaboration in the Workplace: 9 Benefits | MailSafi</a:t>
            </a:r>
            <a:endParaRPr/>
          </a:p>
          <a:p>
            <a:pPr indent="-228600" lvl="0" marL="228600" rtl="0" algn="l">
              <a:lnSpc>
                <a:spcPct val="90000"/>
              </a:lnSpc>
              <a:spcBef>
                <a:spcPts val="1000"/>
              </a:spcBef>
              <a:spcAft>
                <a:spcPts val="0"/>
              </a:spcAft>
              <a:buClr>
                <a:schemeClr val="dk1"/>
              </a:buClr>
              <a:buSzPct val="100000"/>
              <a:buChar char="•"/>
            </a:pPr>
            <a:r>
              <a:rPr lang="it-IT" u="sng">
                <a:solidFill>
                  <a:schemeClr val="hlink"/>
                </a:solidFill>
                <a:hlinkClick r:id="rId4"/>
              </a:rPr>
              <a:t>Overhead: What It Means in Business, Major Types, and Examples (investopedia.com)</a:t>
            </a:r>
            <a:endParaRPr/>
          </a:p>
          <a:p>
            <a:pPr indent="-228600" lvl="0" marL="228600" rtl="0" algn="l">
              <a:lnSpc>
                <a:spcPct val="90000"/>
              </a:lnSpc>
              <a:spcBef>
                <a:spcPts val="1000"/>
              </a:spcBef>
              <a:spcAft>
                <a:spcPts val="0"/>
              </a:spcAft>
              <a:buClr>
                <a:schemeClr val="dk1"/>
              </a:buClr>
              <a:buSzPct val="100000"/>
              <a:buChar char="•"/>
            </a:pPr>
            <a:r>
              <a:rPr lang="it-IT" u="sng">
                <a:solidFill>
                  <a:schemeClr val="hlink"/>
                </a:solidFill>
                <a:hlinkClick r:id="rId5"/>
              </a:rPr>
              <a:t>What Do CC and BCC Mean in Emails? | Campaign Monitor</a:t>
            </a:r>
            <a:endParaRPr/>
          </a:p>
          <a:p>
            <a:pPr indent="-228600" lvl="0" marL="228600" rtl="0" algn="l">
              <a:lnSpc>
                <a:spcPct val="90000"/>
              </a:lnSpc>
              <a:spcBef>
                <a:spcPts val="1000"/>
              </a:spcBef>
              <a:spcAft>
                <a:spcPts val="0"/>
              </a:spcAft>
              <a:buClr>
                <a:schemeClr val="dk1"/>
              </a:buClr>
              <a:buSzPct val="100000"/>
              <a:buChar char="•"/>
            </a:pPr>
            <a:r>
              <a:rPr lang="it-IT" u="sng">
                <a:solidFill>
                  <a:schemeClr val="hlink"/>
                </a:solidFill>
                <a:hlinkClick r:id="rId6"/>
              </a:rPr>
              <a:t>Importance of Communication &amp; Collaboration in Digital Workplace – Blitzz</a:t>
            </a:r>
            <a:endParaRPr/>
          </a:p>
          <a:p>
            <a:pPr indent="-228600" lvl="0" marL="228600" rtl="0" algn="l">
              <a:lnSpc>
                <a:spcPct val="90000"/>
              </a:lnSpc>
              <a:spcBef>
                <a:spcPts val="1000"/>
              </a:spcBef>
              <a:spcAft>
                <a:spcPts val="0"/>
              </a:spcAft>
              <a:buClr>
                <a:schemeClr val="dk1"/>
              </a:buClr>
              <a:buSzPct val="100000"/>
              <a:buChar char="•"/>
            </a:pPr>
            <a:r>
              <a:rPr lang="it-IT" sz="2800" u="sng">
                <a:solidFill>
                  <a:schemeClr val="hlink"/>
                </a:solidFill>
                <a:hlinkClick r:id="rId7"/>
              </a:rPr>
              <a:t>What is Microsoft Teams? - Microsoft Support</a:t>
            </a:r>
            <a:endParaRPr sz="2800"/>
          </a:p>
          <a:p>
            <a:pPr indent="-228600" lvl="0" marL="228600" rtl="0" algn="l">
              <a:lnSpc>
                <a:spcPct val="90000"/>
              </a:lnSpc>
              <a:spcBef>
                <a:spcPts val="1000"/>
              </a:spcBef>
              <a:spcAft>
                <a:spcPts val="0"/>
              </a:spcAft>
              <a:buClr>
                <a:schemeClr val="dk1"/>
              </a:buClr>
              <a:buSzPct val="100000"/>
              <a:buChar char="•"/>
            </a:pPr>
            <a:r>
              <a:rPr lang="it-IT" sz="2800" u="sng">
                <a:solidFill>
                  <a:schemeClr val="hlink"/>
                </a:solidFill>
                <a:hlinkClick r:id="rId8"/>
              </a:rPr>
              <a:t>Google Workspace: Secure Online Productivity &amp; Collaboration Tools</a:t>
            </a:r>
            <a:endParaRPr sz="2800"/>
          </a:p>
          <a:p>
            <a:pPr indent="-228600" lvl="0" marL="228600" rtl="0" algn="l">
              <a:lnSpc>
                <a:spcPct val="90000"/>
              </a:lnSpc>
              <a:spcBef>
                <a:spcPts val="1000"/>
              </a:spcBef>
              <a:spcAft>
                <a:spcPts val="0"/>
              </a:spcAft>
              <a:buClr>
                <a:schemeClr val="dk1"/>
              </a:buClr>
              <a:buSzPct val="100000"/>
              <a:buChar char="•"/>
            </a:pPr>
            <a:r>
              <a:rPr lang="it-IT" u="sng">
                <a:solidFill>
                  <a:schemeClr val="hlink"/>
                </a:solidFill>
                <a:hlinkClick r:id="rId9"/>
              </a:rPr>
              <a:t>What is Netiquette? 20 Internet Etiquette Rules (kaspersky.com)</a:t>
            </a:r>
            <a:endParaRPr/>
          </a:p>
          <a:p>
            <a:pPr indent="-228600" lvl="0" marL="228600" rtl="0" algn="l">
              <a:lnSpc>
                <a:spcPct val="90000"/>
              </a:lnSpc>
              <a:spcBef>
                <a:spcPts val="1000"/>
              </a:spcBef>
              <a:spcAft>
                <a:spcPts val="0"/>
              </a:spcAft>
              <a:buClr>
                <a:schemeClr val="dk1"/>
              </a:buClr>
              <a:buSzPct val="100000"/>
              <a:buChar char="•"/>
            </a:pPr>
            <a:r>
              <a:rPr lang="it-IT" u="sng">
                <a:solidFill>
                  <a:schemeClr val="hlink"/>
                </a:solidFill>
                <a:hlinkClick r:id="rId10"/>
              </a:rPr>
              <a:t>How to Find Your Target Audience | Marketing Evolution</a:t>
            </a:r>
            <a:endParaRPr/>
          </a:p>
          <a:p>
            <a:pPr indent="0" lvl="0" marL="0" rtl="0" algn="l">
              <a:lnSpc>
                <a:spcPct val="90000"/>
              </a:lnSpc>
              <a:spcBef>
                <a:spcPts val="1000"/>
              </a:spcBef>
              <a:spcAft>
                <a:spcPts val="0"/>
              </a:spcAft>
              <a:buClr>
                <a:schemeClr val="dk1"/>
              </a:buClr>
              <a:buSzPct val="100000"/>
              <a:buNone/>
            </a:pPr>
            <a:r>
              <a:t/>
            </a:r>
            <a:endParaRPr sz="1100"/>
          </a:p>
          <a:p>
            <a:pPr indent="0" lvl="0" marL="0" rtl="0" algn="l">
              <a:lnSpc>
                <a:spcPct val="90000"/>
              </a:lnSpc>
              <a:spcBef>
                <a:spcPts val="1000"/>
              </a:spcBef>
              <a:spcAft>
                <a:spcPts val="0"/>
              </a:spcAft>
              <a:buClr>
                <a:schemeClr val="dk1"/>
              </a:buClr>
              <a:buSzPct val="100000"/>
              <a:buNone/>
            </a:pPr>
            <a:r>
              <a:rPr lang="it-IT"/>
              <a:t>Pictures:</a:t>
            </a:r>
            <a:endParaRPr/>
          </a:p>
          <a:p>
            <a:pPr indent="-228600" lvl="0" marL="228600" rtl="0" algn="l">
              <a:lnSpc>
                <a:spcPct val="90000"/>
              </a:lnSpc>
              <a:spcBef>
                <a:spcPts val="1000"/>
              </a:spcBef>
              <a:spcAft>
                <a:spcPts val="0"/>
              </a:spcAft>
              <a:buClr>
                <a:schemeClr val="dk1"/>
              </a:buClr>
              <a:buSzPct val="100000"/>
              <a:buChar char="•"/>
            </a:pPr>
            <a:r>
              <a:rPr lang="it-IT" u="sng">
                <a:solidFill>
                  <a:schemeClr val="hlink"/>
                </a:solidFill>
                <a:hlinkClick r:id="rId11"/>
              </a:rPr>
              <a:t>www.pixabay.com</a:t>
            </a:r>
            <a:r>
              <a:rPr lang="it-IT"/>
              <a:t> </a:t>
            </a:r>
            <a:endParaRPr/>
          </a:p>
          <a:p>
            <a:pPr indent="-77470" lvl="0" marL="228600" rtl="0" algn="l">
              <a:lnSpc>
                <a:spcPct val="90000"/>
              </a:lnSpc>
              <a:spcBef>
                <a:spcPts val="1000"/>
              </a:spcBef>
              <a:spcAft>
                <a:spcPts val="0"/>
              </a:spcAft>
              <a:buClr>
                <a:schemeClr val="dk1"/>
              </a:buClr>
              <a:buSzPct val="100000"/>
              <a:buNone/>
            </a:pPr>
            <a:r>
              <a:t/>
            </a:r>
            <a:endParaRPr/>
          </a:p>
          <a:p>
            <a:pPr indent="-77470" lvl="0" marL="228600" rtl="0" algn="l">
              <a:lnSpc>
                <a:spcPct val="90000"/>
              </a:lnSpc>
              <a:spcBef>
                <a:spcPts val="1000"/>
              </a:spcBef>
              <a:spcAft>
                <a:spcPts val="0"/>
              </a:spcAft>
              <a:buClr>
                <a:schemeClr val="dk1"/>
              </a:buClr>
              <a:buSzPct val="100000"/>
              <a:buNone/>
            </a:pPr>
            <a:r>
              <a:t/>
            </a:r>
            <a:endParaRPr/>
          </a:p>
          <a:p>
            <a:pPr indent="-77470" lvl="0" marL="228600" rtl="0" algn="l">
              <a:lnSpc>
                <a:spcPct val="90000"/>
              </a:lnSpc>
              <a:spcBef>
                <a:spcPts val="1000"/>
              </a:spcBef>
              <a:spcAft>
                <a:spcPts val="0"/>
              </a:spcAft>
              <a:buClr>
                <a:schemeClr val="dk1"/>
              </a:buClr>
              <a:buSzPct val="100000"/>
              <a:buNone/>
            </a:pPr>
            <a:r>
              <a:t/>
            </a:r>
            <a:endParaRPr/>
          </a:p>
          <a:p>
            <a:pPr indent="-77470" lvl="0" marL="228600" rtl="0" algn="l">
              <a:lnSpc>
                <a:spcPct val="90000"/>
              </a:lnSpc>
              <a:spcBef>
                <a:spcPts val="1000"/>
              </a:spcBef>
              <a:spcAft>
                <a:spcPts val="0"/>
              </a:spcAft>
              <a:buClr>
                <a:schemeClr val="dk1"/>
              </a:buClr>
              <a:buSzPct val="100000"/>
              <a:buNone/>
            </a:pPr>
            <a:r>
              <a:t/>
            </a:r>
            <a:endParaRPr/>
          </a:p>
          <a:p>
            <a:pPr indent="-77470" lvl="0" marL="228600" rtl="0" algn="l">
              <a:lnSpc>
                <a:spcPct val="90000"/>
              </a:lnSpc>
              <a:spcBef>
                <a:spcPts val="1000"/>
              </a:spcBef>
              <a:spcAft>
                <a:spcPts val="0"/>
              </a:spcAft>
              <a:buClr>
                <a:schemeClr val="dk1"/>
              </a:buClr>
              <a:buSzPct val="100000"/>
              <a:buNone/>
            </a:pPr>
            <a:r>
              <a:t/>
            </a:r>
            <a:endParaRPr/>
          </a:p>
        </p:txBody>
      </p:sp>
      <p:pic>
        <p:nvPicPr>
          <p:cNvPr id="339" name="Google Shape;339;p26"/>
          <p:cNvPicPr preferRelativeResize="0"/>
          <p:nvPr/>
        </p:nvPicPr>
        <p:blipFill rotWithShape="1">
          <a:blip r:embed="rId12">
            <a:alphaModFix/>
          </a:blip>
          <a:srcRect b="0" l="0" r="0" t="0"/>
          <a:stretch/>
        </p:blipFill>
        <p:spPr>
          <a:xfrm>
            <a:off x="320512" y="5585931"/>
            <a:ext cx="1182064" cy="1182064"/>
          </a:xfrm>
          <a:prstGeom prst="rect">
            <a:avLst/>
          </a:prstGeom>
          <a:noFill/>
          <a:ln>
            <a:noFill/>
          </a:ln>
        </p:spPr>
      </p:pic>
      <p:pic>
        <p:nvPicPr>
          <p:cNvPr id="340" name="Google Shape;340;p26"/>
          <p:cNvPicPr preferRelativeResize="0"/>
          <p:nvPr/>
        </p:nvPicPr>
        <p:blipFill rotWithShape="1">
          <a:blip r:embed="rId13">
            <a:alphaModFix/>
          </a:blip>
          <a:srcRect b="0" l="0" r="0" t="0"/>
          <a:stretch/>
        </p:blipFill>
        <p:spPr>
          <a:xfrm>
            <a:off x="9498964" y="6062785"/>
            <a:ext cx="2372524" cy="49823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pic>
        <p:nvPicPr>
          <p:cNvPr id="345" name="Google Shape;345;p27"/>
          <p:cNvPicPr preferRelativeResize="0"/>
          <p:nvPr/>
        </p:nvPicPr>
        <p:blipFill rotWithShape="1">
          <a:blip r:embed="rId3">
            <a:alphaModFix/>
          </a:blip>
          <a:srcRect b="0" l="0" r="0" t="0"/>
          <a:stretch/>
        </p:blipFill>
        <p:spPr>
          <a:xfrm>
            <a:off x="9251027" y="6148955"/>
            <a:ext cx="2505895" cy="526238"/>
          </a:xfrm>
          <a:prstGeom prst="rect">
            <a:avLst/>
          </a:prstGeom>
          <a:noFill/>
          <a:ln>
            <a:noFill/>
          </a:ln>
        </p:spPr>
      </p:pic>
      <p:pic>
        <p:nvPicPr>
          <p:cNvPr id="346" name="Google Shape;346;p27"/>
          <p:cNvPicPr preferRelativeResize="0"/>
          <p:nvPr/>
        </p:nvPicPr>
        <p:blipFill rotWithShape="1">
          <a:blip r:embed="rId4">
            <a:alphaModFix/>
          </a:blip>
          <a:srcRect b="0" l="0" r="0" t="0"/>
          <a:stretch/>
        </p:blipFill>
        <p:spPr>
          <a:xfrm>
            <a:off x="547325" y="97715"/>
            <a:ext cx="2557807" cy="2557807"/>
          </a:xfrm>
          <a:prstGeom prst="rect">
            <a:avLst/>
          </a:prstGeom>
          <a:noFill/>
          <a:ln>
            <a:noFill/>
          </a:ln>
        </p:spPr>
      </p:pic>
      <p:sp>
        <p:nvSpPr>
          <p:cNvPr id="347" name="Google Shape;347;p27"/>
          <p:cNvSpPr/>
          <p:nvPr/>
        </p:nvSpPr>
        <p:spPr>
          <a:xfrm rot="5400000">
            <a:off x="-114994" y="3487047"/>
            <a:ext cx="3485945" cy="3255962"/>
          </a:xfrm>
          <a:prstGeom prst="triangle">
            <a:avLst>
              <a:gd fmla="val 50000" name="adj"/>
            </a:avLst>
          </a:prstGeom>
          <a:gradFill>
            <a:gsLst>
              <a:gs pos="0">
                <a:srgbClr val="50608A"/>
              </a:gs>
              <a:gs pos="50000">
                <a:srgbClr val="748BC8"/>
              </a:gs>
              <a:gs pos="100000">
                <a:srgbClr val="8BA7F0"/>
              </a:gs>
            </a:gsLst>
            <a:lin ang="135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8" name="Google Shape;348;p27"/>
          <p:cNvSpPr/>
          <p:nvPr/>
        </p:nvSpPr>
        <p:spPr>
          <a:xfrm rot="5400000">
            <a:off x="-114991" y="2091470"/>
            <a:ext cx="3485945" cy="3255962"/>
          </a:xfrm>
          <a:prstGeom prst="triangle">
            <a:avLst>
              <a:gd fmla="val 50000" name="adj"/>
            </a:avLst>
          </a:prstGeom>
          <a:gradFill>
            <a:gsLst>
              <a:gs pos="0">
                <a:srgbClr val="91735F"/>
              </a:gs>
              <a:gs pos="50000">
                <a:srgbClr val="D2A78A"/>
              </a:gs>
              <a:gs pos="100000">
                <a:srgbClr val="FCC8A6"/>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9" name="Google Shape;349;p27"/>
          <p:cNvSpPr/>
          <p:nvPr/>
        </p:nvSpPr>
        <p:spPr>
          <a:xfrm>
            <a:off x="3832264" y="716530"/>
            <a:ext cx="7017988" cy="193899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it-IT" sz="4000" cap="none">
                <a:solidFill>
                  <a:schemeClr val="accent1"/>
                </a:solidFill>
                <a:latin typeface="Calibri"/>
                <a:ea typeface="Calibri"/>
                <a:cs typeface="Calibri"/>
                <a:sym typeface="Calibri"/>
              </a:rPr>
              <a:t>Promoting Inclusive Employment in the GLAM Sector through Open Innovation</a:t>
            </a:r>
            <a:endParaRPr b="0" sz="4000" cap="none">
              <a:solidFill>
                <a:schemeClr val="accent1"/>
              </a:solidFill>
              <a:latin typeface="Calibri"/>
              <a:ea typeface="Calibri"/>
              <a:cs typeface="Calibri"/>
              <a:sym typeface="Calibri"/>
            </a:endParaRPr>
          </a:p>
        </p:txBody>
      </p:sp>
      <p:pic>
        <p:nvPicPr>
          <p:cNvPr id="350" name="Google Shape;350;p27"/>
          <p:cNvPicPr preferRelativeResize="0"/>
          <p:nvPr/>
        </p:nvPicPr>
        <p:blipFill rotWithShape="1">
          <a:blip r:embed="rId5">
            <a:alphaModFix/>
          </a:blip>
          <a:srcRect b="0" l="0" r="0" t="0"/>
          <a:stretch/>
        </p:blipFill>
        <p:spPr>
          <a:xfrm>
            <a:off x="9554893" y="3103160"/>
            <a:ext cx="1524273" cy="979627"/>
          </a:xfrm>
          <a:prstGeom prst="rect">
            <a:avLst/>
          </a:prstGeom>
          <a:noFill/>
          <a:ln>
            <a:noFill/>
          </a:ln>
        </p:spPr>
      </p:pic>
      <p:pic>
        <p:nvPicPr>
          <p:cNvPr id="351" name="Google Shape;351;p27"/>
          <p:cNvPicPr preferRelativeResize="0"/>
          <p:nvPr/>
        </p:nvPicPr>
        <p:blipFill rotWithShape="1">
          <a:blip r:embed="rId6">
            <a:alphaModFix/>
          </a:blip>
          <a:srcRect b="0" l="0" r="0" t="0"/>
          <a:stretch/>
        </p:blipFill>
        <p:spPr>
          <a:xfrm>
            <a:off x="3880074" y="4675114"/>
            <a:ext cx="2129231" cy="1086684"/>
          </a:xfrm>
          <a:prstGeom prst="rect">
            <a:avLst/>
          </a:prstGeom>
          <a:noFill/>
          <a:ln>
            <a:noFill/>
          </a:ln>
        </p:spPr>
      </p:pic>
      <p:pic>
        <p:nvPicPr>
          <p:cNvPr id="352" name="Google Shape;352;p27"/>
          <p:cNvPicPr preferRelativeResize="0"/>
          <p:nvPr/>
        </p:nvPicPr>
        <p:blipFill rotWithShape="1">
          <a:blip r:embed="rId7">
            <a:alphaModFix/>
          </a:blip>
          <a:srcRect b="0" l="0" r="0" t="0"/>
          <a:stretch/>
        </p:blipFill>
        <p:spPr>
          <a:xfrm>
            <a:off x="6381827" y="4739380"/>
            <a:ext cx="2869200" cy="723043"/>
          </a:xfrm>
          <a:prstGeom prst="rect">
            <a:avLst/>
          </a:prstGeom>
          <a:noFill/>
          <a:ln>
            <a:noFill/>
          </a:ln>
        </p:spPr>
      </p:pic>
      <p:pic>
        <p:nvPicPr>
          <p:cNvPr id="353" name="Google Shape;353;p27"/>
          <p:cNvPicPr preferRelativeResize="0"/>
          <p:nvPr/>
        </p:nvPicPr>
        <p:blipFill rotWithShape="1">
          <a:blip r:embed="rId8">
            <a:alphaModFix/>
          </a:blip>
          <a:srcRect b="0" l="0" r="0" t="0"/>
          <a:stretch/>
        </p:blipFill>
        <p:spPr>
          <a:xfrm>
            <a:off x="9847014" y="4638603"/>
            <a:ext cx="1003238" cy="823820"/>
          </a:xfrm>
          <a:prstGeom prst="rect">
            <a:avLst/>
          </a:prstGeom>
          <a:noFill/>
          <a:ln>
            <a:noFill/>
          </a:ln>
        </p:spPr>
      </p:pic>
      <p:pic>
        <p:nvPicPr>
          <p:cNvPr id="354" name="Google Shape;354;p27"/>
          <p:cNvPicPr preferRelativeResize="0"/>
          <p:nvPr/>
        </p:nvPicPr>
        <p:blipFill rotWithShape="1">
          <a:blip r:embed="rId9">
            <a:alphaModFix/>
          </a:blip>
          <a:srcRect b="0" l="0" r="0" t="0"/>
          <a:stretch/>
        </p:blipFill>
        <p:spPr>
          <a:xfrm>
            <a:off x="4055240" y="2759937"/>
            <a:ext cx="1773548" cy="1773548"/>
          </a:xfrm>
          <a:prstGeom prst="rect">
            <a:avLst/>
          </a:prstGeom>
          <a:noFill/>
          <a:ln>
            <a:noFill/>
          </a:ln>
        </p:spPr>
      </p:pic>
      <p:sp>
        <p:nvSpPr>
          <p:cNvPr id="355" name="Google Shape;355;p27"/>
          <p:cNvSpPr txBox="1"/>
          <p:nvPr/>
        </p:nvSpPr>
        <p:spPr>
          <a:xfrm>
            <a:off x="2396766" y="6305861"/>
            <a:ext cx="609442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800">
                <a:solidFill>
                  <a:schemeClr val="dk1"/>
                </a:solidFill>
                <a:latin typeface="Calibri"/>
                <a:ea typeface="Calibri"/>
                <a:cs typeface="Calibri"/>
                <a:sym typeface="Calibri"/>
              </a:rPr>
              <a:t>Project No: 2022-1-AT01-KA220-ADU-00008513</a:t>
            </a:r>
            <a:endParaRPr sz="1800">
              <a:solidFill>
                <a:schemeClr val="dk1"/>
              </a:solidFill>
              <a:latin typeface="Calibri"/>
              <a:ea typeface="Calibri"/>
              <a:cs typeface="Calibri"/>
              <a:sym typeface="Calibri"/>
            </a:endParaRPr>
          </a:p>
        </p:txBody>
      </p:sp>
      <p:pic>
        <p:nvPicPr>
          <p:cNvPr id="356" name="Google Shape;356;p27"/>
          <p:cNvPicPr preferRelativeResize="0"/>
          <p:nvPr/>
        </p:nvPicPr>
        <p:blipFill rotWithShape="1">
          <a:blip r:embed="rId10">
            <a:alphaModFix/>
          </a:blip>
          <a:srcRect b="0" l="0" r="0" t="0"/>
          <a:stretch/>
        </p:blipFill>
        <p:spPr>
          <a:xfrm>
            <a:off x="5926585" y="3287583"/>
            <a:ext cx="3316392" cy="78399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3"/>
          <p:cNvSpPr txBox="1"/>
          <p:nvPr>
            <p:ph type="ctrTitle"/>
          </p:nvPr>
        </p:nvSpPr>
        <p:spPr>
          <a:xfrm>
            <a:off x="1502576" y="3675185"/>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lang="it-IT"/>
              <a:t>Sintesi e auto-riflessione</a:t>
            </a:r>
            <a:endParaRPr/>
          </a:p>
        </p:txBody>
      </p:sp>
      <p:pic>
        <p:nvPicPr>
          <p:cNvPr id="113" name="Google Shape;113;p3"/>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14" name="Google Shape;114;p3"/>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pic>
        <p:nvPicPr>
          <p:cNvPr id="115" name="Google Shape;115;p3"/>
          <p:cNvPicPr preferRelativeResize="0"/>
          <p:nvPr/>
        </p:nvPicPr>
        <p:blipFill rotWithShape="1">
          <a:blip r:embed="rId5">
            <a:alphaModFix/>
          </a:blip>
          <a:srcRect b="0" l="0" r="0" t="0"/>
          <a:stretch/>
        </p:blipFill>
        <p:spPr>
          <a:xfrm>
            <a:off x="3349920" y="278690"/>
            <a:ext cx="5449312" cy="427856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it-IT"/>
              <a:t>Obiettivi </a:t>
            </a:r>
            <a:endParaRPr/>
          </a:p>
        </p:txBody>
      </p:sp>
      <p:pic>
        <p:nvPicPr>
          <p:cNvPr id="122" name="Google Shape;122;p4"/>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23" name="Google Shape;123;p4"/>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sp>
        <p:nvSpPr>
          <p:cNvPr id="124" name="Google Shape;124;p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p:txBody>
      </p:sp>
      <p:sp>
        <p:nvSpPr>
          <p:cNvPr id="125" name="Google Shape;125;p4"/>
          <p:cNvSpPr txBox="1"/>
          <p:nvPr/>
        </p:nvSpPr>
        <p:spPr>
          <a:xfrm>
            <a:off x="911544" y="1651000"/>
            <a:ext cx="10515600" cy="4525963"/>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1000"/>
              </a:spcBef>
              <a:spcAft>
                <a:spcPts val="0"/>
              </a:spcAft>
              <a:buClr>
                <a:schemeClr val="dk1"/>
              </a:buClr>
              <a:buSzPts val="3200"/>
              <a:buFont typeface="Arial"/>
              <a:buNone/>
            </a:pPr>
            <a:r>
              <a:t/>
            </a:r>
            <a:endParaRPr b="0" i="0" sz="3200" u="none" cap="none" strike="noStrike">
              <a:solidFill>
                <a:srgbClr val="202124"/>
              </a:solidFill>
              <a:latin typeface="arial"/>
              <a:ea typeface="arial"/>
              <a:cs typeface="arial"/>
              <a:sym typeface="arial"/>
            </a:endParaRPr>
          </a:p>
          <a:p>
            <a:pPr indent="-228600" lvl="0" marL="228600" marR="0" rtl="0" algn="l">
              <a:lnSpc>
                <a:spcPct val="90000"/>
              </a:lnSpc>
              <a:spcBef>
                <a:spcPts val="1000"/>
              </a:spcBef>
              <a:spcAft>
                <a:spcPts val="0"/>
              </a:spcAft>
              <a:buClr>
                <a:srgbClr val="202124"/>
              </a:buClr>
              <a:buSzPts val="3200"/>
              <a:buFont typeface="Noto Sans Symbols"/>
              <a:buChar char="✔"/>
            </a:pPr>
            <a:r>
              <a:rPr b="0" i="1" lang="it-IT" sz="3200" u="none" cap="none" strike="noStrike">
                <a:solidFill>
                  <a:srgbClr val="202124"/>
                </a:solidFill>
                <a:latin typeface="arial"/>
                <a:ea typeface="arial"/>
                <a:cs typeface="arial"/>
                <a:sym typeface="arial"/>
              </a:rPr>
              <a:t> Riassumere tutti i contenuti</a:t>
            </a:r>
            <a:endParaRPr/>
          </a:p>
          <a:p>
            <a:pPr indent="-25400" lvl="0" marL="228600" marR="0" rtl="0" algn="l">
              <a:lnSpc>
                <a:spcPct val="90000"/>
              </a:lnSpc>
              <a:spcBef>
                <a:spcPts val="1000"/>
              </a:spcBef>
              <a:spcAft>
                <a:spcPts val="0"/>
              </a:spcAft>
              <a:buClr>
                <a:schemeClr val="dk1"/>
              </a:buClr>
              <a:buSzPts val="3200"/>
              <a:buFont typeface="Noto Sans Symbols"/>
              <a:buNone/>
            </a:pPr>
            <a:r>
              <a:t/>
            </a:r>
            <a:endParaRPr b="0" i="1" sz="3200" u="none" cap="none" strike="noStrike">
              <a:solidFill>
                <a:srgbClr val="202124"/>
              </a:solidFill>
              <a:latin typeface="arial"/>
              <a:ea typeface="arial"/>
              <a:cs typeface="arial"/>
              <a:sym typeface="arial"/>
            </a:endParaRPr>
          </a:p>
          <a:p>
            <a:pPr indent="-228600" lvl="0" marL="228600" marR="0" rtl="0" algn="l">
              <a:lnSpc>
                <a:spcPct val="90000"/>
              </a:lnSpc>
              <a:spcBef>
                <a:spcPts val="1000"/>
              </a:spcBef>
              <a:spcAft>
                <a:spcPts val="0"/>
              </a:spcAft>
              <a:buClr>
                <a:srgbClr val="202124"/>
              </a:buClr>
              <a:buSzPts val="3200"/>
              <a:buFont typeface="Noto Sans Symbols"/>
              <a:buChar char="✔"/>
            </a:pPr>
            <a:r>
              <a:rPr b="0" i="1" lang="it-IT" sz="3200" u="none" cap="none" strike="noStrike">
                <a:solidFill>
                  <a:srgbClr val="202124"/>
                </a:solidFill>
                <a:latin typeface="arial"/>
                <a:ea typeface="arial"/>
                <a:cs typeface="arial"/>
                <a:sym typeface="arial"/>
              </a:rPr>
              <a:t> Riflettere sui contenuti appresi</a:t>
            </a:r>
            <a:endParaRPr b="0" i="0" sz="3200" u="none" cap="none" strike="noStrike">
              <a:solidFill>
                <a:srgbClr val="202124"/>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3200"/>
              <a:buFont typeface="Arial"/>
              <a:buNone/>
            </a:pPr>
            <a:r>
              <a:t/>
            </a:r>
            <a:endParaRPr b="0" i="0" sz="3200" u="none" cap="none" strike="noStrike">
              <a:solidFill>
                <a:srgbClr val="202124"/>
              </a:solidFill>
              <a:latin typeface="arial"/>
              <a:ea typeface="arial"/>
              <a:cs typeface="arial"/>
              <a:sym typeface="arial"/>
            </a:endParaRPr>
          </a:p>
          <a:p>
            <a:pPr indent="-50800" lvl="0" marL="228600" marR="0" rtl="0" algn="l">
              <a:lnSpc>
                <a:spcPct val="90000"/>
              </a:lnSpc>
              <a:spcBef>
                <a:spcPts val="1000"/>
              </a:spcBef>
              <a:spcAft>
                <a:spcPts val="0"/>
              </a:spcAft>
              <a:buClr>
                <a:schemeClr val="dk1"/>
              </a:buClr>
              <a:buSzPts val="2800"/>
              <a:buFont typeface="Arial"/>
              <a:buNone/>
            </a:pPr>
            <a:r>
              <a:t/>
            </a:r>
            <a:endParaRPr b="0" i="0" sz="2800" u="none" cap="none" strike="noStrike">
              <a:solidFill>
                <a:srgbClr val="202124"/>
              </a:solidFill>
              <a:latin typeface="arial"/>
              <a:ea typeface="arial"/>
              <a:cs typeface="arial"/>
              <a:sym typeface="arial"/>
            </a:endParaRPr>
          </a:p>
          <a:p>
            <a:pPr indent="-228600" lvl="0" marL="228600" marR="0" rtl="0" algn="l">
              <a:lnSpc>
                <a:spcPct val="90000"/>
              </a:lnSpc>
              <a:spcBef>
                <a:spcPts val="1000"/>
              </a:spcBef>
              <a:spcAft>
                <a:spcPts val="0"/>
              </a:spcAft>
              <a:buClr>
                <a:schemeClr val="dk1"/>
              </a:buClr>
              <a:buSzPts val="2800"/>
              <a:buFont typeface="Arial"/>
              <a:buNone/>
            </a:pPr>
            <a:r>
              <a:t/>
            </a:r>
            <a:endParaRPr b="0" i="0" sz="2800" u="none" cap="none" strike="noStrike">
              <a:solidFill>
                <a:srgbClr val="202124"/>
              </a:solidFill>
              <a:latin typeface="arial"/>
              <a:ea typeface="arial"/>
              <a:cs typeface="arial"/>
              <a:sym typeface="arial"/>
            </a:endParaRPr>
          </a:p>
          <a:p>
            <a:pPr indent="-228600" lvl="0" marL="228600" marR="0" rtl="0" algn="l">
              <a:lnSpc>
                <a:spcPct val="90000"/>
              </a:lnSpc>
              <a:spcBef>
                <a:spcPts val="1000"/>
              </a:spcBef>
              <a:spcAft>
                <a:spcPts val="0"/>
              </a:spcAft>
              <a:buClr>
                <a:schemeClr val="dk1"/>
              </a:buClr>
              <a:buSzPts val="2800"/>
              <a:buFont typeface="Arial"/>
              <a:buNone/>
            </a:pPr>
            <a:r>
              <a:t/>
            </a:r>
            <a:endParaRPr b="0" i="0" sz="2800" u="none" cap="none" strike="noStrike">
              <a:solidFill>
                <a:srgbClr val="202124"/>
              </a:solidFill>
              <a:latin typeface="arial"/>
              <a:ea typeface="arial"/>
              <a:cs typeface="arial"/>
              <a:sym typeface="arial"/>
            </a:endParaRPr>
          </a:p>
          <a:p>
            <a:pPr indent="-228600" lvl="0" marL="457200" marR="0" rtl="0" algn="l">
              <a:lnSpc>
                <a:spcPct val="100000"/>
              </a:lnSpc>
              <a:spcBef>
                <a:spcPts val="400"/>
              </a:spcBef>
              <a:spcAft>
                <a:spcPts val="0"/>
              </a:spcAft>
              <a:buClr>
                <a:schemeClr val="dk1"/>
              </a:buClr>
              <a:buSzPts val="1224"/>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it-IT"/>
              <a:t>Che cos'è la collaborazione digitale?</a:t>
            </a:r>
            <a:endParaRPr/>
          </a:p>
        </p:txBody>
      </p:sp>
      <p:pic>
        <p:nvPicPr>
          <p:cNvPr id="132" name="Google Shape;132;p5"/>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33" name="Google Shape;133;p5"/>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sp>
        <p:nvSpPr>
          <p:cNvPr id="134" name="Google Shape;134;p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p:txBody>
      </p:sp>
      <p:sp>
        <p:nvSpPr>
          <p:cNvPr id="135" name="Google Shape;135;p5"/>
          <p:cNvSpPr txBox="1"/>
          <p:nvPr/>
        </p:nvSpPr>
        <p:spPr>
          <a:xfrm>
            <a:off x="911544" y="1651000"/>
            <a:ext cx="10515600" cy="4525963"/>
          </a:xfrm>
          <a:prstGeom prst="rect">
            <a:avLst/>
          </a:prstGeom>
          <a:noFill/>
          <a:ln>
            <a:noFill/>
          </a:ln>
        </p:spPr>
        <p:txBody>
          <a:bodyPr anchorCtr="0" anchor="t" bIns="45700" lIns="91425" spcFirstLastPara="1" rIns="91425" wrap="square" tIns="45700">
            <a:normAutofit/>
          </a:bodyPr>
          <a:lstStyle/>
          <a:p>
            <a:pPr indent="-25400" lvl="0" marL="228600" marR="0" rtl="0" algn="l">
              <a:lnSpc>
                <a:spcPct val="90000"/>
              </a:lnSpc>
              <a:spcBef>
                <a:spcPts val="1000"/>
              </a:spcBef>
              <a:spcAft>
                <a:spcPts val="0"/>
              </a:spcAft>
              <a:buClr>
                <a:schemeClr val="dk1"/>
              </a:buClr>
              <a:buSzPts val="3200"/>
              <a:buFont typeface="Arial"/>
              <a:buNone/>
            </a:pPr>
            <a:r>
              <a:t/>
            </a:r>
            <a:endParaRPr b="0" i="0" sz="3200" u="none" cap="none" strike="noStrike">
              <a:solidFill>
                <a:srgbClr val="202124"/>
              </a:solidFill>
              <a:latin typeface="arial"/>
              <a:ea typeface="arial"/>
              <a:cs typeface="arial"/>
              <a:sym typeface="arial"/>
            </a:endParaRPr>
          </a:p>
          <a:p>
            <a:pPr indent="-25400" lvl="0" marL="228600" marR="0" rtl="0" algn="l">
              <a:lnSpc>
                <a:spcPct val="90000"/>
              </a:lnSpc>
              <a:spcBef>
                <a:spcPts val="1000"/>
              </a:spcBef>
              <a:spcAft>
                <a:spcPts val="0"/>
              </a:spcAft>
              <a:buClr>
                <a:schemeClr val="dk1"/>
              </a:buClr>
              <a:buSzPts val="3200"/>
              <a:buFont typeface="Arial"/>
              <a:buNone/>
            </a:pPr>
            <a:r>
              <a:t/>
            </a:r>
            <a:endParaRPr b="0" i="0" sz="3200" u="none" cap="none" strike="noStrike">
              <a:solidFill>
                <a:srgbClr val="202124"/>
              </a:solidFill>
              <a:latin typeface="arial"/>
              <a:ea typeface="arial"/>
              <a:cs typeface="arial"/>
              <a:sym typeface="arial"/>
            </a:endParaRPr>
          </a:p>
          <a:p>
            <a:pPr indent="-228600" lvl="0" marL="228600" marR="0" rtl="0" algn="l">
              <a:lnSpc>
                <a:spcPct val="90000"/>
              </a:lnSpc>
              <a:spcBef>
                <a:spcPts val="1000"/>
              </a:spcBef>
              <a:spcAft>
                <a:spcPts val="0"/>
              </a:spcAft>
              <a:buClr>
                <a:srgbClr val="202124"/>
              </a:buClr>
              <a:buSzPts val="3200"/>
              <a:buFont typeface="Noto Sans Symbols"/>
              <a:buChar char="✔"/>
            </a:pPr>
            <a:r>
              <a:rPr b="0" i="1" lang="it-IT" sz="3200" u="none" cap="none" strike="noStrike">
                <a:solidFill>
                  <a:srgbClr val="202124"/>
                </a:solidFill>
                <a:latin typeface="arial"/>
                <a:ea typeface="arial"/>
                <a:cs typeface="arial"/>
                <a:sym typeface="arial"/>
              </a:rPr>
              <a:t> Lavorare insieme online</a:t>
            </a:r>
            <a:endParaRPr/>
          </a:p>
          <a:p>
            <a:pPr indent="-25400" lvl="0" marL="228600" marR="0" rtl="0" algn="l">
              <a:lnSpc>
                <a:spcPct val="90000"/>
              </a:lnSpc>
              <a:spcBef>
                <a:spcPts val="1000"/>
              </a:spcBef>
              <a:spcAft>
                <a:spcPts val="0"/>
              </a:spcAft>
              <a:buClr>
                <a:schemeClr val="dk1"/>
              </a:buClr>
              <a:buSzPts val="3200"/>
              <a:buFont typeface="Noto Sans Symbols"/>
              <a:buNone/>
            </a:pPr>
            <a:r>
              <a:t/>
            </a:r>
            <a:endParaRPr b="0" i="1" sz="3200" u="none" cap="none" strike="noStrike">
              <a:solidFill>
                <a:srgbClr val="202124"/>
              </a:solidFill>
              <a:latin typeface="arial"/>
              <a:ea typeface="arial"/>
              <a:cs typeface="arial"/>
              <a:sym typeface="arial"/>
            </a:endParaRPr>
          </a:p>
          <a:p>
            <a:pPr indent="-228600" lvl="0" marL="228600" marR="0" rtl="0" algn="l">
              <a:lnSpc>
                <a:spcPct val="90000"/>
              </a:lnSpc>
              <a:spcBef>
                <a:spcPts val="1000"/>
              </a:spcBef>
              <a:spcAft>
                <a:spcPts val="0"/>
              </a:spcAft>
              <a:buClr>
                <a:srgbClr val="202124"/>
              </a:buClr>
              <a:buSzPts val="3200"/>
              <a:buFont typeface="Noto Sans Symbols"/>
              <a:buChar char="✔"/>
            </a:pPr>
            <a:r>
              <a:rPr b="0" i="1" lang="it-IT" sz="3200" u="none" cap="none" strike="noStrike">
                <a:solidFill>
                  <a:srgbClr val="202124"/>
                </a:solidFill>
                <a:latin typeface="arial"/>
                <a:ea typeface="arial"/>
                <a:cs typeface="arial"/>
                <a:sym typeface="arial"/>
              </a:rPr>
              <a:t> Utilizzo di strumenti e piattaforme digitali</a:t>
            </a:r>
            <a:endParaRPr b="0" i="0" sz="3200" u="none" cap="none" strike="noStrike">
              <a:solidFill>
                <a:srgbClr val="202124"/>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3200"/>
              <a:buFont typeface="Arial"/>
              <a:buNone/>
            </a:pPr>
            <a:r>
              <a:t/>
            </a:r>
            <a:endParaRPr b="0" i="0" sz="3200" u="none" cap="none" strike="noStrike">
              <a:solidFill>
                <a:srgbClr val="202124"/>
              </a:solidFill>
              <a:latin typeface="arial"/>
              <a:ea typeface="arial"/>
              <a:cs typeface="arial"/>
              <a:sym typeface="arial"/>
            </a:endParaRPr>
          </a:p>
          <a:p>
            <a:pPr indent="-50800" lvl="0" marL="228600" marR="0" rtl="0" algn="l">
              <a:lnSpc>
                <a:spcPct val="90000"/>
              </a:lnSpc>
              <a:spcBef>
                <a:spcPts val="1000"/>
              </a:spcBef>
              <a:spcAft>
                <a:spcPts val="0"/>
              </a:spcAft>
              <a:buClr>
                <a:schemeClr val="dk1"/>
              </a:buClr>
              <a:buSzPts val="2800"/>
              <a:buFont typeface="Arial"/>
              <a:buNone/>
            </a:pPr>
            <a:r>
              <a:t/>
            </a:r>
            <a:endParaRPr b="0" i="0" sz="2800" u="none" cap="none" strike="noStrike">
              <a:solidFill>
                <a:srgbClr val="202124"/>
              </a:solidFill>
              <a:latin typeface="arial"/>
              <a:ea typeface="arial"/>
              <a:cs typeface="arial"/>
              <a:sym typeface="arial"/>
            </a:endParaRPr>
          </a:p>
          <a:p>
            <a:pPr indent="-228600" lvl="0" marL="228600" marR="0" rtl="0" algn="l">
              <a:lnSpc>
                <a:spcPct val="90000"/>
              </a:lnSpc>
              <a:spcBef>
                <a:spcPts val="1000"/>
              </a:spcBef>
              <a:spcAft>
                <a:spcPts val="0"/>
              </a:spcAft>
              <a:buClr>
                <a:schemeClr val="dk1"/>
              </a:buClr>
              <a:buSzPts val="2800"/>
              <a:buFont typeface="Arial"/>
              <a:buNone/>
            </a:pPr>
            <a:r>
              <a:t/>
            </a:r>
            <a:endParaRPr b="0" i="0" sz="2800" u="none" cap="none" strike="noStrike">
              <a:solidFill>
                <a:srgbClr val="202124"/>
              </a:solidFill>
              <a:latin typeface="arial"/>
              <a:ea typeface="arial"/>
              <a:cs typeface="arial"/>
              <a:sym typeface="arial"/>
            </a:endParaRPr>
          </a:p>
          <a:p>
            <a:pPr indent="-228600" lvl="0" marL="228600" marR="0" rtl="0" algn="l">
              <a:lnSpc>
                <a:spcPct val="90000"/>
              </a:lnSpc>
              <a:spcBef>
                <a:spcPts val="1000"/>
              </a:spcBef>
              <a:spcAft>
                <a:spcPts val="0"/>
              </a:spcAft>
              <a:buClr>
                <a:schemeClr val="dk1"/>
              </a:buClr>
              <a:buSzPts val="2800"/>
              <a:buFont typeface="Arial"/>
              <a:buNone/>
            </a:pPr>
            <a:r>
              <a:t/>
            </a:r>
            <a:endParaRPr b="0" i="0" sz="2800" u="none" cap="none" strike="noStrike">
              <a:solidFill>
                <a:srgbClr val="202124"/>
              </a:solidFill>
              <a:latin typeface="arial"/>
              <a:ea typeface="arial"/>
              <a:cs typeface="arial"/>
              <a:sym typeface="arial"/>
            </a:endParaRPr>
          </a:p>
          <a:p>
            <a:pPr indent="-228600" lvl="0" marL="457200" marR="0" rtl="0" algn="l">
              <a:lnSpc>
                <a:spcPct val="100000"/>
              </a:lnSpc>
              <a:spcBef>
                <a:spcPts val="400"/>
              </a:spcBef>
              <a:spcAft>
                <a:spcPts val="0"/>
              </a:spcAft>
              <a:buClr>
                <a:schemeClr val="dk1"/>
              </a:buClr>
              <a:buSzPts val="1224"/>
              <a:buFont typeface="Arial"/>
              <a:buNone/>
            </a:pPr>
            <a:r>
              <a:t/>
            </a:r>
            <a:endParaRPr b="0" i="0" sz="2800" u="none" cap="none" strike="noStrike">
              <a:solidFill>
                <a:schemeClr val="dk1"/>
              </a:solidFill>
              <a:latin typeface="Calibri"/>
              <a:ea typeface="Calibri"/>
              <a:cs typeface="Calibri"/>
              <a:sym typeface="Calibri"/>
            </a:endParaRPr>
          </a:p>
        </p:txBody>
      </p:sp>
      <p:pic>
        <p:nvPicPr>
          <p:cNvPr id="136" name="Google Shape;136;p5"/>
          <p:cNvPicPr preferRelativeResize="0"/>
          <p:nvPr/>
        </p:nvPicPr>
        <p:blipFill rotWithShape="1">
          <a:blip r:embed="rId5">
            <a:alphaModFix/>
          </a:blip>
          <a:srcRect b="0" l="0" r="0" t="0"/>
          <a:stretch/>
        </p:blipFill>
        <p:spPr>
          <a:xfrm>
            <a:off x="7663813" y="1593849"/>
            <a:ext cx="4351338" cy="435133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it-IT"/>
              <a:t>Benefici</a:t>
            </a:r>
            <a:endParaRPr/>
          </a:p>
        </p:txBody>
      </p:sp>
      <p:pic>
        <p:nvPicPr>
          <p:cNvPr id="143" name="Google Shape;143;p6"/>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44" name="Google Shape;144;p6"/>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pic>
        <p:nvPicPr>
          <p:cNvPr id="145" name="Google Shape;145;p6"/>
          <p:cNvPicPr preferRelativeResize="0"/>
          <p:nvPr/>
        </p:nvPicPr>
        <p:blipFill rotWithShape="1">
          <a:blip r:embed="rId5">
            <a:alphaModFix/>
          </a:blip>
          <a:srcRect b="0" l="0" r="0" t="0"/>
          <a:stretch/>
        </p:blipFill>
        <p:spPr>
          <a:xfrm>
            <a:off x="3512344" y="1393703"/>
            <a:ext cx="5167312" cy="516731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it-IT"/>
              <a:t>miglioramenti</a:t>
            </a:r>
            <a:endParaRPr/>
          </a:p>
        </p:txBody>
      </p:sp>
      <p:pic>
        <p:nvPicPr>
          <p:cNvPr id="152" name="Google Shape;152;p7"/>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53" name="Google Shape;153;p7"/>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pic>
        <p:nvPicPr>
          <p:cNvPr id="154" name="Google Shape;154;p7"/>
          <p:cNvPicPr preferRelativeResize="0"/>
          <p:nvPr/>
        </p:nvPicPr>
        <p:blipFill rotWithShape="1">
          <a:blip r:embed="rId5">
            <a:alphaModFix/>
          </a:blip>
          <a:srcRect b="0" l="0" r="0" t="0"/>
          <a:stretch/>
        </p:blipFill>
        <p:spPr>
          <a:xfrm>
            <a:off x="3591331" y="1263118"/>
            <a:ext cx="5009338" cy="504878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it-IT"/>
              <a:t>Flusso di lavoro più semplice</a:t>
            </a:r>
            <a:endParaRPr/>
          </a:p>
        </p:txBody>
      </p:sp>
      <p:pic>
        <p:nvPicPr>
          <p:cNvPr id="161" name="Google Shape;161;p8"/>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62" name="Google Shape;162;p8"/>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pic>
        <p:nvPicPr>
          <p:cNvPr id="163" name="Google Shape;163;p8"/>
          <p:cNvPicPr preferRelativeResize="0"/>
          <p:nvPr/>
        </p:nvPicPr>
        <p:blipFill rotWithShape="1">
          <a:blip r:embed="rId5">
            <a:alphaModFix/>
          </a:blip>
          <a:srcRect b="0" l="0" r="0" t="0"/>
          <a:stretch/>
        </p:blipFill>
        <p:spPr>
          <a:xfrm>
            <a:off x="3528834" y="1698603"/>
            <a:ext cx="5134332" cy="436418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it-IT"/>
              <a:t>Motivati e più veloci</a:t>
            </a:r>
            <a:endParaRPr/>
          </a:p>
        </p:txBody>
      </p:sp>
      <p:pic>
        <p:nvPicPr>
          <p:cNvPr id="170" name="Google Shape;170;p9"/>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71" name="Google Shape;171;p9"/>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pic>
        <p:nvPicPr>
          <p:cNvPr id="172" name="Google Shape;172;p9"/>
          <p:cNvPicPr preferRelativeResize="0"/>
          <p:nvPr/>
        </p:nvPicPr>
        <p:blipFill rotWithShape="1">
          <a:blip r:embed="rId5">
            <a:alphaModFix/>
          </a:blip>
          <a:srcRect b="0" l="0" r="0" t="0"/>
          <a:stretch/>
        </p:blipFill>
        <p:spPr>
          <a:xfrm>
            <a:off x="2706221" y="1827091"/>
            <a:ext cx="6740722" cy="434987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2023-12-01T07:14:57Z</dcterms:created>
  <dc:creator>admin</dc:creator>
</cp:coreProperties>
</file>