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37" r:id="rId2"/>
    <p:sldId id="336" r:id="rId3"/>
    <p:sldId id="257" r:id="rId4"/>
    <p:sldId id="259" r:id="rId5"/>
    <p:sldId id="313" r:id="rId6"/>
    <p:sldId id="288" r:id="rId7"/>
    <p:sldId id="289" r:id="rId8"/>
    <p:sldId id="306" r:id="rId9"/>
    <p:sldId id="305" r:id="rId10"/>
    <p:sldId id="309" r:id="rId11"/>
    <p:sldId id="315" r:id="rId12"/>
    <p:sldId id="316" r:id="rId13"/>
    <p:sldId id="312" r:id="rId14"/>
    <p:sldId id="303" r:id="rId15"/>
    <p:sldId id="304" r:id="rId16"/>
    <p:sldId id="317" r:id="rId17"/>
    <p:sldId id="318" r:id="rId18"/>
    <p:sldId id="319" r:id="rId19"/>
    <p:sldId id="320" r:id="rId20"/>
    <p:sldId id="321" r:id="rId21"/>
    <p:sldId id="295" r:id="rId22"/>
    <p:sldId id="296" r:id="rId23"/>
    <p:sldId id="297" r:id="rId24"/>
    <p:sldId id="300" r:id="rId25"/>
    <p:sldId id="301" r:id="rId26"/>
    <p:sldId id="339" r:id="rId27"/>
    <p:sldId id="33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C109A2-EE97-4D46-9AAB-F9FC7A526710}" v="34" dt="2024-02-02T06:20:29.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375" autoAdjust="0"/>
  </p:normalViewPr>
  <p:slideViewPr>
    <p:cSldViewPr snapToGrid="0">
      <p:cViewPr varScale="1">
        <p:scale>
          <a:sx n="58" d="100"/>
          <a:sy n="58" d="100"/>
        </p:scale>
        <p:origin x="1546"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iner Schabereiter" userId="ec39d291-734c-4ac5-a648-4a2a0acf3475" providerId="ADAL" clId="{AAC109A2-EE97-4D46-9AAB-F9FC7A526710}"/>
    <pc:docChg chg="undo custSel addSld delSld modSld sldOrd">
      <pc:chgData name="Rainer Schabereiter" userId="ec39d291-734c-4ac5-a648-4a2a0acf3475" providerId="ADAL" clId="{AAC109A2-EE97-4D46-9AAB-F9FC7A526710}" dt="2024-02-02T06:25:23.906" v="4541" actId="20577"/>
      <pc:docMkLst>
        <pc:docMk/>
      </pc:docMkLst>
      <pc:sldChg chg="modSp mod">
        <pc:chgData name="Rainer Schabereiter" userId="ec39d291-734c-4ac5-a648-4a2a0acf3475" providerId="ADAL" clId="{AAC109A2-EE97-4D46-9AAB-F9FC7A526710}" dt="2024-01-31T08:20:18.312" v="1" actId="20577"/>
        <pc:sldMkLst>
          <pc:docMk/>
          <pc:sldMk cId="2522027111" sldId="256"/>
        </pc:sldMkLst>
        <pc:spChg chg="mod">
          <ac:chgData name="Rainer Schabereiter" userId="ec39d291-734c-4ac5-a648-4a2a0acf3475" providerId="ADAL" clId="{AAC109A2-EE97-4D46-9AAB-F9FC7A526710}" dt="2024-01-31T08:20:18.312" v="1" actId="20577"/>
          <ac:spMkLst>
            <pc:docMk/>
            <pc:sldMk cId="2522027111" sldId="256"/>
            <ac:spMk id="3" creationId="{FBF38C2F-F40C-3E10-95AF-AE764182241E}"/>
          </ac:spMkLst>
        </pc:spChg>
      </pc:sldChg>
      <pc:sldChg chg="addSp delSp modSp mod ord modNotesTx">
        <pc:chgData name="Rainer Schabereiter" userId="ec39d291-734c-4ac5-a648-4a2a0acf3475" providerId="ADAL" clId="{AAC109A2-EE97-4D46-9AAB-F9FC7A526710}" dt="2024-01-31T08:40:39.958" v="589" actId="20577"/>
        <pc:sldMkLst>
          <pc:docMk/>
          <pc:sldMk cId="4001038154" sldId="257"/>
        </pc:sldMkLst>
        <pc:spChg chg="mod">
          <ac:chgData name="Rainer Schabereiter" userId="ec39d291-734c-4ac5-a648-4a2a0acf3475" providerId="ADAL" clId="{AAC109A2-EE97-4D46-9AAB-F9FC7A526710}" dt="2024-01-31T08:38:00.579" v="194" actId="20577"/>
          <ac:spMkLst>
            <pc:docMk/>
            <pc:sldMk cId="4001038154" sldId="257"/>
            <ac:spMk id="2" creationId="{318D55C7-BA6E-4C68-E7E6-8FAA052FDEC3}"/>
          </ac:spMkLst>
        </pc:spChg>
        <pc:picChg chg="add mod">
          <ac:chgData name="Rainer Schabereiter" userId="ec39d291-734c-4ac5-a648-4a2a0acf3475" providerId="ADAL" clId="{AAC109A2-EE97-4D46-9AAB-F9FC7A526710}" dt="2024-01-31T08:38:03.640" v="195" actId="1076"/>
          <ac:picMkLst>
            <pc:docMk/>
            <pc:sldMk cId="4001038154" sldId="257"/>
            <ac:picMk id="3" creationId="{C35196C1-A793-C6F7-373C-8D1B47CABAB5}"/>
          </ac:picMkLst>
        </pc:picChg>
        <pc:picChg chg="del">
          <ac:chgData name="Rainer Schabereiter" userId="ec39d291-734c-4ac5-a648-4a2a0acf3475" providerId="ADAL" clId="{AAC109A2-EE97-4D46-9AAB-F9FC7A526710}" dt="2024-01-31T08:27:12.535" v="7" actId="478"/>
          <ac:picMkLst>
            <pc:docMk/>
            <pc:sldMk cId="4001038154" sldId="257"/>
            <ac:picMk id="6" creationId="{BA917E98-9EFA-B51A-E5B8-4143F357AFEC}"/>
          </ac:picMkLst>
        </pc:picChg>
      </pc:sldChg>
      <pc:sldChg chg="delSp modSp mod ord modNotesTx">
        <pc:chgData name="Rainer Schabereiter" userId="ec39d291-734c-4ac5-a648-4a2a0acf3475" providerId="ADAL" clId="{AAC109A2-EE97-4D46-9AAB-F9FC7A526710}" dt="2024-01-31T11:07:53.461" v="899" actId="20577"/>
        <pc:sldMkLst>
          <pc:docMk/>
          <pc:sldMk cId="1453471683" sldId="259"/>
        </pc:sldMkLst>
        <pc:spChg chg="mod">
          <ac:chgData name="Rainer Schabereiter" userId="ec39d291-734c-4ac5-a648-4a2a0acf3475" providerId="ADAL" clId="{AAC109A2-EE97-4D46-9AAB-F9FC7A526710}" dt="2024-01-31T08:30:59.035" v="45" actId="20577"/>
          <ac:spMkLst>
            <pc:docMk/>
            <pc:sldMk cId="1453471683" sldId="259"/>
            <ac:spMk id="2" creationId="{9502D6B1-9D8A-F428-9EB8-2583D28675F9}"/>
          </ac:spMkLst>
        </pc:spChg>
        <pc:spChg chg="mod">
          <ac:chgData name="Rainer Schabereiter" userId="ec39d291-734c-4ac5-a648-4a2a0acf3475" providerId="ADAL" clId="{AAC109A2-EE97-4D46-9AAB-F9FC7A526710}" dt="2024-01-31T08:36:51.779" v="156" actId="20577"/>
          <ac:spMkLst>
            <pc:docMk/>
            <pc:sldMk cId="1453471683" sldId="259"/>
            <ac:spMk id="7" creationId="{4BA17239-F685-AC53-0C33-626C53A4C049}"/>
          </ac:spMkLst>
        </pc:spChg>
        <pc:picChg chg="del">
          <ac:chgData name="Rainer Schabereiter" userId="ec39d291-734c-4ac5-a648-4a2a0acf3475" providerId="ADAL" clId="{AAC109A2-EE97-4D46-9AAB-F9FC7A526710}" dt="2024-01-31T08:30:50.931" v="31" actId="478"/>
          <ac:picMkLst>
            <pc:docMk/>
            <pc:sldMk cId="1453471683" sldId="259"/>
            <ac:picMk id="6" creationId="{0979FAD8-6F05-F946-3079-F347192E7C51}"/>
          </ac:picMkLst>
        </pc:picChg>
      </pc:sldChg>
      <pc:sldChg chg="modSp mod">
        <pc:chgData name="Rainer Schabereiter" userId="ec39d291-734c-4ac5-a648-4a2a0acf3475" providerId="ADAL" clId="{AAC109A2-EE97-4D46-9AAB-F9FC7A526710}" dt="2024-01-31T11:59:28.587" v="3277" actId="20577"/>
        <pc:sldMkLst>
          <pc:docMk/>
          <pc:sldMk cId="2915908112" sldId="260"/>
        </pc:sldMkLst>
        <pc:spChg chg="mod">
          <ac:chgData name="Rainer Schabereiter" userId="ec39d291-734c-4ac5-a648-4a2a0acf3475" providerId="ADAL" clId="{AAC109A2-EE97-4D46-9AAB-F9FC7A526710}" dt="2024-01-31T11:24:52.287" v="2152" actId="20577"/>
          <ac:spMkLst>
            <pc:docMk/>
            <pc:sldMk cId="2915908112" sldId="260"/>
            <ac:spMk id="2" creationId="{9502D6B1-9D8A-F428-9EB8-2583D28675F9}"/>
          </ac:spMkLst>
        </pc:spChg>
        <pc:spChg chg="mod">
          <ac:chgData name="Rainer Schabereiter" userId="ec39d291-734c-4ac5-a648-4a2a0acf3475" providerId="ADAL" clId="{AAC109A2-EE97-4D46-9AAB-F9FC7A526710}" dt="2024-01-31T11:59:28.587" v="3277" actId="20577"/>
          <ac:spMkLst>
            <pc:docMk/>
            <pc:sldMk cId="2915908112" sldId="260"/>
            <ac:spMk id="3" creationId="{CBA7F6A9-D4B7-55D5-BF13-F84DC1EB7AEC}"/>
          </ac:spMkLst>
        </pc:spChg>
      </pc:sldChg>
      <pc:sldChg chg="add del modNotesTx">
        <pc:chgData name="Rainer Schabereiter" userId="ec39d291-734c-4ac5-a648-4a2a0acf3475" providerId="ADAL" clId="{AAC109A2-EE97-4D46-9AAB-F9FC7A526710}" dt="2024-01-31T11:56:24.367" v="2921"/>
        <pc:sldMkLst>
          <pc:docMk/>
          <pc:sldMk cId="1961627539" sldId="278"/>
        </pc:sldMkLst>
      </pc:sldChg>
      <pc:sldChg chg="modSp mod modNotesTx">
        <pc:chgData name="Rainer Schabereiter" userId="ec39d291-734c-4ac5-a648-4a2a0acf3475" providerId="ADAL" clId="{AAC109A2-EE97-4D46-9AAB-F9FC7A526710}" dt="2024-01-31T11:09:07.237" v="1072" actId="20577"/>
        <pc:sldMkLst>
          <pc:docMk/>
          <pc:sldMk cId="2739949236" sldId="288"/>
        </pc:sldMkLst>
        <pc:spChg chg="mod">
          <ac:chgData name="Rainer Schabereiter" userId="ec39d291-734c-4ac5-a648-4a2a0acf3475" providerId="ADAL" clId="{AAC109A2-EE97-4D46-9AAB-F9FC7A526710}" dt="2024-01-31T11:08:45.027" v="959" actId="20577"/>
          <ac:spMkLst>
            <pc:docMk/>
            <pc:sldMk cId="2739949236" sldId="288"/>
            <ac:spMk id="2" creationId="{9502D6B1-9D8A-F428-9EB8-2583D28675F9}"/>
          </ac:spMkLst>
        </pc:spChg>
      </pc:sldChg>
      <pc:sldChg chg="modSp mod modNotesTx">
        <pc:chgData name="Rainer Schabereiter" userId="ec39d291-734c-4ac5-a648-4a2a0acf3475" providerId="ADAL" clId="{AAC109A2-EE97-4D46-9AAB-F9FC7A526710}" dt="2024-01-31T11:12:01.579" v="1461" actId="20577"/>
        <pc:sldMkLst>
          <pc:docMk/>
          <pc:sldMk cId="295830927" sldId="289"/>
        </pc:sldMkLst>
        <pc:spChg chg="mod">
          <ac:chgData name="Rainer Schabereiter" userId="ec39d291-734c-4ac5-a648-4a2a0acf3475" providerId="ADAL" clId="{AAC109A2-EE97-4D46-9AAB-F9FC7A526710}" dt="2024-01-31T11:09:32.100" v="1086" actId="20577"/>
          <ac:spMkLst>
            <pc:docMk/>
            <pc:sldMk cId="295830927" sldId="289"/>
            <ac:spMk id="2" creationId="{9502D6B1-9D8A-F428-9EB8-2583D28675F9}"/>
          </ac:spMkLst>
        </pc:spChg>
      </pc:sldChg>
      <pc:sldChg chg="del">
        <pc:chgData name="Rainer Schabereiter" userId="ec39d291-734c-4ac5-a648-4a2a0acf3475" providerId="ADAL" clId="{AAC109A2-EE97-4D46-9AAB-F9FC7A526710}" dt="2024-01-31T11:10:55.945" v="1208" actId="47"/>
        <pc:sldMkLst>
          <pc:docMk/>
          <pc:sldMk cId="1204281402" sldId="290"/>
        </pc:sldMkLst>
      </pc:sldChg>
      <pc:sldChg chg="del">
        <pc:chgData name="Rainer Schabereiter" userId="ec39d291-734c-4ac5-a648-4a2a0acf3475" providerId="ADAL" clId="{AAC109A2-EE97-4D46-9AAB-F9FC7A526710}" dt="2024-01-31T12:28:42.509" v="3917" actId="47"/>
        <pc:sldMkLst>
          <pc:docMk/>
          <pc:sldMk cId="6521837" sldId="294"/>
        </pc:sldMkLst>
      </pc:sldChg>
      <pc:sldChg chg="modSp add mod modNotesTx">
        <pc:chgData name="Rainer Schabereiter" userId="ec39d291-734c-4ac5-a648-4a2a0acf3475" providerId="ADAL" clId="{AAC109A2-EE97-4D46-9AAB-F9FC7A526710}" dt="2024-01-31T11:59:00.029" v="3269"/>
        <pc:sldMkLst>
          <pc:docMk/>
          <pc:sldMk cId="3148917049" sldId="295"/>
        </pc:sldMkLst>
        <pc:spChg chg="mod">
          <ac:chgData name="Rainer Schabereiter" userId="ec39d291-734c-4ac5-a648-4a2a0acf3475" providerId="ADAL" clId="{AAC109A2-EE97-4D46-9AAB-F9FC7A526710}" dt="2024-01-31T11:58:47.476" v="3265" actId="20577"/>
          <ac:spMkLst>
            <pc:docMk/>
            <pc:sldMk cId="3148917049" sldId="295"/>
            <ac:spMk id="2" creationId="{9502D6B1-9D8A-F428-9EB8-2583D28675F9}"/>
          </ac:spMkLst>
        </pc:spChg>
      </pc:sldChg>
      <pc:sldChg chg="modSp add mod modNotesTx">
        <pc:chgData name="Rainer Schabereiter" userId="ec39d291-734c-4ac5-a648-4a2a0acf3475" providerId="ADAL" clId="{AAC109A2-EE97-4D46-9AAB-F9FC7A526710}" dt="2024-01-31T12:01:49.456" v="3454" actId="20577"/>
        <pc:sldMkLst>
          <pc:docMk/>
          <pc:sldMk cId="1615338442" sldId="296"/>
        </pc:sldMkLst>
        <pc:spChg chg="mod">
          <ac:chgData name="Rainer Schabereiter" userId="ec39d291-734c-4ac5-a648-4a2a0acf3475" providerId="ADAL" clId="{AAC109A2-EE97-4D46-9AAB-F9FC7A526710}" dt="2024-01-31T11:59:44.124" v="3281" actId="20577"/>
          <ac:spMkLst>
            <pc:docMk/>
            <pc:sldMk cId="1615338442" sldId="296"/>
            <ac:spMk id="2" creationId="{9502D6B1-9D8A-F428-9EB8-2583D28675F9}"/>
          </ac:spMkLst>
        </pc:spChg>
      </pc:sldChg>
      <pc:sldChg chg="delSp modSp add mod modNotesTx">
        <pc:chgData name="Rainer Schabereiter" userId="ec39d291-734c-4ac5-a648-4a2a0acf3475" providerId="ADAL" clId="{AAC109A2-EE97-4D46-9AAB-F9FC7A526710}" dt="2024-01-31T12:25:51.553" v="3559" actId="20577"/>
        <pc:sldMkLst>
          <pc:docMk/>
          <pc:sldMk cId="278729347" sldId="297"/>
        </pc:sldMkLst>
        <pc:spChg chg="mod">
          <ac:chgData name="Rainer Schabereiter" userId="ec39d291-734c-4ac5-a648-4a2a0acf3475" providerId="ADAL" clId="{AAC109A2-EE97-4D46-9AAB-F9FC7A526710}" dt="2024-01-31T12:24:46.827" v="3458" actId="20577"/>
          <ac:spMkLst>
            <pc:docMk/>
            <pc:sldMk cId="278729347" sldId="297"/>
            <ac:spMk id="2" creationId="{9502D6B1-9D8A-F428-9EB8-2583D28675F9}"/>
          </ac:spMkLst>
        </pc:spChg>
        <pc:spChg chg="del mod">
          <ac:chgData name="Rainer Schabereiter" userId="ec39d291-734c-4ac5-a648-4a2a0acf3475" providerId="ADAL" clId="{AAC109A2-EE97-4D46-9AAB-F9FC7A526710}" dt="2024-01-31T12:24:53.983" v="3461" actId="478"/>
          <ac:spMkLst>
            <pc:docMk/>
            <pc:sldMk cId="278729347" sldId="297"/>
            <ac:spMk id="7" creationId="{F081AA59-C0B1-B1DD-536C-8B0358718E85}"/>
          </ac:spMkLst>
        </pc:spChg>
        <pc:picChg chg="mod">
          <ac:chgData name="Rainer Schabereiter" userId="ec39d291-734c-4ac5-a648-4a2a0acf3475" providerId="ADAL" clId="{AAC109A2-EE97-4D46-9AAB-F9FC7A526710}" dt="2024-01-31T12:24:58.927" v="3464" actId="1076"/>
          <ac:picMkLst>
            <pc:docMk/>
            <pc:sldMk cId="278729347" sldId="297"/>
            <ac:picMk id="5122" creationId="{10FD4249-28CA-6C8A-0608-FB5C9330A63B}"/>
          </ac:picMkLst>
        </pc:picChg>
      </pc:sldChg>
      <pc:sldChg chg="addSp delSp modSp add mod modNotesTx">
        <pc:chgData name="Rainer Schabereiter" userId="ec39d291-734c-4ac5-a648-4a2a0acf3475" providerId="ADAL" clId="{AAC109A2-EE97-4D46-9AAB-F9FC7A526710}" dt="2024-01-31T12:27:12.151" v="3647" actId="20577"/>
        <pc:sldMkLst>
          <pc:docMk/>
          <pc:sldMk cId="1718528847" sldId="300"/>
        </pc:sldMkLst>
        <pc:spChg chg="mod">
          <ac:chgData name="Rainer Schabereiter" userId="ec39d291-734c-4ac5-a648-4a2a0acf3475" providerId="ADAL" clId="{AAC109A2-EE97-4D46-9AAB-F9FC7A526710}" dt="2024-01-31T12:26:16.551" v="3562" actId="20577"/>
          <ac:spMkLst>
            <pc:docMk/>
            <pc:sldMk cId="1718528847" sldId="300"/>
            <ac:spMk id="2" creationId="{9502D6B1-9D8A-F428-9EB8-2583D28675F9}"/>
          </ac:spMkLst>
        </pc:spChg>
        <pc:spChg chg="del mod">
          <ac:chgData name="Rainer Schabereiter" userId="ec39d291-734c-4ac5-a648-4a2a0acf3475" providerId="ADAL" clId="{AAC109A2-EE97-4D46-9AAB-F9FC7A526710}" dt="2024-01-31T12:26:20.398" v="3565" actId="478"/>
          <ac:spMkLst>
            <pc:docMk/>
            <pc:sldMk cId="1718528847" sldId="300"/>
            <ac:spMk id="8" creationId="{77F9F982-AB5C-E95C-8232-AFF40E830CC8}"/>
          </ac:spMkLst>
        </pc:spChg>
        <pc:picChg chg="add mod">
          <ac:chgData name="Rainer Schabereiter" userId="ec39d291-734c-4ac5-a648-4a2a0acf3475" providerId="ADAL" clId="{AAC109A2-EE97-4D46-9AAB-F9FC7A526710}" dt="2024-01-31T12:26:35.755" v="3568" actId="1076"/>
          <ac:picMkLst>
            <pc:docMk/>
            <pc:sldMk cId="1718528847" sldId="300"/>
            <ac:picMk id="3" creationId="{70803EFC-07E1-338D-703E-297471B6B9E5}"/>
          </ac:picMkLst>
        </pc:picChg>
        <pc:picChg chg="del">
          <ac:chgData name="Rainer Schabereiter" userId="ec39d291-734c-4ac5-a648-4a2a0acf3475" providerId="ADAL" clId="{AAC109A2-EE97-4D46-9AAB-F9FC7A526710}" dt="2024-01-31T12:26:17.362" v="3563" actId="478"/>
          <ac:picMkLst>
            <pc:docMk/>
            <pc:sldMk cId="1718528847" sldId="300"/>
            <ac:picMk id="9" creationId="{627C91F4-6439-75E1-7461-2C39DE352A59}"/>
          </ac:picMkLst>
        </pc:picChg>
      </pc:sldChg>
      <pc:sldChg chg="modSp add mod modNotesTx">
        <pc:chgData name="Rainer Schabereiter" userId="ec39d291-734c-4ac5-a648-4a2a0acf3475" providerId="ADAL" clId="{AAC109A2-EE97-4D46-9AAB-F9FC7A526710}" dt="2024-01-31T12:28:38.522" v="3915" actId="5793"/>
        <pc:sldMkLst>
          <pc:docMk/>
          <pc:sldMk cId="269839792" sldId="301"/>
        </pc:sldMkLst>
        <pc:spChg chg="mod">
          <ac:chgData name="Rainer Schabereiter" userId="ec39d291-734c-4ac5-a648-4a2a0acf3475" providerId="ADAL" clId="{AAC109A2-EE97-4D46-9AAB-F9FC7A526710}" dt="2024-01-31T12:27:25.271" v="3649" actId="20577"/>
          <ac:spMkLst>
            <pc:docMk/>
            <pc:sldMk cId="269839792" sldId="301"/>
            <ac:spMk id="2" creationId="{9502D6B1-9D8A-F428-9EB8-2583D28675F9}"/>
          </ac:spMkLst>
        </pc:spChg>
      </pc:sldChg>
      <pc:sldChg chg="del">
        <pc:chgData name="Rainer Schabereiter" userId="ec39d291-734c-4ac5-a648-4a2a0acf3475" providerId="ADAL" clId="{AAC109A2-EE97-4D46-9AAB-F9FC7A526710}" dt="2024-01-31T12:28:40.864" v="3916" actId="47"/>
        <pc:sldMkLst>
          <pc:docMk/>
          <pc:sldMk cId="928185267" sldId="302"/>
        </pc:sldMkLst>
      </pc:sldChg>
      <pc:sldChg chg="del modNotesTx">
        <pc:chgData name="Rainer Schabereiter" userId="ec39d291-734c-4ac5-a648-4a2a0acf3475" providerId="ADAL" clId="{AAC109A2-EE97-4D46-9AAB-F9FC7A526710}" dt="2024-01-31T11:21:11.837" v="2142" actId="20577"/>
        <pc:sldMkLst>
          <pc:docMk/>
          <pc:sldMk cId="3161969248" sldId="303"/>
        </pc:sldMkLst>
      </pc:sldChg>
      <pc:sldChg chg="del modNotesTx">
        <pc:chgData name="Rainer Schabereiter" userId="ec39d291-734c-4ac5-a648-4a2a0acf3475" providerId="ADAL" clId="{AAC109A2-EE97-4D46-9AAB-F9FC7A526710}" dt="2024-01-31T11:29:11.520" v="2310" actId="20577"/>
        <pc:sldMkLst>
          <pc:docMk/>
          <pc:sldMk cId="2880267352" sldId="304"/>
        </pc:sldMkLst>
      </pc:sldChg>
      <pc:sldChg chg="modSp mod modNotesTx">
        <pc:chgData name="Rainer Schabereiter" userId="ec39d291-734c-4ac5-a648-4a2a0acf3475" providerId="ADAL" clId="{AAC109A2-EE97-4D46-9AAB-F9FC7A526710}" dt="2024-01-31T11:14:35.869" v="1593" actId="20577"/>
        <pc:sldMkLst>
          <pc:docMk/>
          <pc:sldMk cId="157784532" sldId="305"/>
        </pc:sldMkLst>
        <pc:spChg chg="mod">
          <ac:chgData name="Rainer Schabereiter" userId="ec39d291-734c-4ac5-a648-4a2a0acf3475" providerId="ADAL" clId="{AAC109A2-EE97-4D46-9AAB-F9FC7A526710}" dt="2024-01-31T11:13:54.001" v="1579" actId="20577"/>
          <ac:spMkLst>
            <pc:docMk/>
            <pc:sldMk cId="157784532" sldId="305"/>
            <ac:spMk id="2" creationId="{9502D6B1-9D8A-F428-9EB8-2583D28675F9}"/>
          </ac:spMkLst>
        </pc:spChg>
      </pc:sldChg>
      <pc:sldChg chg="modSp mod ord modNotesTx">
        <pc:chgData name="Rainer Schabereiter" userId="ec39d291-734c-4ac5-a648-4a2a0acf3475" providerId="ADAL" clId="{AAC109A2-EE97-4D46-9AAB-F9FC7A526710}" dt="2024-01-31T11:12:59.087" v="1479" actId="20577"/>
        <pc:sldMkLst>
          <pc:docMk/>
          <pc:sldMk cId="1247773802" sldId="306"/>
        </pc:sldMkLst>
        <pc:spChg chg="mod">
          <ac:chgData name="Rainer Schabereiter" userId="ec39d291-734c-4ac5-a648-4a2a0acf3475" providerId="ADAL" clId="{AAC109A2-EE97-4D46-9AAB-F9FC7A526710}" dt="2024-01-31T11:12:24.119" v="1468" actId="20577"/>
          <ac:spMkLst>
            <pc:docMk/>
            <pc:sldMk cId="1247773802" sldId="306"/>
            <ac:spMk id="2" creationId="{9502D6B1-9D8A-F428-9EB8-2583D28675F9}"/>
          </ac:spMkLst>
        </pc:spChg>
      </pc:sldChg>
      <pc:sldChg chg="del">
        <pc:chgData name="Rainer Schabereiter" userId="ec39d291-734c-4ac5-a648-4a2a0acf3475" providerId="ADAL" clId="{AAC109A2-EE97-4D46-9AAB-F9FC7A526710}" dt="2024-01-31T11:14:42.459" v="1594" actId="47"/>
        <pc:sldMkLst>
          <pc:docMk/>
          <pc:sldMk cId="3597166811" sldId="307"/>
        </pc:sldMkLst>
      </pc:sldChg>
      <pc:sldChg chg="del">
        <pc:chgData name="Rainer Schabereiter" userId="ec39d291-734c-4ac5-a648-4a2a0acf3475" providerId="ADAL" clId="{AAC109A2-EE97-4D46-9AAB-F9FC7A526710}" dt="2024-01-31T11:13:15.054" v="1481" actId="47"/>
        <pc:sldMkLst>
          <pc:docMk/>
          <pc:sldMk cId="325280214" sldId="308"/>
        </pc:sldMkLst>
      </pc:sldChg>
      <pc:sldChg chg="del">
        <pc:chgData name="Rainer Schabereiter" userId="ec39d291-734c-4ac5-a648-4a2a0acf3475" providerId="ADAL" clId="{AAC109A2-EE97-4D46-9AAB-F9FC7A526710}" dt="2024-01-31T11:08:22.119" v="901" actId="47"/>
        <pc:sldMkLst>
          <pc:docMk/>
          <pc:sldMk cId="2866661497" sldId="310"/>
        </pc:sldMkLst>
      </pc:sldChg>
      <pc:sldChg chg="del">
        <pc:chgData name="Rainer Schabereiter" userId="ec39d291-734c-4ac5-a648-4a2a0acf3475" providerId="ADAL" clId="{AAC109A2-EE97-4D46-9AAB-F9FC7A526710}" dt="2024-01-31T11:15:45.755" v="1600" actId="47"/>
        <pc:sldMkLst>
          <pc:docMk/>
          <pc:sldMk cId="3898330474" sldId="311"/>
        </pc:sldMkLst>
      </pc:sldChg>
      <pc:sldChg chg="add del">
        <pc:chgData name="Rainer Schabereiter" userId="ec39d291-734c-4ac5-a648-4a2a0acf3475" providerId="ADAL" clId="{AAC109A2-EE97-4D46-9AAB-F9FC7A526710}" dt="2024-01-31T11:08:10.932" v="900" actId="47"/>
        <pc:sldMkLst>
          <pc:docMk/>
          <pc:sldMk cId="635890823" sldId="312"/>
        </pc:sldMkLst>
      </pc:sldChg>
      <pc:sldChg chg="addSp delSp modSp mod modNotesTx">
        <pc:chgData name="Rainer Schabereiter" userId="ec39d291-734c-4ac5-a648-4a2a0acf3475" providerId="ADAL" clId="{AAC109A2-EE97-4D46-9AAB-F9FC7A526710}" dt="2024-01-31T11:20:24.547" v="2020" actId="20577"/>
        <pc:sldMkLst>
          <pc:docMk/>
          <pc:sldMk cId="911638465" sldId="312"/>
        </pc:sldMkLst>
        <pc:picChg chg="add mod">
          <ac:chgData name="Rainer Schabereiter" userId="ec39d291-734c-4ac5-a648-4a2a0acf3475" providerId="ADAL" clId="{AAC109A2-EE97-4D46-9AAB-F9FC7A526710}" dt="2024-01-31T11:20:16.463" v="2016" actId="1035"/>
          <ac:picMkLst>
            <pc:docMk/>
            <pc:sldMk cId="911638465" sldId="312"/>
            <ac:picMk id="3" creationId="{EB76B958-8C52-CCD3-288F-2A8C138B7409}"/>
          </ac:picMkLst>
        </pc:picChg>
        <pc:picChg chg="del">
          <ac:chgData name="Rainer Schabereiter" userId="ec39d291-734c-4ac5-a648-4a2a0acf3475" providerId="ADAL" clId="{AAC109A2-EE97-4D46-9AAB-F9FC7A526710}" dt="2024-01-31T11:20:05.552" v="2002" actId="478"/>
          <ac:picMkLst>
            <pc:docMk/>
            <pc:sldMk cId="911638465" sldId="312"/>
            <ac:picMk id="9" creationId="{0882ADD4-3263-74E6-6A69-27D56134E727}"/>
          </ac:picMkLst>
        </pc:picChg>
      </pc:sldChg>
      <pc:sldChg chg="add">
        <pc:chgData name="Rainer Schabereiter" userId="ec39d291-734c-4ac5-a648-4a2a0acf3475" providerId="ADAL" clId="{AAC109A2-EE97-4D46-9AAB-F9FC7A526710}" dt="2024-01-31T08:30:20.291" v="17" actId="2890"/>
        <pc:sldMkLst>
          <pc:docMk/>
          <pc:sldMk cId="87785255" sldId="313"/>
        </pc:sldMkLst>
      </pc:sldChg>
      <pc:sldChg chg="new del">
        <pc:chgData name="Rainer Schabereiter" userId="ec39d291-734c-4ac5-a648-4a2a0acf3475" providerId="ADAL" clId="{AAC109A2-EE97-4D46-9AAB-F9FC7A526710}" dt="2024-01-31T11:15:43.416" v="1599" actId="47"/>
        <pc:sldMkLst>
          <pc:docMk/>
          <pc:sldMk cId="1486006836" sldId="314"/>
        </pc:sldMkLst>
      </pc:sldChg>
      <pc:sldChg chg="add modNotesTx">
        <pc:chgData name="Rainer Schabereiter" userId="ec39d291-734c-4ac5-a648-4a2a0acf3475" providerId="ADAL" clId="{AAC109A2-EE97-4D46-9AAB-F9FC7A526710}" dt="2024-01-31T11:16:48.598" v="1717"/>
        <pc:sldMkLst>
          <pc:docMk/>
          <pc:sldMk cId="1138668898" sldId="315"/>
        </pc:sldMkLst>
      </pc:sldChg>
      <pc:sldChg chg="add del">
        <pc:chgData name="Rainer Schabereiter" userId="ec39d291-734c-4ac5-a648-4a2a0acf3475" providerId="ADAL" clId="{AAC109A2-EE97-4D46-9AAB-F9FC7A526710}" dt="2024-01-31T11:15:32.769" v="1597" actId="47"/>
        <pc:sldMkLst>
          <pc:docMk/>
          <pc:sldMk cId="1887323882" sldId="315"/>
        </pc:sldMkLst>
      </pc:sldChg>
      <pc:sldChg chg="new del">
        <pc:chgData name="Rainer Schabereiter" userId="ec39d291-734c-4ac5-a648-4a2a0acf3475" providerId="ADAL" clId="{AAC109A2-EE97-4D46-9AAB-F9FC7A526710}" dt="2024-01-31T11:17:08.479" v="1719" actId="680"/>
        <pc:sldMkLst>
          <pc:docMk/>
          <pc:sldMk cId="789391375" sldId="316"/>
        </pc:sldMkLst>
      </pc:sldChg>
      <pc:sldChg chg="modNotesTx">
        <pc:chgData name="Rainer Schabereiter" userId="ec39d291-734c-4ac5-a648-4a2a0acf3475" providerId="ADAL" clId="{AAC109A2-EE97-4D46-9AAB-F9FC7A526710}" dt="2024-01-31T11:18:36.910" v="1952" actId="20577"/>
        <pc:sldMkLst>
          <pc:docMk/>
          <pc:sldMk cId="1682864077" sldId="316"/>
        </pc:sldMkLst>
      </pc:sldChg>
      <pc:sldChg chg="modNotesTx">
        <pc:chgData name="Rainer Schabereiter" userId="ec39d291-734c-4ac5-a648-4a2a0acf3475" providerId="ADAL" clId="{AAC109A2-EE97-4D46-9AAB-F9FC7A526710}" dt="2024-01-31T11:30:52.822" v="2398" actId="20577"/>
        <pc:sldMkLst>
          <pc:docMk/>
          <pc:sldMk cId="3566416271" sldId="317"/>
        </pc:sldMkLst>
      </pc:sldChg>
      <pc:sldChg chg="modSp mod modNotesTx">
        <pc:chgData name="Rainer Schabereiter" userId="ec39d291-734c-4ac5-a648-4a2a0acf3475" providerId="ADAL" clId="{AAC109A2-EE97-4D46-9AAB-F9FC7A526710}" dt="2024-01-31T11:33:33.896" v="2501" actId="20577"/>
        <pc:sldMkLst>
          <pc:docMk/>
          <pc:sldMk cId="1834605325" sldId="318"/>
        </pc:sldMkLst>
        <pc:spChg chg="mod">
          <ac:chgData name="Rainer Schabereiter" userId="ec39d291-734c-4ac5-a648-4a2a0acf3475" providerId="ADAL" clId="{AAC109A2-EE97-4D46-9AAB-F9FC7A526710}" dt="2024-01-31T11:32:27.321" v="2405" actId="20577"/>
          <ac:spMkLst>
            <pc:docMk/>
            <pc:sldMk cId="1834605325" sldId="318"/>
            <ac:spMk id="2" creationId="{9502D6B1-9D8A-F428-9EB8-2583D28675F9}"/>
          </ac:spMkLst>
        </pc:spChg>
        <pc:spChg chg="mod">
          <ac:chgData name="Rainer Schabereiter" userId="ec39d291-734c-4ac5-a648-4a2a0acf3475" providerId="ADAL" clId="{AAC109A2-EE97-4D46-9AAB-F9FC7A526710}" dt="2024-01-31T11:32:46.749" v="2412" actId="6549"/>
          <ac:spMkLst>
            <pc:docMk/>
            <pc:sldMk cId="1834605325" sldId="318"/>
            <ac:spMk id="7" creationId="{4BA17239-F685-AC53-0C33-626C53A4C049}"/>
          </ac:spMkLst>
        </pc:spChg>
        <pc:picChg chg="mod">
          <ac:chgData name="Rainer Schabereiter" userId="ec39d291-734c-4ac5-a648-4a2a0acf3475" providerId="ADAL" clId="{AAC109A2-EE97-4D46-9AAB-F9FC7A526710}" dt="2024-01-31T11:32:49.773" v="2413" actId="14100"/>
          <ac:picMkLst>
            <pc:docMk/>
            <pc:sldMk cId="1834605325" sldId="318"/>
            <ac:picMk id="8" creationId="{82BF80E9-098D-383B-339D-EBB5FD2EC00B}"/>
          </ac:picMkLst>
        </pc:picChg>
      </pc:sldChg>
      <pc:sldChg chg="modSp add mod modNotesTx">
        <pc:chgData name="Rainer Schabereiter" userId="ec39d291-734c-4ac5-a648-4a2a0acf3475" providerId="ADAL" clId="{AAC109A2-EE97-4D46-9AAB-F9FC7A526710}" dt="2024-01-31T11:35:08.466" v="2697" actId="20577"/>
        <pc:sldMkLst>
          <pc:docMk/>
          <pc:sldMk cId="3151670560" sldId="319"/>
        </pc:sldMkLst>
        <pc:spChg chg="mod">
          <ac:chgData name="Rainer Schabereiter" userId="ec39d291-734c-4ac5-a648-4a2a0acf3475" providerId="ADAL" clId="{AAC109A2-EE97-4D46-9AAB-F9FC7A526710}" dt="2024-01-31T11:34:34.220" v="2570" actId="20577"/>
          <ac:spMkLst>
            <pc:docMk/>
            <pc:sldMk cId="3151670560" sldId="319"/>
            <ac:spMk id="2" creationId="{9502D6B1-9D8A-F428-9EB8-2583D28675F9}"/>
          </ac:spMkLst>
        </pc:spChg>
      </pc:sldChg>
      <pc:sldChg chg="add modNotesTx">
        <pc:chgData name="Rainer Schabereiter" userId="ec39d291-734c-4ac5-a648-4a2a0acf3475" providerId="ADAL" clId="{AAC109A2-EE97-4D46-9AAB-F9FC7A526710}" dt="2024-01-31T11:55:58.976" v="2915" actId="20577"/>
        <pc:sldMkLst>
          <pc:docMk/>
          <pc:sldMk cId="2628645773" sldId="320"/>
        </pc:sldMkLst>
      </pc:sldChg>
      <pc:sldChg chg="add modNotesTx">
        <pc:chgData name="Rainer Schabereiter" userId="ec39d291-734c-4ac5-a648-4a2a0acf3475" providerId="ADAL" clId="{AAC109A2-EE97-4D46-9AAB-F9FC7A526710}" dt="2024-01-31T11:58:14.980" v="3240" actId="20577"/>
        <pc:sldMkLst>
          <pc:docMk/>
          <pc:sldMk cId="3270358382" sldId="321"/>
        </pc:sldMkLst>
      </pc:sldChg>
      <pc:sldChg chg="modSp mod modNotesTx">
        <pc:chgData name="Rainer Schabereiter" userId="ec39d291-734c-4ac5-a648-4a2a0acf3475" providerId="ADAL" clId="{AAC109A2-EE97-4D46-9AAB-F9FC7A526710}" dt="2024-02-02T06:25:23.906" v="4541" actId="20577"/>
        <pc:sldMkLst>
          <pc:docMk/>
          <pc:sldMk cId="1577364160" sldId="336"/>
        </pc:sldMkLst>
        <pc:graphicFrameChg chg="modGraphic">
          <ac:chgData name="Rainer Schabereiter" userId="ec39d291-734c-4ac5-a648-4a2a0acf3475" providerId="ADAL" clId="{AAC109A2-EE97-4D46-9AAB-F9FC7A526710}" dt="2024-02-02T06:25:23.906" v="4541" actId="20577"/>
          <ac:graphicFrameMkLst>
            <pc:docMk/>
            <pc:sldMk cId="1577364160" sldId="336"/>
            <ac:graphicFrameMk id="3" creationId="{7F022365-7461-075C-1A23-DCD7855A23A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AE52F-DD2B-4821-80DA-B32D68A8CA9D}" type="datetimeFigureOut">
              <a:rPr lang="de-AT" smtClean="0"/>
              <a:t>29.04.2024</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433EF-1E01-4717-96BF-F44828D2ED17}" type="slidenum">
              <a:rPr lang="de-AT" smtClean="0"/>
              <a:t>‹#›</a:t>
            </a:fld>
            <a:endParaRPr lang="de-AT"/>
          </a:p>
        </p:txBody>
      </p:sp>
    </p:spTree>
    <p:extLst>
      <p:ext uri="{BB962C8B-B14F-4D97-AF65-F5344CB8AC3E}">
        <p14:creationId xmlns:p14="http://schemas.microsoft.com/office/powerpoint/2010/main" val="2321895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Σε αυτ</a:t>
            </a:r>
            <a:r>
              <a:rPr lang="el-GR" dirty="0"/>
              <a:t>ή</a:t>
            </a:r>
            <a:r>
              <a:rPr lang="de-AT" dirty="0"/>
              <a:t> </a:t>
            </a:r>
            <a:r>
              <a:rPr lang="el-GR" dirty="0"/>
              <a:t>την τελευταία συνεδρία </a:t>
            </a:r>
            <a:r>
              <a:rPr lang="de-AT" dirty="0"/>
              <a:t>της ενότητας 3, θα λάβε</a:t>
            </a:r>
            <a:r>
              <a:rPr lang="el-GR" dirty="0"/>
              <a:t>τε</a:t>
            </a:r>
            <a:r>
              <a:rPr lang="de-AT" dirty="0"/>
              <a:t> μια σύντομη περίληψη όλου του προηγούμενου περιεχομένου. Αυτό θα πρέπει να εδραιώσει τις υπάρχουσες γνώσεις σ</a:t>
            </a:r>
            <a:r>
              <a:rPr lang="el-GR" dirty="0"/>
              <a:t>ας</a:t>
            </a:r>
            <a:r>
              <a:rPr lang="de-AT" dirty="0"/>
              <a:t> και τις πρακτικές σ</a:t>
            </a:r>
            <a:r>
              <a:rPr lang="el-GR" dirty="0"/>
              <a:t>ας</a:t>
            </a:r>
            <a:r>
              <a:rPr lang="de-AT" dirty="0"/>
              <a:t> δεξιότητες, ώστε να είσ</a:t>
            </a:r>
            <a:r>
              <a:rPr lang="el-GR" dirty="0"/>
              <a:t>τε </a:t>
            </a:r>
            <a:r>
              <a:rPr lang="de-AT" dirty="0"/>
              <a:t>έτοιμο</a:t>
            </a:r>
            <a:r>
              <a:rPr lang="el-GR" dirty="0"/>
              <a:t>ς</a:t>
            </a:r>
            <a:r>
              <a:rPr lang="de-AT" dirty="0"/>
              <a:t> να τις χρησιμοποιήσε</a:t>
            </a:r>
            <a:r>
              <a:rPr lang="el-GR" dirty="0"/>
              <a:t>τε</a:t>
            </a:r>
            <a:r>
              <a:rPr lang="de-AT" dirty="0"/>
              <a:t> σε ένα ίδρυμα GLAM.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9433EF-1E01-4717-96BF-F44828D2ED17}"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099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Αφού ακούσ</a:t>
            </a:r>
            <a:r>
              <a:rPr lang="el-GR" dirty="0"/>
              <a:t>ατε</a:t>
            </a:r>
            <a:r>
              <a:rPr lang="de-AT" dirty="0"/>
              <a:t> για τα οφέλη της ψηφιακής επικοινωνίας και συνεργασίας, ας περάσουμε σε συγκεκριμένα εργαλεία. </a:t>
            </a:r>
          </a:p>
          <a:p>
            <a:endParaRPr lang="de-AT" dirty="0"/>
          </a:p>
          <a:p>
            <a:pPr algn="l"/>
            <a:r>
              <a:rPr lang="en-US" b="0" i="0" dirty="0">
                <a:solidFill>
                  <a:srgbClr val="444444"/>
                </a:solidFill>
                <a:effectLst/>
                <a:latin typeface="Quicksand"/>
              </a:rPr>
              <a:t>Ο σύγχρονος χώρος εργασίας βρίσκεται σε καλό δρόμο προς τον πλήρη ψηφιακό μετασχηματισμό, ιδίως καθώς η ανάγκη αποτελεσματικής διαχείρισης της συνεργασίας πολλών εργαζομένων καθίσταται προτεραιότητα. Ωστόσο, πάρα πολλές επιχειρήσεις υποφέρουν από ανομοιογενείς, ασύνδετες εσωτερικές εφαρμογές. </a:t>
            </a:r>
          </a:p>
          <a:p>
            <a:pPr algn="l"/>
            <a:endParaRPr lang="en-US" b="0" i="0" dirty="0">
              <a:solidFill>
                <a:srgbClr val="444444"/>
              </a:solidFill>
              <a:effectLst/>
              <a:latin typeface="Quicksand"/>
            </a:endParaRPr>
          </a:p>
          <a:p>
            <a:pPr algn="l"/>
            <a:r>
              <a:rPr lang="en-US" b="0" i="0" dirty="0">
                <a:solidFill>
                  <a:srgbClr val="444444"/>
                </a:solidFill>
                <a:effectLst/>
                <a:latin typeface="Quicksand"/>
              </a:rPr>
              <a:t>Οι πλατφόρμες και το λογισμικό επικοινωνίας μπορούν να είναι απαραίτητα για τη διευκόλυνση της καλύτερης συνεργασίας και σύνδεσης τόσο στο εσωτερικό όσο και με τους πελάτες και τους συνεργάτες.</a:t>
            </a:r>
          </a:p>
          <a:p>
            <a:endParaRPr lang="de-AT" dirty="0"/>
          </a:p>
          <a:p>
            <a:r>
              <a:rPr lang="de-AT" dirty="0"/>
              <a:t>Ας ξεκινήσουμε!</a:t>
            </a:r>
          </a:p>
        </p:txBody>
      </p:sp>
      <p:sp>
        <p:nvSpPr>
          <p:cNvPr id="4" name="Foliennummernplatzhalter 3"/>
          <p:cNvSpPr>
            <a:spLocks noGrp="1"/>
          </p:cNvSpPr>
          <p:nvPr>
            <p:ph type="sldNum" sz="quarter" idx="5"/>
          </p:nvPr>
        </p:nvSpPr>
        <p:spPr/>
        <p:txBody>
          <a:bodyPr/>
          <a:lstStyle/>
          <a:p>
            <a:fld id="{999433EF-1E01-4717-96BF-F44828D2ED17}" type="slidenum">
              <a:rPr lang="de-AT" smtClean="0"/>
              <a:t>11</a:t>
            </a:fld>
            <a:endParaRPr lang="de-AT"/>
          </a:p>
        </p:txBody>
      </p:sp>
    </p:spTree>
    <p:extLst>
      <p:ext uri="{BB962C8B-B14F-4D97-AF65-F5344CB8AC3E}">
        <p14:creationId xmlns:p14="http://schemas.microsoft.com/office/powerpoint/2010/main" val="1750347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l-GR" sz="1800" dirty="0">
                <a:solidFill>
                  <a:srgbClr val="3C4043"/>
                </a:solidFill>
                <a:latin typeface="Roboto"/>
                <a:ea typeface="Roboto"/>
                <a:cs typeface="Roboto"/>
                <a:sym typeface="Roboto"/>
              </a:rPr>
              <a:t>Ανάλογα με τον σκοπό, το κοινό και το πλαίσιο, πρέπει να επιλέξετε τα εργαλεία και τις πλατφόρμες ψηφιακής επικοινωνίας και συνεργασίας που ανταποκρίνονται καλύτερα στις ανάγκες σας. Για παράδειγμα, αν θέλετε να μοιραστείτε ένα έγγραφο με την ομάδα σας και να λάβετε ανατροφοδότηση, μπορείτε να χρησιμοποιήσετε μια υπηρεσία cloud, όπως το Google Docs ή το Dropbox. Αν θέλετε να κάνετε μια ζωντανή συζήτηση με έναν πελάτη, μπορείτε να χρησιμοποιήσετε ένα εργαλείο τηλεδιάσκεψης όπως το Zoom ή το Skype. Αν θέλετε να χτίσετε το επαγγελματικό σας δίκτυο και να προβάλλετετην τεχνογνωσία σας, μπορείτε να χρησιμοποιήσετε μια πλατφόρμα μέσων κοινωνικής δικτύωσης όπως το LinkedIn ή το Twitter. Το κλειδί είναι να προσαρμόσετε το εργαλείο ή την πλατφόρμα στο στόχο και το στυλ της επικοινωνίας σας.</a:t>
            </a:r>
          </a:p>
          <a:p>
            <a:pPr marL="0" lvl="0" indent="0" algn="l" rtl="0">
              <a:spcBef>
                <a:spcPts val="0"/>
              </a:spcBef>
              <a:spcAft>
                <a:spcPts val="0"/>
              </a:spcAft>
              <a:buClr>
                <a:schemeClr val="dk1"/>
              </a:buClr>
              <a:buSzPts val="1100"/>
              <a:buFont typeface="Arial"/>
              <a:buNone/>
            </a:pPr>
            <a:endParaRPr lang="el-GR" sz="1800" dirty="0">
              <a:solidFill>
                <a:srgbClr val="3C40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l-GR" sz="1800" dirty="0">
                <a:solidFill>
                  <a:srgbClr val="3C4043"/>
                </a:solidFill>
                <a:latin typeface="Roboto"/>
                <a:ea typeface="Roboto"/>
                <a:cs typeface="Roboto"/>
                <a:sym typeface="Roboto"/>
              </a:rPr>
              <a:t>Ακολουθούν ορισμένες βασικές πτυχές που πρέπει να ληφθούν υπόψη για την επιλογή του κατάλληλου εργαλείου για το ίδρυμά σας:</a:t>
            </a:r>
          </a:p>
          <a:p>
            <a:pPr marL="0" lvl="0" indent="0" algn="l" rtl="0">
              <a:spcBef>
                <a:spcPts val="0"/>
              </a:spcBef>
              <a:spcAft>
                <a:spcPts val="0"/>
              </a:spcAft>
              <a:buClr>
                <a:schemeClr val="dk1"/>
              </a:buClr>
              <a:buSzPts val="1100"/>
              <a:buFont typeface="Arial"/>
              <a:buNone/>
            </a:pPr>
            <a:endParaRPr lang="el-GR" sz="1800" dirty="0">
              <a:solidFill>
                <a:srgbClr val="3C40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l-GR" sz="1800" dirty="0">
                <a:solidFill>
                  <a:srgbClr val="3C4043"/>
                </a:solidFill>
                <a:latin typeface="Roboto"/>
                <a:ea typeface="Roboto"/>
                <a:cs typeface="Roboto"/>
                <a:sym typeface="Roboto"/>
              </a:rPr>
              <a:t>Δυνατότητες ενσωμάτωσης:</a:t>
            </a:r>
          </a:p>
          <a:p>
            <a:pPr marL="0" lvl="0" indent="0" algn="l" rtl="0">
              <a:spcBef>
                <a:spcPts val="0"/>
              </a:spcBef>
              <a:spcAft>
                <a:spcPts val="0"/>
              </a:spcAft>
              <a:buClr>
                <a:schemeClr val="dk1"/>
              </a:buClr>
              <a:buSzPts val="1100"/>
              <a:buFont typeface="Arial"/>
              <a:buNone/>
            </a:pPr>
            <a:r>
              <a:rPr lang="el-GR" sz="1800" dirty="0">
                <a:solidFill>
                  <a:srgbClr val="3C4043"/>
                </a:solidFill>
                <a:latin typeface="Roboto"/>
                <a:ea typeface="Roboto"/>
                <a:cs typeface="Roboto"/>
                <a:sym typeface="Roboto"/>
              </a:rPr>
              <a:t>Η επιλεγμένη εφαρμογή θα πρέπει να ενσωματώνεται ομαλά με τα υπάρχοντα συστήματα, εξασφαλίζοντας μια βελτιωμένη ροή εργασιών. Αυτή η ενσωμάτωση είναι ιδιαίτερα σημαντική για επιχειρήσεις με υπάρχουσες υποδομές, όπως intranets, πύλες ή συστήματα διαχείρισης μάθησης.</a:t>
            </a:r>
          </a:p>
          <a:p>
            <a:pPr marL="0" lvl="0" indent="0" algn="l" rtl="0">
              <a:spcBef>
                <a:spcPts val="0"/>
              </a:spcBef>
              <a:spcAft>
                <a:spcPts val="0"/>
              </a:spcAft>
              <a:buClr>
                <a:schemeClr val="dk1"/>
              </a:buClr>
              <a:buSzPts val="1100"/>
              <a:buFont typeface="Arial"/>
              <a:buNone/>
            </a:pPr>
            <a:endParaRPr lang="el-GR" sz="1800" dirty="0">
              <a:solidFill>
                <a:srgbClr val="3C40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l-GR" sz="1800" dirty="0">
                <a:solidFill>
                  <a:srgbClr val="3C4043"/>
                </a:solidFill>
                <a:latin typeface="Roboto"/>
                <a:ea typeface="Roboto"/>
                <a:cs typeface="Roboto"/>
                <a:sym typeface="Roboto"/>
              </a:rPr>
              <a:t>Φιλικό προς το χρήστη περιβάλλον εργασίας:</a:t>
            </a:r>
          </a:p>
          <a:p>
            <a:pPr marL="0" lvl="0" indent="0" algn="l" rtl="0">
              <a:spcBef>
                <a:spcPts val="0"/>
              </a:spcBef>
              <a:spcAft>
                <a:spcPts val="0"/>
              </a:spcAft>
              <a:buClr>
                <a:schemeClr val="dk1"/>
              </a:buClr>
              <a:buSzPts val="1100"/>
              <a:buFont typeface="Arial"/>
              <a:buNone/>
            </a:pPr>
            <a:r>
              <a:rPr lang="el-GR" sz="1800" dirty="0">
                <a:solidFill>
                  <a:srgbClr val="3C4043"/>
                </a:solidFill>
                <a:latin typeface="Roboto"/>
                <a:ea typeface="Roboto"/>
                <a:cs typeface="Roboto"/>
                <a:sym typeface="Roboto"/>
              </a:rPr>
              <a:t>Ένα εργαλείο είναι τόσο καλό όσο το ποσοστό υιοθέτησής του. Τα δημοφιλή εργαλεία επικοινωνίας στον εργασιακό χώρο είναι εκείνα με διαισθητικές διεπαφές, διευκολύνοντας τους υπαλλήλους όλων των τεχνολογικών ικανοτήτων να τα υιοθετήσουν.</a:t>
            </a:r>
          </a:p>
          <a:p>
            <a:pPr marL="0" lvl="0" indent="0" algn="l" rtl="0">
              <a:spcBef>
                <a:spcPts val="0"/>
              </a:spcBef>
              <a:spcAft>
                <a:spcPts val="0"/>
              </a:spcAft>
              <a:buClr>
                <a:schemeClr val="dk1"/>
              </a:buClr>
              <a:buSzPts val="1100"/>
              <a:buFont typeface="Arial"/>
              <a:buNone/>
            </a:pPr>
            <a:endParaRPr lang="el-GR" sz="1800" dirty="0">
              <a:solidFill>
                <a:srgbClr val="3C40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l-GR" sz="1800" dirty="0">
                <a:solidFill>
                  <a:srgbClr val="3C4043"/>
                </a:solidFill>
                <a:latin typeface="Roboto"/>
                <a:ea typeface="Roboto"/>
                <a:cs typeface="Roboto"/>
                <a:sym typeface="Roboto"/>
              </a:rPr>
              <a:t>Ασφάλεια και συμμόρφωση:</a:t>
            </a:r>
          </a:p>
          <a:p>
            <a:pPr marL="0" lvl="0" indent="0" algn="l" rtl="0">
              <a:spcBef>
                <a:spcPts val="0"/>
              </a:spcBef>
              <a:spcAft>
                <a:spcPts val="0"/>
              </a:spcAft>
              <a:buClr>
                <a:schemeClr val="dk1"/>
              </a:buClr>
              <a:buSzPts val="1100"/>
              <a:buFont typeface="Arial"/>
              <a:buNone/>
            </a:pPr>
            <a:r>
              <a:rPr lang="el-GR" sz="1800" dirty="0">
                <a:solidFill>
                  <a:srgbClr val="3C4043"/>
                </a:solidFill>
                <a:latin typeface="Roboto"/>
                <a:ea typeface="Roboto"/>
                <a:cs typeface="Roboto"/>
                <a:sym typeface="Roboto"/>
              </a:rPr>
              <a:t>Δεδομένης της ευαίσθητης φύσης των επιχειρησιακών επικοινωνιών, η προτεραιότητα σε εργαλεία που τηρούν κορυφαία πρωτόκολλα ασφαλείας και πρότυπα συμμόρφωσης είναι επιβεβλημένη.</a:t>
            </a:r>
          </a:p>
          <a:p>
            <a:pPr marL="0" lvl="0" indent="0" algn="l" rtl="0">
              <a:spcBef>
                <a:spcPts val="0"/>
              </a:spcBef>
              <a:spcAft>
                <a:spcPts val="0"/>
              </a:spcAft>
              <a:buClr>
                <a:schemeClr val="dk1"/>
              </a:buClr>
              <a:buSzPts val="1100"/>
              <a:buFont typeface="Arial"/>
              <a:buNone/>
            </a:pPr>
            <a:endParaRPr lang="el-GR" sz="1800" dirty="0">
              <a:solidFill>
                <a:srgbClr val="3C40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l-GR" sz="1800" dirty="0">
                <a:solidFill>
                  <a:srgbClr val="3C4043"/>
                </a:solidFill>
                <a:latin typeface="Roboto"/>
                <a:ea typeface="Roboto"/>
                <a:cs typeface="Roboto"/>
                <a:sym typeface="Roboto"/>
              </a:rPr>
              <a:t>Επεκτασιμότητα:</a:t>
            </a:r>
          </a:p>
          <a:p>
            <a:pPr marL="0" lvl="0" indent="0" algn="l" rtl="0">
              <a:spcBef>
                <a:spcPts val="0"/>
              </a:spcBef>
              <a:spcAft>
                <a:spcPts val="0"/>
              </a:spcAft>
              <a:buClr>
                <a:schemeClr val="dk1"/>
              </a:buClr>
              <a:buSzPts val="1100"/>
              <a:buFont typeface="Arial"/>
              <a:buNone/>
            </a:pPr>
            <a:r>
              <a:rPr lang="el-GR" sz="1800" dirty="0">
                <a:solidFill>
                  <a:srgbClr val="3C4043"/>
                </a:solidFill>
                <a:latin typeface="Roboto"/>
                <a:ea typeface="Roboto"/>
                <a:cs typeface="Roboto"/>
                <a:sym typeface="Roboto"/>
              </a:rPr>
              <a:t>Καθώς οι επιχειρήσεις αναπτύσσονται και εξελίσσονται, οι ανάγκες επικοινωνίας τους ενδέχεται να μεταβάλλονται. Η επιλογή κλιμακούμενων λύσεων διασφαλίζει ότι καθώς επεκτείνεστε, το εργαλείο αναπτύσσεται μαζί σας.</a:t>
            </a:r>
          </a:p>
          <a:p>
            <a:pPr algn="l" fontAlgn="base"/>
            <a:endParaRPr lang="en-US" b="0" i="0" dirty="0">
              <a:solidFill>
                <a:srgbClr val="3C4043"/>
              </a:solidFill>
              <a:effectLst/>
              <a:latin typeface="Roboto" panose="02000000000000000000" pitchFamily="2" charset="0"/>
            </a:endParaRPr>
          </a:p>
          <a:p>
            <a:pPr algn="l" fontAlgn="base"/>
            <a:r>
              <a:rPr lang="en-US" b="0" i="0" dirty="0">
                <a:solidFill>
                  <a:srgbClr val="3C4043"/>
                </a:solidFill>
                <a:effectLst/>
                <a:latin typeface="Roboto" panose="02000000000000000000" pitchFamily="2" charset="0"/>
              </a:rPr>
              <a:t>Στις επόμενες διαφάνειες, θα </a:t>
            </a:r>
            <a:r>
              <a:rPr lang="de-AT" dirty="0">
                <a:solidFill>
                  <a:srgbClr val="3C4043"/>
                </a:solidFill>
                <a:latin typeface="Roboto"/>
                <a:ea typeface="Roboto"/>
                <a:cs typeface="Roboto"/>
                <a:sym typeface="Roboto"/>
              </a:rPr>
              <a:t>μάθε</a:t>
            </a:r>
            <a:r>
              <a:rPr lang="el-GR" dirty="0">
                <a:solidFill>
                  <a:srgbClr val="3C4043"/>
                </a:solidFill>
                <a:latin typeface="Roboto"/>
                <a:ea typeface="Roboto"/>
                <a:cs typeface="Roboto"/>
                <a:sym typeface="Roboto"/>
              </a:rPr>
              <a:t>τε</a:t>
            </a:r>
            <a:r>
              <a:rPr lang="de-AT" dirty="0">
                <a:solidFill>
                  <a:srgbClr val="3C4043"/>
                </a:solidFill>
                <a:latin typeface="Roboto"/>
                <a:ea typeface="Roboto"/>
                <a:cs typeface="Roboto"/>
                <a:sym typeface="Roboto"/>
              </a:rPr>
              <a:t> περισσότερα </a:t>
            </a:r>
            <a:r>
              <a:rPr lang="en-US" b="0" i="0" dirty="0" err="1">
                <a:solidFill>
                  <a:srgbClr val="3C4043"/>
                </a:solidFill>
                <a:effectLst/>
                <a:latin typeface="Roboto" panose="02000000000000000000" pitchFamily="2" charset="0"/>
              </a:rPr>
              <a:t>γι</a:t>
            </a:r>
            <a:r>
              <a:rPr lang="en-US" b="0" i="0" dirty="0">
                <a:solidFill>
                  <a:srgbClr val="3C4043"/>
                </a:solidFill>
                <a:effectLst/>
                <a:latin typeface="Roboto" panose="02000000000000000000" pitchFamily="2" charset="0"/>
              </a:rPr>
              <a:t>α δύο βασικά προϊόντα </a:t>
            </a:r>
            <a:r>
              <a:rPr lang="de-AT" dirty="0">
                <a:solidFill>
                  <a:srgbClr val="3C4043"/>
                </a:solidFill>
                <a:latin typeface="Roboto"/>
                <a:ea typeface="Roboto"/>
                <a:cs typeface="Roboto"/>
                <a:sym typeface="Roboto"/>
              </a:rPr>
              <a:t>που μπορούν να χρησιμοποιηθούν </a:t>
            </a:r>
            <a:r>
              <a:rPr lang="en-US" b="0" i="0" dirty="0" err="1">
                <a:solidFill>
                  <a:srgbClr val="3C4043"/>
                </a:solidFill>
                <a:effectLst/>
                <a:latin typeface="Roboto" panose="02000000000000000000" pitchFamily="2" charset="0"/>
              </a:rPr>
              <a:t>γι</a:t>
            </a:r>
            <a:r>
              <a:rPr lang="en-US" b="0" i="0" dirty="0">
                <a:solidFill>
                  <a:srgbClr val="3C4043"/>
                </a:solidFill>
                <a:effectLst/>
                <a:latin typeface="Roboto" panose="02000000000000000000" pitchFamily="2" charset="0"/>
              </a:rPr>
              <a:t>α την ψηφιακή συνεργασία και επικοινωνία:</a:t>
            </a:r>
          </a:p>
          <a:p>
            <a:pPr algn="l" fontAlgn="base"/>
            <a:endParaRPr lang="en-US" b="0" i="0" dirty="0">
              <a:solidFill>
                <a:srgbClr val="3C4043"/>
              </a:solidFill>
              <a:effectLst/>
              <a:latin typeface="Roboto" panose="02000000000000000000" pitchFamily="2" charset="0"/>
            </a:endParaRPr>
          </a:p>
          <a:p>
            <a:pPr algn="l" fontAlgn="base"/>
            <a:r>
              <a:rPr lang="el-GR" b="0" i="0" dirty="0">
                <a:solidFill>
                  <a:srgbClr val="3C4043"/>
                </a:solidFill>
                <a:effectLst/>
                <a:latin typeface="Roboto" panose="02000000000000000000" pitchFamily="2" charset="0"/>
              </a:rPr>
              <a:t>Το </a:t>
            </a:r>
            <a:r>
              <a:rPr lang="en-US" b="0" i="0" dirty="0">
                <a:solidFill>
                  <a:srgbClr val="3C4043"/>
                </a:solidFill>
                <a:effectLst/>
                <a:latin typeface="Roboto" panose="02000000000000000000" pitchFamily="2" charset="0"/>
              </a:rPr>
              <a:t>Microsoft Teams και </a:t>
            </a:r>
            <a:r>
              <a:rPr lang="el-GR" b="0" i="0" dirty="0">
                <a:solidFill>
                  <a:srgbClr val="3C4043"/>
                </a:solidFill>
                <a:effectLst/>
                <a:latin typeface="Roboto" panose="02000000000000000000" pitchFamily="2" charset="0"/>
              </a:rPr>
              <a:t>το </a:t>
            </a:r>
            <a:r>
              <a:rPr lang="en-US" b="0" i="0" dirty="0">
                <a:solidFill>
                  <a:srgbClr val="3C4043"/>
                </a:solidFill>
                <a:effectLst/>
                <a:latin typeface="Roboto" panose="02000000000000000000" pitchFamily="2" charset="0"/>
              </a:rPr>
              <a:t>Google Workspace.</a:t>
            </a:r>
          </a:p>
        </p:txBody>
      </p:sp>
      <p:sp>
        <p:nvSpPr>
          <p:cNvPr id="4" name="Foliennummernplatzhalter 3"/>
          <p:cNvSpPr>
            <a:spLocks noGrp="1"/>
          </p:cNvSpPr>
          <p:nvPr>
            <p:ph type="sldNum" sz="quarter" idx="5"/>
          </p:nvPr>
        </p:nvSpPr>
        <p:spPr/>
        <p:txBody>
          <a:bodyPr/>
          <a:lstStyle/>
          <a:p>
            <a:fld id="{999433EF-1E01-4717-96BF-F44828D2ED17}" type="slidenum">
              <a:rPr lang="de-AT" smtClean="0"/>
              <a:t>12</a:t>
            </a:fld>
            <a:endParaRPr lang="de-AT"/>
          </a:p>
        </p:txBody>
      </p:sp>
    </p:spTree>
    <p:extLst>
      <p:ext uri="{BB962C8B-B14F-4D97-AF65-F5344CB8AC3E}">
        <p14:creationId xmlns:p14="http://schemas.microsoft.com/office/powerpoint/2010/main" val="1782550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l-GR" sz="1800" dirty="0">
                <a:solidFill>
                  <a:srgbClr val="444444"/>
                </a:solidFill>
                <a:latin typeface="Quicksand"/>
                <a:ea typeface="Quicksand"/>
                <a:cs typeface="Quicksand"/>
                <a:sym typeface="Quicksand"/>
              </a:rPr>
              <a:t>Το Microsoft Teams, προηγουμένως Skype for Business, συνοδεύει πλέον τα πακέτα Standard και Premium Business. Σας επιτρέπει να συνεργάζεστε με άλλα άτομα μέσα σε έναν αποκλειστικό διαδικτυακό χώρο εργασίας, όπου μπορείτε να κάνετε συζητήσεις και να μοιράζεστε έγγραφα. Προσφέρει ανταλλαγή μηνυμάτων, φωνητικές και βιντεοκλήσεις μεταξύ ατόμων ή ομάδων ατόμων. Διατίθεται ως εφαρμογή για κινητά, για τους επιτραπέζιους υπολογιστές και ως εφαρμογή για τον υπολογιστή σας.</a:t>
            </a:r>
          </a:p>
          <a:p>
            <a:pPr marL="0" lvl="0" indent="0" algn="l" rtl="0">
              <a:spcBef>
                <a:spcPts val="0"/>
              </a:spcBef>
              <a:spcAft>
                <a:spcPts val="0"/>
              </a:spcAft>
              <a:buClr>
                <a:schemeClr val="dk1"/>
              </a:buClr>
              <a:buSzPts val="1100"/>
              <a:buFont typeface="Arial"/>
              <a:buNone/>
            </a:pPr>
            <a:endParaRPr lang="el-GR" sz="1800" dirty="0">
              <a:solidFill>
                <a:srgbClr val="444444"/>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l-GR" sz="1800" dirty="0">
                <a:solidFill>
                  <a:srgbClr val="444444"/>
                </a:solidFill>
                <a:latin typeface="Quicksand"/>
                <a:ea typeface="Quicksand"/>
                <a:cs typeface="Quicksand"/>
                <a:sym typeface="Quicksand"/>
              </a:rPr>
              <a:t>Τα κανάλια - ομαδικά δωμάτια συνομιλίας - μπορούν να δημιουργηθούν γύρω από συγκεκριμένα θέματα, όπως σχέδια εργασίας, και μπορούν να είναι ιδιωτικά ή δημόσια. Πρόκειται για μια οικονομικά αποδοτική πλατφόρμα επικοινωνίας για την επικοινωνία με άτομα που βρίσκονται σε διαφορετική χώρα. Οι περισσότεροι από εσάς μπορεί να εργάζεστε ήδη με προϊόντα Microsoft Office, όπως το MS Word ή το MS Office. Ως εκ τούτου, το Microsoft Teams θα σας είναι οικείο και μια καλή λύση για να ξεκινήσετε την online επικοινωνία και συνεργασία σας.</a:t>
            </a:r>
          </a:p>
        </p:txBody>
      </p:sp>
      <p:sp>
        <p:nvSpPr>
          <p:cNvPr id="4" name="Foliennummernplatzhalter 3"/>
          <p:cNvSpPr>
            <a:spLocks noGrp="1"/>
          </p:cNvSpPr>
          <p:nvPr>
            <p:ph type="sldNum" sz="quarter" idx="5"/>
          </p:nvPr>
        </p:nvSpPr>
        <p:spPr/>
        <p:txBody>
          <a:bodyPr/>
          <a:lstStyle/>
          <a:p>
            <a:fld id="{999433EF-1E01-4717-96BF-F44828D2ED17}" type="slidenum">
              <a:rPr lang="de-AT" smtClean="0"/>
              <a:t>13</a:t>
            </a:fld>
            <a:endParaRPr lang="de-AT"/>
          </a:p>
        </p:txBody>
      </p:sp>
    </p:spTree>
    <p:extLst>
      <p:ext uri="{BB962C8B-B14F-4D97-AF65-F5344CB8AC3E}">
        <p14:creationId xmlns:p14="http://schemas.microsoft.com/office/powerpoint/2010/main" val="1917720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de-AT" dirty="0"/>
              <a:t>Το επόμενο κοινό εργαλείο για την ψηφιακή επικοινωνία και συνεργασία είναι το Google Workspace. </a:t>
            </a:r>
            <a:r>
              <a:rPr lang="el-GR" dirty="0"/>
              <a:t>Μπορεί να το γνωρίζετε από την αναζήτηση στο διαδίκτυο, αλλά η Google προσφέρει πολύ περισσότερα και χρησιμοποιείται σε πολλούς φορείς για εσωτερική αλλά και εξωτερική επικοινωνία και συνεργασία.</a:t>
            </a:r>
          </a:p>
          <a:p>
            <a:pPr algn="l" fontAlgn="base"/>
            <a:endParaRPr lang="de-AT" dirty="0"/>
          </a:p>
          <a:p>
            <a:pPr algn="l" fontAlgn="base"/>
            <a:r>
              <a:rPr lang="de-AT" dirty="0"/>
              <a:t>Στ</a:t>
            </a:r>
            <a:r>
              <a:rPr lang="el-GR" dirty="0"/>
              <a:t>η</a:t>
            </a:r>
            <a:r>
              <a:rPr lang="de-AT" dirty="0"/>
              <a:t> δεύτερ</a:t>
            </a:r>
            <a:r>
              <a:rPr lang="el-GR" dirty="0"/>
              <a:t>η</a:t>
            </a:r>
            <a:r>
              <a:rPr lang="de-AT" dirty="0"/>
              <a:t> </a:t>
            </a:r>
            <a:r>
              <a:rPr lang="el-GR" dirty="0"/>
              <a:t>συνεδρία</a:t>
            </a:r>
            <a:r>
              <a:rPr lang="de-AT" dirty="0"/>
              <a:t> αυτής της ενότητας, </a:t>
            </a:r>
            <a:r>
              <a:rPr lang="el-GR" dirty="0"/>
              <a:t>μάθατε</a:t>
            </a:r>
            <a:r>
              <a:rPr lang="de-AT" dirty="0"/>
              <a:t> πώς να εργάζεσ</a:t>
            </a:r>
            <a:r>
              <a:rPr lang="el-GR" dirty="0"/>
              <a:t>τε</a:t>
            </a:r>
            <a:r>
              <a:rPr lang="de-AT" dirty="0"/>
              <a:t> με το Google Workspace. Μπορεί</a:t>
            </a:r>
            <a:r>
              <a:rPr lang="el-GR" dirty="0"/>
              <a:t>τε</a:t>
            </a:r>
            <a:r>
              <a:rPr lang="de-AT" dirty="0"/>
              <a:t> να θυμηθεί</a:t>
            </a:r>
            <a:r>
              <a:rPr lang="el-GR" dirty="0"/>
              <a:t>τε</a:t>
            </a:r>
            <a:r>
              <a:rPr lang="de-AT" dirty="0"/>
              <a:t>;</a:t>
            </a:r>
          </a:p>
        </p:txBody>
      </p:sp>
      <p:sp>
        <p:nvSpPr>
          <p:cNvPr id="4" name="Foliennummernplatzhalter 3"/>
          <p:cNvSpPr>
            <a:spLocks noGrp="1"/>
          </p:cNvSpPr>
          <p:nvPr>
            <p:ph type="sldNum" sz="quarter" idx="5"/>
          </p:nvPr>
        </p:nvSpPr>
        <p:spPr/>
        <p:txBody>
          <a:bodyPr/>
          <a:lstStyle/>
          <a:p>
            <a:fld id="{999433EF-1E01-4717-96BF-F44828D2ED17}" type="slidenum">
              <a:rPr lang="de-AT" smtClean="0"/>
              <a:t>14</a:t>
            </a:fld>
            <a:endParaRPr lang="de-AT"/>
          </a:p>
        </p:txBody>
      </p:sp>
    </p:spTree>
    <p:extLst>
      <p:ext uri="{BB962C8B-B14F-4D97-AF65-F5344CB8AC3E}">
        <p14:creationId xmlns:p14="http://schemas.microsoft.com/office/powerpoint/2010/main" val="990497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Μάθ</a:t>
            </a:r>
            <a:r>
              <a:rPr lang="el-GR" dirty="0"/>
              <a:t>ατε </a:t>
            </a:r>
            <a:r>
              <a:rPr lang="de-AT" dirty="0"/>
              <a:t>πώς να εργάζεσ</a:t>
            </a:r>
            <a:r>
              <a:rPr lang="el-GR" dirty="0"/>
              <a:t>τε</a:t>
            </a:r>
            <a:r>
              <a:rPr lang="de-AT" dirty="0"/>
              <a:t> με το Google Workspace. Μπορεί</a:t>
            </a:r>
            <a:r>
              <a:rPr lang="el-GR" dirty="0"/>
              <a:t>τε</a:t>
            </a:r>
            <a:r>
              <a:rPr lang="de-AT" dirty="0"/>
              <a:t> να θυμηθεί</a:t>
            </a:r>
            <a:r>
              <a:rPr lang="el-GR" dirty="0"/>
              <a:t>τε</a:t>
            </a:r>
            <a:r>
              <a:rPr lang="de-AT" dirty="0"/>
              <a:t> όλα τα διαφορετικά εργαλεία και λειτουργίες; </a:t>
            </a:r>
          </a:p>
          <a:p>
            <a:endParaRPr lang="de-AT" dirty="0"/>
          </a:p>
          <a:p>
            <a:r>
              <a:rPr lang="de-AT" dirty="0"/>
              <a:t>Εδώ </a:t>
            </a:r>
            <a:r>
              <a:rPr lang="de-AT" dirty="0" err="1"/>
              <a:t>είναι</a:t>
            </a:r>
            <a:r>
              <a:rPr lang="de-AT" dirty="0"/>
              <a:t>:</a:t>
            </a:r>
          </a:p>
          <a:p>
            <a:endParaRPr lang="de-AT" dirty="0"/>
          </a:p>
          <a:p>
            <a:r>
              <a:rPr lang="de-AT" dirty="0"/>
              <a:t>Το Gmail </a:t>
            </a:r>
            <a:r>
              <a:rPr lang="de-AT" dirty="0" err="1"/>
              <a:t>είναι για την αποστολή </a:t>
            </a:r>
            <a:r>
              <a:rPr lang="de-AT" dirty="0"/>
              <a:t>και τη </a:t>
            </a:r>
            <a:r>
              <a:rPr lang="de-AT" dirty="0" err="1"/>
              <a:t>λήψη μηνυμάτων ηλεκτρονικού ταχυδρομείου</a:t>
            </a:r>
            <a:r>
              <a:rPr lang="de-AT" dirty="0"/>
              <a:t>. </a:t>
            </a:r>
          </a:p>
          <a:p>
            <a:endParaRPr lang="de-AT" dirty="0"/>
          </a:p>
          <a:p>
            <a:r>
              <a:rPr lang="de-AT" dirty="0"/>
              <a:t>Το Google</a:t>
            </a:r>
            <a:r>
              <a:rPr lang="el-GR" dirty="0"/>
              <a:t> </a:t>
            </a:r>
            <a:r>
              <a:rPr lang="en-GB" dirty="0"/>
              <a:t>Calendar</a:t>
            </a:r>
            <a:r>
              <a:rPr lang="de-AT" dirty="0"/>
              <a:t> μοιάζει με ένα χάρτινο ημερολόγιο, αλλά διαθέτει πολύ περισσότερες δυνατότητες για ψηφιακή συνεργασία.</a:t>
            </a:r>
          </a:p>
          <a:p>
            <a:endParaRPr lang="de-AT" dirty="0"/>
          </a:p>
          <a:p>
            <a:pPr marL="0" lvl="0" indent="0" algn="l" rtl="0">
              <a:spcBef>
                <a:spcPts val="0"/>
              </a:spcBef>
              <a:spcAft>
                <a:spcPts val="0"/>
              </a:spcAft>
              <a:buClr>
                <a:schemeClr val="dk1"/>
              </a:buClr>
              <a:buSzPts val="1100"/>
              <a:buFont typeface="Arial"/>
              <a:buNone/>
            </a:pPr>
            <a:r>
              <a:rPr lang="el-GR" dirty="0"/>
              <a:t>Το Google Drive είναι ένας ηλεκτρονικός φάκελος όπου μπορείτε να αποθηκεύετε και να μοιράζεστε όλα τα είδη αρχείων με τους συνεργάτες σας.</a:t>
            </a:r>
          </a:p>
          <a:p>
            <a:endParaRPr lang="de-AT" dirty="0"/>
          </a:p>
          <a:p>
            <a:r>
              <a:rPr lang="de-AT" dirty="0"/>
              <a:t>Το Google </a:t>
            </a:r>
            <a:r>
              <a:rPr lang="de-AT" dirty="0" err="1"/>
              <a:t>Meet είναι το εργαλείο για βιντεοκλήσεις ή βιντεοδιασκέψεις</a:t>
            </a:r>
            <a:r>
              <a:rPr lang="de-AT" dirty="0"/>
              <a:t>.</a:t>
            </a:r>
          </a:p>
          <a:p>
            <a:endParaRPr lang="de-AT" dirty="0"/>
          </a:p>
          <a:p>
            <a:pPr marL="0" lvl="0" indent="0" algn="l" rtl="0">
              <a:spcBef>
                <a:spcPts val="0"/>
              </a:spcBef>
              <a:spcAft>
                <a:spcPts val="0"/>
              </a:spcAft>
              <a:buClr>
                <a:schemeClr val="dk1"/>
              </a:buClr>
              <a:buSzPts val="1100"/>
              <a:buFont typeface="Arial"/>
              <a:buNone/>
            </a:pPr>
            <a:r>
              <a:rPr lang="el-GR" dirty="0"/>
              <a:t>Το Google Chat είναι ένα πρόγραμμα συνομιλίας το οποίο μπορείτε να χρησιμοποιήσετε για άμεση ανταλλαγή μηνυμάτων.</a:t>
            </a:r>
          </a:p>
          <a:p>
            <a:pPr marL="0" lvl="0" indent="0" algn="l" rtl="0">
              <a:spcBef>
                <a:spcPts val="0"/>
              </a:spcBef>
              <a:spcAft>
                <a:spcPts val="0"/>
              </a:spcAft>
              <a:buClr>
                <a:schemeClr val="dk1"/>
              </a:buClr>
              <a:buSzPts val="1100"/>
              <a:buFont typeface="Arial"/>
              <a:buNone/>
            </a:pPr>
            <a:endParaRPr lang="el-GR" dirty="0"/>
          </a:p>
          <a:p>
            <a:pPr marL="0" lvl="0" indent="0" algn="l" rtl="0">
              <a:spcBef>
                <a:spcPts val="0"/>
              </a:spcBef>
              <a:spcAft>
                <a:spcPts val="0"/>
              </a:spcAft>
              <a:buClr>
                <a:schemeClr val="dk1"/>
              </a:buClr>
              <a:buSzPts val="1100"/>
              <a:buFont typeface="Arial"/>
              <a:buNone/>
            </a:pPr>
            <a:r>
              <a:rPr lang="el-GR" dirty="0"/>
              <a:t>Όπως μπορείτε να δείτε, η Google έχει λίγο πολύ τις ίδιες λειτουργίες με τη Microsoft Teams. Εξαρτάται από τον οργανισμό σας ποιο προϊόν χρησιμοποιείτε.</a:t>
            </a:r>
          </a:p>
          <a:p>
            <a:endParaRPr lang="de-AT" dirty="0"/>
          </a:p>
          <a:p>
            <a:r>
              <a:rPr lang="de-AT" dirty="0" err="1"/>
              <a:t>Τώρα</a:t>
            </a:r>
            <a:r>
              <a:rPr lang="de-AT" dirty="0"/>
              <a:t>, </a:t>
            </a:r>
            <a:r>
              <a:rPr lang="de-AT" dirty="0" err="1"/>
              <a:t>ας </a:t>
            </a:r>
            <a:r>
              <a:rPr lang="de-AT" dirty="0"/>
              <a:t>ελέγξουμε </a:t>
            </a:r>
            <a:r>
              <a:rPr lang="de-AT" dirty="0" err="1"/>
              <a:t>τα </a:t>
            </a:r>
            <a:r>
              <a:rPr lang="de-AT" dirty="0"/>
              <a:t>διάφορα </a:t>
            </a:r>
            <a:r>
              <a:rPr lang="de-AT" dirty="0" err="1"/>
              <a:t>εργαλεία</a:t>
            </a:r>
            <a:r>
              <a:rPr lang="de-AT" dirty="0"/>
              <a:t>. </a:t>
            </a:r>
          </a:p>
        </p:txBody>
      </p:sp>
      <p:sp>
        <p:nvSpPr>
          <p:cNvPr id="4" name="Foliennummernplatzhalter 3"/>
          <p:cNvSpPr>
            <a:spLocks noGrp="1"/>
          </p:cNvSpPr>
          <p:nvPr>
            <p:ph type="sldNum" sz="quarter" idx="5"/>
          </p:nvPr>
        </p:nvSpPr>
        <p:spPr/>
        <p:txBody>
          <a:bodyPr/>
          <a:lstStyle/>
          <a:p>
            <a:fld id="{999433EF-1E01-4717-96BF-F44828D2ED17}" type="slidenum">
              <a:rPr lang="de-AT" smtClean="0"/>
              <a:t>15</a:t>
            </a:fld>
            <a:endParaRPr lang="de-AT"/>
          </a:p>
        </p:txBody>
      </p:sp>
    </p:spTree>
    <p:extLst>
      <p:ext uri="{BB962C8B-B14F-4D97-AF65-F5344CB8AC3E}">
        <p14:creationId xmlns:p14="http://schemas.microsoft.com/office/powerpoint/2010/main" val="911648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l-GR" dirty="0"/>
              <a:t>Η Τρίτη συνεδρία </a:t>
            </a:r>
            <a:r>
              <a:rPr lang="de-AT" dirty="0"/>
              <a:t>αυτής της ενότητας αφορούσε τη διαδικτυακή </a:t>
            </a:r>
            <a:r>
              <a:rPr lang="el-GR" dirty="0"/>
              <a:t>εθυμοτυπί</a:t>
            </a:r>
            <a:r>
              <a:rPr lang="de-AT" dirty="0"/>
              <a:t>α</a:t>
            </a:r>
            <a:r>
              <a:rPr lang="el-GR" dirty="0"/>
              <a:t> (netiquette)</a:t>
            </a:r>
            <a:r>
              <a:rPr lang="de-AT" dirty="0"/>
              <a:t>, μια αρκετά αστεία λέξη. Μπορείτε να θυμηθεί</a:t>
            </a:r>
            <a:r>
              <a:rPr lang="el-GR" dirty="0"/>
              <a:t>τε</a:t>
            </a:r>
            <a:r>
              <a:rPr lang="de-AT" dirty="0"/>
              <a:t> τι σημαίνει; </a:t>
            </a:r>
          </a:p>
          <a:p>
            <a:endParaRPr lang="de-AT" dirty="0"/>
          </a:p>
          <a:p>
            <a:r>
              <a:rPr lang="el-GR" dirty="0"/>
              <a:t>Το Netiquette είναι μια φτιαχτή λέξη από τις λέξεις net (διαδίκτυο) και etiquette (πρότυπο συμπεριφοράς). Έτσι, το netiquette περιγράφει τους κανόνες συμπεριφοράς για την κατάλληλη και με σεβασμό επικοινωνία στο διαδίκτυο.</a:t>
            </a:r>
          </a:p>
          <a:p>
            <a:endParaRPr lang="en-US" dirty="0"/>
          </a:p>
          <a:p>
            <a:pPr marL="0" lvl="0" indent="0" algn="l" rtl="0">
              <a:spcBef>
                <a:spcPts val="0"/>
              </a:spcBef>
              <a:spcAft>
                <a:spcPts val="0"/>
              </a:spcAft>
              <a:buNone/>
            </a:pPr>
            <a:r>
              <a:rPr lang="el-GR" b="0" i="0" dirty="0">
                <a:solidFill>
                  <a:srgbClr val="8F8F8F"/>
                </a:solidFill>
                <a:latin typeface="Arial"/>
                <a:ea typeface="Arial"/>
                <a:cs typeface="Arial"/>
                <a:sym typeface="Arial"/>
              </a:rPr>
              <a:t>Το netiquette χρησιμοποιείται κυρίως για την επικοινωνία με άγνωστους ανθρώπους στο διαδίκτυο. Οι κανόνες του προτύπου συμπεριφοράς εξαρτώνται πολύ από την πλατφόρμα και τους συμμετέχοντες. Γενικά, εξαρτάται από τον διαχειριστή ενός δικτυακού τόπου ή μιας εφαρμογής επικοινωνίας να καθορίσει το είδος και το πεδίο εφαρμογής της προτύπου συμπεριφοράς. Είναι επίσης δική του ευθύνη να παρακολουθεί τη συμμόρφωση με αυτούς τους βασικούς κανόνες και να τιμωρεί τις παραβιάσεις τους. </a:t>
            </a:r>
            <a:endParaRPr lang="el-GR" b="0" dirty="0"/>
          </a:p>
          <a:p>
            <a:pPr marL="0" lvl="0" indent="0" algn="l" rtl="0">
              <a:spcBef>
                <a:spcPts val="0"/>
              </a:spcBef>
              <a:spcAft>
                <a:spcPts val="0"/>
              </a:spcAft>
              <a:buNone/>
            </a:pPr>
            <a:endParaRPr lang="el-GR" b="0" i="0" dirty="0">
              <a:solidFill>
                <a:srgbClr val="8F8F8F"/>
              </a:solidFill>
              <a:latin typeface="Arial"/>
              <a:ea typeface="Arial"/>
              <a:cs typeface="Arial"/>
              <a:sym typeface="Arial"/>
            </a:endParaRPr>
          </a:p>
          <a:p>
            <a:pPr marL="0" lvl="0" indent="0" algn="l" rtl="0">
              <a:spcBef>
                <a:spcPts val="0"/>
              </a:spcBef>
              <a:spcAft>
                <a:spcPts val="0"/>
              </a:spcAft>
              <a:buNone/>
            </a:pPr>
            <a:r>
              <a:rPr lang="el-GR" b="0" i="0" dirty="0">
                <a:solidFill>
                  <a:srgbClr val="2D2D2D"/>
                </a:solidFill>
                <a:latin typeface="Arial"/>
                <a:ea typeface="Arial"/>
                <a:cs typeface="Arial"/>
                <a:sym typeface="Arial"/>
              </a:rPr>
              <a:t>Η τήρηση του προτύπου συμπεριφοράς στο διαδίκτυο μπορεί να είναι σημαντική για την ενίσχυση της διαδικτυακής σας φήμης. Οι δυνητικοί εργοδότες συχνά ερευνούν τους υποψηφίους για εργασία και ίσως είναι πιο πιθανό να προσλάβουν κάποιον που συμπεριφέρεται στους άλλους με σεβασμό. Είναι επίσης πολύ σημαντικό να εξασκηθείτε στο πρότυπο συμπεριφοράς στο διαδίκτυο, ώστε να μπορείτε να επικοινωνείτε αποτελεσματικά με ανθρώπους όπως οι συνάδελφοι, οι συμμαθητές ή οι καθηγητές σας μέσω διαδικτυακών πλατφορμών. Για παράδειγμα, μπορεί να θεωρείτε σημαντικό να γνωρίζετε πώς να γράφετε ένα ευγενικό, επαγγελματικό μήνυμα ηλεκτρονικού ταχυδρομείου όταν ρωτάτε για μια ευκαιρία εργασίας έναν πιθανό εργοδότη.</a:t>
            </a:r>
            <a:endParaRPr lang="el-GR" dirty="0"/>
          </a:p>
        </p:txBody>
      </p:sp>
      <p:sp>
        <p:nvSpPr>
          <p:cNvPr id="4" name="Foliennummernplatzhalter 3"/>
          <p:cNvSpPr>
            <a:spLocks noGrp="1"/>
          </p:cNvSpPr>
          <p:nvPr>
            <p:ph type="sldNum" sz="quarter" idx="5"/>
          </p:nvPr>
        </p:nvSpPr>
        <p:spPr/>
        <p:txBody>
          <a:bodyPr/>
          <a:lstStyle/>
          <a:p>
            <a:fld id="{999433EF-1E01-4717-96BF-F44828D2ED17}" type="slidenum">
              <a:rPr lang="de-AT" smtClean="0"/>
              <a:t>16</a:t>
            </a:fld>
            <a:endParaRPr lang="de-AT"/>
          </a:p>
        </p:txBody>
      </p:sp>
    </p:spTree>
    <p:extLst>
      <p:ext uri="{BB962C8B-B14F-4D97-AF65-F5344CB8AC3E}">
        <p14:creationId xmlns:p14="http://schemas.microsoft.com/office/powerpoint/2010/main" val="1750347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l-GR" b="0" i="0" dirty="0">
                <a:solidFill>
                  <a:srgbClr val="8F8F8F"/>
                </a:solidFill>
                <a:effectLst/>
                <a:latin typeface="MuseoSans"/>
              </a:rPr>
              <a:t>Όταν επικοινώνειτε στο διαδίκτυο, θα πρέπει πάντα να θυμάστε ότι επικοινωνείτε με ανθρώπους και όχι απλώς με υπολογιστές ή smartphones. Όπως και στον πραγματικό κόσμο, οι κανόνες συμπεριφοράς είναι απαραίτητοι στο διαδίκτυο. Η τήρηση του προτύπου συμπεριφοράς στο διαδίκτυο είναι επομένως σημαντική για την αποφυγή δυσμενών συνεπειών.</a:t>
            </a:r>
          </a:p>
          <a:p>
            <a:endParaRPr lang="en-US" b="0" i="0" dirty="0">
              <a:solidFill>
                <a:srgbClr val="8F8F8F"/>
              </a:solidFill>
              <a:effectLst/>
              <a:latin typeface="MuseoSans"/>
            </a:endParaRPr>
          </a:p>
          <a:p>
            <a:r>
              <a:rPr lang="en-US" b="0" i="0" dirty="0">
                <a:solidFill>
                  <a:srgbClr val="8F8F8F"/>
                </a:solidFill>
                <a:effectLst/>
                <a:latin typeface="MuseoSans"/>
              </a:rPr>
              <a:t>Απλά να </a:t>
            </a:r>
            <a:r>
              <a:rPr lang="en-US" b="0" i="0" dirty="0" err="1">
                <a:solidFill>
                  <a:srgbClr val="8F8F8F"/>
                </a:solidFill>
                <a:effectLst/>
                <a:latin typeface="MuseoSans"/>
              </a:rPr>
              <a:t>είσ</a:t>
            </a:r>
            <a:r>
              <a:rPr lang="el-GR" b="0" i="0" dirty="0">
                <a:solidFill>
                  <a:srgbClr val="8F8F8F"/>
                </a:solidFill>
                <a:effectLst/>
                <a:latin typeface="MuseoSans"/>
              </a:rPr>
              <a:t>τε</a:t>
            </a:r>
            <a:r>
              <a:rPr lang="en-US" b="0" i="0" dirty="0">
                <a:solidFill>
                  <a:srgbClr val="8F8F8F"/>
                </a:solidFill>
                <a:effectLst/>
                <a:latin typeface="MuseoSans"/>
              </a:rPr>
              <a:t> ευγενικοί και </a:t>
            </a:r>
            <a:r>
              <a:rPr lang="en-US" b="0" i="0" dirty="0" err="1">
                <a:solidFill>
                  <a:srgbClr val="8F8F8F"/>
                </a:solidFill>
                <a:effectLst/>
                <a:latin typeface="MuseoSans"/>
              </a:rPr>
              <a:t>φιλικ</a:t>
            </a:r>
            <a:r>
              <a:rPr lang="el-GR" b="0" i="0" dirty="0">
                <a:solidFill>
                  <a:srgbClr val="8F8F8F"/>
                </a:solidFill>
                <a:effectLst/>
                <a:latin typeface="MuseoSans"/>
              </a:rPr>
              <a:t>οί</a:t>
            </a:r>
            <a:r>
              <a:rPr lang="en-US" b="0" i="0" dirty="0">
                <a:solidFill>
                  <a:srgbClr val="8F8F8F"/>
                </a:solidFill>
                <a:effectLst/>
                <a:latin typeface="MuseoSans"/>
              </a:rPr>
              <a:t> όπως στην πραγματική ζωή - αυτό είναι όλο! </a:t>
            </a:r>
          </a:p>
          <a:p>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17</a:t>
            </a:fld>
            <a:endParaRPr lang="de-AT"/>
          </a:p>
        </p:txBody>
      </p:sp>
    </p:spTree>
    <p:extLst>
      <p:ext uri="{BB962C8B-B14F-4D97-AF65-F5344CB8AC3E}">
        <p14:creationId xmlns:p14="http://schemas.microsoft.com/office/powerpoint/2010/main" val="1782550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Αν θέλε</a:t>
            </a:r>
            <a:r>
              <a:rPr lang="el-GR" dirty="0"/>
              <a:t>τε</a:t>
            </a:r>
            <a:r>
              <a:rPr lang="de-AT" dirty="0"/>
              <a:t>, κάν</a:t>
            </a:r>
            <a:r>
              <a:rPr lang="el-GR" dirty="0"/>
              <a:t>τ</a:t>
            </a:r>
            <a:r>
              <a:rPr lang="de-AT" dirty="0"/>
              <a:t>ε κλικ στους διάφορους συνδέσμους για να μάθε</a:t>
            </a:r>
            <a:r>
              <a:rPr lang="el-GR" dirty="0"/>
              <a:t>τε</a:t>
            </a:r>
            <a:r>
              <a:rPr lang="de-AT" dirty="0"/>
              <a:t> περισσότερα σχετικά με την ηλεκτρονική επικοινωνία και να επισημοποιήσε</a:t>
            </a:r>
            <a:r>
              <a:rPr lang="el-GR" dirty="0"/>
              <a:t>τε</a:t>
            </a:r>
            <a:r>
              <a:rPr lang="de-AT" dirty="0"/>
              <a:t> την ψηφιακή σ</a:t>
            </a:r>
            <a:r>
              <a:rPr lang="el-GR" dirty="0"/>
              <a:t>ας</a:t>
            </a:r>
            <a:r>
              <a:rPr lang="de-AT" dirty="0"/>
              <a:t> συμπεριφορά, η οποία είναι πολύ σημαντική τόσο για τη δουλειά σ</a:t>
            </a:r>
            <a:r>
              <a:rPr lang="el-GR" dirty="0"/>
              <a:t>ας</a:t>
            </a:r>
            <a:r>
              <a:rPr lang="de-AT" dirty="0"/>
              <a:t> όσο και για την ιδιωτική σ</a:t>
            </a:r>
            <a:r>
              <a:rPr lang="el-GR" dirty="0"/>
              <a:t>ας</a:t>
            </a:r>
            <a:r>
              <a:rPr lang="de-AT" dirty="0"/>
              <a:t> ζωή. </a:t>
            </a:r>
          </a:p>
        </p:txBody>
      </p:sp>
      <p:sp>
        <p:nvSpPr>
          <p:cNvPr id="4" name="Foliennummernplatzhalter 3"/>
          <p:cNvSpPr>
            <a:spLocks noGrp="1"/>
          </p:cNvSpPr>
          <p:nvPr>
            <p:ph type="sldNum" sz="quarter" idx="5"/>
          </p:nvPr>
        </p:nvSpPr>
        <p:spPr/>
        <p:txBody>
          <a:bodyPr/>
          <a:lstStyle/>
          <a:p>
            <a:fld id="{999433EF-1E01-4717-96BF-F44828D2ED17}" type="slidenum">
              <a:rPr lang="de-AT" smtClean="0"/>
              <a:t>18</a:t>
            </a:fld>
            <a:endParaRPr lang="de-AT"/>
          </a:p>
        </p:txBody>
      </p:sp>
    </p:spTree>
    <p:extLst>
      <p:ext uri="{BB962C8B-B14F-4D97-AF65-F5344CB8AC3E}">
        <p14:creationId xmlns:p14="http://schemas.microsoft.com/office/powerpoint/2010/main" val="770693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l-GR" dirty="0"/>
              <a:t>Η τέταρτη συνεδρία </a:t>
            </a:r>
            <a:r>
              <a:rPr lang="de-AT" dirty="0"/>
              <a:t>αυτής της ενότητας αφορούσε την ανάπτυξη του κοινού. Αυτό σημαίνει, πώς να προσεγγίσε</a:t>
            </a:r>
            <a:r>
              <a:rPr lang="el-GR" dirty="0"/>
              <a:t>τε</a:t>
            </a:r>
            <a:r>
              <a:rPr lang="de-AT" dirty="0"/>
              <a:t> όσο το δυνατόν περισσότερους ανθρώπους στο διαδίκτυο για να βεβαιωθεί</a:t>
            </a:r>
            <a:r>
              <a:rPr lang="el-GR" dirty="0"/>
              <a:t>τε</a:t>
            </a:r>
            <a:r>
              <a:rPr lang="de-AT" dirty="0"/>
              <a:t> ότι όλοι γνωρίζουν το ίδρυμά σ</a:t>
            </a:r>
            <a:r>
              <a:rPr lang="el-GR" dirty="0"/>
              <a:t>ας</a:t>
            </a:r>
            <a:r>
              <a:rPr lang="de-AT" dirty="0"/>
              <a:t> και θέλουν να το δουν.  </a:t>
            </a:r>
          </a:p>
          <a:p>
            <a:endParaRPr lang="de-AT" dirty="0"/>
          </a:p>
          <a:p>
            <a:r>
              <a:rPr lang="de-AT" dirty="0"/>
              <a:t>Ακολουθούν ορισμένα βασικά σημεία που πρέπει να θυμάσ</a:t>
            </a:r>
            <a:r>
              <a:rPr lang="el-GR" dirty="0"/>
              <a:t>τε</a:t>
            </a:r>
            <a:r>
              <a:rPr lang="de-AT" dirty="0"/>
              <a:t> και να λάβε</a:t>
            </a:r>
            <a:r>
              <a:rPr lang="el-GR" dirty="0"/>
              <a:t>τε</a:t>
            </a:r>
            <a:r>
              <a:rPr lang="de-AT" dirty="0"/>
              <a:t> υπόψη </a:t>
            </a:r>
            <a:r>
              <a:rPr lang="el-GR" dirty="0"/>
              <a:t>σας</a:t>
            </a:r>
            <a:r>
              <a:rPr lang="de-AT" dirty="0"/>
              <a:t> κατά την εργασία σ</a:t>
            </a:r>
            <a:r>
              <a:rPr lang="el-GR" dirty="0"/>
              <a:t>ας</a:t>
            </a:r>
            <a:r>
              <a:rPr lang="de-AT" dirty="0"/>
              <a:t> σε ένα ίδρυμα </a:t>
            </a:r>
            <a:r>
              <a:rPr lang="el-GR" dirty="0"/>
              <a:t>του τομέα </a:t>
            </a:r>
            <a:r>
              <a:rPr lang="de-AT" dirty="0"/>
              <a:t>GLAM. </a:t>
            </a:r>
          </a:p>
        </p:txBody>
      </p:sp>
      <p:sp>
        <p:nvSpPr>
          <p:cNvPr id="4" name="Foliennummernplatzhalter 3"/>
          <p:cNvSpPr>
            <a:spLocks noGrp="1"/>
          </p:cNvSpPr>
          <p:nvPr>
            <p:ph type="sldNum" sz="quarter" idx="5"/>
          </p:nvPr>
        </p:nvSpPr>
        <p:spPr/>
        <p:txBody>
          <a:bodyPr/>
          <a:lstStyle/>
          <a:p>
            <a:fld id="{999433EF-1E01-4717-96BF-F44828D2ED17}" type="slidenum">
              <a:rPr lang="de-AT" smtClean="0"/>
              <a:t>19</a:t>
            </a:fld>
            <a:endParaRPr lang="de-AT"/>
          </a:p>
        </p:txBody>
      </p:sp>
    </p:spTree>
    <p:extLst>
      <p:ext uri="{BB962C8B-B14F-4D97-AF65-F5344CB8AC3E}">
        <p14:creationId xmlns:p14="http://schemas.microsoft.com/office/powerpoint/2010/main" val="1750347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Το πρώτο βασικό βήμα για την αύξηση του κοινού σ</a:t>
            </a:r>
            <a:r>
              <a:rPr lang="el-GR" dirty="0"/>
              <a:t>ας</a:t>
            </a:r>
            <a:r>
              <a:rPr lang="de-AT" dirty="0"/>
              <a:t> είναι να ορίσε</a:t>
            </a:r>
            <a:r>
              <a:rPr lang="el-GR" dirty="0"/>
              <a:t>τε</a:t>
            </a:r>
            <a:r>
              <a:rPr lang="de-AT" dirty="0"/>
              <a:t> τ</a:t>
            </a:r>
            <a:r>
              <a:rPr lang="el-GR" dirty="0"/>
              <a:t>ο</a:t>
            </a:r>
            <a:r>
              <a:rPr lang="de-AT" dirty="0"/>
              <a:t> </a:t>
            </a:r>
            <a:r>
              <a:rPr lang="el-GR" dirty="0"/>
              <a:t>κοινό</a:t>
            </a:r>
            <a:r>
              <a:rPr lang="de-AT" dirty="0"/>
              <a:t>-στόχο σ</a:t>
            </a:r>
            <a:r>
              <a:rPr lang="el-GR" dirty="0"/>
              <a:t>ας</a:t>
            </a:r>
            <a:r>
              <a:rPr lang="de-AT" dirty="0"/>
              <a:t>. </a:t>
            </a:r>
          </a:p>
          <a:p>
            <a:endParaRPr lang="de-AT" dirty="0"/>
          </a:p>
          <a:p>
            <a:r>
              <a:rPr lang="el-GR" dirty="0"/>
              <a:t>Με τον όρο κοινό-στόχος εννοείται η συγκεκριμένη ομάδα ανθρώπων στην οποία θα απευθυνθεί μια διαφήμιση. Με τον όρο κοινό-στόχος εννοείται η συγκεκριμένη ομάδα ανθρώπων στην οποία θα απευθυνθεί μια διαφήμιση. Μια διαφήμιση δεν θα έχει κανένα ενδιαφέρον για έναν θεατή ή αναγνώστη που δεν ανήκει στο κοινό-στόχο. Το κοινό-στόχος μπορεί να υπαγορεύεται από την ηλικία, το φύλο, το εισόδημα, την τοποθεσία, τα ενδιαφέροντα ή μια πληθώρα άλλων παραγόντων. </a:t>
            </a:r>
          </a:p>
          <a:p>
            <a:endParaRPr lang="de-AT" dirty="0"/>
          </a:p>
          <a:p>
            <a:r>
              <a:rPr lang="el-GR" dirty="0"/>
              <a:t>Ανάλογα με το τι πουλάτε, το κοινό-στόχος σας μπορεί να είναι εξειδικευμένο ή ευρύτερο. Για παράδειγμα, αν είστε πωλητής παπουτσιών, το κοινό-στόχος σας θα είναι ευρύ, αφού όλοι οι άνδρες, οι γυναίκες και τα παιδιά φορούν παπούτσια. Από την άλλη πλευρά, ίσως να πουλάτε ειδικά παπούτσια για τρέξιμο υψηλών επιδόσεων. Τότε, το κοινό-στόχος σας θα ήταν πιο εξειδικευμένο - ελίτ αθλητές ηλικίας 20-40 ετών που έχουν εκδηλώσει ενδιαφέρον για το τρέξιμο ή έχουν τρέξει έναν μαραθώνιο. Όπως και να έχει, είναι σημαντικό να ορίσετε και να τμηματοποιήστε το κοινό-στόχο σας, προκειμένου να καθορίσετε τα δημιουργικά μηνύματα που θα έχουν απήχηση σε αυτούς και να εντοπίσετε τα κανάλια που προτιμούν. </a:t>
            </a:r>
          </a:p>
          <a:p>
            <a:endParaRPr lang="en-US" b="0" i="0" dirty="0">
              <a:solidFill>
                <a:srgbClr val="011140"/>
              </a:solidFill>
              <a:effectLst/>
              <a:latin typeface="Proxima Nova Rg"/>
            </a:endParaRPr>
          </a:p>
          <a:p>
            <a:r>
              <a:rPr lang="en-US" b="0" i="0" dirty="0">
                <a:solidFill>
                  <a:srgbClr val="011140"/>
                </a:solidFill>
                <a:effectLst/>
                <a:latin typeface="Proxima Nova Rg"/>
              </a:rPr>
              <a:t>Το κοινό-στόχος επικεντρώνεται σε μια συγκεκριμένη ομάδα ανθρώπων. </a:t>
            </a:r>
            <a:r>
              <a:rPr lang="en-US" b="0" i="0" dirty="0" err="1">
                <a:solidFill>
                  <a:srgbClr val="011140"/>
                </a:solidFill>
                <a:effectLst/>
                <a:latin typeface="Proxima Nova Rg"/>
              </a:rPr>
              <a:t>Αυτ</a:t>
            </a:r>
            <a:r>
              <a:rPr lang="el-GR" b="0" i="0" dirty="0">
                <a:solidFill>
                  <a:srgbClr val="011140"/>
                </a:solidFill>
                <a:effectLst/>
                <a:latin typeface="Proxima Nova Rg"/>
              </a:rPr>
              <a:t>ή</a:t>
            </a:r>
            <a:r>
              <a:rPr lang="en-US" b="0" i="0" dirty="0">
                <a:solidFill>
                  <a:srgbClr val="011140"/>
                </a:solidFill>
                <a:effectLst/>
                <a:latin typeface="Proxima Nova Rg"/>
              </a:rPr>
              <a:t> μπορεί να είναι άνδρες, γυναίκες, έφηβοι ή παιδιά. Γενικά μοιράζονται ένα ενδιαφέρον, όπως το διάβασμα, το τρέξιμο ή το ποδόσφαιρο.</a:t>
            </a:r>
          </a:p>
          <a:p>
            <a:pPr algn="l"/>
            <a:r>
              <a:rPr lang="el-GR" b="0" i="0" u="none" strike="noStrike" dirty="0">
                <a:solidFill>
                  <a:srgbClr val="011140"/>
                </a:solidFill>
                <a:effectLst/>
                <a:latin typeface="Proxima Nova Rg"/>
              </a:rPr>
              <a:t>Ένας εύκολος τρόπος είναι να παρακολουθείτε όλους τους ανθρώπους που επισκέπτονται το ίδρυμά σας και να τους χωρίζετε σε διάφορες ομάδες. Κατά τη δημιουργία τους, σκεφτείτε να χρησιμοποιήσετε τα ακόλουθα δημογραφικά στοιχεία και αναγνωριστικά:</a:t>
            </a:r>
            <a:endParaRPr lang="en-US" b="0" i="0" u="none" strike="noStrike" dirty="0">
              <a:solidFill>
                <a:srgbClr val="011140"/>
              </a:solidFill>
              <a:effectLst/>
              <a:latin typeface="Proxima Nova Rg"/>
            </a:endParaRPr>
          </a:p>
          <a:p>
            <a:pPr algn="l">
              <a:buFont typeface="Arial" panose="020B0604020202020204" pitchFamily="34" charset="0"/>
              <a:buChar char="•"/>
            </a:pPr>
            <a:r>
              <a:rPr lang="en-US" b="0" i="0" dirty="0">
                <a:solidFill>
                  <a:srgbClr val="011140"/>
                </a:solidFill>
                <a:effectLst/>
                <a:latin typeface="Proxima Nova Rg"/>
              </a:rPr>
              <a:t>Ηλικία</a:t>
            </a:r>
          </a:p>
          <a:p>
            <a:pPr algn="l">
              <a:buFont typeface="Arial" panose="020B0604020202020204" pitchFamily="34" charset="0"/>
              <a:buChar char="•"/>
            </a:pPr>
            <a:r>
              <a:rPr lang="en-US" b="0" i="0" dirty="0">
                <a:solidFill>
                  <a:srgbClr val="011140"/>
                </a:solidFill>
                <a:effectLst/>
                <a:latin typeface="Proxima Nova Rg"/>
              </a:rPr>
              <a:t>Φύλο</a:t>
            </a:r>
          </a:p>
          <a:p>
            <a:pPr algn="l">
              <a:buFont typeface="Arial" panose="020B0604020202020204" pitchFamily="34" charset="0"/>
              <a:buChar char="•"/>
            </a:pPr>
            <a:r>
              <a:rPr lang="en-US" b="0" i="0" dirty="0">
                <a:solidFill>
                  <a:srgbClr val="011140"/>
                </a:solidFill>
                <a:effectLst/>
                <a:latin typeface="Proxima Nova Rg"/>
              </a:rPr>
              <a:t>Τοποθεσία</a:t>
            </a:r>
          </a:p>
          <a:p>
            <a:pPr algn="l">
              <a:buFont typeface="Arial" panose="020B0604020202020204" pitchFamily="34" charset="0"/>
              <a:buChar char="•"/>
            </a:pPr>
            <a:r>
              <a:rPr lang="en-US" b="0" i="0" dirty="0">
                <a:solidFill>
                  <a:srgbClr val="011140"/>
                </a:solidFill>
                <a:effectLst/>
                <a:latin typeface="Proxima Nova Rg"/>
              </a:rPr>
              <a:t>Χόμπι</a:t>
            </a:r>
          </a:p>
          <a:p>
            <a:pPr algn="l">
              <a:buFont typeface="Arial" panose="020B0604020202020204" pitchFamily="34" charset="0"/>
              <a:buChar char="•"/>
            </a:pPr>
            <a:r>
              <a:rPr lang="en-US" b="0" i="0" dirty="0">
                <a:solidFill>
                  <a:srgbClr val="011140"/>
                </a:solidFill>
                <a:effectLst/>
                <a:latin typeface="Proxima Nova Rg"/>
              </a:rPr>
              <a:t>Εισόδημα</a:t>
            </a:r>
          </a:p>
          <a:p>
            <a:pPr algn="l">
              <a:buFont typeface="Arial" panose="020B0604020202020204" pitchFamily="34" charset="0"/>
              <a:buChar char="•"/>
            </a:pPr>
            <a:r>
              <a:rPr lang="en-US" b="0" i="0" dirty="0">
                <a:solidFill>
                  <a:srgbClr val="011140"/>
                </a:solidFill>
                <a:effectLst/>
                <a:latin typeface="Proxima Nova Rg"/>
              </a:rPr>
              <a:t>Επίπεδο εκπαίδευσης</a:t>
            </a:r>
          </a:p>
          <a:p>
            <a:pPr algn="l">
              <a:buFont typeface="Arial" panose="020B0604020202020204" pitchFamily="34" charset="0"/>
              <a:buChar char="•"/>
            </a:pPr>
            <a:r>
              <a:rPr lang="en-US" b="0" i="0" dirty="0">
                <a:solidFill>
                  <a:srgbClr val="011140"/>
                </a:solidFill>
                <a:effectLst/>
                <a:latin typeface="Proxima Nova Rg"/>
              </a:rPr>
              <a:t>Επάγγελμα</a:t>
            </a:r>
          </a:p>
          <a:p>
            <a:pPr algn="l">
              <a:buFont typeface="Arial" panose="020B0604020202020204" pitchFamily="34" charset="0"/>
              <a:buChar char="•"/>
            </a:pPr>
            <a:r>
              <a:rPr lang="en-US" b="0" i="0" dirty="0">
                <a:solidFill>
                  <a:srgbClr val="011140"/>
                </a:solidFill>
                <a:effectLst/>
                <a:latin typeface="Proxima Nova Rg"/>
              </a:rPr>
              <a:t>Οικογενειακή κατάσταση</a:t>
            </a:r>
          </a:p>
          <a:p>
            <a:pPr algn="l">
              <a:buFont typeface="Arial" panose="020B0604020202020204" pitchFamily="34" charset="0"/>
              <a:buChar char="•"/>
            </a:pPr>
            <a:r>
              <a:rPr lang="en-US" b="0" i="0" dirty="0">
                <a:solidFill>
                  <a:srgbClr val="011140"/>
                </a:solidFill>
                <a:effectLst/>
                <a:latin typeface="Proxima Nova Rg"/>
              </a:rPr>
              <a:t>Ποιον εμπιστεύονται</a:t>
            </a:r>
          </a:p>
          <a:p>
            <a:pPr algn="l">
              <a:buFont typeface="Arial" panose="020B0604020202020204" pitchFamily="34" charset="0"/>
              <a:buChar char="•"/>
            </a:pPr>
            <a:r>
              <a:rPr lang="en-US" b="0" i="0" dirty="0">
                <a:solidFill>
                  <a:srgbClr val="011140"/>
                </a:solidFill>
                <a:effectLst/>
                <a:latin typeface="Proxima Nova Rg"/>
              </a:rPr>
              <a:t>Τι διαβάζουν/βλέπουν</a:t>
            </a:r>
          </a:p>
          <a:p>
            <a:pPr algn="l">
              <a:buFont typeface="Arial" panose="020B0604020202020204" pitchFamily="34" charset="0"/>
              <a:buChar char="•"/>
            </a:pPr>
            <a:endParaRPr lang="en-US" b="0" i="0" dirty="0">
              <a:solidFill>
                <a:srgbClr val="011140"/>
              </a:solidFill>
              <a:effectLst/>
              <a:latin typeface="Proxima Nova Rg"/>
            </a:endParaRPr>
          </a:p>
          <a:p>
            <a:pPr algn="l">
              <a:buFont typeface="Arial" panose="020B0604020202020204" pitchFamily="34" charset="0"/>
              <a:buNone/>
            </a:pPr>
            <a:r>
              <a:rPr lang="en-US" b="0" i="0" dirty="0" err="1">
                <a:solidFill>
                  <a:srgbClr val="011140"/>
                </a:solidFill>
                <a:effectLst/>
                <a:latin typeface="Proxima Nova Rg"/>
              </a:rPr>
              <a:t>Αφού</a:t>
            </a:r>
            <a:r>
              <a:rPr lang="en-US" b="0" i="0" dirty="0">
                <a:solidFill>
                  <a:srgbClr val="011140"/>
                </a:solidFill>
                <a:effectLst/>
                <a:latin typeface="Proxima Nova Rg"/>
              </a:rPr>
              <a:t> </a:t>
            </a:r>
            <a:r>
              <a:rPr lang="en-US" b="0" i="0" dirty="0" err="1">
                <a:solidFill>
                  <a:srgbClr val="011140"/>
                </a:solidFill>
                <a:effectLst/>
                <a:latin typeface="Proxima Nova Rg"/>
              </a:rPr>
              <a:t>ορίσε</a:t>
            </a:r>
            <a:r>
              <a:rPr lang="el-GR" b="0" i="0" dirty="0">
                <a:solidFill>
                  <a:srgbClr val="011140"/>
                </a:solidFill>
                <a:effectLst/>
                <a:latin typeface="Proxima Nova Rg"/>
              </a:rPr>
              <a:t>τε </a:t>
            </a:r>
            <a:r>
              <a:rPr lang="en-US" b="0" i="0" dirty="0">
                <a:solidFill>
                  <a:srgbClr val="011140"/>
                </a:solidFill>
                <a:effectLst/>
                <a:latin typeface="Proxima Nova Rg"/>
              </a:rPr>
              <a:t>τ</a:t>
            </a:r>
            <a:r>
              <a:rPr lang="el-GR" b="0" i="0" dirty="0">
                <a:solidFill>
                  <a:srgbClr val="011140"/>
                </a:solidFill>
                <a:effectLst/>
                <a:latin typeface="Proxima Nova Rg"/>
              </a:rPr>
              <a:t>α</a:t>
            </a:r>
            <a:r>
              <a:rPr lang="en-US" b="0" i="0" dirty="0">
                <a:solidFill>
                  <a:srgbClr val="011140"/>
                </a:solidFill>
                <a:effectLst/>
                <a:latin typeface="Proxima Nova Rg"/>
              </a:rPr>
              <a:t> </a:t>
            </a:r>
            <a:r>
              <a:rPr lang="el-GR" b="0" i="0" dirty="0">
                <a:solidFill>
                  <a:srgbClr val="011140"/>
                </a:solidFill>
                <a:effectLst/>
                <a:latin typeface="Proxima Nova Rg"/>
              </a:rPr>
              <a:t>κοινά</a:t>
            </a:r>
            <a:r>
              <a:rPr lang="en-US" b="0" i="0" dirty="0">
                <a:solidFill>
                  <a:srgbClr val="011140"/>
                </a:solidFill>
                <a:effectLst/>
                <a:latin typeface="Proxima Nova Rg"/>
              </a:rPr>
              <a:t>-</a:t>
            </a:r>
            <a:r>
              <a:rPr lang="en-US" b="0" i="0" dirty="0" err="1">
                <a:solidFill>
                  <a:srgbClr val="011140"/>
                </a:solidFill>
                <a:effectLst/>
                <a:latin typeface="Proxima Nova Rg"/>
              </a:rPr>
              <a:t>στόχους</a:t>
            </a:r>
            <a:r>
              <a:rPr lang="en-US" b="0" i="0" dirty="0">
                <a:solidFill>
                  <a:srgbClr val="011140"/>
                </a:solidFill>
                <a:effectLst/>
                <a:latin typeface="Proxima Nova Rg"/>
              </a:rPr>
              <a:t> σ</a:t>
            </a:r>
            <a:r>
              <a:rPr lang="el-GR" b="0" i="0" dirty="0">
                <a:solidFill>
                  <a:srgbClr val="011140"/>
                </a:solidFill>
                <a:effectLst/>
                <a:latin typeface="Proxima Nova Rg"/>
              </a:rPr>
              <a:t>ας</a:t>
            </a:r>
            <a:r>
              <a:rPr lang="en-US" b="0" i="0" dirty="0">
                <a:solidFill>
                  <a:srgbClr val="011140"/>
                </a:solidFill>
                <a:effectLst/>
                <a:latin typeface="Proxima Nova Rg"/>
              </a:rPr>
              <a:t>, μπ</a:t>
            </a:r>
            <a:r>
              <a:rPr lang="en-US" b="0" i="0" dirty="0" err="1">
                <a:solidFill>
                  <a:srgbClr val="011140"/>
                </a:solidFill>
                <a:effectLst/>
                <a:latin typeface="Proxima Nova Rg"/>
              </a:rPr>
              <a:t>ορεί</a:t>
            </a:r>
            <a:r>
              <a:rPr lang="el-GR" b="0" i="0" dirty="0">
                <a:solidFill>
                  <a:srgbClr val="011140"/>
                </a:solidFill>
                <a:effectLst/>
                <a:latin typeface="Proxima Nova Rg"/>
              </a:rPr>
              <a:t>τε</a:t>
            </a:r>
            <a:r>
              <a:rPr lang="en-US" b="0" i="0" dirty="0">
                <a:solidFill>
                  <a:srgbClr val="011140"/>
                </a:solidFill>
                <a:effectLst/>
                <a:latin typeface="Proxima Nova Rg"/>
              </a:rPr>
              <a:t> να α</a:t>
            </a:r>
            <a:r>
              <a:rPr lang="en-US" b="0" i="0" dirty="0" err="1">
                <a:solidFill>
                  <a:srgbClr val="011140"/>
                </a:solidFill>
                <a:effectLst/>
                <a:latin typeface="Proxima Nova Rg"/>
              </a:rPr>
              <a:t>ρχίσε</a:t>
            </a:r>
            <a:r>
              <a:rPr lang="el-GR" b="0" i="0" dirty="0">
                <a:solidFill>
                  <a:srgbClr val="011140"/>
                </a:solidFill>
                <a:effectLst/>
                <a:latin typeface="Proxima Nova Rg"/>
              </a:rPr>
              <a:t>τε</a:t>
            </a:r>
            <a:r>
              <a:rPr lang="en-US" b="0" i="0" dirty="0">
                <a:solidFill>
                  <a:srgbClr val="011140"/>
                </a:solidFill>
                <a:effectLst/>
                <a:latin typeface="Proxima Nova Rg"/>
              </a:rPr>
              <a:t> να αναπ</a:t>
            </a:r>
            <a:r>
              <a:rPr lang="en-US" b="0" i="0" dirty="0" err="1">
                <a:solidFill>
                  <a:srgbClr val="011140"/>
                </a:solidFill>
                <a:effectLst/>
                <a:latin typeface="Proxima Nova Rg"/>
              </a:rPr>
              <a:t>τύσσε</a:t>
            </a:r>
            <a:r>
              <a:rPr lang="el-GR" b="0" i="0" dirty="0">
                <a:solidFill>
                  <a:srgbClr val="011140"/>
                </a:solidFill>
                <a:effectLst/>
                <a:latin typeface="Proxima Nova Rg"/>
              </a:rPr>
              <a:t>τε</a:t>
            </a:r>
            <a:r>
              <a:rPr lang="en-US" b="0" i="0" dirty="0">
                <a:solidFill>
                  <a:srgbClr val="011140"/>
                </a:solidFill>
                <a:effectLst/>
                <a:latin typeface="Proxima Nova Rg"/>
              </a:rPr>
              <a:t> το </a:t>
            </a:r>
            <a:r>
              <a:rPr lang="en-US" b="0" i="0" dirty="0" err="1">
                <a:solidFill>
                  <a:srgbClr val="011140"/>
                </a:solidFill>
                <a:effectLst/>
                <a:latin typeface="Proxima Nova Rg"/>
              </a:rPr>
              <a:t>κοινό</a:t>
            </a:r>
            <a:r>
              <a:rPr lang="en-US" b="0" i="0" dirty="0">
                <a:solidFill>
                  <a:srgbClr val="011140"/>
                </a:solidFill>
                <a:effectLst/>
                <a:latin typeface="Proxima Nova Rg"/>
              </a:rPr>
              <a:t> σ</a:t>
            </a:r>
            <a:r>
              <a:rPr lang="el-GR" b="0" i="0" dirty="0">
                <a:solidFill>
                  <a:srgbClr val="011140"/>
                </a:solidFill>
                <a:effectLst/>
                <a:latin typeface="Proxima Nova Rg"/>
              </a:rPr>
              <a:t>ας</a:t>
            </a:r>
            <a:r>
              <a:rPr lang="en-US" b="0" i="0" dirty="0">
                <a:solidFill>
                  <a:srgbClr val="011140"/>
                </a:solidFill>
                <a:effectLst/>
                <a:latin typeface="Proxima Nova Rg"/>
              </a:rPr>
              <a:t>. Ας ξεκινήσουμε με μερικά πράγματα που πρέπει να θυμάσ</a:t>
            </a:r>
            <a:r>
              <a:rPr lang="el-GR" b="0" i="0" dirty="0">
                <a:solidFill>
                  <a:srgbClr val="011140"/>
                </a:solidFill>
                <a:effectLst/>
                <a:latin typeface="Proxima Nova Rg"/>
              </a:rPr>
              <a:t>τε</a:t>
            </a:r>
            <a:r>
              <a:rPr lang="en-US" b="0" i="0" dirty="0">
                <a:solidFill>
                  <a:srgbClr val="011140"/>
                </a:solidFill>
                <a:effectLst/>
                <a:latin typeface="Proxima Nova Rg"/>
              </a:rPr>
              <a:t>. </a:t>
            </a:r>
          </a:p>
        </p:txBody>
      </p:sp>
      <p:sp>
        <p:nvSpPr>
          <p:cNvPr id="4" name="Foliennummernplatzhalter 3"/>
          <p:cNvSpPr>
            <a:spLocks noGrp="1"/>
          </p:cNvSpPr>
          <p:nvPr>
            <p:ph type="sldNum" sz="quarter" idx="5"/>
          </p:nvPr>
        </p:nvSpPr>
        <p:spPr/>
        <p:txBody>
          <a:bodyPr/>
          <a:lstStyle/>
          <a:p>
            <a:fld id="{999433EF-1E01-4717-96BF-F44828D2ED17}" type="slidenum">
              <a:rPr lang="de-AT" smtClean="0"/>
              <a:t>20</a:t>
            </a:fld>
            <a:endParaRPr lang="de-AT"/>
          </a:p>
        </p:txBody>
      </p:sp>
    </p:spTree>
    <p:extLst>
      <p:ext uri="{BB962C8B-B14F-4D97-AF65-F5344CB8AC3E}">
        <p14:creationId xmlns:p14="http://schemas.microsoft.com/office/powerpoint/2010/main" val="1782550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Καλώς ήρθ</a:t>
            </a:r>
            <a:r>
              <a:rPr lang="el-GR" dirty="0"/>
              <a:t>ατε</a:t>
            </a:r>
            <a:r>
              <a:rPr lang="de-AT" dirty="0"/>
              <a:t> στ</a:t>
            </a:r>
            <a:r>
              <a:rPr lang="el-GR" dirty="0"/>
              <a:t>ην</a:t>
            </a:r>
            <a:r>
              <a:rPr lang="de-AT" dirty="0"/>
              <a:t> πέμπτ</a:t>
            </a:r>
            <a:r>
              <a:rPr lang="el-GR" dirty="0"/>
              <a:t>η</a:t>
            </a:r>
            <a:r>
              <a:rPr lang="de-AT" dirty="0"/>
              <a:t> και τελευταί</a:t>
            </a:r>
            <a:r>
              <a:rPr lang="el-GR" dirty="0"/>
              <a:t>α</a:t>
            </a:r>
            <a:r>
              <a:rPr lang="de-AT" dirty="0"/>
              <a:t> </a:t>
            </a:r>
            <a:r>
              <a:rPr lang="el-GR" dirty="0"/>
              <a:t>συνεδρία</a:t>
            </a:r>
            <a:r>
              <a:rPr lang="de-AT" dirty="0"/>
              <a:t> αυτής της ενότητας για την ψηφιακή επικοινωνία και συνεργασία. </a:t>
            </a:r>
          </a:p>
          <a:p>
            <a:endParaRPr lang="de-AT" dirty="0"/>
          </a:p>
          <a:p>
            <a:r>
              <a:rPr lang="de-AT" dirty="0"/>
              <a:t>Στ</a:t>
            </a:r>
            <a:r>
              <a:rPr lang="el-GR" dirty="0"/>
              <a:t>ις</a:t>
            </a:r>
            <a:r>
              <a:rPr lang="de-AT" dirty="0"/>
              <a:t> τέσσερ</a:t>
            </a:r>
            <a:r>
              <a:rPr lang="el-GR" dirty="0"/>
              <a:t>ις</a:t>
            </a:r>
            <a:r>
              <a:rPr lang="de-AT" dirty="0"/>
              <a:t> τελευταί</a:t>
            </a:r>
            <a:r>
              <a:rPr lang="el-GR" dirty="0"/>
              <a:t>ες</a:t>
            </a:r>
            <a:r>
              <a:rPr lang="de-AT" dirty="0"/>
              <a:t> </a:t>
            </a:r>
            <a:r>
              <a:rPr lang="el-GR" dirty="0"/>
              <a:t>συνεδρίες</a:t>
            </a:r>
            <a:r>
              <a:rPr lang="de-AT" dirty="0"/>
              <a:t>, </a:t>
            </a:r>
            <a:r>
              <a:rPr lang="el-GR" dirty="0"/>
              <a:t>μάθατε</a:t>
            </a:r>
            <a:r>
              <a:rPr lang="de-AT" dirty="0"/>
              <a:t> πολλά για την επικοινωνία και τη συνεργασία στον ψηφιακό κόσμο. Τώρα, ήρθε η ώρα να επαναλάβε</a:t>
            </a:r>
            <a:r>
              <a:rPr lang="el-GR" dirty="0"/>
              <a:t>τε</a:t>
            </a:r>
            <a:r>
              <a:rPr lang="de-AT" dirty="0"/>
              <a:t> ορισμένα βασικά σημεία για να βεβαιωθεί</a:t>
            </a:r>
            <a:r>
              <a:rPr lang="el-GR" dirty="0"/>
              <a:t>τε</a:t>
            </a:r>
            <a:r>
              <a:rPr lang="de-AT" dirty="0"/>
              <a:t> ότι θα γίνε</a:t>
            </a:r>
            <a:r>
              <a:rPr lang="el-GR" dirty="0"/>
              <a:t>τε</a:t>
            </a:r>
            <a:r>
              <a:rPr lang="de-AT" dirty="0"/>
              <a:t> </a:t>
            </a:r>
            <a:r>
              <a:rPr lang="el-GR" dirty="0"/>
              <a:t>ειδικός </a:t>
            </a:r>
            <a:r>
              <a:rPr lang="de-AT" dirty="0"/>
              <a:t>σε όλες αυτές τις εργασίες. </a:t>
            </a:r>
          </a:p>
        </p:txBody>
      </p:sp>
      <p:sp>
        <p:nvSpPr>
          <p:cNvPr id="4" name="Foliennummernplatzhalter 3"/>
          <p:cNvSpPr>
            <a:spLocks noGrp="1"/>
          </p:cNvSpPr>
          <p:nvPr>
            <p:ph type="sldNum" sz="quarter" idx="5"/>
          </p:nvPr>
        </p:nvSpPr>
        <p:spPr/>
        <p:txBody>
          <a:bodyPr/>
          <a:lstStyle/>
          <a:p>
            <a:fld id="{999433EF-1E01-4717-96BF-F44828D2ED17}" type="slidenum">
              <a:rPr lang="de-AT" smtClean="0"/>
              <a:t>3</a:t>
            </a:fld>
            <a:endParaRPr lang="de-AT"/>
          </a:p>
        </p:txBody>
      </p:sp>
    </p:spTree>
    <p:extLst>
      <p:ext uri="{BB962C8B-B14F-4D97-AF65-F5344CB8AC3E}">
        <p14:creationId xmlns:p14="http://schemas.microsoft.com/office/powerpoint/2010/main" val="1750347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l-GR" b="0" i="0" dirty="0">
                <a:solidFill>
                  <a:srgbClr val="3C4043"/>
                </a:solidFill>
                <a:effectLst/>
                <a:latin typeface="Roboto" panose="02000000000000000000" pitchFamily="2" charset="0"/>
              </a:rPr>
              <a:t>Για να δημιουργήσετε αλληλεπίδραση στις πλατφόρμες κοινωνικής δικτύωσης, πρέπει να παράγετε περιεχόμενο που προκαλεί αντίδραση από τους χρήστες. Αυτό εξαρτάται από το κοινό-στόχο σας και το ίδρυμά σας, τις αξίες του και τις υπηρεσίες που προσφέρετε. Σε γενικές γραμμές, ωστόσο, ένα μίγμα περιεχομένου έχει νόημα. Μοιραστείτε ενημερωτικό, διασκεδαστικό, εμπνευσμένο και σχετικό περιεχόμενο. Για παράδειγμα, δημοσιεύστε περιεχόμενο από τα παρασκήνια, βγείτε ζωντανά και εξηγήστε πώς χρησιμοποιούνται τα προϊόντα ή οι υπηρεσίες σας, δημιουργήστε γραφικά με πληροφορίες από μελέτες που αποδεικνύουν την αποτελεσματικότητα του ιδρύματός σας ή παρουσιάστε την ομάδα σας. Ενεργώντας με αυτόν τον τρόπο, απευθύνεστε σε μια ευρεία ομάδα ανθρώπων. </a:t>
            </a:r>
          </a:p>
          <a:p>
            <a:endParaRPr lang="en-US" b="0" i="0" dirty="0">
              <a:solidFill>
                <a:srgbClr val="3C4043"/>
              </a:solidFill>
              <a:effectLst/>
              <a:latin typeface="Roboto" panose="02000000000000000000" pitchFamily="2" charset="0"/>
            </a:endParaRPr>
          </a:p>
          <a:p>
            <a:r>
              <a:rPr lang="el-GR" b="0" i="0" dirty="0">
                <a:solidFill>
                  <a:srgbClr val="3C4043"/>
                </a:solidFill>
                <a:effectLst/>
                <a:latin typeface="Roboto" panose="02000000000000000000" pitchFamily="2" charset="0"/>
              </a:rPr>
              <a:t>Σε γενικές γραμμές, κάθε ανάρτηση θα πρέπει να συνδυάζεται με μια εικόνα ή έναν σύνδεσμο για να είναι πιο εντυπωσιακή. Οι αναρτήσεις θα πρέπει να οδηγούν σε ένα συγκεκριμένο συναίσθημα και μπορείτε επίσης να χρησιμοποιήσειτε emojis για αυτό. Φτιάξτε μια εικόνα με τις αναρτήσεις σας! </a:t>
            </a:r>
            <a:r>
              <a:rPr lang="de-AT" dirty="0"/>
              <a:t> </a:t>
            </a:r>
          </a:p>
          <a:p>
            <a:endParaRPr lang="de-AT" dirty="0"/>
          </a:p>
          <a:p>
            <a:r>
              <a:rPr lang="el-GR" b="0" i="0" dirty="0">
                <a:solidFill>
                  <a:srgbClr val="3C4043"/>
                </a:solidFill>
                <a:effectLst/>
                <a:latin typeface="Roboto" panose="02000000000000000000" pitchFamily="2" charset="0"/>
              </a:rPr>
              <a:t>Αλλά να γνωρίζετε: Μην δημοσιεύετε φωτογραφίες ανθρώπων χωρίς την άδειά τους. Αυτό μπορεί να σας προκαλέσει τεράστια νομικά προβλήματα. Αν δεν είστε σίγουρος, ρωτήστε το αφεντικό σας ποιες φωτογραφίες επιτρέπεται να δημοσιεύετε στα μέσα κοινωνικής δικτύωσης. Οι ιστότοποι pixaby.com ή freepik.com μπορούν να σας βοηθήσουν με φωτογραφίες που μπορούν να χρησιμοποιηθούν δωρεάν στα μέσα κοινωνικής δικτύωσης.</a:t>
            </a:r>
            <a:r>
              <a:rPr lang="de-AT" dirty="0"/>
              <a:t> </a:t>
            </a:r>
          </a:p>
          <a:p>
            <a:endParaRPr lang="de-AT" dirty="0"/>
          </a:p>
          <a:p>
            <a:r>
              <a:rPr lang="el-GR" b="0" i="0" dirty="0">
                <a:solidFill>
                  <a:srgbClr val="3C4043"/>
                </a:solidFill>
                <a:effectLst/>
                <a:latin typeface="Roboto" panose="02000000000000000000" pitchFamily="2" charset="0"/>
              </a:rPr>
              <a:t>Ο σύνδεσμος στη διαφάνεια σας οδηγεί στον ιστότοπο υποστήριξης της meta, της εταιρείας που διαχειρίζεται το Facebook και το Instagram. Εκεί μπορείτε να μάθετε και να δοκιμάσετε πώς να χρησιμοποιήσετε το Meta Business Suite για το GLAM ίδρυμά σας.</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21</a:t>
            </a:fld>
            <a:endParaRPr lang="de-AT"/>
          </a:p>
        </p:txBody>
      </p:sp>
    </p:spTree>
    <p:extLst>
      <p:ext uri="{BB962C8B-B14F-4D97-AF65-F5344CB8AC3E}">
        <p14:creationId xmlns:p14="http://schemas.microsoft.com/office/powerpoint/2010/main" val="4061200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l-GR" b="0" i="0" dirty="0">
                <a:solidFill>
                  <a:srgbClr val="4D5156"/>
                </a:solidFill>
                <a:effectLst/>
                <a:latin typeface="Google Sans"/>
              </a:rPr>
              <a:t>Ένα hashtag είναι μια λέξη ή μια φράση-κλειδί, της οποίας προηγείται ένα σύμβολο hash, όπως μπορείτε να δείτε στη διαφάνεια. Χρησιμοποιείται μέσα σε μια ανάρτηση στα μέσα κοινωνικής δικτύωσης για να βοηθήσει όσους μπορεί να ενδιαφέρονται για το θέμα σας να μπορούν να το βρουν όταν αναζητούν μια λέξη-κλειδί ή ένα συγκεκριμένο hashtag. Βοηθά να τραβήξετε την προσοχή στις αναρτήσεις σας και να ενθαρρύνετε την αλληλεπίδραση. </a:t>
            </a:r>
          </a:p>
          <a:p>
            <a:endParaRPr lang="en-US" b="0" i="0" dirty="0">
              <a:solidFill>
                <a:srgbClr val="040C28"/>
              </a:solidFill>
              <a:effectLst/>
              <a:latin typeface="Google Sans"/>
            </a:endParaRPr>
          </a:p>
          <a:p>
            <a:r>
              <a:rPr lang="el-GR" b="0" i="0" dirty="0">
                <a:solidFill>
                  <a:srgbClr val="4D5156"/>
                </a:solidFill>
                <a:effectLst/>
                <a:latin typeface="Google Sans"/>
              </a:rPr>
              <a:t>Χρησιμοποιήστε hashtags για κάθε ανάρτηση, ώστε το ίδρυμά σας να μπορεί εύκολα να βρεθεί από άλλους. Συνήθως, γράφετε κάποιες λέξεις-κλειδιά με hashtags στο τέλος κάθε ανάρτησης. Θα πρέπει να είναι πάντα τα ίδια για να αυξήσετε την απήχησή σας στα μέσα κοινωνικής δικτύωσης.</a:t>
            </a:r>
            <a:r>
              <a:rPr lang="en-US" b="0" i="0" dirty="0">
                <a:solidFill>
                  <a:srgbClr val="3C4043"/>
                </a:solidFill>
                <a:effectLst/>
                <a:latin typeface="Roboto" panose="02000000000000000000" pitchFamily="2" charset="0"/>
              </a:rPr>
              <a:t> </a:t>
            </a:r>
          </a:p>
          <a:p>
            <a:endParaRPr lang="en-US" b="0" i="0" dirty="0">
              <a:solidFill>
                <a:srgbClr val="3C4043"/>
              </a:solidFill>
              <a:effectLst/>
              <a:latin typeface="Roboto" panose="02000000000000000000" pitchFamily="2" charset="0"/>
            </a:endParaRPr>
          </a:p>
          <a:p>
            <a:r>
              <a:rPr lang="el-GR" b="0" i="0" dirty="0">
                <a:solidFill>
                  <a:srgbClr val="3C4043"/>
                </a:solidFill>
                <a:effectLst/>
                <a:latin typeface="Roboto" panose="02000000000000000000" pitchFamily="2" charset="0"/>
              </a:rPr>
              <a:t>Σε μία </a:t>
            </a:r>
            <a:r>
              <a:rPr lang="en-US" b="0" i="0" dirty="0">
                <a:solidFill>
                  <a:srgbClr val="3C4043"/>
                </a:solidFill>
                <a:effectLst/>
                <a:latin typeface="Roboto" panose="02000000000000000000" pitchFamily="2" charset="0"/>
              </a:rPr>
              <a:t>ή π</a:t>
            </a:r>
            <a:r>
              <a:rPr lang="en-US" b="0" i="0" dirty="0" err="1">
                <a:solidFill>
                  <a:srgbClr val="3C4043"/>
                </a:solidFill>
                <a:effectLst/>
                <a:latin typeface="Roboto" panose="02000000000000000000" pitchFamily="2" charset="0"/>
              </a:rPr>
              <a:t>ερισσότερ</a:t>
            </a:r>
            <a:r>
              <a:rPr lang="el-GR" b="0" i="0" dirty="0">
                <a:solidFill>
                  <a:srgbClr val="3C4043"/>
                </a:solidFill>
                <a:effectLst/>
                <a:latin typeface="Roboto" panose="02000000000000000000" pitchFamily="2" charset="0"/>
              </a:rPr>
              <a:t>ες</a:t>
            </a:r>
            <a:r>
              <a:rPr lang="en-US" b="0" i="0" dirty="0">
                <a:solidFill>
                  <a:srgbClr val="3C4043"/>
                </a:solidFill>
                <a:effectLst/>
                <a:latin typeface="Roboto" panose="02000000000000000000" pitchFamily="2" charset="0"/>
              </a:rPr>
              <a:t> </a:t>
            </a:r>
            <a:r>
              <a:rPr lang="el-GR" b="0" i="0" dirty="0">
                <a:solidFill>
                  <a:srgbClr val="3C4043"/>
                </a:solidFill>
                <a:effectLst/>
                <a:latin typeface="Roboto" panose="02000000000000000000" pitchFamily="2" charset="0"/>
              </a:rPr>
              <a:t>συνεδρίες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έχε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ήδη ορίσει κάποια hashtags για το ίδρυμά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Χρησιμο</a:t>
            </a:r>
            <a:r>
              <a:rPr lang="en-US" b="0" i="0" dirty="0">
                <a:solidFill>
                  <a:srgbClr val="3C4043"/>
                </a:solidFill>
                <a:effectLst/>
                <a:latin typeface="Roboto" panose="02000000000000000000" pitchFamily="2" charset="0"/>
              </a:rPr>
              <a:t>πο</a:t>
            </a:r>
            <a:r>
              <a:rPr lang="el-GR" b="0" i="0" dirty="0">
                <a:solidFill>
                  <a:srgbClr val="3C4043"/>
                </a:solidFill>
                <a:effectLst/>
                <a:latin typeface="Roboto" panose="02000000000000000000" pitchFamily="2" charset="0"/>
              </a:rPr>
              <a:t>ιήστε </a:t>
            </a:r>
            <a:r>
              <a:rPr lang="en-US" b="0" i="0" dirty="0">
                <a:solidFill>
                  <a:srgbClr val="3C4043"/>
                </a:solidFill>
                <a:effectLst/>
                <a:latin typeface="Roboto" panose="02000000000000000000" pitchFamily="2" charset="0"/>
              </a:rPr>
              <a:t>τα στο μέλλον. Θα </a:t>
            </a:r>
            <a:r>
              <a:rPr lang="en-US" b="0" i="0" dirty="0" err="1">
                <a:solidFill>
                  <a:srgbClr val="3C4043"/>
                </a:solidFill>
                <a:effectLst/>
                <a:latin typeface="Roboto" panose="02000000000000000000" pitchFamily="2" charset="0"/>
              </a:rPr>
              <a:t>δε</a:t>
            </a:r>
            <a:r>
              <a:rPr lang="el-GR" b="0" i="0" dirty="0">
                <a:solidFill>
                  <a:srgbClr val="3C4043"/>
                </a:solidFill>
                <a:effectLst/>
                <a:latin typeface="Roboto" panose="02000000000000000000" pitchFamily="2" charset="0"/>
              </a:rPr>
              <a:t>ίτε</a:t>
            </a:r>
            <a:r>
              <a:rPr lang="en-US" b="0" i="0" dirty="0">
                <a:solidFill>
                  <a:srgbClr val="3C4043"/>
                </a:solidFill>
                <a:effectLst/>
                <a:latin typeface="Roboto" panose="02000000000000000000" pitchFamily="2" charset="0"/>
              </a:rPr>
              <a:t> ότι θα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βοηθήσουν σημαντικά. </a:t>
            </a:r>
          </a:p>
        </p:txBody>
      </p:sp>
      <p:sp>
        <p:nvSpPr>
          <p:cNvPr id="4" name="Foliennummernplatzhalter 3"/>
          <p:cNvSpPr>
            <a:spLocks noGrp="1"/>
          </p:cNvSpPr>
          <p:nvPr>
            <p:ph type="sldNum" sz="quarter" idx="5"/>
          </p:nvPr>
        </p:nvSpPr>
        <p:spPr/>
        <p:txBody>
          <a:bodyPr/>
          <a:lstStyle/>
          <a:p>
            <a:fld id="{999433EF-1E01-4717-96BF-F44828D2ED17}" type="slidenum">
              <a:rPr lang="de-AT" smtClean="0"/>
              <a:t>22</a:t>
            </a:fld>
            <a:endParaRPr lang="de-AT"/>
          </a:p>
        </p:txBody>
      </p:sp>
    </p:spTree>
    <p:extLst>
      <p:ext uri="{BB962C8B-B14F-4D97-AF65-F5344CB8AC3E}">
        <p14:creationId xmlns:p14="http://schemas.microsoft.com/office/powerpoint/2010/main" val="1159490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l-GR" b="0" i="0" dirty="0">
                <a:solidFill>
                  <a:srgbClr val="3C4043"/>
                </a:solidFill>
                <a:effectLst/>
                <a:latin typeface="Roboto" panose="02000000000000000000" pitchFamily="2" charset="0"/>
              </a:rPr>
              <a:t>Ελέγξτε</a:t>
            </a:r>
            <a:r>
              <a:rPr lang="en-US" b="0" i="0" dirty="0">
                <a:solidFill>
                  <a:srgbClr val="3C4043"/>
                </a:solidFill>
                <a:effectLst/>
                <a:latin typeface="Roboto" panose="02000000000000000000" pitchFamily="2" charset="0"/>
              </a:rPr>
              <a:t> αν </a:t>
            </a:r>
            <a:r>
              <a:rPr lang="en-US" b="0" i="0" dirty="0" err="1">
                <a:solidFill>
                  <a:srgbClr val="3C4043"/>
                </a:solidFill>
                <a:effectLst/>
                <a:latin typeface="Roboto" panose="02000000000000000000" pitchFamily="2" charset="0"/>
              </a:rPr>
              <a:t>οι</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συνεργ</a:t>
            </a:r>
            <a:r>
              <a:rPr lang="en-US" b="0" i="0" dirty="0">
                <a:solidFill>
                  <a:srgbClr val="3C4043"/>
                </a:solidFill>
                <a:effectLst/>
                <a:latin typeface="Roboto" panose="02000000000000000000" pitchFamily="2" charset="0"/>
              </a:rPr>
              <a:t>ασίες με άλλα ιδρύματα GLAM στην περιοχή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α</a:t>
            </a:r>
            <a:r>
              <a:rPr lang="en-US" b="0" i="0" dirty="0" err="1">
                <a:solidFill>
                  <a:srgbClr val="3C4043"/>
                </a:solidFill>
                <a:effectLst/>
                <a:latin typeface="Roboto" panose="02000000000000000000" pitchFamily="2" charset="0"/>
              </a:rPr>
              <a:t>ξίζουν</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τον</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κό</a:t>
            </a:r>
            <a:r>
              <a:rPr lang="en-US" b="0" i="0" dirty="0">
                <a:solidFill>
                  <a:srgbClr val="3C4043"/>
                </a:solidFill>
                <a:effectLst/>
                <a:latin typeface="Roboto" panose="02000000000000000000" pitchFamily="2" charset="0"/>
              </a:rPr>
              <a:t>πο για εσ</a:t>
            </a:r>
            <a:r>
              <a:rPr lang="el-GR" b="0" i="0" dirty="0">
                <a:solidFill>
                  <a:srgbClr val="3C4043"/>
                </a:solidFill>
                <a:effectLst/>
                <a:latin typeface="Roboto" panose="02000000000000000000" pitchFamily="2" charset="0"/>
              </a:rPr>
              <a:t>άς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Εάν</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δημοσιεύσουν</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τις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συνεισφορές</a:t>
            </a:r>
            <a:r>
              <a:rPr lang="en-US" b="0" i="0" dirty="0">
                <a:solidFill>
                  <a:srgbClr val="3C4043"/>
                </a:solidFill>
                <a:effectLst/>
                <a:latin typeface="Roboto" panose="02000000000000000000" pitchFamily="2" charset="0"/>
              </a:rPr>
              <a:t>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θα π</a:t>
            </a:r>
            <a:r>
              <a:rPr lang="en-US" b="0" i="0" dirty="0" err="1">
                <a:solidFill>
                  <a:srgbClr val="3C4043"/>
                </a:solidFill>
                <a:effectLst/>
                <a:latin typeface="Roboto" panose="02000000000000000000" pitchFamily="2" charset="0"/>
              </a:rPr>
              <a:t>ροσεγγίσε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μι</a:t>
            </a:r>
            <a:r>
              <a:rPr lang="en-US" b="0" i="0" dirty="0">
                <a:solidFill>
                  <a:srgbClr val="3C4043"/>
                </a:solidFill>
                <a:effectLst/>
                <a:latin typeface="Roboto" panose="02000000000000000000" pitchFamily="2" charset="0"/>
              </a:rPr>
              <a:t>α νέα κοινότητα. Η </a:t>
            </a:r>
            <a:r>
              <a:rPr lang="en-US" b="0" i="0" dirty="0" err="1">
                <a:solidFill>
                  <a:srgbClr val="3C4043"/>
                </a:solidFill>
                <a:effectLst/>
                <a:latin typeface="Roboto" panose="02000000000000000000" pitchFamily="2" charset="0"/>
              </a:rPr>
              <a:t>ετ</a:t>
            </a:r>
            <a:r>
              <a:rPr lang="en-US" b="0" i="0" dirty="0">
                <a:solidFill>
                  <a:srgbClr val="3C4043"/>
                </a:solidFill>
                <a:effectLst/>
                <a:latin typeface="Roboto" panose="02000000000000000000" pitchFamily="2" charset="0"/>
              </a:rPr>
              <a:t>αιρεία WillaWunst προσφέρει ένα παράδειγμα εδώ. </a:t>
            </a:r>
            <a:r>
              <a:rPr lang="en-US" b="0" i="0" dirty="0" err="1">
                <a:solidFill>
                  <a:srgbClr val="3C4043"/>
                </a:solidFill>
                <a:effectLst/>
                <a:latin typeface="Roboto" panose="02000000000000000000" pitchFamily="2" charset="0"/>
              </a:rPr>
              <a:t>Το</a:t>
            </a:r>
            <a:r>
              <a:rPr lang="en-US" b="0" i="0" dirty="0">
                <a:solidFill>
                  <a:srgbClr val="3C4043"/>
                </a:solidFill>
                <a:effectLst/>
                <a:latin typeface="Roboto" panose="02000000000000000000" pitchFamily="2" charset="0"/>
              </a:rPr>
              <a:t> β</a:t>
            </a:r>
            <a:r>
              <a:rPr lang="en-US" b="0" i="0" dirty="0" err="1">
                <a:solidFill>
                  <a:srgbClr val="3C4043"/>
                </a:solidFill>
                <a:effectLst/>
                <a:latin typeface="Roboto" panose="02000000000000000000" pitchFamily="2" charset="0"/>
              </a:rPr>
              <a:t>ιώσιμο</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ηλεκτρονικό</a:t>
            </a:r>
            <a:r>
              <a:rPr lang="en-US" b="0" i="0" dirty="0">
                <a:solidFill>
                  <a:srgbClr val="3C4043"/>
                </a:solidFill>
                <a:effectLst/>
                <a:latin typeface="Roboto" panose="02000000000000000000" pitchFamily="2" charset="0"/>
              </a:rPr>
              <a:t> κα</a:t>
            </a:r>
            <a:r>
              <a:rPr lang="en-US" b="0" i="0" dirty="0" err="1">
                <a:solidFill>
                  <a:srgbClr val="3C4043"/>
                </a:solidFill>
                <a:effectLst/>
                <a:latin typeface="Roboto" panose="02000000000000000000" pitchFamily="2" charset="0"/>
              </a:rPr>
              <a:t>τάστημ</a:t>
            </a:r>
            <a:r>
              <a:rPr lang="en-US" b="0" i="0" dirty="0">
                <a:solidFill>
                  <a:srgbClr val="3C4043"/>
                </a:solidFill>
                <a:effectLst/>
                <a:latin typeface="Roboto" panose="02000000000000000000" pitchFamily="2" charset="0"/>
              </a:rPr>
              <a:t>α παζλ κυκλοφόρησε ένα μοτίβο παζλ με ντόνατ σε συνεργασία με το κατάστημα ντόνατ Brammibal's Donuts. </a:t>
            </a:r>
            <a:r>
              <a:rPr lang="en-US" b="0" i="0" dirty="0" err="1">
                <a:solidFill>
                  <a:srgbClr val="3C4043"/>
                </a:solidFill>
                <a:effectLst/>
                <a:latin typeface="Roboto" panose="02000000000000000000" pitchFamily="2" charset="0"/>
              </a:rPr>
              <a:t>Στη</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συνέχει</a:t>
            </a:r>
            <a:r>
              <a:rPr lang="en-US" b="0" i="0" dirty="0">
                <a:solidFill>
                  <a:srgbClr val="3C4043"/>
                </a:solidFill>
                <a:effectLst/>
                <a:latin typeface="Roboto" panose="02000000000000000000" pitchFamily="2" charset="0"/>
              </a:rPr>
              <a:t>α το διαφήμισαν στα κανάλια τους στο Instagram και έτσι έφτασαν στους </a:t>
            </a:r>
            <a:r>
              <a:rPr lang="el-GR" b="0" i="0" dirty="0">
                <a:solidFill>
                  <a:srgbClr val="3C4043"/>
                </a:solidFill>
                <a:effectLst/>
                <a:latin typeface="Roboto" panose="02000000000000000000" pitchFamily="2" charset="0"/>
              </a:rPr>
              <a:t>ακολούθους</a:t>
            </a:r>
            <a:r>
              <a:rPr lang="en-US" b="0" i="0" dirty="0">
                <a:solidFill>
                  <a:srgbClr val="3C4043"/>
                </a:solidFill>
                <a:effectLst/>
                <a:latin typeface="Roboto" panose="02000000000000000000" pitchFamily="2" charset="0"/>
              </a:rPr>
              <a:t> και </a:t>
            </a:r>
            <a:r>
              <a:rPr lang="en-US" b="0" i="0" dirty="0" err="1">
                <a:solidFill>
                  <a:srgbClr val="3C4043"/>
                </a:solidFill>
                <a:effectLst/>
                <a:latin typeface="Roboto" panose="02000000000000000000" pitchFamily="2" charset="0"/>
              </a:rPr>
              <a:t>των</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δύο</a:t>
            </a:r>
            <a:r>
              <a:rPr lang="en-US" b="0" i="0" dirty="0">
                <a:solidFill>
                  <a:srgbClr val="3C4043"/>
                </a:solidFill>
                <a:effectLst/>
                <a:latin typeface="Roboto" panose="02000000000000000000" pitchFamily="2" charset="0"/>
              </a:rPr>
              <a:t> π</a:t>
            </a:r>
            <a:r>
              <a:rPr lang="en-US" b="0" i="0" dirty="0" err="1">
                <a:solidFill>
                  <a:srgbClr val="3C4043"/>
                </a:solidFill>
                <a:effectLst/>
                <a:latin typeface="Roboto" panose="02000000000000000000" pitchFamily="2" charset="0"/>
              </a:rPr>
              <a:t>ροφίλ</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στο</a:t>
            </a:r>
            <a:r>
              <a:rPr lang="en-US" b="0" i="0" dirty="0">
                <a:solidFill>
                  <a:srgbClr val="3C4043"/>
                </a:solidFill>
                <a:effectLst/>
                <a:latin typeface="Roboto" panose="02000000000000000000" pitchFamily="2" charset="0"/>
              </a:rPr>
              <a:t> Instagram.</a:t>
            </a:r>
          </a:p>
          <a:p>
            <a:endParaRPr lang="en-US" b="0" i="0" dirty="0">
              <a:solidFill>
                <a:srgbClr val="3C4043"/>
              </a:solidFill>
              <a:effectLst/>
              <a:latin typeface="Roboto" panose="02000000000000000000" pitchFamily="2" charset="0"/>
            </a:endParaRPr>
          </a:p>
          <a:p>
            <a:r>
              <a:rPr lang="en-US" b="0" i="0" dirty="0" err="1">
                <a:solidFill>
                  <a:srgbClr val="3C4043"/>
                </a:solidFill>
                <a:effectLst/>
                <a:latin typeface="Roboto" panose="02000000000000000000" pitchFamily="2" charset="0"/>
              </a:rPr>
              <a:t>Στη</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δική</a:t>
            </a:r>
            <a:r>
              <a:rPr lang="en-US" b="0" i="0" dirty="0">
                <a:solidFill>
                  <a:srgbClr val="3C4043"/>
                </a:solidFill>
                <a:effectLst/>
                <a:latin typeface="Roboto" panose="02000000000000000000" pitchFamily="2" charset="0"/>
              </a:rPr>
              <a:t>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π</a:t>
            </a:r>
            <a:r>
              <a:rPr lang="en-US" b="0" i="0" dirty="0" err="1">
                <a:solidFill>
                  <a:srgbClr val="3C4043"/>
                </a:solidFill>
                <a:effectLst/>
                <a:latin typeface="Roboto" panose="02000000000000000000" pitchFamily="2" charset="0"/>
              </a:rPr>
              <a:t>ερί</a:t>
            </a:r>
            <a:r>
              <a:rPr lang="en-US" b="0" i="0" dirty="0">
                <a:solidFill>
                  <a:srgbClr val="3C4043"/>
                </a:solidFill>
                <a:effectLst/>
                <a:latin typeface="Roboto" panose="02000000000000000000" pitchFamily="2" charset="0"/>
              </a:rPr>
              <a:t>πτωση, μπορεί</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να π</a:t>
            </a:r>
            <a:r>
              <a:rPr lang="en-US" b="0" i="0" dirty="0" err="1">
                <a:solidFill>
                  <a:srgbClr val="3C4043"/>
                </a:solidFill>
                <a:effectLst/>
                <a:latin typeface="Roboto" panose="02000000000000000000" pitchFamily="2" charset="0"/>
              </a:rPr>
              <a:t>ροσ</a:t>
            </a:r>
            <a:r>
              <a:rPr lang="en-US" b="0" i="0" dirty="0">
                <a:solidFill>
                  <a:srgbClr val="3C4043"/>
                </a:solidFill>
                <a:effectLst/>
                <a:latin typeface="Roboto" panose="02000000000000000000" pitchFamily="2" charset="0"/>
              </a:rPr>
              <a:t>παθήσε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να </a:t>
            </a:r>
            <a:r>
              <a:rPr lang="en-US" b="0" i="0" dirty="0" err="1">
                <a:solidFill>
                  <a:srgbClr val="3C4043"/>
                </a:solidFill>
                <a:effectLst/>
                <a:latin typeface="Roboto" panose="02000000000000000000" pitchFamily="2" charset="0"/>
              </a:rPr>
              <a:t>συνεργ</a:t>
            </a:r>
            <a:r>
              <a:rPr lang="en-US" b="0" i="0" dirty="0">
                <a:solidFill>
                  <a:srgbClr val="3C4043"/>
                </a:solidFill>
                <a:effectLst/>
                <a:latin typeface="Roboto" panose="02000000000000000000" pitchFamily="2" charset="0"/>
              </a:rPr>
              <a:t>αστεί</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με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δήμους</a:t>
            </a:r>
            <a:r>
              <a:rPr lang="en-US" b="0" i="0" dirty="0">
                <a:solidFill>
                  <a:srgbClr val="3C4043"/>
                </a:solidFill>
                <a:effectLst/>
                <a:latin typeface="Roboto" panose="02000000000000000000" pitchFamily="2" charset="0"/>
              </a:rPr>
              <a:t> ή </a:t>
            </a:r>
            <a:r>
              <a:rPr lang="en-US" b="0" i="0" dirty="0" err="1">
                <a:solidFill>
                  <a:srgbClr val="3C4043"/>
                </a:solidFill>
                <a:effectLst/>
                <a:latin typeface="Roboto" panose="02000000000000000000" pitchFamily="2" charset="0"/>
              </a:rPr>
              <a:t>άλλ</a:t>
            </a:r>
            <a:r>
              <a:rPr lang="en-US" b="0" i="0" dirty="0">
                <a:solidFill>
                  <a:srgbClr val="3C4043"/>
                </a:solidFill>
                <a:effectLst/>
                <a:latin typeface="Roboto" panose="02000000000000000000" pitchFamily="2" charset="0"/>
              </a:rPr>
              <a:t>α πολιτιστικά ιδρύματα. Απ</a:t>
            </a:r>
            <a:r>
              <a:rPr lang="en-US" b="0" i="0" dirty="0" err="1">
                <a:solidFill>
                  <a:srgbClr val="3C4043"/>
                </a:solidFill>
                <a:effectLst/>
                <a:latin typeface="Roboto" panose="02000000000000000000" pitchFamily="2" charset="0"/>
              </a:rPr>
              <a:t>λώς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μοιρ</a:t>
            </a:r>
            <a:r>
              <a:rPr lang="el-GR" b="0" i="0" dirty="0">
                <a:solidFill>
                  <a:srgbClr val="3C4043"/>
                </a:solidFill>
                <a:effectLst/>
                <a:latin typeface="Roboto" panose="02000000000000000000" pitchFamily="2" charset="0"/>
              </a:rPr>
              <a:t>αστείτε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τις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θέσεις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τους</a:t>
            </a:r>
            <a:r>
              <a:rPr lang="en-US" b="0" i="0" dirty="0">
                <a:solidFill>
                  <a:srgbClr val="3C4043"/>
                </a:solidFill>
                <a:effectLst/>
                <a:latin typeface="Roboto" panose="02000000000000000000" pitchFamily="2" charset="0"/>
              </a:rPr>
              <a:t> και θα </a:t>
            </a:r>
            <a:r>
              <a:rPr lang="en-US" b="0" i="0" dirty="0" err="1">
                <a:solidFill>
                  <a:srgbClr val="3C4043"/>
                </a:solidFill>
                <a:effectLst/>
                <a:latin typeface="Roboto" panose="02000000000000000000" pitchFamily="2" charset="0"/>
              </a:rPr>
              <a:t>κάνουν</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το</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ίδιο</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με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τις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δικές</a:t>
            </a:r>
            <a:r>
              <a:rPr lang="en-US" b="0" i="0" dirty="0">
                <a:solidFill>
                  <a:srgbClr val="3C4043"/>
                </a:solidFill>
                <a:effectLst/>
                <a:latin typeface="Roboto" panose="02000000000000000000" pitchFamily="2" charset="0"/>
              </a:rPr>
              <a:t>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Έτσι</a:t>
            </a:r>
            <a:r>
              <a:rPr lang="en-US" b="0" i="0" dirty="0">
                <a:solidFill>
                  <a:srgbClr val="3C4043"/>
                </a:solidFill>
                <a:effectLst/>
                <a:latin typeface="Roboto" panose="02000000000000000000" pitchFamily="2" charset="0"/>
              </a:rPr>
              <a:t>, θα </a:t>
            </a:r>
            <a:r>
              <a:rPr lang="en-US" b="0" i="0" dirty="0" err="1">
                <a:solidFill>
                  <a:srgbClr val="3C4043"/>
                </a:solidFill>
                <a:effectLst/>
                <a:latin typeface="Roboto" panose="02000000000000000000" pitchFamily="2" charset="0"/>
              </a:rPr>
              <a:t>είν</a:t>
            </a:r>
            <a:r>
              <a:rPr lang="en-US" b="0" i="0" dirty="0">
                <a:solidFill>
                  <a:srgbClr val="3C4043"/>
                </a:solidFill>
                <a:effectLst/>
                <a:latin typeface="Roboto" panose="02000000000000000000" pitchFamily="2" charset="0"/>
              </a:rPr>
              <a:t>αι δυνατόν να αναπτύξε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το</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κοινό-στόχο</a:t>
            </a:r>
            <a:r>
              <a:rPr lang="en-US" b="0" i="0" dirty="0">
                <a:solidFill>
                  <a:srgbClr val="3C4043"/>
                </a:solidFill>
                <a:effectLst/>
                <a:latin typeface="Roboto" panose="02000000000000000000" pitchFamily="2" charset="0"/>
              </a:rPr>
              <a:t>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a:t>
            </a:r>
          </a:p>
          <a:p>
            <a:endParaRPr lang="en-US" b="0" i="0" dirty="0">
              <a:solidFill>
                <a:srgbClr val="3C4043"/>
              </a:solidFill>
              <a:effectLst/>
              <a:latin typeface="Roboto" panose="02000000000000000000" pitchFamily="2" charset="0"/>
            </a:endParaRPr>
          </a:p>
          <a:p>
            <a:r>
              <a:rPr lang="en-US" b="0" i="0" dirty="0" err="1">
                <a:solidFill>
                  <a:srgbClr val="3C4043"/>
                </a:solidFill>
                <a:effectLst/>
                <a:latin typeface="Roboto" panose="02000000000000000000" pitchFamily="2" charset="0"/>
              </a:rPr>
              <a:t>Γι</a:t>
            </a:r>
            <a:r>
              <a:rPr lang="en-US" b="0" i="0" dirty="0">
                <a:solidFill>
                  <a:srgbClr val="3C4043"/>
                </a:solidFill>
                <a:effectLst/>
                <a:latin typeface="Roboto" panose="02000000000000000000" pitchFamily="2" charset="0"/>
              </a:rPr>
              <a:t>α να επισημάνε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άλλ</a:t>
            </a:r>
            <a:r>
              <a:rPr lang="en-US" b="0" i="0" dirty="0">
                <a:solidFill>
                  <a:srgbClr val="3C4043"/>
                </a:solidFill>
                <a:effectLst/>
                <a:latin typeface="Roboto" panose="02000000000000000000" pitchFamily="2" charset="0"/>
              </a:rPr>
              <a:t>α ιδρύματα που είναι επίσης στα μέσα κοινωνικής δικτύωσης, απλώς χρησιμοπο</a:t>
            </a:r>
            <a:r>
              <a:rPr lang="el-GR" b="0" i="0" dirty="0">
                <a:solidFill>
                  <a:srgbClr val="3C4043"/>
                </a:solidFill>
                <a:effectLst/>
                <a:latin typeface="Roboto" panose="02000000000000000000" pitchFamily="2" charset="0"/>
              </a:rPr>
              <a:t>ιήστε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το</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σύμ</a:t>
            </a:r>
            <a:r>
              <a:rPr lang="en-US" b="0" i="0" dirty="0">
                <a:solidFill>
                  <a:srgbClr val="3C4043"/>
                </a:solidFill>
                <a:effectLst/>
                <a:latin typeface="Roboto" panose="02000000000000000000" pitchFamily="2" charset="0"/>
              </a:rPr>
              <a:t>βολο όπως φαίνεται στη διαφάνεια και βάλ</a:t>
            </a:r>
            <a:r>
              <a:rPr lang="el-GR" b="0" i="0" dirty="0">
                <a:solidFill>
                  <a:srgbClr val="3C4043"/>
                </a:solidFill>
                <a:effectLst/>
                <a:latin typeface="Roboto" panose="02000000000000000000" pitchFamily="2" charset="0"/>
              </a:rPr>
              <a:t>τ</a:t>
            </a:r>
            <a:r>
              <a:rPr lang="en-US" b="0" i="0" dirty="0">
                <a:solidFill>
                  <a:srgbClr val="3C4043"/>
                </a:solidFill>
                <a:effectLst/>
                <a:latin typeface="Roboto" panose="02000000000000000000" pitchFamily="2" charset="0"/>
              </a:rPr>
              <a:t>ε </a:t>
            </a:r>
            <a:r>
              <a:rPr lang="en-US" b="0" i="0" dirty="0" err="1">
                <a:solidFill>
                  <a:srgbClr val="3C4043"/>
                </a:solidFill>
                <a:effectLst/>
                <a:latin typeface="Roboto" panose="02000000000000000000" pitchFamily="2" charset="0"/>
              </a:rPr>
              <a:t>το</a:t>
            </a:r>
            <a:r>
              <a:rPr lang="en-US" b="0" i="0" dirty="0">
                <a:solidFill>
                  <a:srgbClr val="3C4043"/>
                </a:solidFill>
                <a:effectLst/>
                <a:latin typeface="Roboto" panose="02000000000000000000" pitchFamily="2" charset="0"/>
              </a:rPr>
              <a:t> π</a:t>
            </a:r>
            <a:r>
              <a:rPr lang="en-US" b="0" i="0" dirty="0" err="1">
                <a:solidFill>
                  <a:srgbClr val="3C4043"/>
                </a:solidFill>
                <a:effectLst/>
                <a:latin typeface="Roboto" panose="02000000000000000000" pitchFamily="2" charset="0"/>
              </a:rPr>
              <a:t>ριν</a:t>
            </a:r>
            <a:r>
              <a:rPr lang="en-US" b="0" i="0" dirty="0">
                <a:solidFill>
                  <a:srgbClr val="3C4043"/>
                </a:solidFill>
                <a:effectLst/>
                <a:latin typeface="Roboto" panose="02000000000000000000" pitchFamily="2" charset="0"/>
              </a:rPr>
              <a:t> από </a:t>
            </a:r>
            <a:r>
              <a:rPr lang="en-US" b="0" i="0" dirty="0" err="1">
                <a:solidFill>
                  <a:srgbClr val="3C4043"/>
                </a:solidFill>
                <a:effectLst/>
                <a:latin typeface="Roboto" panose="02000000000000000000" pitchFamily="2" charset="0"/>
              </a:rPr>
              <a:t>το</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όνομ</a:t>
            </a:r>
            <a:r>
              <a:rPr lang="en-US" b="0" i="0" dirty="0">
                <a:solidFill>
                  <a:srgbClr val="3C4043"/>
                </a:solidFill>
                <a:effectLst/>
                <a:latin typeface="Roboto" panose="02000000000000000000" pitchFamily="2" charset="0"/>
              </a:rPr>
              <a:t>α του ιδρύματος και θα γίνει μπλε. </a:t>
            </a:r>
            <a:r>
              <a:rPr lang="en-US" b="0" i="0" dirty="0" err="1">
                <a:solidFill>
                  <a:srgbClr val="3C4043"/>
                </a:solidFill>
                <a:effectLst/>
                <a:latin typeface="Roboto" panose="02000000000000000000" pitchFamily="2" charset="0"/>
              </a:rPr>
              <a:t>Το</a:t>
            </a:r>
            <a:r>
              <a:rPr lang="en-US" b="0" i="0" dirty="0">
                <a:solidFill>
                  <a:srgbClr val="3C4043"/>
                </a:solidFill>
                <a:effectLst/>
                <a:latin typeface="Roboto" panose="02000000000000000000" pitchFamily="2" charset="0"/>
              </a:rPr>
              <a:t> μπ</a:t>
            </a:r>
            <a:r>
              <a:rPr lang="en-US" b="0" i="0" dirty="0" err="1">
                <a:solidFill>
                  <a:srgbClr val="3C4043"/>
                </a:solidFill>
                <a:effectLst/>
                <a:latin typeface="Roboto" panose="02000000000000000000" pitchFamily="2" charset="0"/>
              </a:rPr>
              <a:t>λε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χρώμ</a:t>
            </a:r>
            <a:r>
              <a:rPr lang="en-US" b="0" i="0" dirty="0">
                <a:solidFill>
                  <a:srgbClr val="3C4043"/>
                </a:solidFill>
                <a:effectLst/>
                <a:latin typeface="Roboto" panose="02000000000000000000" pitchFamily="2" charset="0"/>
              </a:rPr>
              <a:t>α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δείχνει</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ότι</a:t>
            </a:r>
            <a:r>
              <a:rPr lang="en-US" b="0" i="0" dirty="0">
                <a:solidFill>
                  <a:srgbClr val="3C4043"/>
                </a:solidFill>
                <a:effectLst/>
                <a:latin typeface="Roboto" panose="02000000000000000000" pitchFamily="2" charset="0"/>
              </a:rPr>
              <a:t> α</a:t>
            </a:r>
            <a:r>
              <a:rPr lang="en-US" b="0" i="0" dirty="0" err="1">
                <a:solidFill>
                  <a:srgbClr val="3C4043"/>
                </a:solidFill>
                <a:effectLst/>
                <a:latin typeface="Roboto" panose="02000000000000000000" pitchFamily="2" charset="0"/>
              </a:rPr>
              <a:t>υτό</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το</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ίδρυμ</a:t>
            </a:r>
            <a:r>
              <a:rPr lang="en-US" b="0" i="0" dirty="0">
                <a:solidFill>
                  <a:srgbClr val="3C4043"/>
                </a:solidFill>
                <a:effectLst/>
                <a:latin typeface="Roboto" panose="02000000000000000000" pitchFamily="2" charset="0"/>
              </a:rPr>
              <a:t>α έχει επισημανθεί στην ανάρτησή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a:t>
            </a:r>
            <a:endParaRPr lang="de-AT" dirty="0"/>
          </a:p>
          <a:p>
            <a:endParaRPr lang="en-US" b="0" i="0" dirty="0">
              <a:solidFill>
                <a:srgbClr val="3C4043"/>
              </a:solidFill>
              <a:effectLst/>
              <a:latin typeface="Roboto" panose="02000000000000000000" pitchFamily="2" charset="0"/>
            </a:endParaRPr>
          </a:p>
          <a:p>
            <a:r>
              <a:rPr lang="en-US" b="0" i="0" dirty="0" err="1">
                <a:solidFill>
                  <a:srgbClr val="3C4043"/>
                </a:solidFill>
                <a:effectLst/>
                <a:latin typeface="Roboto" panose="02000000000000000000" pitchFamily="2" charset="0"/>
              </a:rPr>
              <a:t>Εστ</a:t>
            </a:r>
            <a:r>
              <a:rPr lang="el-GR" b="0" i="0" dirty="0">
                <a:solidFill>
                  <a:srgbClr val="3C4043"/>
                </a:solidFill>
                <a:effectLst/>
                <a:latin typeface="Roboto" panose="02000000000000000000" pitchFamily="2" charset="0"/>
              </a:rPr>
              <a:t>ιάστε</a:t>
            </a:r>
            <a:r>
              <a:rPr lang="en-US" b="0" i="0" dirty="0">
                <a:solidFill>
                  <a:srgbClr val="3C4043"/>
                </a:solidFill>
                <a:effectLst/>
                <a:latin typeface="Roboto" panose="02000000000000000000" pitchFamily="2" charset="0"/>
              </a:rPr>
              <a:t> επίσης στο περιεχόμενο που δημιουργείται από τους χρήστες, δηλαδή στις συνεισφορές της κοινότητάς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Αυτές</a:t>
            </a:r>
            <a:r>
              <a:rPr lang="en-US" b="0" i="0" dirty="0">
                <a:solidFill>
                  <a:srgbClr val="3C4043"/>
                </a:solidFill>
                <a:effectLst/>
                <a:latin typeface="Roboto" panose="02000000000000000000" pitchFamily="2" charset="0"/>
              </a:rPr>
              <a:t> θα μπ</a:t>
            </a:r>
            <a:r>
              <a:rPr lang="en-US" b="0" i="0" dirty="0" err="1">
                <a:solidFill>
                  <a:srgbClr val="3C4043"/>
                </a:solidFill>
                <a:effectLst/>
                <a:latin typeface="Roboto" panose="02000000000000000000" pitchFamily="2" charset="0"/>
              </a:rPr>
              <a:t>ορούσ</a:t>
            </a:r>
            <a:r>
              <a:rPr lang="en-US" b="0" i="0" dirty="0">
                <a:solidFill>
                  <a:srgbClr val="3C4043"/>
                </a:solidFill>
                <a:effectLst/>
                <a:latin typeface="Roboto" panose="02000000000000000000" pitchFamily="2" charset="0"/>
              </a:rPr>
              <a:t>αν να είναι, για παράδειγμα, αναρτήσεις στις οποίες αναφέρεται το ίδρυμά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α</a:t>
            </a:r>
            <a:r>
              <a:rPr lang="en-US" b="0" i="0" dirty="0" err="1">
                <a:solidFill>
                  <a:srgbClr val="3C4043"/>
                </a:solidFill>
                <a:effectLst/>
                <a:latin typeface="Roboto" panose="02000000000000000000" pitchFamily="2" charset="0"/>
              </a:rPr>
              <a:t>ξιολογείτ</a:t>
            </a:r>
            <a:r>
              <a:rPr lang="en-US" b="0" i="0" dirty="0">
                <a:solidFill>
                  <a:srgbClr val="3C4043"/>
                </a:solidFill>
                <a:effectLst/>
                <a:latin typeface="Roboto" panose="02000000000000000000" pitchFamily="2" charset="0"/>
              </a:rPr>
              <a:t>αι η υπηρεσία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ή </a:t>
            </a:r>
            <a:r>
              <a:rPr lang="en-US" b="0" i="0" dirty="0" err="1">
                <a:solidFill>
                  <a:srgbClr val="3C4043"/>
                </a:solidFill>
                <a:effectLst/>
                <a:latin typeface="Roboto" panose="02000000000000000000" pitchFamily="2" charset="0"/>
              </a:rPr>
              <a:t>δοκιμάζετ</a:t>
            </a:r>
            <a:r>
              <a:rPr lang="en-US" b="0" i="0" dirty="0">
                <a:solidFill>
                  <a:srgbClr val="3C4043"/>
                </a:solidFill>
                <a:effectLst/>
                <a:latin typeface="Roboto" panose="02000000000000000000" pitchFamily="2" charset="0"/>
              </a:rPr>
              <a:t>αι το προϊόν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Μοιρ</a:t>
            </a:r>
            <a:r>
              <a:rPr lang="el-GR" b="0" i="0" dirty="0">
                <a:solidFill>
                  <a:srgbClr val="3C4043"/>
                </a:solidFill>
                <a:effectLst/>
                <a:latin typeface="Roboto" panose="02000000000000000000" pitchFamily="2" charset="0"/>
              </a:rPr>
              <a:t>αστείτε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το</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στους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λογ</a:t>
            </a:r>
            <a:r>
              <a:rPr lang="en-US" b="0" i="0" dirty="0">
                <a:solidFill>
                  <a:srgbClr val="3C4043"/>
                </a:solidFill>
                <a:effectLst/>
                <a:latin typeface="Roboto" panose="02000000000000000000" pitchFamily="2" charset="0"/>
              </a:rPr>
              <a:t>αριασμούς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στ</a:t>
            </a:r>
            <a:r>
              <a:rPr lang="en-US" b="0" i="0" dirty="0">
                <a:solidFill>
                  <a:srgbClr val="3C4043"/>
                </a:solidFill>
                <a:effectLst/>
                <a:latin typeface="Roboto" panose="02000000000000000000" pitchFamily="2" charset="0"/>
              </a:rPr>
              <a:t>α μέσα κοινωνικής δικτύωσης. </a:t>
            </a:r>
            <a:r>
              <a:rPr lang="en-US" b="0" i="0" dirty="0" err="1">
                <a:solidFill>
                  <a:srgbClr val="3C4043"/>
                </a:solidFill>
                <a:effectLst/>
                <a:latin typeface="Roboto" panose="02000000000000000000" pitchFamily="2" charset="0"/>
              </a:rPr>
              <a:t>Αυτό</a:t>
            </a:r>
            <a:r>
              <a:rPr lang="en-US" b="0" i="0" dirty="0">
                <a:solidFill>
                  <a:srgbClr val="3C4043"/>
                </a:solidFill>
                <a:effectLst/>
                <a:latin typeface="Roboto" panose="02000000000000000000" pitchFamily="2" charset="0"/>
              </a:rPr>
              <a:t> θα σ</a:t>
            </a:r>
            <a:r>
              <a:rPr lang="el-GR" b="0" i="0" dirty="0">
                <a:solidFill>
                  <a:srgbClr val="3C4043"/>
                </a:solidFill>
                <a:effectLst/>
                <a:latin typeface="Roboto" panose="02000000000000000000" pitchFamily="2" charset="0"/>
              </a:rPr>
              <a:t>ας </a:t>
            </a:r>
            <a:r>
              <a:rPr lang="en-US" b="0" i="0" dirty="0" err="1">
                <a:solidFill>
                  <a:srgbClr val="3C4043"/>
                </a:solidFill>
                <a:effectLst/>
                <a:latin typeface="Roboto" panose="02000000000000000000" pitchFamily="2" charset="0"/>
              </a:rPr>
              <a:t>κάνει</a:t>
            </a:r>
            <a:r>
              <a:rPr lang="en-US" b="0" i="0" dirty="0">
                <a:solidFill>
                  <a:srgbClr val="3C4043"/>
                </a:solidFill>
                <a:effectLst/>
                <a:latin typeface="Roboto" panose="02000000000000000000" pitchFamily="2" charset="0"/>
              </a:rPr>
              <a:t> π</a:t>
            </a:r>
            <a:r>
              <a:rPr lang="en-US" b="0" i="0" dirty="0" err="1">
                <a:solidFill>
                  <a:srgbClr val="3C4043"/>
                </a:solidFill>
                <a:effectLst/>
                <a:latin typeface="Roboto" panose="02000000000000000000" pitchFamily="2" charset="0"/>
              </a:rPr>
              <a:t>ιο</a:t>
            </a:r>
            <a:r>
              <a:rPr lang="en-US" b="0" i="0" dirty="0">
                <a:solidFill>
                  <a:srgbClr val="3C4043"/>
                </a:solidFill>
                <a:effectLst/>
                <a:latin typeface="Roboto" panose="02000000000000000000" pitchFamily="2" charset="0"/>
              </a:rPr>
              <a:t> α</a:t>
            </a:r>
            <a:r>
              <a:rPr lang="en-US" b="0" i="0" dirty="0" err="1">
                <a:solidFill>
                  <a:srgbClr val="3C4043"/>
                </a:solidFill>
                <a:effectLst/>
                <a:latin typeface="Roboto" panose="02000000000000000000" pitchFamily="2" charset="0"/>
              </a:rPr>
              <a:t>υθεντικ</a:t>
            </a:r>
            <a:r>
              <a:rPr lang="el-GR" b="0" i="0" dirty="0">
                <a:solidFill>
                  <a:srgbClr val="3C4043"/>
                </a:solidFill>
                <a:effectLst/>
                <a:latin typeface="Roboto" panose="02000000000000000000" pitchFamily="2" charset="0"/>
              </a:rPr>
              <a:t>ό</a:t>
            </a:r>
            <a:r>
              <a:rPr lang="en-US" b="0" i="0" dirty="0">
                <a:solidFill>
                  <a:srgbClr val="3C4043"/>
                </a:solidFill>
                <a:effectLst/>
                <a:latin typeface="Roboto" panose="02000000000000000000" pitchFamily="2" charset="0"/>
              </a:rPr>
              <a:t> και α</a:t>
            </a:r>
            <a:r>
              <a:rPr lang="en-US" b="0" i="0" dirty="0" err="1">
                <a:solidFill>
                  <a:srgbClr val="3C4043"/>
                </a:solidFill>
                <a:effectLst/>
                <a:latin typeface="Roboto" panose="02000000000000000000" pitchFamily="2" charset="0"/>
              </a:rPr>
              <a:t>ξιό</a:t>
            </a:r>
            <a:r>
              <a:rPr lang="en-US" b="0" i="0" dirty="0">
                <a:solidFill>
                  <a:srgbClr val="3C4043"/>
                </a:solidFill>
                <a:effectLst/>
                <a:latin typeface="Roboto" panose="02000000000000000000" pitchFamily="2" charset="0"/>
              </a:rPr>
              <a:t>πιστο ταυτόχρονα, αυξάνοντας την αλληλεπίδραση στο προφίλ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a:t>
            </a:r>
          </a:p>
          <a:p>
            <a:endParaRPr lang="en-US" b="0" i="0" dirty="0">
              <a:solidFill>
                <a:srgbClr val="3C4043"/>
              </a:solidFill>
              <a:effectLst/>
              <a:latin typeface="Roboto" panose="02000000000000000000" pitchFamily="2" charset="0"/>
            </a:endParaRPr>
          </a:p>
          <a:p>
            <a:r>
              <a:rPr lang="en-US" b="0" i="0" dirty="0">
                <a:solidFill>
                  <a:srgbClr val="3C4043"/>
                </a:solidFill>
                <a:effectLst/>
                <a:latin typeface="Roboto" panose="02000000000000000000" pitchFamily="2" charset="0"/>
              </a:rPr>
              <a:t>Το σημείο αυτό συνδέεται άμεσα με το προηγούμενο. </a:t>
            </a:r>
            <a:r>
              <a:rPr lang="en-US" b="0" i="0" dirty="0" err="1">
                <a:solidFill>
                  <a:srgbClr val="3C4043"/>
                </a:solidFill>
                <a:effectLst/>
                <a:latin typeface="Roboto" panose="02000000000000000000" pitchFamily="2" charset="0"/>
              </a:rPr>
              <a:t>Χτίσ</a:t>
            </a:r>
            <a:r>
              <a:rPr lang="el-GR" b="0" i="0" dirty="0">
                <a:solidFill>
                  <a:srgbClr val="3C4043"/>
                </a:solidFill>
                <a:effectLst/>
                <a:latin typeface="Roboto" panose="02000000000000000000" pitchFamily="2" charset="0"/>
              </a:rPr>
              <a:t>τ</a:t>
            </a:r>
            <a:r>
              <a:rPr lang="en-US" b="0" i="0" dirty="0">
                <a:solidFill>
                  <a:srgbClr val="3C4043"/>
                </a:solidFill>
                <a:effectLst/>
                <a:latin typeface="Roboto" panose="02000000000000000000" pitchFamily="2" charset="0"/>
              </a:rPr>
              <a:t>ε συνεργασίες με άλλα ιδρύματα ή μεμονωμένα άτομα, θα επωφεληθούν και οι δύο πλευρές!</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23</a:t>
            </a:fld>
            <a:endParaRPr lang="de-AT"/>
          </a:p>
        </p:txBody>
      </p:sp>
    </p:spTree>
    <p:extLst>
      <p:ext uri="{BB962C8B-B14F-4D97-AF65-F5344CB8AC3E}">
        <p14:creationId xmlns:p14="http://schemas.microsoft.com/office/powerpoint/2010/main" val="2217211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0" i="0" dirty="0">
                <a:solidFill>
                  <a:srgbClr val="3C4043"/>
                </a:solidFill>
                <a:effectLst/>
                <a:latin typeface="Roboto" panose="02000000000000000000" pitchFamily="2" charset="0"/>
              </a:rPr>
              <a:t>Η α</a:t>
            </a:r>
            <a:r>
              <a:rPr lang="en-US" b="0" i="0" dirty="0" err="1">
                <a:solidFill>
                  <a:srgbClr val="3C4043"/>
                </a:solidFill>
                <a:effectLst/>
                <a:latin typeface="Roboto" panose="02000000000000000000" pitchFamily="2" charset="0"/>
              </a:rPr>
              <a:t>λληλε</a:t>
            </a:r>
            <a:r>
              <a:rPr lang="en-US" b="0" i="0" dirty="0">
                <a:solidFill>
                  <a:srgbClr val="3C4043"/>
                </a:solidFill>
                <a:effectLst/>
                <a:latin typeface="Roboto" panose="02000000000000000000" pitchFamily="2" charset="0"/>
              </a:rPr>
              <a:t>πίδραση με τους </a:t>
            </a:r>
            <a:r>
              <a:rPr lang="el-GR" b="0" i="0" dirty="0">
                <a:solidFill>
                  <a:srgbClr val="3C4043"/>
                </a:solidFill>
                <a:effectLst/>
                <a:latin typeface="Roboto" panose="02000000000000000000" pitchFamily="2" charset="0"/>
              </a:rPr>
              <a:t>ακόλουθούς σας </a:t>
            </a:r>
            <a:r>
              <a:rPr lang="en-US" b="0" i="0" dirty="0" err="1">
                <a:solidFill>
                  <a:srgbClr val="3C4043"/>
                </a:solidFill>
                <a:effectLst/>
                <a:latin typeface="Roboto" panose="02000000000000000000" pitchFamily="2" charset="0"/>
              </a:rPr>
              <a:t>είν</a:t>
            </a:r>
            <a:r>
              <a:rPr lang="en-US" b="0" i="0" dirty="0">
                <a:solidFill>
                  <a:srgbClr val="3C4043"/>
                </a:solidFill>
                <a:effectLst/>
                <a:latin typeface="Roboto" panose="02000000000000000000" pitchFamily="2" charset="0"/>
              </a:rPr>
              <a:t>αι πολύ σημαντική και περιλαμβάνει την απάντηση σε σχόλια και μηνύματα. Επιπ</a:t>
            </a:r>
            <a:r>
              <a:rPr lang="en-US" b="0" i="0" dirty="0" err="1">
                <a:solidFill>
                  <a:srgbClr val="3C4043"/>
                </a:solidFill>
                <a:effectLst/>
                <a:latin typeface="Roboto" panose="02000000000000000000" pitchFamily="2" charset="0"/>
              </a:rPr>
              <a:t>λέον</a:t>
            </a:r>
            <a:r>
              <a:rPr lang="en-US" b="0" i="0" dirty="0">
                <a:solidFill>
                  <a:srgbClr val="3C4043"/>
                </a:solidFill>
                <a:effectLst/>
                <a:latin typeface="Roboto" panose="02000000000000000000" pitchFamily="2" charset="0"/>
              </a:rPr>
              <a:t>, </a:t>
            </a:r>
            <a:r>
              <a:rPr lang="el-GR" b="0" i="0" dirty="0">
                <a:solidFill>
                  <a:srgbClr val="3C4043"/>
                </a:solidFill>
                <a:effectLst/>
                <a:latin typeface="Roboto" panose="02000000000000000000" pitchFamily="2" charset="0"/>
              </a:rPr>
              <a:t>συμμετέχετε </a:t>
            </a:r>
            <a:r>
              <a:rPr lang="en-US" b="0" i="0" dirty="0" err="1">
                <a:solidFill>
                  <a:srgbClr val="3C4043"/>
                </a:solidFill>
                <a:effectLst/>
                <a:latin typeface="Roboto" panose="02000000000000000000" pitchFamily="2" charset="0"/>
              </a:rPr>
              <a:t>σε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συζητήσεις</a:t>
            </a:r>
            <a:r>
              <a:rPr lang="en-US" b="0" i="0" dirty="0">
                <a:solidFill>
                  <a:srgbClr val="3C4043"/>
                </a:solidFill>
                <a:effectLst/>
                <a:latin typeface="Roboto" panose="02000000000000000000" pitchFamily="2" charset="0"/>
              </a:rPr>
              <a:t> π</a:t>
            </a:r>
            <a:r>
              <a:rPr lang="en-US" b="0" i="0" dirty="0" err="1">
                <a:solidFill>
                  <a:srgbClr val="3C4043"/>
                </a:solidFill>
                <a:effectLst/>
                <a:latin typeface="Roboto" panose="02000000000000000000" pitchFamily="2" charset="0"/>
              </a:rPr>
              <a:t>ου</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σχετίζοντ</a:t>
            </a:r>
            <a:r>
              <a:rPr lang="en-US" b="0" i="0" dirty="0">
                <a:solidFill>
                  <a:srgbClr val="3C4043"/>
                </a:solidFill>
                <a:effectLst/>
                <a:latin typeface="Roboto" panose="02000000000000000000" pitchFamily="2" charset="0"/>
              </a:rPr>
              <a:t>αι με τον κλάδο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το</a:t>
            </a:r>
            <a:r>
              <a:rPr lang="en-US" b="0" i="0" dirty="0">
                <a:solidFill>
                  <a:srgbClr val="3C4043"/>
                </a:solidFill>
                <a:effectLst/>
                <a:latin typeface="Roboto" panose="02000000000000000000" pitchFamily="2" charset="0"/>
              </a:rPr>
              <a:t> π</a:t>
            </a:r>
            <a:r>
              <a:rPr lang="en-US" b="0" i="0" dirty="0" err="1">
                <a:solidFill>
                  <a:srgbClr val="3C4043"/>
                </a:solidFill>
                <a:effectLst/>
                <a:latin typeface="Roboto" panose="02000000000000000000" pitchFamily="2" charset="0"/>
              </a:rPr>
              <a:t>ροϊόν</a:t>
            </a:r>
            <a:r>
              <a:rPr lang="en-US" b="0" i="0" dirty="0">
                <a:solidFill>
                  <a:srgbClr val="3C4043"/>
                </a:solidFill>
                <a:effectLst/>
                <a:latin typeface="Roboto" panose="02000000000000000000" pitchFamily="2" charset="0"/>
              </a:rPr>
              <a:t>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ή </a:t>
            </a:r>
            <a:r>
              <a:rPr lang="en-US" b="0" i="0" dirty="0" err="1">
                <a:solidFill>
                  <a:srgbClr val="3C4043"/>
                </a:solidFill>
                <a:effectLst/>
                <a:latin typeface="Roboto" panose="02000000000000000000" pitchFamily="2" charset="0"/>
              </a:rPr>
              <a:t>έν</a:t>
            </a:r>
            <a:r>
              <a:rPr lang="en-US" b="0" i="0" dirty="0">
                <a:solidFill>
                  <a:srgbClr val="3C4043"/>
                </a:solidFill>
                <a:effectLst/>
                <a:latin typeface="Roboto" panose="02000000000000000000" pitchFamily="2" charset="0"/>
              </a:rPr>
              <a:t>α θέμα στο οποίο έχε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εμ</a:t>
            </a:r>
            <a:r>
              <a:rPr lang="en-US" b="0" i="0" dirty="0">
                <a:solidFill>
                  <a:srgbClr val="3C4043"/>
                </a:solidFill>
                <a:effectLst/>
                <a:latin typeface="Roboto" panose="02000000000000000000" pitchFamily="2" charset="0"/>
              </a:rPr>
              <a:t>πειρία. </a:t>
            </a:r>
            <a:r>
              <a:rPr lang="en-US" b="0" i="0" dirty="0" err="1">
                <a:solidFill>
                  <a:srgbClr val="3C4043"/>
                </a:solidFill>
                <a:effectLst/>
                <a:latin typeface="Roboto" panose="02000000000000000000" pitchFamily="2" charset="0"/>
              </a:rPr>
              <a:t>Με</a:t>
            </a:r>
            <a:r>
              <a:rPr lang="en-US" b="0" i="0" dirty="0">
                <a:solidFill>
                  <a:srgbClr val="3C4043"/>
                </a:solidFill>
                <a:effectLst/>
                <a:latin typeface="Roboto" panose="02000000000000000000" pitchFamily="2" charset="0"/>
              </a:rPr>
              <a:t> α</a:t>
            </a:r>
            <a:r>
              <a:rPr lang="en-US" b="0" i="0" dirty="0" err="1">
                <a:solidFill>
                  <a:srgbClr val="3C4043"/>
                </a:solidFill>
                <a:effectLst/>
                <a:latin typeface="Roboto" panose="02000000000000000000" pitchFamily="2" charset="0"/>
              </a:rPr>
              <a:t>υτόν</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τον</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τρό</a:t>
            </a:r>
            <a:r>
              <a:rPr lang="en-US" b="0" i="0" dirty="0">
                <a:solidFill>
                  <a:srgbClr val="3C4043"/>
                </a:solidFill>
                <a:effectLst/>
                <a:latin typeface="Roboto" panose="02000000000000000000" pitchFamily="2" charset="0"/>
              </a:rPr>
              <a:t>πο χτίζε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έν</a:t>
            </a:r>
            <a:r>
              <a:rPr lang="en-US" b="0" i="0" dirty="0">
                <a:solidFill>
                  <a:srgbClr val="3C4043"/>
                </a:solidFill>
                <a:effectLst/>
                <a:latin typeface="Roboto" panose="02000000000000000000" pitchFamily="2" charset="0"/>
              </a:rPr>
              <a:t>αν δεσμό μεταξύ της εταιρείας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και </a:t>
            </a:r>
            <a:r>
              <a:rPr lang="en-US" b="0" i="0" dirty="0" err="1">
                <a:solidFill>
                  <a:srgbClr val="3C4043"/>
                </a:solidFill>
                <a:effectLst/>
                <a:latin typeface="Roboto" panose="02000000000000000000" pitchFamily="2" charset="0"/>
              </a:rPr>
              <a:t>των</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χρηστών</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των</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μέσων</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κοινωνικής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δικτύωσης</a:t>
            </a:r>
            <a:r>
              <a:rPr lang="en-US" b="0" i="0" dirty="0">
                <a:solidFill>
                  <a:srgbClr val="3C4043"/>
                </a:solidFill>
                <a:effectLst/>
                <a:latin typeface="Roboto" panose="02000000000000000000" pitchFamily="2" charset="0"/>
              </a:rPr>
              <a:t>.</a:t>
            </a:r>
          </a:p>
          <a:p>
            <a:endParaRPr lang="en-US" b="0" i="0" dirty="0">
              <a:solidFill>
                <a:srgbClr val="3C4043"/>
              </a:solidFill>
              <a:effectLst/>
              <a:latin typeface="Roboto" panose="02000000000000000000" pitchFamily="2" charset="0"/>
            </a:endParaRPr>
          </a:p>
          <a:p>
            <a:r>
              <a:rPr lang="en-US" b="0" i="0" dirty="0" err="1">
                <a:solidFill>
                  <a:srgbClr val="3C4043"/>
                </a:solidFill>
                <a:effectLst/>
                <a:latin typeface="Roboto" panose="02000000000000000000" pitchFamily="2" charset="0"/>
              </a:rPr>
              <a:t>Οι</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δι</a:t>
            </a:r>
            <a:r>
              <a:rPr lang="en-US" b="0" i="0" dirty="0">
                <a:solidFill>
                  <a:srgbClr val="3C4043"/>
                </a:solidFill>
                <a:effectLst/>
                <a:latin typeface="Roboto" panose="02000000000000000000" pitchFamily="2" charset="0"/>
              </a:rPr>
              <a:t>αγωνισμοί και οι λοταρίες βοηθούν να προσελκύσε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την</a:t>
            </a:r>
            <a:r>
              <a:rPr lang="en-US" b="0" i="0" dirty="0">
                <a:solidFill>
                  <a:srgbClr val="3C4043"/>
                </a:solidFill>
                <a:effectLst/>
                <a:latin typeface="Roboto" panose="02000000000000000000" pitchFamily="2" charset="0"/>
              </a:rPr>
              <a:t> π</a:t>
            </a:r>
            <a:r>
              <a:rPr lang="en-US" b="0" i="0" dirty="0" err="1">
                <a:solidFill>
                  <a:srgbClr val="3C4043"/>
                </a:solidFill>
                <a:effectLst/>
                <a:latin typeface="Roboto" panose="02000000000000000000" pitchFamily="2" charset="0"/>
              </a:rPr>
              <a:t>ροσοχή</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στο</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ίδρυμά</a:t>
            </a:r>
            <a:r>
              <a:rPr lang="en-US" b="0" i="0" dirty="0">
                <a:solidFill>
                  <a:srgbClr val="3C4043"/>
                </a:solidFill>
                <a:effectLst/>
                <a:latin typeface="Roboto" panose="02000000000000000000" pitchFamily="2" charset="0"/>
              </a:rPr>
              <a:t>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και να </a:t>
            </a:r>
            <a:r>
              <a:rPr lang="en-US" b="0" i="0" dirty="0" err="1">
                <a:solidFill>
                  <a:srgbClr val="3C4043"/>
                </a:solidFill>
                <a:effectLst/>
                <a:latin typeface="Roboto" panose="02000000000000000000" pitchFamily="2" charset="0"/>
              </a:rPr>
              <a:t>το</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κάνε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π</a:t>
            </a:r>
            <a:r>
              <a:rPr lang="en-US" b="0" i="0" dirty="0" err="1">
                <a:solidFill>
                  <a:srgbClr val="3C4043"/>
                </a:solidFill>
                <a:effectLst/>
                <a:latin typeface="Roboto" panose="02000000000000000000" pitchFamily="2" charset="0"/>
              </a:rPr>
              <a:t>ιο</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γνωστό</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Έχουν</a:t>
            </a:r>
            <a:r>
              <a:rPr lang="en-US" b="0" i="0" dirty="0">
                <a:solidFill>
                  <a:srgbClr val="3C4043"/>
                </a:solidFill>
                <a:effectLst/>
                <a:latin typeface="Roboto" panose="02000000000000000000" pitchFamily="2" charset="0"/>
              </a:rPr>
              <a:t> επίσης τεράστιο αντίκτυπο στην αλληλεπίδραση με τους </a:t>
            </a:r>
            <a:r>
              <a:rPr lang="el-GR" b="0" i="0" dirty="0">
                <a:solidFill>
                  <a:srgbClr val="3C4043"/>
                </a:solidFill>
                <a:effectLst/>
                <a:latin typeface="Roboto" panose="02000000000000000000" pitchFamily="2" charset="0"/>
              </a:rPr>
              <a:t>ακολούθους σας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Οι</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χρήστες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είν</a:t>
            </a:r>
            <a:r>
              <a:rPr lang="en-US" b="0" i="0" dirty="0">
                <a:solidFill>
                  <a:srgbClr val="3C4043"/>
                </a:solidFill>
                <a:effectLst/>
                <a:latin typeface="Roboto" panose="02000000000000000000" pitchFamily="2" charset="0"/>
              </a:rPr>
              <a:t>αι πιο πιθανό να μοιραστούν αναρτήσεις και να προσκαλέσουν τους φίλους τους να το κάνουν. Και τα </a:t>
            </a:r>
            <a:r>
              <a:rPr lang="en-US" b="0" i="0" dirty="0" err="1">
                <a:solidFill>
                  <a:srgbClr val="3C4043"/>
                </a:solidFill>
                <a:effectLst/>
                <a:latin typeface="Roboto" panose="02000000000000000000" pitchFamily="2" charset="0"/>
              </a:rPr>
              <a:t>δύο</a:t>
            </a:r>
            <a:r>
              <a:rPr lang="en-US" b="0" i="0" dirty="0">
                <a:solidFill>
                  <a:srgbClr val="3C4043"/>
                </a:solidFill>
                <a:effectLst/>
                <a:latin typeface="Roboto" panose="02000000000000000000" pitchFamily="2" charset="0"/>
              </a:rPr>
              <a:t> α</a:t>
            </a:r>
            <a:r>
              <a:rPr lang="en-US" b="0" i="0" dirty="0" err="1">
                <a:solidFill>
                  <a:srgbClr val="3C4043"/>
                </a:solidFill>
                <a:effectLst/>
                <a:latin typeface="Roboto" panose="02000000000000000000" pitchFamily="2" charset="0"/>
              </a:rPr>
              <a:t>υξάνουν</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την</a:t>
            </a:r>
            <a:r>
              <a:rPr lang="en-US" b="0" i="0" dirty="0">
                <a:solidFill>
                  <a:srgbClr val="3C4043"/>
                </a:solidFill>
                <a:effectLst/>
                <a:latin typeface="Roboto" panose="02000000000000000000" pitchFamily="2" charset="0"/>
              </a:rPr>
              <a:t> </a:t>
            </a:r>
            <a:r>
              <a:rPr lang="el-GR" b="0" i="0" dirty="0">
                <a:solidFill>
                  <a:srgbClr val="3C4043"/>
                </a:solidFill>
                <a:effectLst/>
                <a:latin typeface="Roboto" panose="02000000000000000000" pitchFamily="2" charset="0"/>
              </a:rPr>
              <a:t>απήχησή σας</a:t>
            </a:r>
            <a:r>
              <a:rPr lang="en-US" b="0" i="0" dirty="0">
                <a:solidFill>
                  <a:srgbClr val="3C4043"/>
                </a:solidFill>
                <a:effectLst/>
                <a:latin typeface="Roboto" panose="02000000000000000000" pitchFamily="2" charset="0"/>
              </a:rPr>
              <a:t>. Επιπ</a:t>
            </a:r>
            <a:r>
              <a:rPr lang="en-US" b="0" i="0" dirty="0" err="1">
                <a:solidFill>
                  <a:srgbClr val="3C4043"/>
                </a:solidFill>
                <a:effectLst/>
                <a:latin typeface="Roboto" panose="02000000000000000000" pitchFamily="2" charset="0"/>
              </a:rPr>
              <a:t>λέον</a:t>
            </a:r>
            <a:r>
              <a:rPr lang="en-US" b="0" i="0" dirty="0">
                <a:solidFill>
                  <a:srgbClr val="3C4043"/>
                </a:solidFill>
                <a:effectLst/>
                <a:latin typeface="Roboto" panose="02000000000000000000" pitchFamily="2" charset="0"/>
              </a:rPr>
              <a:t>, η α</a:t>
            </a:r>
            <a:r>
              <a:rPr lang="en-US" b="0" i="0" dirty="0" err="1">
                <a:solidFill>
                  <a:srgbClr val="3C4043"/>
                </a:solidFill>
                <a:effectLst/>
                <a:latin typeface="Roboto" panose="02000000000000000000" pitchFamily="2" charset="0"/>
              </a:rPr>
              <a:t>λληλε</a:t>
            </a:r>
            <a:r>
              <a:rPr lang="en-US" b="0" i="0" dirty="0">
                <a:solidFill>
                  <a:srgbClr val="3C4043"/>
                </a:solidFill>
                <a:effectLst/>
                <a:latin typeface="Roboto" panose="02000000000000000000" pitchFamily="2" charset="0"/>
              </a:rPr>
              <a:t>πίδραση αυξάνεται σημαντικά. </a:t>
            </a:r>
            <a:r>
              <a:rPr lang="en-US" b="0" i="0" dirty="0" err="1">
                <a:solidFill>
                  <a:srgbClr val="3C4043"/>
                </a:solidFill>
                <a:effectLst/>
                <a:latin typeface="Roboto" panose="02000000000000000000" pitchFamily="2" charset="0"/>
              </a:rPr>
              <a:t>Εάν</a:t>
            </a:r>
            <a:r>
              <a:rPr lang="en-US" b="0" i="0" dirty="0">
                <a:solidFill>
                  <a:srgbClr val="3C4043"/>
                </a:solidFill>
                <a:effectLst/>
                <a:latin typeface="Roboto" panose="02000000000000000000" pitchFamily="2" charset="0"/>
              </a:rPr>
              <a:t> τα </a:t>
            </a:r>
            <a:r>
              <a:rPr lang="en-US" b="0" i="0" dirty="0" err="1">
                <a:solidFill>
                  <a:srgbClr val="3C4043"/>
                </a:solidFill>
                <a:effectLst/>
                <a:latin typeface="Roboto" panose="02000000000000000000" pitchFamily="2" charset="0"/>
              </a:rPr>
              <a:t>σχόλι</a:t>
            </a:r>
            <a:r>
              <a:rPr lang="en-US" b="0" i="0" dirty="0">
                <a:solidFill>
                  <a:srgbClr val="3C4043"/>
                </a:solidFill>
                <a:effectLst/>
                <a:latin typeface="Roboto" panose="02000000000000000000" pitchFamily="2" charset="0"/>
              </a:rPr>
              <a:t>α και τα likes αποτελούν προϋπόθεση για τη συμμετοχή στον διαγωνισμό, αυτό παρακινεί τους χρήστες να </a:t>
            </a:r>
            <a:r>
              <a:rPr lang="el-GR" b="0" i="0" dirty="0">
                <a:solidFill>
                  <a:srgbClr val="3C4043"/>
                </a:solidFill>
                <a:effectLst/>
                <a:latin typeface="Roboto" panose="02000000000000000000" pitchFamily="2" charset="0"/>
              </a:rPr>
              <a:t>σας </a:t>
            </a:r>
            <a:r>
              <a:rPr lang="en-US" b="0" i="0" dirty="0">
                <a:solidFill>
                  <a:srgbClr val="3C4043"/>
                </a:solidFill>
                <a:effectLst/>
                <a:latin typeface="Roboto" panose="02000000000000000000" pitchFamily="2" charset="0"/>
              </a:rPr>
              <a:t>τα </a:t>
            </a:r>
            <a:r>
              <a:rPr lang="en-US" b="0" i="0" dirty="0" err="1">
                <a:solidFill>
                  <a:srgbClr val="3C4043"/>
                </a:solidFill>
                <a:effectLst/>
                <a:latin typeface="Roboto" panose="02000000000000000000" pitchFamily="2" charset="0"/>
              </a:rPr>
              <a:t>δώσουν</a:t>
            </a:r>
            <a:r>
              <a:rPr lang="en-US" b="0" i="0" dirty="0">
                <a:solidFill>
                  <a:srgbClr val="3C4043"/>
                </a:solidFill>
                <a:effectLst/>
                <a:latin typeface="Roboto" panose="02000000000000000000" pitchFamily="2" charset="0"/>
              </a:rPr>
              <a:t>. Τα</a:t>
            </a:r>
            <a:r>
              <a:rPr lang="en-US" b="0" i="0" dirty="0" err="1">
                <a:solidFill>
                  <a:srgbClr val="3C4043"/>
                </a:solidFill>
                <a:effectLst/>
                <a:latin typeface="Roboto" panose="02000000000000000000" pitchFamily="2" charset="0"/>
              </a:rPr>
              <a:t>υτόχρον</a:t>
            </a:r>
            <a:r>
              <a:rPr lang="en-US" b="0" i="0" dirty="0">
                <a:solidFill>
                  <a:srgbClr val="3C4043"/>
                </a:solidFill>
                <a:effectLst/>
                <a:latin typeface="Roboto" panose="02000000000000000000" pitchFamily="2" charset="0"/>
              </a:rPr>
              <a:t>α, χτίζε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την</a:t>
            </a:r>
            <a:r>
              <a:rPr lang="en-US" b="0" i="0" dirty="0">
                <a:solidFill>
                  <a:srgbClr val="3C4043"/>
                </a:solidFill>
                <a:effectLst/>
                <a:latin typeface="Roboto" panose="02000000000000000000" pitchFamily="2" charset="0"/>
              </a:rPr>
              <a:t> α</a:t>
            </a:r>
            <a:r>
              <a:rPr lang="en-US" b="0" i="0" dirty="0" err="1">
                <a:solidFill>
                  <a:srgbClr val="3C4043"/>
                </a:solidFill>
                <a:effectLst/>
                <a:latin typeface="Roboto" panose="02000000000000000000" pitchFamily="2" charset="0"/>
              </a:rPr>
              <a:t>φοσίωση</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των</a:t>
            </a:r>
            <a:r>
              <a:rPr lang="en-US" b="0" i="0" dirty="0">
                <a:solidFill>
                  <a:srgbClr val="3C4043"/>
                </a:solidFill>
                <a:effectLst/>
                <a:latin typeface="Roboto" panose="02000000000000000000" pitchFamily="2" charset="0"/>
              </a:rPr>
              <a:t> π</a:t>
            </a:r>
            <a:r>
              <a:rPr lang="en-US" b="0" i="0" dirty="0" err="1">
                <a:solidFill>
                  <a:srgbClr val="3C4043"/>
                </a:solidFill>
                <a:effectLst/>
                <a:latin typeface="Roboto" panose="02000000000000000000" pitchFamily="2" charset="0"/>
              </a:rPr>
              <a:t>ελ</a:t>
            </a:r>
            <a:r>
              <a:rPr lang="en-US" b="0" i="0" dirty="0">
                <a:solidFill>
                  <a:srgbClr val="3C4043"/>
                </a:solidFill>
                <a:effectLst/>
                <a:latin typeface="Roboto" panose="02000000000000000000" pitchFamily="2" charset="0"/>
              </a:rPr>
              <a:t>ατών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Είν</a:t>
            </a:r>
            <a:r>
              <a:rPr lang="en-US" b="0" i="0" dirty="0">
                <a:solidFill>
                  <a:srgbClr val="3C4043"/>
                </a:solidFill>
                <a:effectLst/>
                <a:latin typeface="Roboto" panose="02000000000000000000" pitchFamily="2" charset="0"/>
              </a:rPr>
              <a:t>αι σημαντικό να δίνε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π</a:t>
            </a:r>
            <a:r>
              <a:rPr lang="en-US" b="0" i="0" dirty="0" err="1">
                <a:solidFill>
                  <a:srgbClr val="3C4043"/>
                </a:solidFill>
                <a:effectLst/>
                <a:latin typeface="Roboto" panose="02000000000000000000" pitchFamily="2" charset="0"/>
              </a:rPr>
              <a:t>ροσοχή</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στους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νομικούς</a:t>
            </a:r>
            <a:r>
              <a:rPr lang="en-US" b="0" i="0" dirty="0">
                <a:solidFill>
                  <a:srgbClr val="3C4043"/>
                </a:solidFill>
                <a:effectLst/>
                <a:latin typeface="Roboto" panose="02000000000000000000" pitchFamily="2" charset="0"/>
              </a:rPr>
              <a:t> κα</a:t>
            </a:r>
            <a:r>
              <a:rPr lang="en-US" b="0" i="0" dirty="0" err="1">
                <a:solidFill>
                  <a:srgbClr val="3C4043"/>
                </a:solidFill>
                <a:effectLst/>
                <a:latin typeface="Roboto" panose="02000000000000000000" pitchFamily="2" charset="0"/>
              </a:rPr>
              <a:t>νονισμούς</a:t>
            </a:r>
            <a:r>
              <a:rPr lang="en-US" b="0" i="0" dirty="0">
                <a:solidFill>
                  <a:srgbClr val="3C4043"/>
                </a:solidFill>
                <a:effectLst/>
                <a:latin typeface="Roboto" panose="02000000000000000000" pitchFamily="2" charset="0"/>
              </a:rPr>
              <a:t> κα</a:t>
            </a:r>
            <a:r>
              <a:rPr lang="en-US" b="0" i="0" dirty="0" err="1">
                <a:solidFill>
                  <a:srgbClr val="3C4043"/>
                </a:solidFill>
                <a:effectLst/>
                <a:latin typeface="Roboto" panose="02000000000000000000" pitchFamily="2" charset="0"/>
              </a:rPr>
              <a:t>τά</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τη</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διενέργει</a:t>
            </a:r>
            <a:r>
              <a:rPr lang="en-US" b="0" i="0" dirty="0">
                <a:solidFill>
                  <a:srgbClr val="3C4043"/>
                </a:solidFill>
                <a:effectLst/>
                <a:latin typeface="Roboto" panose="02000000000000000000" pitchFamily="2" charset="0"/>
              </a:rPr>
              <a:t>α τέτοιων ενεργειών.</a:t>
            </a:r>
          </a:p>
          <a:p>
            <a:endParaRPr lang="en-US" b="0" i="0" dirty="0">
              <a:solidFill>
                <a:srgbClr val="3C4043"/>
              </a:solidFill>
              <a:effectLst/>
              <a:latin typeface="Roboto" panose="02000000000000000000" pitchFamily="2" charset="0"/>
            </a:endParaRPr>
          </a:p>
          <a:p>
            <a:r>
              <a:rPr lang="en-US" b="0" i="0" dirty="0" err="1">
                <a:solidFill>
                  <a:srgbClr val="3C4043"/>
                </a:solidFill>
                <a:effectLst/>
                <a:latin typeface="Roboto" panose="02000000000000000000" pitchFamily="2" charset="0"/>
              </a:rPr>
              <a:t>Γι</a:t>
            </a:r>
            <a:r>
              <a:rPr lang="en-US" b="0" i="0" dirty="0">
                <a:solidFill>
                  <a:srgbClr val="3C4043"/>
                </a:solidFill>
                <a:effectLst/>
                <a:latin typeface="Roboto" panose="02000000000000000000" pitchFamily="2" charset="0"/>
              </a:rPr>
              <a:t>α παράδειγμα, μπορεί</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να π</a:t>
            </a:r>
            <a:r>
              <a:rPr lang="en-US" b="0" i="0" dirty="0" err="1">
                <a:solidFill>
                  <a:srgbClr val="3C4043"/>
                </a:solidFill>
                <a:effectLst/>
                <a:latin typeface="Roboto" panose="02000000000000000000" pitchFamily="2" charset="0"/>
              </a:rPr>
              <a:t>ρογρ</a:t>
            </a:r>
            <a:r>
              <a:rPr lang="en-US" b="0" i="0" dirty="0">
                <a:solidFill>
                  <a:srgbClr val="3C4043"/>
                </a:solidFill>
                <a:effectLst/>
                <a:latin typeface="Roboto" panose="02000000000000000000" pitchFamily="2" charset="0"/>
              </a:rPr>
              <a:t>αμματίσε</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έν</a:t>
            </a:r>
            <a:r>
              <a:rPr lang="en-US" b="0" i="0" dirty="0">
                <a:solidFill>
                  <a:srgbClr val="3C4043"/>
                </a:solidFill>
                <a:effectLst/>
                <a:latin typeface="Roboto" panose="02000000000000000000" pitchFamily="2" charset="0"/>
              </a:rPr>
              <a:t>αν διαγωνισμό και ο νικητής θα προσκληθεί σε μια έκθεση ή σε μια άλλη εκδήλωση στο ίδρυμά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a:t>
            </a:r>
          </a:p>
        </p:txBody>
      </p:sp>
      <p:sp>
        <p:nvSpPr>
          <p:cNvPr id="4" name="Foliennummernplatzhalter 3"/>
          <p:cNvSpPr>
            <a:spLocks noGrp="1"/>
          </p:cNvSpPr>
          <p:nvPr>
            <p:ph type="sldNum" sz="quarter" idx="5"/>
          </p:nvPr>
        </p:nvSpPr>
        <p:spPr/>
        <p:txBody>
          <a:bodyPr/>
          <a:lstStyle/>
          <a:p>
            <a:fld id="{999433EF-1E01-4717-96BF-F44828D2ED17}" type="slidenum">
              <a:rPr lang="de-AT" smtClean="0"/>
              <a:t>24</a:t>
            </a:fld>
            <a:endParaRPr lang="de-AT"/>
          </a:p>
        </p:txBody>
      </p:sp>
    </p:spTree>
    <p:extLst>
      <p:ext uri="{BB962C8B-B14F-4D97-AF65-F5344CB8AC3E}">
        <p14:creationId xmlns:p14="http://schemas.microsoft.com/office/powerpoint/2010/main" val="3685870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0" i="0" dirty="0">
                <a:solidFill>
                  <a:srgbClr val="3C4043"/>
                </a:solidFill>
                <a:effectLst/>
                <a:latin typeface="Roboto" panose="02000000000000000000" pitchFamily="2" charset="0"/>
              </a:rPr>
              <a:t>Θα π</a:t>
            </a:r>
            <a:r>
              <a:rPr lang="en-US" b="0" i="0" dirty="0" err="1">
                <a:solidFill>
                  <a:srgbClr val="3C4043"/>
                </a:solidFill>
                <a:effectLst/>
                <a:latin typeface="Roboto" panose="02000000000000000000" pitchFamily="2" charset="0"/>
              </a:rPr>
              <a:t>ρέ</a:t>
            </a:r>
            <a:r>
              <a:rPr lang="en-US" b="0" i="0" dirty="0">
                <a:solidFill>
                  <a:srgbClr val="3C4043"/>
                </a:solidFill>
                <a:effectLst/>
                <a:latin typeface="Roboto" panose="02000000000000000000" pitchFamily="2" charset="0"/>
              </a:rPr>
              <a:t>πει να αξιολογεί</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τα</a:t>
            </a:r>
            <a:r>
              <a:rPr lang="en-US" b="0" i="0" dirty="0" err="1">
                <a:solidFill>
                  <a:srgbClr val="3C4043"/>
                </a:solidFill>
                <a:effectLst/>
                <a:latin typeface="Roboto" panose="02000000000000000000" pitchFamily="2" charset="0"/>
              </a:rPr>
              <a:t>κτικά</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τις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δρ</a:t>
            </a:r>
            <a:r>
              <a:rPr lang="en-US" b="0" i="0" dirty="0">
                <a:solidFill>
                  <a:srgbClr val="3C4043"/>
                </a:solidFill>
                <a:effectLst/>
                <a:latin typeface="Roboto" panose="02000000000000000000" pitchFamily="2" charset="0"/>
              </a:rPr>
              <a:t>αστηριότητές σ</a:t>
            </a:r>
            <a:r>
              <a:rPr lang="el-GR" b="0" i="0" dirty="0">
                <a:solidFill>
                  <a:srgbClr val="3C4043"/>
                </a:solidFill>
                <a:effectLst/>
                <a:latin typeface="Roboto" panose="02000000000000000000" pitchFamily="2" charset="0"/>
              </a:rPr>
              <a:t>ας </a:t>
            </a:r>
            <a:r>
              <a:rPr lang="en-US" b="0" i="0" dirty="0" err="1">
                <a:solidFill>
                  <a:srgbClr val="3C4043"/>
                </a:solidFill>
                <a:effectLst/>
                <a:latin typeface="Roboto" panose="02000000000000000000" pitchFamily="2" charset="0"/>
              </a:rPr>
              <a:t>στ</a:t>
            </a:r>
            <a:r>
              <a:rPr lang="en-US" b="0" i="0" dirty="0">
                <a:solidFill>
                  <a:srgbClr val="3C4043"/>
                </a:solidFill>
                <a:effectLst/>
                <a:latin typeface="Roboto" panose="02000000000000000000" pitchFamily="2" charset="0"/>
              </a:rPr>
              <a:t>α μέσα κοινωνικής δικτύωσης. </a:t>
            </a:r>
          </a:p>
          <a:p>
            <a:endParaRPr lang="en-US" b="0" i="0" dirty="0">
              <a:solidFill>
                <a:srgbClr val="3C4043"/>
              </a:solidFill>
              <a:effectLst/>
              <a:latin typeface="Roboto" panose="02000000000000000000" pitchFamily="2" charset="0"/>
            </a:endParaRPr>
          </a:p>
          <a:p>
            <a:r>
              <a:rPr lang="el-GR" b="0" i="0" dirty="0">
                <a:solidFill>
                  <a:srgbClr val="3C4043"/>
                </a:solidFill>
                <a:effectLst/>
                <a:latin typeface="Roboto" panose="02000000000000000000" pitchFamily="2" charset="0"/>
              </a:rPr>
              <a:t>Ελέγξτε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την</a:t>
            </a:r>
            <a:r>
              <a:rPr lang="en-US" b="0" i="0" dirty="0">
                <a:solidFill>
                  <a:srgbClr val="3C4043"/>
                </a:solidFill>
                <a:effectLst/>
                <a:latin typeface="Roboto" panose="02000000000000000000" pitchFamily="2" charset="0"/>
              </a:rPr>
              <a:t> απ</a:t>
            </a:r>
            <a:r>
              <a:rPr lang="en-US" b="0" i="0" dirty="0" err="1">
                <a:solidFill>
                  <a:srgbClr val="3C4043"/>
                </a:solidFill>
                <a:effectLst/>
                <a:latin typeface="Roboto" panose="02000000000000000000" pitchFamily="2" charset="0"/>
              </a:rPr>
              <a:t>οτελεσμ</a:t>
            </a:r>
            <a:r>
              <a:rPr lang="en-US" b="0" i="0" dirty="0">
                <a:solidFill>
                  <a:srgbClr val="3C4043"/>
                </a:solidFill>
                <a:effectLst/>
                <a:latin typeface="Roboto" panose="02000000000000000000" pitchFamily="2" charset="0"/>
              </a:rPr>
              <a:t>ατικότητα της στρατηγικής που χρησιμοποιεί</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γι</a:t>
            </a:r>
            <a:r>
              <a:rPr lang="en-US" b="0" i="0" dirty="0">
                <a:solidFill>
                  <a:srgbClr val="3C4043"/>
                </a:solidFill>
                <a:effectLst/>
                <a:latin typeface="Roboto" panose="02000000000000000000" pitchFamily="2" charset="0"/>
              </a:rPr>
              <a:t>α να δε</a:t>
            </a:r>
            <a:r>
              <a:rPr lang="el-GR" b="0" i="0" dirty="0">
                <a:solidFill>
                  <a:srgbClr val="3C4043"/>
                </a:solidFill>
                <a:effectLst/>
                <a:latin typeface="Roboto" panose="02000000000000000000" pitchFamily="2" charset="0"/>
              </a:rPr>
              <a:t>ίτε</a:t>
            </a:r>
            <a:r>
              <a:rPr lang="en-US" b="0" i="0" dirty="0">
                <a:solidFill>
                  <a:srgbClr val="3C4043"/>
                </a:solidFill>
                <a:effectLst/>
                <a:latin typeface="Roboto" panose="02000000000000000000" pitchFamily="2" charset="0"/>
              </a:rPr>
              <a:t> αν επ</a:t>
            </a:r>
            <a:r>
              <a:rPr lang="en-US" b="0" i="0" dirty="0" err="1">
                <a:solidFill>
                  <a:srgbClr val="3C4043"/>
                </a:solidFill>
                <a:effectLst/>
                <a:latin typeface="Roboto" panose="02000000000000000000" pitchFamily="2" charset="0"/>
              </a:rPr>
              <a:t>ιτυγχάνετ</a:t>
            </a:r>
            <a:r>
              <a:rPr lang="en-US" b="0" i="0" dirty="0">
                <a:solidFill>
                  <a:srgbClr val="3C4043"/>
                </a:solidFill>
                <a:effectLst/>
                <a:latin typeface="Roboto" panose="02000000000000000000" pitchFamily="2" charset="0"/>
              </a:rPr>
              <a:t>αι ο επιθυμητός στόχος. </a:t>
            </a:r>
            <a:r>
              <a:rPr lang="en-US" b="0" i="0" dirty="0" err="1">
                <a:solidFill>
                  <a:srgbClr val="3C4043"/>
                </a:solidFill>
                <a:effectLst/>
                <a:latin typeface="Roboto" panose="02000000000000000000" pitchFamily="2" charset="0"/>
              </a:rPr>
              <a:t>Εάν</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το</a:t>
            </a:r>
            <a:r>
              <a:rPr lang="en-US" b="0" i="0" dirty="0">
                <a:solidFill>
                  <a:srgbClr val="3C4043"/>
                </a:solidFill>
                <a:effectLst/>
                <a:latin typeface="Roboto" panose="02000000000000000000" pitchFamily="2" charset="0"/>
              </a:rPr>
              <a:t> επ</a:t>
            </a:r>
            <a:r>
              <a:rPr lang="en-US" b="0" i="0" dirty="0" err="1">
                <a:solidFill>
                  <a:srgbClr val="3C4043"/>
                </a:solidFill>
                <a:effectLst/>
                <a:latin typeface="Roboto" panose="02000000000000000000" pitchFamily="2" charset="0"/>
              </a:rPr>
              <a:t>ιθυμητό</a:t>
            </a:r>
            <a:r>
              <a:rPr lang="en-US" b="0" i="0" dirty="0">
                <a:solidFill>
                  <a:srgbClr val="3C4043"/>
                </a:solidFill>
                <a:effectLst/>
                <a:latin typeface="Roboto" panose="02000000000000000000" pitchFamily="2" charset="0"/>
              </a:rPr>
              <a:t> απ</a:t>
            </a:r>
            <a:r>
              <a:rPr lang="en-US" b="0" i="0" dirty="0" err="1">
                <a:solidFill>
                  <a:srgbClr val="3C4043"/>
                </a:solidFill>
                <a:effectLst/>
                <a:latin typeface="Roboto" panose="02000000000000000000" pitchFamily="2" charset="0"/>
              </a:rPr>
              <a:t>οτέλεσμ</a:t>
            </a:r>
            <a:r>
              <a:rPr lang="en-US" b="0" i="0" dirty="0">
                <a:solidFill>
                  <a:srgbClr val="3C4043"/>
                </a:solidFill>
                <a:effectLst/>
                <a:latin typeface="Roboto" panose="02000000000000000000" pitchFamily="2" charset="0"/>
              </a:rPr>
              <a:t>α δεν έχει ακόμη επιτευχθεί, μπορεί</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να α</a:t>
            </a:r>
            <a:r>
              <a:rPr lang="en-US" b="0" i="0" dirty="0" err="1">
                <a:solidFill>
                  <a:srgbClr val="3C4043"/>
                </a:solidFill>
                <a:effectLst/>
                <a:latin typeface="Roboto" panose="02000000000000000000" pitchFamily="2" charset="0"/>
              </a:rPr>
              <a:t>ξιολογήσ</a:t>
            </a:r>
            <a:r>
              <a:rPr lang="el-GR" b="0" i="0" dirty="0">
                <a:solidFill>
                  <a:srgbClr val="3C4043"/>
                </a:solidFill>
                <a:effectLst/>
                <a:latin typeface="Roboto" panose="02000000000000000000" pitchFamily="2" charset="0"/>
              </a:rPr>
              <a:t>ετε</a:t>
            </a:r>
            <a:r>
              <a:rPr lang="en-US" b="0" i="0" dirty="0">
                <a:solidFill>
                  <a:srgbClr val="3C4043"/>
                </a:solidFill>
                <a:effectLst/>
                <a:latin typeface="Roboto" panose="02000000000000000000" pitchFamily="2" charset="0"/>
              </a:rPr>
              <a:t> π</a:t>
            </a:r>
            <a:r>
              <a:rPr lang="en-US" b="0" i="0" dirty="0" err="1">
                <a:solidFill>
                  <a:srgbClr val="3C4043"/>
                </a:solidFill>
                <a:effectLst/>
                <a:latin typeface="Roboto" panose="02000000000000000000" pitchFamily="2" charset="0"/>
              </a:rPr>
              <a:t>οι</a:t>
            </a:r>
            <a:r>
              <a:rPr lang="en-US" b="0" i="0" dirty="0">
                <a:solidFill>
                  <a:srgbClr val="3C4043"/>
                </a:solidFill>
                <a:effectLst/>
                <a:latin typeface="Roboto" panose="02000000000000000000" pitchFamily="2" charset="0"/>
              </a:rPr>
              <a:t>α μέτρα είναι επιτυχή και ποια πρέπει να προσαρμοστούν ή να αναθεωρηθούν. </a:t>
            </a:r>
            <a:r>
              <a:rPr lang="en-US" b="0" i="0" dirty="0" err="1">
                <a:solidFill>
                  <a:srgbClr val="3C4043"/>
                </a:solidFill>
                <a:effectLst/>
                <a:latin typeface="Roboto" panose="02000000000000000000" pitchFamily="2" charset="0"/>
              </a:rPr>
              <a:t>Πώς</a:t>
            </a:r>
            <a:r>
              <a:rPr lang="en-US" b="0" i="0" dirty="0">
                <a:solidFill>
                  <a:srgbClr val="3C4043"/>
                </a:solidFill>
                <a:effectLst/>
                <a:latin typeface="Roboto" panose="02000000000000000000" pitchFamily="2" charset="0"/>
              </a:rPr>
              <a:t> π</a:t>
            </a:r>
            <a:r>
              <a:rPr lang="en-US" b="0" i="0" dirty="0" err="1">
                <a:solidFill>
                  <a:srgbClr val="3C4043"/>
                </a:solidFill>
                <a:effectLst/>
                <a:latin typeface="Roboto" panose="02000000000000000000" pitchFamily="2" charset="0"/>
              </a:rPr>
              <a:t>ροχωρά</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a:t>
            </a:r>
          </a:p>
          <a:p>
            <a:endParaRPr lang="en-US" b="0" i="0" dirty="0">
              <a:solidFill>
                <a:srgbClr val="3C4043"/>
              </a:solidFill>
              <a:effectLst/>
              <a:latin typeface="Roboto" panose="02000000000000000000" pitchFamily="2" charset="0"/>
            </a:endParaRPr>
          </a:p>
          <a:p>
            <a:r>
              <a:rPr lang="en-US" b="0" i="0" dirty="0" err="1">
                <a:solidFill>
                  <a:srgbClr val="3C4043"/>
                </a:solidFill>
                <a:effectLst/>
                <a:latin typeface="Roboto" panose="02000000000000000000" pitchFamily="2" charset="0"/>
              </a:rPr>
              <a:t>Γι</a:t>
            </a:r>
            <a:r>
              <a:rPr lang="en-US" b="0" i="0" dirty="0">
                <a:solidFill>
                  <a:srgbClr val="3C4043"/>
                </a:solidFill>
                <a:effectLst/>
                <a:latin typeface="Roboto" panose="02000000000000000000" pitchFamily="2" charset="0"/>
              </a:rPr>
              <a:t>α την εργασία αυτή, μπορεί</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να </a:t>
            </a:r>
            <a:r>
              <a:rPr lang="en-US" b="0" i="0" dirty="0" err="1">
                <a:solidFill>
                  <a:srgbClr val="3C4043"/>
                </a:solidFill>
                <a:effectLst/>
                <a:latin typeface="Roboto" panose="02000000000000000000" pitchFamily="2" charset="0"/>
              </a:rPr>
              <a:t>συν</a:t>
            </a:r>
            <a:r>
              <a:rPr lang="en-US" b="0" i="0" dirty="0">
                <a:solidFill>
                  <a:srgbClr val="3C4043"/>
                </a:solidFill>
                <a:effectLst/>
                <a:latin typeface="Roboto" panose="02000000000000000000" pitchFamily="2" charset="0"/>
              </a:rPr>
              <a:t>αντηθεί</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με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τους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συν</a:t>
            </a:r>
            <a:r>
              <a:rPr lang="en-US" b="0" i="0" dirty="0">
                <a:solidFill>
                  <a:srgbClr val="3C4043"/>
                </a:solidFill>
                <a:effectLst/>
                <a:latin typeface="Roboto" panose="02000000000000000000" pitchFamily="2" charset="0"/>
              </a:rPr>
              <a:t>αδέλφους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Είν</a:t>
            </a:r>
            <a:r>
              <a:rPr lang="en-US" b="0" i="0" dirty="0">
                <a:solidFill>
                  <a:srgbClr val="3C4043"/>
                </a:solidFill>
                <a:effectLst/>
                <a:latin typeface="Roboto" panose="02000000000000000000" pitchFamily="2" charset="0"/>
              </a:rPr>
              <a:t>αι πάντα καλό να ανταλλάσσετε εμπειρίες και απόψεις. Θα </a:t>
            </a:r>
            <a:r>
              <a:rPr lang="en-US" b="0" i="0" dirty="0" err="1">
                <a:solidFill>
                  <a:srgbClr val="3C4043"/>
                </a:solidFill>
                <a:effectLst/>
                <a:latin typeface="Roboto" panose="02000000000000000000" pitchFamily="2" charset="0"/>
              </a:rPr>
              <a:t>δε</a:t>
            </a:r>
            <a:r>
              <a:rPr lang="el-GR" b="0" i="0" dirty="0">
                <a:solidFill>
                  <a:srgbClr val="3C4043"/>
                </a:solidFill>
                <a:effectLst/>
                <a:latin typeface="Roboto" panose="02000000000000000000" pitchFamily="2" charset="0"/>
              </a:rPr>
              <a:t>ίτε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ότι</a:t>
            </a:r>
            <a:r>
              <a:rPr lang="en-US" b="0" i="0" dirty="0">
                <a:solidFill>
                  <a:srgbClr val="3C4043"/>
                </a:solidFill>
                <a:effectLst/>
                <a:latin typeface="Roboto" panose="02000000000000000000" pitchFamily="2" charset="0"/>
              </a:rPr>
              <a:t> η </a:t>
            </a:r>
            <a:r>
              <a:rPr lang="en-US" b="0" i="0" dirty="0" err="1">
                <a:solidFill>
                  <a:srgbClr val="3C4043"/>
                </a:solidFill>
                <a:effectLst/>
                <a:latin typeface="Roboto" panose="02000000000000000000" pitchFamily="2" charset="0"/>
              </a:rPr>
              <a:t>ομ</a:t>
            </a:r>
            <a:r>
              <a:rPr lang="en-US" b="0" i="0" dirty="0">
                <a:solidFill>
                  <a:srgbClr val="3C4043"/>
                </a:solidFill>
                <a:effectLst/>
                <a:latin typeface="Roboto" panose="02000000000000000000" pitchFamily="2" charset="0"/>
              </a:rPr>
              <a:t>αδική εργασία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κάνει</a:t>
            </a:r>
            <a:r>
              <a:rPr lang="en-US" b="0" i="0" dirty="0">
                <a:solidFill>
                  <a:srgbClr val="3C4043"/>
                </a:solidFill>
                <a:effectLst/>
                <a:latin typeface="Roboto" panose="02000000000000000000" pitchFamily="2" charset="0"/>
              </a:rPr>
              <a:t> π</a:t>
            </a:r>
            <a:r>
              <a:rPr lang="en-US" b="0" i="0" dirty="0" err="1">
                <a:solidFill>
                  <a:srgbClr val="3C4043"/>
                </a:solidFill>
                <a:effectLst/>
                <a:latin typeface="Roboto" panose="02000000000000000000" pitchFamily="2" charset="0"/>
              </a:rPr>
              <a:t>ιο</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δυν</a:t>
            </a:r>
            <a:r>
              <a:rPr lang="en-US" b="0" i="0" dirty="0">
                <a:solidFill>
                  <a:srgbClr val="3C4043"/>
                </a:solidFill>
                <a:effectLst/>
                <a:latin typeface="Roboto" panose="02000000000000000000" pitchFamily="2" charset="0"/>
              </a:rPr>
              <a:t>ατ</a:t>
            </a:r>
            <a:r>
              <a:rPr lang="el-GR" b="0" i="0" dirty="0">
                <a:solidFill>
                  <a:srgbClr val="3C4043"/>
                </a:solidFill>
                <a:effectLst/>
                <a:latin typeface="Roboto" panose="02000000000000000000" pitchFamily="2" charset="0"/>
              </a:rPr>
              <a:t>ό</a:t>
            </a:r>
            <a:r>
              <a:rPr lang="en-US" b="0" i="0" dirty="0">
                <a:solidFill>
                  <a:srgbClr val="3C4043"/>
                </a:solidFill>
                <a:effectLst/>
                <a:latin typeface="Roboto" panose="02000000000000000000" pitchFamily="2" charset="0"/>
              </a:rPr>
              <a:t> και κα</a:t>
            </a:r>
            <a:r>
              <a:rPr lang="en-US" b="0" i="0" dirty="0" err="1">
                <a:solidFill>
                  <a:srgbClr val="3C4043"/>
                </a:solidFill>
                <a:effectLst/>
                <a:latin typeface="Roboto" panose="02000000000000000000" pitchFamily="2" charset="0"/>
              </a:rPr>
              <a:t>λύτερο</a:t>
            </a:r>
            <a:r>
              <a:rPr lang="en-US" b="0" i="0" dirty="0">
                <a:solidFill>
                  <a:srgbClr val="3C4043"/>
                </a:solidFill>
                <a:effectLst/>
                <a:latin typeface="Roboto" panose="02000000000000000000" pitchFamily="2" charset="0"/>
              </a:rPr>
              <a:t>!</a:t>
            </a:r>
          </a:p>
          <a:p>
            <a:endParaRPr lang="en-US" b="0" i="0" dirty="0">
              <a:solidFill>
                <a:srgbClr val="3C4043"/>
              </a:solidFill>
              <a:effectLst/>
              <a:latin typeface="Roboto" panose="02000000000000000000" pitchFamily="2" charset="0"/>
            </a:endParaRPr>
          </a:p>
          <a:p>
            <a:r>
              <a:rPr lang="en-US" b="0" i="0" dirty="0">
                <a:solidFill>
                  <a:srgbClr val="3C4043"/>
                </a:solidFill>
                <a:effectLst/>
                <a:latin typeface="Roboto" panose="02000000000000000000" pitchFamily="2" charset="0"/>
              </a:rPr>
              <a:t>Γενικά, είναι καλό να συζητά</a:t>
            </a:r>
            <a:r>
              <a:rPr lang="el-GR" b="0" i="0" dirty="0">
                <a:solidFill>
                  <a:srgbClr val="3C4043"/>
                </a:solidFill>
                <a:effectLst/>
                <a:latin typeface="Roboto" panose="02000000000000000000" pitchFamily="2" charset="0"/>
              </a:rPr>
              <a:t>τε </a:t>
            </a:r>
            <a:r>
              <a:rPr lang="en-US" b="0" i="0" dirty="0" err="1">
                <a:solidFill>
                  <a:srgbClr val="3C4043"/>
                </a:solidFill>
                <a:effectLst/>
                <a:latin typeface="Roboto" panose="02000000000000000000" pitchFamily="2" charset="0"/>
              </a:rPr>
              <a:t>με</a:t>
            </a:r>
            <a:r>
              <a:rPr lang="en-US" b="0" i="0" dirty="0">
                <a:solidFill>
                  <a:srgbClr val="3C4043"/>
                </a:solidFill>
                <a:effectLst/>
                <a:latin typeface="Roboto" panose="02000000000000000000" pitchFamily="2" charset="0"/>
              </a:rPr>
              <a:t> τους </a:t>
            </a:r>
            <a:r>
              <a:rPr lang="en-US" b="0" i="0" dirty="0" err="1">
                <a:solidFill>
                  <a:srgbClr val="3C4043"/>
                </a:solidFill>
                <a:effectLst/>
                <a:latin typeface="Roboto" panose="02000000000000000000" pitchFamily="2" charset="0"/>
              </a:rPr>
              <a:t>συν</a:t>
            </a:r>
            <a:r>
              <a:rPr lang="en-US" b="0" i="0" dirty="0">
                <a:solidFill>
                  <a:srgbClr val="3C4043"/>
                </a:solidFill>
                <a:effectLst/>
                <a:latin typeface="Roboto" panose="02000000000000000000" pitchFamily="2" charset="0"/>
              </a:rPr>
              <a:t>αδέλφους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για τους στόχους και τα συναισθήματά σ</a:t>
            </a:r>
            <a:r>
              <a:rPr lang="el-GR" b="0" i="0" dirty="0">
                <a:solidFill>
                  <a:srgbClr val="3C4043"/>
                </a:solidFill>
                <a:effectLst/>
                <a:latin typeface="Roboto" panose="02000000000000000000" pitchFamily="2" charset="0"/>
              </a:rPr>
              <a:t>ας</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Γι</a:t>
            </a:r>
            <a:r>
              <a:rPr lang="en-US" b="0" i="0" dirty="0">
                <a:solidFill>
                  <a:srgbClr val="3C4043"/>
                </a:solidFill>
                <a:effectLst/>
                <a:latin typeface="Roboto" panose="02000000000000000000" pitchFamily="2" charset="0"/>
              </a:rPr>
              <a:t>α το</a:t>
            </a:r>
            <a:r>
              <a:rPr lang="el-GR" b="0" i="0" dirty="0">
                <a:solidFill>
                  <a:srgbClr val="3C4043"/>
                </a:solidFill>
                <a:effectLst/>
                <a:latin typeface="Roboto" panose="02000000000000000000" pitchFamily="2" charset="0"/>
              </a:rPr>
              <a:t>ν</a:t>
            </a:r>
            <a:r>
              <a:rPr lang="en-US" b="0" i="0" dirty="0">
                <a:solidFill>
                  <a:srgbClr val="3C4043"/>
                </a:solidFill>
                <a:effectLst/>
                <a:latin typeface="Roboto" panose="02000000000000000000" pitchFamily="2" charset="0"/>
              </a:rPr>
              <a:t> σκοπό αυτό, οι συναντήσεις </a:t>
            </a:r>
            <a:r>
              <a:rPr lang="el-GR" b="0" i="0" dirty="0">
                <a:solidFill>
                  <a:srgbClr val="3C4043"/>
                </a:solidFill>
                <a:effectLst/>
                <a:latin typeface="Roboto" panose="02000000000000000000" pitchFamily="2" charset="0"/>
              </a:rPr>
              <a:t>με φυσική παρουσία </a:t>
            </a:r>
            <a:r>
              <a:rPr lang="en-US" b="0" i="0" dirty="0" err="1">
                <a:solidFill>
                  <a:srgbClr val="3C4043"/>
                </a:solidFill>
                <a:effectLst/>
                <a:latin typeface="Roboto" panose="02000000000000000000" pitchFamily="2" charset="0"/>
              </a:rPr>
              <a:t>είν</a:t>
            </a:r>
            <a:r>
              <a:rPr lang="en-US" b="0" i="0" dirty="0">
                <a:solidFill>
                  <a:srgbClr val="3C4043"/>
                </a:solidFill>
                <a:effectLst/>
                <a:latin typeface="Roboto" panose="02000000000000000000" pitchFamily="2" charset="0"/>
              </a:rPr>
              <a:t>αι ίσως καλύτερες, αλλά μην ξεχνά</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είσ</a:t>
            </a:r>
            <a:r>
              <a:rPr lang="el-GR" b="0" i="0" dirty="0">
                <a:solidFill>
                  <a:srgbClr val="3C4043"/>
                </a:solidFill>
                <a:effectLst/>
                <a:latin typeface="Roboto" panose="02000000000000000000" pitchFamily="2" charset="0"/>
              </a:rPr>
              <a:t>τε</a:t>
            </a:r>
            <a:r>
              <a:rPr lang="en-US" b="0" i="0" dirty="0">
                <a:solidFill>
                  <a:srgbClr val="3C4043"/>
                </a:solidFill>
                <a:effectLst/>
                <a:latin typeface="Roboto" panose="02000000000000000000" pitchFamily="2" charset="0"/>
              </a:rPr>
              <a:t> επαγγελματίας στην ψηφιακή συνεργασία και επικοινωνία! </a:t>
            </a:r>
          </a:p>
        </p:txBody>
      </p:sp>
      <p:sp>
        <p:nvSpPr>
          <p:cNvPr id="4" name="Foliennummernplatzhalter 3"/>
          <p:cNvSpPr>
            <a:spLocks noGrp="1"/>
          </p:cNvSpPr>
          <p:nvPr>
            <p:ph type="sldNum" sz="quarter" idx="5"/>
          </p:nvPr>
        </p:nvSpPr>
        <p:spPr/>
        <p:txBody>
          <a:bodyPr/>
          <a:lstStyle/>
          <a:p>
            <a:fld id="{999433EF-1E01-4717-96BF-F44828D2ED17}" type="slidenum">
              <a:rPr lang="de-AT" smtClean="0"/>
              <a:t>25</a:t>
            </a:fld>
            <a:endParaRPr lang="de-AT"/>
          </a:p>
        </p:txBody>
      </p:sp>
    </p:spTree>
    <p:extLst>
      <p:ext uri="{BB962C8B-B14F-4D97-AF65-F5344CB8AC3E}">
        <p14:creationId xmlns:p14="http://schemas.microsoft.com/office/powerpoint/2010/main" val="3243456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26</a:t>
            </a:fld>
            <a:endParaRPr lang="de-AT"/>
          </a:p>
        </p:txBody>
      </p:sp>
    </p:spTree>
    <p:extLst>
      <p:ext uri="{BB962C8B-B14F-4D97-AF65-F5344CB8AC3E}">
        <p14:creationId xmlns:p14="http://schemas.microsoft.com/office/powerpoint/2010/main" val="123889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Οι σκοποί και οι μαθησιακοί στόχοι </a:t>
            </a:r>
            <a:r>
              <a:rPr lang="el-GR" dirty="0"/>
              <a:t>αυτής της συνεδρίας </a:t>
            </a:r>
            <a:r>
              <a:rPr lang="de-AT" dirty="0"/>
              <a:t>είναι να συνοψίσει τα πιο σημαντικά σημεία όλων των προηγούμενων </a:t>
            </a:r>
            <a:r>
              <a:rPr lang="el-GR" dirty="0"/>
              <a:t>συνεδριών</a:t>
            </a:r>
            <a:r>
              <a:rPr lang="de-AT" dirty="0"/>
              <a:t> και να </a:t>
            </a:r>
            <a:r>
              <a:rPr lang="el-GR" dirty="0"/>
              <a:t>δείξει</a:t>
            </a:r>
            <a:r>
              <a:rPr lang="de-AT" dirty="0"/>
              <a:t> την πρακτική τους χρήση. </a:t>
            </a:r>
          </a:p>
          <a:p>
            <a:endParaRPr lang="de-AT" dirty="0"/>
          </a:p>
          <a:p>
            <a:r>
              <a:rPr lang="de-AT" dirty="0" err="1"/>
              <a:t>Ας ξεκινήσουμε την περίληψη</a:t>
            </a:r>
            <a:r>
              <a:rPr lang="de-AT" dirty="0"/>
              <a:t>. </a:t>
            </a:r>
          </a:p>
        </p:txBody>
      </p:sp>
      <p:sp>
        <p:nvSpPr>
          <p:cNvPr id="4" name="Foliennummernplatzhalter 3"/>
          <p:cNvSpPr>
            <a:spLocks noGrp="1"/>
          </p:cNvSpPr>
          <p:nvPr>
            <p:ph type="sldNum" sz="quarter" idx="5"/>
          </p:nvPr>
        </p:nvSpPr>
        <p:spPr/>
        <p:txBody>
          <a:bodyPr/>
          <a:lstStyle/>
          <a:p>
            <a:fld id="{999433EF-1E01-4717-96BF-F44828D2ED17}" type="slidenum">
              <a:rPr lang="de-AT" smtClean="0"/>
              <a:t>4</a:t>
            </a:fld>
            <a:endParaRPr lang="de-AT"/>
          </a:p>
        </p:txBody>
      </p:sp>
    </p:spTree>
    <p:extLst>
      <p:ext uri="{BB962C8B-B14F-4D97-AF65-F5344CB8AC3E}">
        <p14:creationId xmlns:p14="http://schemas.microsoft.com/office/powerpoint/2010/main" val="178255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l-GR" dirty="0">
                <a:solidFill>
                  <a:srgbClr val="000000"/>
                </a:solidFill>
                <a:latin typeface="Poppins"/>
                <a:ea typeface="Poppins"/>
                <a:cs typeface="Poppins"/>
                <a:sym typeface="Poppins"/>
              </a:rPr>
              <a:t>Τι είναι λοιπόν η συνεργασία και τι είναι η ψηφιακή συνεργασία;</a:t>
            </a:r>
          </a:p>
          <a:p>
            <a:pPr marL="0" lvl="0" indent="0" algn="l" rtl="0">
              <a:spcBef>
                <a:spcPts val="0"/>
              </a:spcBef>
              <a:spcAft>
                <a:spcPts val="0"/>
              </a:spcAft>
              <a:buClr>
                <a:schemeClr val="dk1"/>
              </a:buClr>
              <a:buSzPts val="1100"/>
              <a:buFont typeface="Arial"/>
              <a:buNone/>
            </a:pPr>
            <a:endParaRPr lang="el-GR" dirty="0">
              <a:solidFill>
                <a:srgbClr val="000000"/>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l-GR" dirty="0">
                <a:solidFill>
                  <a:srgbClr val="000000"/>
                </a:solidFill>
                <a:latin typeface="Poppins"/>
                <a:ea typeface="Poppins"/>
                <a:cs typeface="Poppins"/>
                <a:sym typeface="Poppins"/>
              </a:rPr>
              <a:t>Συνεργασία είναι τα άτομα που εργάζονται μαζί για έναν κοινό σκοπό ώστε να επιτύχουν έναν καθορισμένο και κοινό επιχειρηματικό σκοπό. Οι άνθρωποι με κοινούς στόχους και ενδιαφέροντα δημιουργούν μια απαράμιλλη συνέργεια που μπορεί να ξεπεράσει κάθε οργανισμό.</a:t>
            </a:r>
          </a:p>
          <a:p>
            <a:pPr marL="0" lvl="0" indent="0" algn="l" rtl="0">
              <a:spcBef>
                <a:spcPts val="0"/>
              </a:spcBef>
              <a:spcAft>
                <a:spcPts val="0"/>
              </a:spcAft>
              <a:buClr>
                <a:schemeClr val="dk1"/>
              </a:buClr>
              <a:buSzPts val="1100"/>
              <a:buFont typeface="Arial"/>
              <a:buNone/>
            </a:pPr>
            <a:endParaRPr lang="el-GR" dirty="0">
              <a:solidFill>
                <a:srgbClr val="000000"/>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l-GR" dirty="0">
                <a:solidFill>
                  <a:srgbClr val="000000"/>
                </a:solidFill>
                <a:latin typeface="Poppins"/>
                <a:ea typeface="Poppins"/>
                <a:cs typeface="Poppins"/>
                <a:sym typeface="Poppins"/>
              </a:rPr>
              <a:t>Η ψηφιακή συνεργασία είναι η πρακτική των ανθρώπων που συνεργάζονται μέσω διαδικτυακών μέσων, όπως οι πλατφόρμες λογισμικού ως λύση, εν συντομία οι πλατφόρμες SaaS. Αντί οι ομάδες να επικοινωνούν και να συνεργάζονται μόνο αυτοπροσώπως, είναι σε θέση να βασίζονται σε ψηφιακά εργαλεία που τους επιτρέπουν να συνεργάζονται. Ορισμένοι οργανισμοί χρησιμοποιούν την ψηφιακή συνεργασία για να υποστηρίξουν τις καθημερινές, επιτόπιες εργασίες τους. Άλλοι εφαρμόζουν την ψηφιακή συνεργασία για να βοηθήσουν την επικοινωνία με τους απομακρυσμένους εργαζόμενους - για παράδειγμα, την ανταλλαγή άμεσων μηνυμάτων, την πραγματοποίηση βιντεοκλήσεων, την κοινή χρήση εγγράφων και τη διαχείριση έργων στο cloud.</a:t>
            </a:r>
          </a:p>
          <a:p>
            <a:pPr marL="0" lvl="0" indent="0" algn="l" rtl="0">
              <a:spcBef>
                <a:spcPts val="0"/>
              </a:spcBef>
              <a:spcAft>
                <a:spcPts val="0"/>
              </a:spcAft>
              <a:buClr>
                <a:schemeClr val="dk1"/>
              </a:buClr>
              <a:buSzPts val="1100"/>
              <a:buFont typeface="Arial"/>
              <a:buNone/>
            </a:pPr>
            <a:endParaRPr lang="el-GR" dirty="0">
              <a:solidFill>
                <a:srgbClr val="000000"/>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l-GR" dirty="0">
                <a:solidFill>
                  <a:srgbClr val="000000"/>
                </a:solidFill>
                <a:latin typeface="Poppins"/>
                <a:ea typeface="Poppins"/>
                <a:cs typeface="Poppins"/>
                <a:sym typeface="Poppins"/>
              </a:rPr>
              <a:t>Τα εργαλεία ψηφιακής συνεργασίας έχουν πολλά οφέλη που μπορούν να βοηθήσουν στην αύξηση της παραγωγικότητας των εργαζομένων στην επιχείρησή σας και στη μείωση των γενικών εξόδων.</a:t>
            </a:r>
          </a:p>
          <a:p>
            <a:pPr marL="0" lvl="0" indent="0" algn="l" rtl="0">
              <a:spcBef>
                <a:spcPts val="0"/>
              </a:spcBef>
              <a:spcAft>
                <a:spcPts val="0"/>
              </a:spcAft>
              <a:buClr>
                <a:schemeClr val="dk1"/>
              </a:buClr>
              <a:buSzPts val="1100"/>
              <a:buFont typeface="Arial"/>
              <a:buNone/>
            </a:pPr>
            <a:endParaRPr lang="el-GR" dirty="0">
              <a:solidFill>
                <a:srgbClr val="000000"/>
              </a:solidFill>
              <a:latin typeface="Poppins"/>
              <a:ea typeface="Poppins"/>
              <a:cs typeface="Poppins"/>
              <a:sym typeface="Poppins"/>
            </a:endParaRPr>
          </a:p>
          <a:p>
            <a:pPr marL="0" lvl="0" indent="0" algn="l" rtl="0">
              <a:spcBef>
                <a:spcPts val="0"/>
              </a:spcBef>
              <a:spcAft>
                <a:spcPts val="0"/>
              </a:spcAft>
              <a:buSzPts val="1100"/>
              <a:buNone/>
            </a:pPr>
            <a:r>
              <a:rPr lang="el-GR" dirty="0">
                <a:solidFill>
                  <a:srgbClr val="000000"/>
                </a:solidFill>
                <a:latin typeface="Poppins"/>
                <a:ea typeface="Poppins"/>
                <a:cs typeface="Poppins"/>
                <a:sym typeface="Poppins"/>
              </a:rPr>
              <a:t>Στον τομέα GLAM, η χρήση ψηφιακών εργαλείων για την επικοινωνία και τη συνεργασία καθιστά την εργασία πολύ πιο εύκολη και σας επιτρέπει να συνεργάζεστε με συναδέλφους, ακόμη και με άλλα ιδρύματα παγκοσμίως, με έναν εύκολο αλλά αποτελεσματικό τρόπο. Με τα ψηφιακά εργαλεία μπορούν να ενεργοποιηθούν και να αξιοποιηθούν τεράστιες συνέργειες.</a:t>
            </a:r>
            <a:endParaRPr lang="el-GR" dirty="0">
              <a:effectLst/>
            </a:endParaRPr>
          </a:p>
        </p:txBody>
      </p:sp>
      <p:sp>
        <p:nvSpPr>
          <p:cNvPr id="4" name="Foliennummernplatzhalter 3"/>
          <p:cNvSpPr>
            <a:spLocks noGrp="1"/>
          </p:cNvSpPr>
          <p:nvPr>
            <p:ph type="sldNum" sz="quarter" idx="5"/>
          </p:nvPr>
        </p:nvSpPr>
        <p:spPr/>
        <p:txBody>
          <a:bodyPr/>
          <a:lstStyle/>
          <a:p>
            <a:fld id="{999433EF-1E01-4717-96BF-F44828D2ED17}" type="slidenum">
              <a:rPr lang="de-AT" smtClean="0"/>
              <a:t>5</a:t>
            </a:fld>
            <a:endParaRPr lang="de-AT"/>
          </a:p>
        </p:txBody>
      </p:sp>
    </p:spTree>
    <p:extLst>
      <p:ext uri="{BB962C8B-B14F-4D97-AF65-F5344CB8AC3E}">
        <p14:creationId xmlns:p14="http://schemas.microsoft.com/office/powerpoint/2010/main" val="1101906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a:p>
            <a:r>
              <a:rPr lang="de-AT" dirty="0"/>
              <a:t>Τα οφέλη της ψηφιακής συνεργασίας και </a:t>
            </a:r>
            <a:r>
              <a:rPr lang="el-GR" dirty="0"/>
              <a:t>επικοινωνίας</a:t>
            </a:r>
            <a:r>
              <a:rPr lang="de-AT" dirty="0"/>
              <a:t> μπορούν να περιγραφούν σε ορισμένα βασικά σημεία που θα παρουσιαστούν στις διαφάνειες που ακολουθούν. </a:t>
            </a:r>
          </a:p>
          <a:p>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6</a:t>
            </a:fld>
            <a:endParaRPr lang="de-AT"/>
          </a:p>
        </p:txBody>
      </p:sp>
    </p:spTree>
    <p:extLst>
      <p:ext uri="{BB962C8B-B14F-4D97-AF65-F5344CB8AC3E}">
        <p14:creationId xmlns:p14="http://schemas.microsoft.com/office/powerpoint/2010/main" val="159556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fontAlgn="base"/>
            <a:r>
              <a:rPr lang="en-US" b="0" i="0" dirty="0">
                <a:effectLst/>
                <a:latin typeface="inherit"/>
              </a:rPr>
              <a:t>Η ψηφιακή συνεργασία σε έγγραφα βελτιώνει την πρόσβαση σε πληροφορίες</a:t>
            </a:r>
          </a:p>
          <a:p>
            <a:pPr algn="l" fontAlgn="base"/>
            <a:endParaRPr lang="en-US" b="0" i="0" dirty="0">
              <a:solidFill>
                <a:srgbClr val="000000"/>
              </a:solidFill>
              <a:effectLst/>
              <a:latin typeface="Poppins" panose="00000500000000000000" pitchFamily="2" charset="0"/>
            </a:endParaRPr>
          </a:p>
          <a:p>
            <a:pPr algn="l" fontAlgn="base"/>
            <a:r>
              <a:rPr lang="el-GR" sz="1800" b="0" i="0" u="none" strike="noStrike" dirty="0">
                <a:solidFill>
                  <a:srgbClr val="000000"/>
                </a:solidFill>
                <a:effectLst/>
                <a:latin typeface="Arial" panose="020B0604020202020204" pitchFamily="34" charset="0"/>
              </a:rPr>
              <a:t>Εάν θέλετε να βελτιώσετε τις επιχειρηματικές διαδικασίες και τις ροές εργασίας, ένα εξαιρετικό σημείο εκκίνησης είναι η ψηφιακή συνεργασία εγγράφων.</a:t>
            </a:r>
          </a:p>
          <a:p>
            <a:pPr algn="l" fontAlgn="base"/>
            <a:endParaRPr lang="de-AT" dirty="0"/>
          </a:p>
          <a:p>
            <a:pPr marL="0" lvl="0" indent="0" algn="l" rtl="0">
              <a:spcBef>
                <a:spcPts val="0"/>
              </a:spcBef>
              <a:spcAft>
                <a:spcPts val="0"/>
              </a:spcAft>
              <a:buClr>
                <a:schemeClr val="dk1"/>
              </a:buClr>
              <a:buSzPts val="1100"/>
              <a:buFont typeface="Arial"/>
              <a:buNone/>
            </a:pPr>
            <a:r>
              <a:rPr lang="el-GR" sz="1800" dirty="0">
                <a:latin typeface="Arial"/>
                <a:ea typeface="Arial"/>
                <a:cs typeface="Arial"/>
                <a:sym typeface="Arial"/>
              </a:rPr>
              <a:t>Τα εργαλεία ψηφιακής συνεργασίας εγγράφων παρέχουν μια κεντρική τοποθεσία για όλα τα αρχεία, τα έγγραφα και άλλα πλούσια μέσα. Δεν θα έχετε πολλαπλά αντίγραφα του ίδιου εγγράφου στο γραμματοκιβώτιο του καθενός.</a:t>
            </a:r>
          </a:p>
          <a:p>
            <a:endParaRPr lang="en-US" dirty="0"/>
          </a:p>
          <a:p>
            <a:pPr marL="0" lvl="0" indent="0" algn="l" rtl="0">
              <a:spcBef>
                <a:spcPts val="0"/>
              </a:spcBef>
              <a:spcAft>
                <a:spcPts val="0"/>
              </a:spcAft>
              <a:buClr>
                <a:schemeClr val="dk1"/>
              </a:buClr>
              <a:buSzPts val="1100"/>
              <a:buFont typeface="Arial"/>
              <a:buNone/>
            </a:pPr>
            <a:r>
              <a:rPr lang="el-GR" sz="1800" dirty="0">
                <a:latin typeface="Arial"/>
                <a:ea typeface="Arial"/>
                <a:cs typeface="Arial"/>
                <a:sym typeface="Arial"/>
              </a:rPr>
              <a:t>Οι εργαζόμενοι δεν χρειάζεται πλέον να αποθηκεύουν αρχεία στους σκληρούς τους δίσκους ή σε στικάκια USB. Το μόνο που χρειάζεται να κάνουν είναι να συνδεθούν στο εργαλείο συνεργασίας τους για να έχουν πρόσβαση σε παλιά αρχεία.</a:t>
            </a:r>
          </a:p>
          <a:p>
            <a:pPr marL="0" lvl="0" indent="0" algn="l" rtl="0">
              <a:spcBef>
                <a:spcPts val="0"/>
              </a:spcBef>
              <a:spcAft>
                <a:spcPts val="0"/>
              </a:spcAft>
              <a:buClr>
                <a:schemeClr val="dk1"/>
              </a:buClr>
              <a:buSzPts val="1100"/>
              <a:buFont typeface="Arial"/>
              <a:buNone/>
            </a:pPr>
            <a:r>
              <a:rPr lang="el-GR" sz="1800" dirty="0">
                <a:latin typeface="Arial"/>
                <a:ea typeface="Arial"/>
                <a:cs typeface="Arial"/>
                <a:sym typeface="Arial"/>
              </a:rPr>
              <a:t>Η αποθήκευση ενός εγγράφου στο cloud είναι ο ευκολότερος τρόπος για να ξέρετε ότι όλοι όσοι το χρειάζονται έχουν πάντα πρόσβαση σε αυτό, ανεξάρτητα από το πού βρίσκονται στον κόσμο. Η διαδικτυακή ψηφιακή συνεργασία συνδέεται άμεσα με λύσεις αποθήκευσης στο cloud που επιτρέπουν στους υπαλλήλους να έχουν πρόσβαση, να συνεργάζονται και να μοιράζονται περιεχόμενο ανεξάρτητα από την τοποθεσία τους.</a:t>
            </a:r>
          </a:p>
          <a:p>
            <a:pPr algn="l" fontAlgn="base"/>
            <a:endParaRPr lang="en-US" b="0" i="0" dirty="0">
              <a:solidFill>
                <a:srgbClr val="000000"/>
              </a:solidFill>
              <a:effectLst/>
              <a:latin typeface="Poppins" panose="00000500000000000000" pitchFamily="2" charset="0"/>
            </a:endParaRPr>
          </a:p>
          <a:p>
            <a:pPr algn="l" fontAlgn="base"/>
            <a:r>
              <a:rPr lang="en-US" b="0" i="0" dirty="0">
                <a:solidFill>
                  <a:srgbClr val="000000"/>
                </a:solidFill>
                <a:effectLst/>
                <a:latin typeface="Poppins" panose="00000500000000000000" pitchFamily="2" charset="0"/>
              </a:rPr>
              <a:t>Βελτιώνει επίσης ολόκληρο τον οργανισμό για τον οποίο εργάζεσ</a:t>
            </a:r>
            <a:r>
              <a:rPr lang="el-GR" b="0" i="0" dirty="0">
                <a:solidFill>
                  <a:srgbClr val="000000"/>
                </a:solidFill>
                <a:effectLst/>
                <a:latin typeface="Poppins" panose="00000500000000000000" pitchFamily="2" charset="0"/>
              </a:rPr>
              <a:t>τε</a:t>
            </a:r>
            <a:r>
              <a:rPr lang="en-US" b="0" i="0" dirty="0">
                <a:solidFill>
                  <a:srgbClr val="000000"/>
                </a:solidFill>
                <a:effectLst/>
                <a:latin typeface="Poppins" panose="00000500000000000000" pitchFamily="2" charset="0"/>
              </a:rPr>
              <a:t>.</a:t>
            </a:r>
          </a:p>
          <a:p>
            <a:pPr algn="l" fontAlgn="base"/>
            <a:endParaRPr lang="en-US" b="0" i="0" dirty="0">
              <a:solidFill>
                <a:srgbClr val="000000"/>
              </a:solidFill>
              <a:effectLst/>
              <a:latin typeface="Poppins" panose="00000500000000000000" pitchFamily="2" charset="0"/>
            </a:endParaRPr>
          </a:p>
          <a:p>
            <a:pPr algn="l" fontAlgn="base"/>
            <a:r>
              <a:rPr lang="el-GR" sz="1800" b="0" i="0" u="none" strike="noStrike" dirty="0">
                <a:solidFill>
                  <a:srgbClr val="000000"/>
                </a:solidFill>
                <a:effectLst/>
                <a:latin typeface="Poppins" panose="00000500000000000000" pitchFamily="2" charset="0"/>
              </a:rPr>
              <a:t>Η διαδικτυακή συνεργασία παρέχει έναν τρόπο να έρθουν πιο κοντά οι χαλαρά διαχωρισμένες ομάδες σε εικονικά δωμάτια, καταρρίπτοντας έτσι τα δομικά εμπόδια και επιτρέποντας στους εργαζόμενους να επικοινωνούν με τρόπο αποτελεσματικό και διασκεδαστικό. Όταν οι εργαζόμενοι από διαφορετικά τμήματα αλληλεπιδρούν, μπορούν να κάνουν καταιγισμό ιδεών και να ανταλλάσσουν νέες ιδέες, στρατηγικές ανάπτυξης και τακτικές.</a:t>
            </a:r>
          </a:p>
          <a:p>
            <a:pPr algn="l" fontAlgn="base"/>
            <a:endParaRPr lang="en-US" b="0" i="0" dirty="0">
              <a:solidFill>
                <a:srgbClr val="000000"/>
              </a:solidFill>
              <a:effectLst/>
              <a:latin typeface="Poppins" panose="00000500000000000000" pitchFamily="2" charset="0"/>
            </a:endParaRPr>
          </a:p>
          <a:p>
            <a:pPr algn="l" fontAlgn="base"/>
            <a:r>
              <a:rPr lang="el-GR" sz="1800" b="0" i="0" u="none" strike="noStrike" dirty="0">
                <a:solidFill>
                  <a:srgbClr val="000000"/>
                </a:solidFill>
                <a:effectLst/>
                <a:latin typeface="Poppins" panose="00000500000000000000" pitchFamily="2" charset="0"/>
              </a:rPr>
              <a:t>Επίσης, δημιουργείται μια αίσθηση κοινότητας ακόμη και όταν το προσωπικό δεν μπορεί να βρίσκεται στην ίδια φυσική τοποθεσία.</a:t>
            </a:r>
          </a:p>
          <a:p>
            <a:pPr algn="l" fontAlgn="base"/>
            <a:endParaRPr lang="en-US" b="0" i="0" dirty="0">
              <a:solidFill>
                <a:srgbClr val="000000"/>
              </a:solidFill>
              <a:effectLst/>
              <a:latin typeface="Poppins" panose="00000500000000000000" pitchFamily="2" charset="0"/>
            </a:endParaRPr>
          </a:p>
          <a:p>
            <a:pPr algn="l" fontAlgn="base"/>
            <a:r>
              <a:rPr lang="en-US" b="0" i="0" dirty="0">
                <a:solidFill>
                  <a:srgbClr val="000000"/>
                </a:solidFill>
                <a:effectLst/>
                <a:latin typeface="Poppins" panose="00000500000000000000" pitchFamily="2" charset="0"/>
              </a:rPr>
              <a:t>Τα άτομα ή οι ομάδες σε έναν οργανισμό μπορεί να κατανεμηθούν για λόγους όπως:</a:t>
            </a:r>
          </a:p>
          <a:p>
            <a:pPr algn="l" fontAlgn="base"/>
            <a:endParaRPr lang="en-US" b="0" i="0" dirty="0">
              <a:solidFill>
                <a:srgbClr val="000000"/>
              </a:solidFill>
              <a:effectLst/>
              <a:latin typeface="Poppins" panose="00000500000000000000" pitchFamily="2" charset="0"/>
            </a:endParaRPr>
          </a:p>
          <a:p>
            <a:pPr rtl="0">
              <a:spcBef>
                <a:spcPts val="0"/>
              </a:spcBef>
              <a:spcAft>
                <a:spcPts val="0"/>
              </a:spcAft>
            </a:pPr>
            <a:r>
              <a:rPr lang="el-GR" sz="1800" b="0" i="0" u="none" strike="noStrike" dirty="0">
                <a:solidFill>
                  <a:srgbClr val="000000"/>
                </a:solidFill>
                <a:effectLst/>
                <a:latin typeface="Poppins" panose="00000500000000000000" pitchFamily="2" charset="0"/>
              </a:rPr>
              <a:t>Υποκαταστήματα σε διαφορετικές γεωγραφικές τοποθεσίες - πόλεις, κωμοπόλεις, ακόμη και εντελώς διαφορετικές ζώνες ώρας!</a:t>
            </a:r>
            <a:endParaRPr lang="el-GR" dirty="0">
              <a:effectLst/>
            </a:endParaRPr>
          </a:p>
          <a:p>
            <a:pPr marL="0" lvl="0" indent="0" algn="l" rtl="0">
              <a:spcBef>
                <a:spcPts val="0"/>
              </a:spcBef>
              <a:spcAft>
                <a:spcPts val="0"/>
              </a:spcAft>
              <a:buClr>
                <a:schemeClr val="dk1"/>
              </a:buClr>
              <a:buSzPts val="1100"/>
              <a:buFont typeface="Arial"/>
              <a:buNone/>
            </a:pPr>
            <a:br>
              <a:rPr lang="el-GR" dirty="0"/>
            </a:br>
            <a:r>
              <a:rPr lang="el-GR" sz="1800" b="0" i="0" u="none" strike="noStrike" dirty="0">
                <a:solidFill>
                  <a:srgbClr val="000000"/>
                </a:solidFill>
                <a:effectLst/>
                <a:latin typeface="Poppins" panose="00000500000000000000" pitchFamily="2" charset="0"/>
              </a:rPr>
              <a:t>Οργανωτικός δομικός διαχωρισμός, δηλαδή διαφορετικά τμήματα που βρίσκονται σε διαφορετικές φυσικές τοποθεσίες (όροφοι ή γεωγραφικές τοποθεσίες). Με συναδέλφους από διαφορετικά τμήματα να εργάζονται ξεχωριστά σε ένα ενιαίο έργο, υπάρχει μεγαλύτερη πιθανότητα να διαφύγουν ζωτικής σημασίας πληροφορίες. Για παράδειγμα, η δημιουργία ενός νέου προϊόντος μπορεί να απαιτεί την κοινή προσπάθεια των ομάδων μάρκετινγκ, σχεδιασμού </a:t>
            </a:r>
            <a:r>
              <a:rPr lang="el-GR" sz="1800" dirty="0">
                <a:solidFill>
                  <a:srgbClr val="000000"/>
                </a:solidFill>
                <a:latin typeface="Poppins"/>
                <a:ea typeface="Poppins"/>
                <a:cs typeface="Poppins"/>
                <a:sym typeface="Poppins"/>
              </a:rPr>
              <a:t>και τεχνικών σας. Με την ψηφιακή συνεργασία, μπορείτε να επιτρέπετε σε όλους τους εργαζόμενους να συνεργάζονται απρόσκοπτα σε έναν ενιαίο χώρο εργασίας - μέσω της συν-συγγραφής ενός εγγράφου, της συνομιλίας ή των ολοκληρωμένων εικονικών συναντήσεων.</a:t>
            </a:r>
          </a:p>
          <a:p>
            <a:pPr rtl="0">
              <a:spcBef>
                <a:spcPts val="0"/>
              </a:spcBef>
              <a:spcAft>
                <a:spcPts val="0"/>
              </a:spcAft>
            </a:pPr>
            <a:br>
              <a:rPr lang="el-GR" dirty="0"/>
            </a:br>
            <a:r>
              <a:rPr lang="el-GR" sz="1800" b="0" i="0" u="none" strike="noStrike" dirty="0">
                <a:solidFill>
                  <a:srgbClr val="000000"/>
                </a:solidFill>
                <a:effectLst/>
                <a:latin typeface="Poppins" panose="00000500000000000000" pitchFamily="2" charset="0"/>
              </a:rPr>
              <a:t>Απομακρυσμένοι εργαζόμενοι - ειδικά λόγω της πανδημίας του κορονοϊού, πολλοί περισσότεροι οργανισμοί αγκαλιάζουν σήμερα την απομακρυσμένη εργασία. Ορισμένοι οργανισμοί συνεχίζουν να ενθαρρύνουν το προσωπικό τους να εργάζεται από το σπίτι σε βάρδιες ή εξ ολοκλήρου. Η διαδικτυακή συνεργασία μπορεί να υποστηρίξει τους απομακρυσμένους εργαζόμενους να προσφέρουν αποτελεσματικά παρά την απουσία τους από το γραφείο.</a:t>
            </a:r>
            <a:endParaRPr lang="el-GR" dirty="0">
              <a:effectLst/>
            </a:endParaRPr>
          </a:p>
          <a:p>
            <a:pPr rtl="0">
              <a:spcBef>
                <a:spcPts val="0"/>
              </a:spcBef>
              <a:spcAft>
                <a:spcPts val="0"/>
              </a:spcAft>
            </a:pPr>
            <a:br>
              <a:rPr lang="el-GR" dirty="0"/>
            </a:br>
            <a:r>
              <a:rPr lang="el-GR" sz="1800" b="0" i="0" u="none" strike="noStrike" dirty="0">
                <a:solidFill>
                  <a:srgbClr val="000000"/>
                </a:solidFill>
                <a:effectLst/>
                <a:latin typeface="Poppins" panose="00000500000000000000" pitchFamily="2" charset="0"/>
              </a:rPr>
              <a:t>Εξωτερικά μέρη - η διαδικτυακή συνεργασία δεν παρέχει μόνο έναν εικονικό διαδραστικό χώρο εργασίας για τους υπαλλήλους. Τα έγγραφα σε αυτούς τους χώρους μπορούν επίσης να μοιράζονται με συνεργάτες, πελάτες και προμηθευτές, εξαλείφοντας την ανάγκη επισύναψης εταιρικών εγγράφων στο ηλεκτρονικό ταχυδρομείο.</a:t>
            </a:r>
            <a:endParaRPr lang="el-GR" dirty="0">
              <a:effectLst/>
            </a:endParaRPr>
          </a:p>
          <a:p>
            <a:pPr algn="l" fontAlgn="base">
              <a:buFont typeface="Arial" panose="020B0604020202020204" pitchFamily="34" charset="0"/>
              <a:buNone/>
            </a:pPr>
            <a:endParaRPr lang="en-US" b="0" i="0" dirty="0">
              <a:solidFill>
                <a:srgbClr val="000000"/>
              </a:solidFill>
              <a:effectLst/>
              <a:latin typeface="inherit"/>
            </a:endParaRPr>
          </a:p>
          <a:p>
            <a:pPr algn="l" fontAlgn="base">
              <a:buFont typeface="Arial" panose="020B0604020202020204" pitchFamily="34" charset="0"/>
              <a:buNone/>
            </a:pPr>
            <a:r>
              <a:rPr lang="en-US" b="0" i="0" dirty="0">
                <a:solidFill>
                  <a:srgbClr val="000000"/>
                </a:solidFill>
                <a:effectLst/>
                <a:latin typeface="inherit"/>
              </a:rPr>
              <a:t>Τέλος, τα ψηφιακά εργαλεία μπορούν να υποστηρίξουν τον οργανισμό σ</a:t>
            </a:r>
            <a:r>
              <a:rPr lang="el-GR" b="0" i="0" dirty="0">
                <a:solidFill>
                  <a:srgbClr val="000000"/>
                </a:solidFill>
                <a:effectLst/>
                <a:latin typeface="inherit"/>
              </a:rPr>
              <a:t>ας</a:t>
            </a:r>
            <a:r>
              <a:rPr lang="en-US" b="0" i="0" dirty="0">
                <a:solidFill>
                  <a:srgbClr val="000000"/>
                </a:solidFill>
                <a:effectLst/>
                <a:latin typeface="inherit"/>
              </a:rPr>
              <a:t> στην εξοικονόμηση χρημάτων. Επίσης, στην ιδιωτική ζωή, η χρήση ψηφιακών εργαλείων συνεργασίας και επικοινωνίας μπορεί να σ</a:t>
            </a:r>
            <a:r>
              <a:rPr lang="el-GR" b="0" i="0" dirty="0">
                <a:solidFill>
                  <a:srgbClr val="000000"/>
                </a:solidFill>
                <a:effectLst/>
                <a:latin typeface="inherit"/>
              </a:rPr>
              <a:t>ας</a:t>
            </a:r>
            <a:r>
              <a:rPr lang="en-US" b="0" i="0" dirty="0">
                <a:solidFill>
                  <a:srgbClr val="000000"/>
                </a:solidFill>
                <a:effectLst/>
                <a:latin typeface="inherit"/>
              </a:rPr>
              <a:t> βοηθήσει στην εξοικονόμηση χρημάτων. Δεν χρειάζεται να ταξιδεύε</a:t>
            </a:r>
            <a:r>
              <a:rPr lang="el-GR" b="0" i="0" dirty="0">
                <a:solidFill>
                  <a:srgbClr val="000000"/>
                </a:solidFill>
                <a:effectLst/>
                <a:latin typeface="inherit"/>
              </a:rPr>
              <a:t>τε </a:t>
            </a:r>
            <a:r>
              <a:rPr lang="en-US" b="0" i="0" dirty="0" err="1">
                <a:solidFill>
                  <a:srgbClr val="000000"/>
                </a:solidFill>
                <a:effectLst/>
                <a:latin typeface="inherit"/>
              </a:rPr>
              <a:t>γι</a:t>
            </a:r>
            <a:r>
              <a:rPr lang="en-US" b="0" i="0" dirty="0">
                <a:solidFill>
                  <a:srgbClr val="000000"/>
                </a:solidFill>
                <a:effectLst/>
                <a:latin typeface="inherit"/>
              </a:rPr>
              <a:t>α να συναντήσε</a:t>
            </a:r>
            <a:r>
              <a:rPr lang="el-GR" b="0" i="0" dirty="0">
                <a:solidFill>
                  <a:srgbClr val="000000"/>
                </a:solidFill>
                <a:effectLst/>
                <a:latin typeface="inherit"/>
              </a:rPr>
              <a:t>τε </a:t>
            </a:r>
            <a:r>
              <a:rPr lang="en-US" b="0" i="0" dirty="0" err="1">
                <a:solidFill>
                  <a:srgbClr val="000000"/>
                </a:solidFill>
                <a:effectLst/>
                <a:latin typeface="inherit"/>
              </a:rPr>
              <a:t>τους</a:t>
            </a:r>
            <a:r>
              <a:rPr lang="en-US" b="0" i="0" dirty="0">
                <a:solidFill>
                  <a:srgbClr val="000000"/>
                </a:solidFill>
                <a:effectLst/>
                <a:latin typeface="inherit"/>
              </a:rPr>
              <a:t> </a:t>
            </a:r>
            <a:r>
              <a:rPr lang="en-US" b="0" i="0" dirty="0" err="1">
                <a:solidFill>
                  <a:srgbClr val="000000"/>
                </a:solidFill>
                <a:effectLst/>
                <a:latin typeface="inherit"/>
              </a:rPr>
              <a:t>φίλους</a:t>
            </a:r>
            <a:r>
              <a:rPr lang="en-US" b="0" i="0" dirty="0">
                <a:solidFill>
                  <a:srgbClr val="000000"/>
                </a:solidFill>
                <a:effectLst/>
                <a:latin typeface="inherit"/>
              </a:rPr>
              <a:t> σ</a:t>
            </a:r>
            <a:r>
              <a:rPr lang="el-GR" b="0" i="0" dirty="0">
                <a:solidFill>
                  <a:srgbClr val="000000"/>
                </a:solidFill>
                <a:effectLst/>
                <a:latin typeface="inherit"/>
              </a:rPr>
              <a:t>ας</a:t>
            </a:r>
            <a:r>
              <a:rPr lang="en-US" b="0" i="0" dirty="0">
                <a:solidFill>
                  <a:srgbClr val="000000"/>
                </a:solidFill>
                <a:effectLst/>
                <a:latin typeface="inherit"/>
              </a:rPr>
              <a:t>.</a:t>
            </a:r>
            <a:endParaRPr lang="en-US" b="0" i="0" dirty="0">
              <a:solidFill>
                <a:srgbClr val="000000"/>
              </a:solidFill>
              <a:effectLst/>
              <a:latin typeface="Poppins" panose="00000500000000000000" pitchFamily="2" charset="0"/>
            </a:endParaRPr>
          </a:p>
          <a:p>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7</a:t>
            </a:fld>
            <a:endParaRPr lang="de-AT"/>
          </a:p>
        </p:txBody>
      </p:sp>
    </p:spTree>
    <p:extLst>
      <p:ext uri="{BB962C8B-B14F-4D97-AF65-F5344CB8AC3E}">
        <p14:creationId xmlns:p14="http://schemas.microsoft.com/office/powerpoint/2010/main" val="358197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0" i="0" dirty="0">
                <a:solidFill>
                  <a:srgbClr val="000000"/>
                </a:solidFill>
                <a:effectLst/>
                <a:latin typeface="Poppins" panose="00000500000000000000" pitchFamily="2" charset="0"/>
              </a:rPr>
              <a:t>Η ψηφιακή συνεργασία εγγράφων καθιστά εύκολο τον έλεγχο του ποιος πρέπει να έχει πρόσβαση σε ποιο περιεχόμενο. Η πρόσβαση σε αρχεία, φακέλους, έγγραφα μπορεί να παραχωρηθεί σε συγκεκριμένους χρήστες μόνο κατά περίπτωση.</a:t>
            </a:r>
          </a:p>
          <a:p>
            <a:endParaRPr lang="en-US" b="0" i="0" dirty="0">
              <a:solidFill>
                <a:srgbClr val="000000"/>
              </a:solidFill>
              <a:effectLst/>
              <a:latin typeface="Poppins" panose="00000500000000000000" pitchFamily="2" charset="0"/>
            </a:endParaRPr>
          </a:p>
          <a:p>
            <a:r>
              <a:rPr lang="en-US" b="0" i="0" dirty="0">
                <a:solidFill>
                  <a:srgbClr val="000000"/>
                </a:solidFill>
                <a:effectLst/>
                <a:latin typeface="Poppins" panose="00000500000000000000" pitchFamily="2" charset="0"/>
              </a:rPr>
              <a:t>Για παράδειγμα, σε μια βιβλιοθήκη, μόνο το προσωπικό που εργάζεται άμεσα με τους πελάτες έχει πρόσβαση στα προσωπικά δεδομένα των πελατών. Για όλους τους άλλους, είναι αδύνατο να ανοίξουν αυτά τα δεδομένα. Αυτό είναι πολύ σημαντικό όσον αφορά την προστασία της ιδιωτικής ζωής των δεδομένων, διότι απαγορεύεται η κοινοποίηση προσωπικών δεδομένων σε τρίτους. </a:t>
            </a:r>
          </a:p>
          <a:p>
            <a:endParaRPr lang="en-US" b="0" i="0" dirty="0">
              <a:solidFill>
                <a:srgbClr val="000000"/>
              </a:solidFill>
              <a:effectLst/>
              <a:latin typeface="Poppins" panose="00000500000000000000" pitchFamily="2" charset="0"/>
            </a:endParaRPr>
          </a:p>
          <a:p>
            <a:r>
              <a:rPr lang="de-AT" sz="1800" dirty="0">
                <a:solidFill>
                  <a:srgbClr val="000000"/>
                </a:solidFill>
                <a:latin typeface="Poppins"/>
                <a:ea typeface="Poppins"/>
                <a:cs typeface="Poppins"/>
                <a:sym typeface="Poppins"/>
              </a:rPr>
              <a:t>Στο τέλος </a:t>
            </a:r>
            <a:r>
              <a:rPr lang="el-GR" sz="1800" dirty="0">
                <a:solidFill>
                  <a:srgbClr val="000000"/>
                </a:solidFill>
                <a:latin typeface="Poppins"/>
                <a:ea typeface="Poppins"/>
                <a:cs typeface="Poppins"/>
                <a:sym typeface="Poppins"/>
              </a:rPr>
              <a:t>αυτής της συνεδρίας</a:t>
            </a:r>
            <a:r>
              <a:rPr lang="de-AT" sz="1800" dirty="0">
                <a:solidFill>
                  <a:srgbClr val="000000"/>
                </a:solidFill>
                <a:latin typeface="Poppins"/>
                <a:ea typeface="Poppins"/>
                <a:cs typeface="Poppins"/>
                <a:sym typeface="Poppins"/>
              </a:rPr>
              <a:t>, θα βρε</a:t>
            </a:r>
            <a:r>
              <a:rPr lang="el-GR" sz="1800" dirty="0">
                <a:solidFill>
                  <a:srgbClr val="000000"/>
                </a:solidFill>
                <a:latin typeface="Poppins"/>
                <a:ea typeface="Poppins"/>
                <a:cs typeface="Poppins"/>
                <a:sym typeface="Poppins"/>
              </a:rPr>
              <a:t>ίτε</a:t>
            </a:r>
            <a:r>
              <a:rPr lang="de-AT" sz="1800" dirty="0">
                <a:solidFill>
                  <a:srgbClr val="000000"/>
                </a:solidFill>
                <a:latin typeface="Poppins"/>
                <a:ea typeface="Poppins"/>
                <a:cs typeface="Poppins"/>
                <a:sym typeface="Poppins"/>
              </a:rPr>
              <a:t> έναν σύνδεσμο για τον Ευρωπαϊκό Γενικό Κανονισμό για την Προστασία Δεδομένων, ο οποίος είναι δεσμευτικός για όλους τους οργανισμούς που ασχολούνται με προσωπικά δεδομένα. Πάρ</a:t>
            </a:r>
            <a:r>
              <a:rPr lang="el-GR" sz="1800" dirty="0">
                <a:solidFill>
                  <a:srgbClr val="000000"/>
                </a:solidFill>
                <a:latin typeface="Poppins"/>
                <a:ea typeface="Poppins"/>
                <a:cs typeface="Poppins"/>
                <a:sym typeface="Poppins"/>
              </a:rPr>
              <a:t>τ</a:t>
            </a:r>
            <a:r>
              <a:rPr lang="de-AT" sz="1800" dirty="0">
                <a:solidFill>
                  <a:srgbClr val="000000"/>
                </a:solidFill>
                <a:latin typeface="Poppins"/>
                <a:ea typeface="Poppins"/>
                <a:cs typeface="Poppins"/>
                <a:sym typeface="Poppins"/>
              </a:rPr>
              <a:t>ε τον χρόνο σ</a:t>
            </a:r>
            <a:r>
              <a:rPr lang="el-GR" sz="1800" dirty="0">
                <a:solidFill>
                  <a:srgbClr val="000000"/>
                </a:solidFill>
                <a:latin typeface="Poppins"/>
                <a:ea typeface="Poppins"/>
                <a:cs typeface="Poppins"/>
                <a:sym typeface="Poppins"/>
              </a:rPr>
              <a:t>ας</a:t>
            </a:r>
            <a:r>
              <a:rPr lang="de-AT" sz="1800" dirty="0">
                <a:solidFill>
                  <a:srgbClr val="000000"/>
                </a:solidFill>
                <a:latin typeface="Poppins"/>
                <a:ea typeface="Poppins"/>
                <a:cs typeface="Poppins"/>
                <a:sym typeface="Poppins"/>
              </a:rPr>
              <a:t>, δι</a:t>
            </a:r>
            <a:r>
              <a:rPr lang="el-GR" sz="1800" dirty="0">
                <a:solidFill>
                  <a:srgbClr val="000000"/>
                </a:solidFill>
                <a:latin typeface="Poppins"/>
                <a:ea typeface="Poppins"/>
                <a:cs typeface="Poppins"/>
                <a:sym typeface="Poppins"/>
              </a:rPr>
              <a:t>αβάστε</a:t>
            </a:r>
            <a:r>
              <a:rPr lang="de-AT" sz="1800" dirty="0">
                <a:solidFill>
                  <a:srgbClr val="000000"/>
                </a:solidFill>
                <a:latin typeface="Poppins"/>
                <a:ea typeface="Poppins"/>
                <a:cs typeface="Poppins"/>
                <a:sym typeface="Poppins"/>
              </a:rPr>
              <a:t> αυτό το έγγραφο και ενημερ</a:t>
            </a:r>
            <a:r>
              <a:rPr lang="el-GR" sz="1800" dirty="0">
                <a:solidFill>
                  <a:srgbClr val="000000"/>
                </a:solidFill>
                <a:latin typeface="Poppins"/>
                <a:ea typeface="Poppins"/>
                <a:cs typeface="Poppins"/>
                <a:sym typeface="Poppins"/>
              </a:rPr>
              <a:t>ωθείτε</a:t>
            </a:r>
            <a:r>
              <a:rPr lang="de-AT" sz="1800" dirty="0">
                <a:solidFill>
                  <a:srgbClr val="000000"/>
                </a:solidFill>
                <a:latin typeface="Poppins"/>
                <a:ea typeface="Poppins"/>
                <a:cs typeface="Poppins"/>
                <a:sym typeface="Poppins"/>
              </a:rPr>
              <a:t> για τα κύρια σημεία που έχουν αντίκτυπο στην εργασία σε ένα ίδρυμα GLAM.</a:t>
            </a:r>
            <a:r>
              <a:rPr lang="el-GR" sz="1800" b="0" i="0" u="none" strike="noStrike" dirty="0">
                <a:solidFill>
                  <a:srgbClr val="000000"/>
                </a:solidFill>
                <a:effectLst/>
                <a:latin typeface="Poppins" panose="00000500000000000000" pitchFamily="2" charset="0"/>
              </a:rPr>
              <a:t> </a:t>
            </a:r>
            <a:r>
              <a:rPr lang="en-US" b="0" i="0" dirty="0">
                <a:solidFill>
                  <a:srgbClr val="000000"/>
                </a:solidFill>
                <a:effectLst/>
                <a:latin typeface="Poppins" panose="00000500000000000000" pitchFamily="2" charset="0"/>
              </a:rPr>
              <a:t> </a:t>
            </a:r>
          </a:p>
          <a:p>
            <a:pPr algn="l" fontAlgn="base"/>
            <a:endParaRPr lang="en-US" b="0" i="0" dirty="0">
              <a:solidFill>
                <a:srgbClr val="000000"/>
              </a:solidFill>
              <a:effectLst/>
              <a:latin typeface="Poppins" panose="00000500000000000000" pitchFamily="2" charset="0"/>
            </a:endParaRPr>
          </a:p>
          <a:p>
            <a:pPr marL="0" lvl="0" indent="0" algn="l" rtl="0">
              <a:spcBef>
                <a:spcPts val="0"/>
              </a:spcBef>
              <a:spcAft>
                <a:spcPts val="0"/>
              </a:spcAft>
              <a:buClr>
                <a:schemeClr val="dk1"/>
              </a:buClr>
              <a:buSzPts val="1100"/>
              <a:buFont typeface="Arial"/>
              <a:buNone/>
            </a:pPr>
            <a:r>
              <a:rPr lang="el-GR" sz="1800" dirty="0">
                <a:solidFill>
                  <a:srgbClr val="000000"/>
                </a:solidFill>
                <a:latin typeface="Poppins"/>
                <a:ea typeface="Poppins"/>
                <a:cs typeface="Poppins"/>
                <a:sym typeface="Poppins"/>
              </a:rPr>
              <a:t>Η πιο πειστική περίπτωση για την ηλεκτρονική συνεργασία σε έγγραφα είναι ότι διευκολύνει την παρακολούθηση των ροών εργασίας και μειώνει τη σύγχυση. Τις περισσότερες φορές, αρχίζετε να στέλνετε με email μπρος-πίσω διαφορετικές εκδόσεις ενός εγγράφου καθώς αυτό αναθεωρείται. Το να γνωρίζετε ποια είναι η πιο πρόσφατη έκδοση μπορεί να προκαλέσει σύγχυση.</a:t>
            </a:r>
          </a:p>
          <a:p>
            <a:pPr marL="0" lvl="0" indent="0" algn="l" rtl="0">
              <a:spcBef>
                <a:spcPts val="0"/>
              </a:spcBef>
              <a:spcAft>
                <a:spcPts val="0"/>
              </a:spcAft>
              <a:buClr>
                <a:schemeClr val="dk1"/>
              </a:buClr>
              <a:buSzPts val="1100"/>
              <a:buFont typeface="Arial"/>
              <a:buNone/>
            </a:pPr>
            <a:endParaRPr lang="el-GR" sz="1800" dirty="0">
              <a:solidFill>
                <a:srgbClr val="000000"/>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l-GR" sz="1800" dirty="0">
                <a:solidFill>
                  <a:srgbClr val="000000"/>
                </a:solidFill>
                <a:latin typeface="Poppins"/>
                <a:ea typeface="Poppins"/>
                <a:cs typeface="Poppins"/>
                <a:sym typeface="Poppins"/>
              </a:rPr>
              <a:t>Θυμάστε την τελευταία φορά που χρειάστηκε να στείλετε αρχεία με email μπρος-πίσω; Δεν ήσασταν ποτέ σίγουρος αν εργάζεστε στην πιο πρόσφατη έκδοση ενός αρχείου; Αυτές οι μέρες έχουν περάσει. Ένα ψηφιακό εργαλείο συνεργασίας εγγράφων καταργεί αυτό το χάος με τα email. Τα μέλη της ομάδας σε οποιοδήποτε έργο μπορούν να εργάζονται μαζί στο ίδιο έγγραφο την ίδια στιγμή. Όλοι μπορούν πάντα να βλέπουν την τρέχουσα έκδοση εργασίας ενός εγγράφου. Μπορούν επίσης να επεξεργάζονται ή να βλέπουν τις αλλαγές που έχουν γίνει από άλλους χωρίς να στέλνουν συνημμένα μηνύματα ηλεκτρονικού ταχυδρομείου μπρος-πίσω όλη την ημέρα.</a:t>
            </a:r>
          </a:p>
          <a:p>
            <a:pPr algn="l" fontAlgn="base"/>
            <a:endParaRPr lang="en-US" b="0" i="0" dirty="0">
              <a:solidFill>
                <a:srgbClr val="000000"/>
              </a:solidFill>
              <a:effectLst/>
              <a:latin typeface="Poppins" panose="00000500000000000000" pitchFamily="2" charset="0"/>
            </a:endParaRPr>
          </a:p>
          <a:p>
            <a:pPr marL="0" lvl="0" indent="0" algn="l" rtl="0">
              <a:spcBef>
                <a:spcPts val="0"/>
              </a:spcBef>
              <a:spcAft>
                <a:spcPts val="0"/>
              </a:spcAft>
              <a:buClr>
                <a:schemeClr val="dk1"/>
              </a:buClr>
              <a:buSzPts val="1100"/>
              <a:buFont typeface="Arial"/>
              <a:buNone/>
            </a:pPr>
            <a:r>
              <a:rPr lang="el-GR" sz="1800" dirty="0">
                <a:solidFill>
                  <a:srgbClr val="000000"/>
                </a:solidFill>
                <a:latin typeface="Poppins"/>
                <a:ea typeface="Poppins"/>
                <a:cs typeface="Poppins"/>
                <a:sym typeface="Poppins"/>
              </a:rPr>
              <a:t>Επίσης, μπορείτε απλά να επισημάνετε ένα ή περισσότερα μέλη της ομάδας για να επανεξετάσουν ένα έγγραφο και να μάθετε ποιος έκανε αλλαγές σε ένα έγγραφο και πότε το έκανε. Μπορείτε επίσης να δείτε πώς φαινόταν το έγγραφο πριν γίνουν οι αλλαγές.</a:t>
            </a:r>
          </a:p>
          <a:p>
            <a:pPr marL="0" lvl="0" indent="0" algn="l" rtl="0">
              <a:spcBef>
                <a:spcPts val="0"/>
              </a:spcBef>
              <a:spcAft>
                <a:spcPts val="0"/>
              </a:spcAft>
              <a:buClr>
                <a:schemeClr val="dk1"/>
              </a:buClr>
              <a:buSzPts val="1100"/>
              <a:buFont typeface="Arial"/>
              <a:buNone/>
            </a:pPr>
            <a:endParaRPr lang="el-GR" sz="1800" dirty="0">
              <a:solidFill>
                <a:srgbClr val="000000"/>
              </a:solidFill>
              <a:latin typeface="Poppins"/>
              <a:ea typeface="Poppins"/>
              <a:cs typeface="Poppins"/>
              <a:sym typeface="Poppins"/>
            </a:endParaRPr>
          </a:p>
          <a:p>
            <a:pPr marL="0" lvl="0" indent="0" algn="l" rtl="0">
              <a:spcBef>
                <a:spcPts val="0"/>
              </a:spcBef>
              <a:spcAft>
                <a:spcPts val="0"/>
              </a:spcAft>
              <a:buNone/>
            </a:pPr>
            <a:r>
              <a:rPr lang="el-GR" sz="1800" dirty="0">
                <a:solidFill>
                  <a:srgbClr val="000000"/>
                </a:solidFill>
                <a:latin typeface="Poppins"/>
                <a:ea typeface="Poppins"/>
                <a:cs typeface="Poppins"/>
                <a:sym typeface="Poppins"/>
              </a:rPr>
              <a:t>Ειδικά σε μεγαλύτερες ομάδες σε μουσεία, αρχεία ή βιβλιοθήκες, αυτός ο τρόπος ψηφιακής συνεργασίας είναι απαραίτητος για να διασφαλιστεί ότι όλα τα μέλη της ομάδας βρίσκονται στο ίδιο επίπεδο πληροφοριών. Δουλέψτε με διαφάνεια χρησιμοποιώντας εργαλεία ψηφιακής συνεργασίας!</a:t>
            </a:r>
          </a:p>
        </p:txBody>
      </p:sp>
      <p:sp>
        <p:nvSpPr>
          <p:cNvPr id="4" name="Foliennummernplatzhalter 3"/>
          <p:cNvSpPr>
            <a:spLocks noGrp="1"/>
          </p:cNvSpPr>
          <p:nvPr>
            <p:ph type="sldNum" sz="quarter" idx="5"/>
          </p:nvPr>
        </p:nvSpPr>
        <p:spPr/>
        <p:txBody>
          <a:bodyPr/>
          <a:lstStyle/>
          <a:p>
            <a:fld id="{999433EF-1E01-4717-96BF-F44828D2ED17}" type="slidenum">
              <a:rPr lang="de-AT" smtClean="0"/>
              <a:t>8</a:t>
            </a:fld>
            <a:endParaRPr lang="de-AT"/>
          </a:p>
        </p:txBody>
      </p:sp>
    </p:spTree>
    <p:extLst>
      <p:ext uri="{BB962C8B-B14F-4D97-AF65-F5344CB8AC3E}">
        <p14:creationId xmlns:p14="http://schemas.microsoft.com/office/powerpoint/2010/main" val="1503350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fontAlgn="base"/>
            <a:r>
              <a:rPr lang="el-GR" sz="1800" b="0" i="0" u="none" strike="noStrike" dirty="0">
                <a:solidFill>
                  <a:srgbClr val="000000"/>
                </a:solidFill>
                <a:effectLst/>
                <a:latin typeface="Poppins" panose="00000500000000000000" pitchFamily="2" charset="0"/>
              </a:rPr>
              <a:t>Τα ψηφιακά εργαλεία συνεργασίας βελτιώνουν τη συμμετοχή και τη δέσμευση των εργαζομένων. Κάνουν εξαιρετική δουλειά στην παροχή ενός περιβάλλοντος που ενθαρρύνει τη συνεργασία και την ανατροφοδότηση.</a:t>
            </a:r>
          </a:p>
          <a:p>
            <a:pPr algn="l" fontAlgn="base"/>
            <a:endParaRPr lang="el-GR" sz="1800" b="0" i="0" u="none" strike="noStrike" dirty="0">
              <a:solidFill>
                <a:srgbClr val="000000"/>
              </a:solidFill>
              <a:effectLst/>
              <a:latin typeface="Poppins" panose="00000500000000000000" pitchFamily="2" charset="0"/>
            </a:endParaRPr>
          </a:p>
          <a:p>
            <a:pPr marL="0" lvl="0" indent="0" algn="l" rtl="0">
              <a:spcBef>
                <a:spcPts val="0"/>
              </a:spcBef>
              <a:spcAft>
                <a:spcPts val="0"/>
              </a:spcAft>
              <a:buNone/>
            </a:pPr>
            <a:r>
              <a:rPr lang="el-GR" sz="1800" dirty="0">
                <a:solidFill>
                  <a:srgbClr val="000000"/>
                </a:solidFill>
                <a:latin typeface="Poppins"/>
                <a:ea typeface="Poppins"/>
                <a:cs typeface="Poppins"/>
                <a:sym typeface="Poppins"/>
              </a:rPr>
              <a:t>Με τη διαδικτυακή συνεργασία σε έγγραφα, όλοι (με πρόσβαση στο έγγραφο) μπορούν να δουν τα σχόλια ή τις αναθεωρήσεις που έχουν γίνει από άλλους. Όπως είναι στην ανθρώπινη φύση, όταν ένα άτομο βλέπει ότι οι άλλοι σχολιάζουν, αυτό φυσικά οδηγεί σε αυξημένη δέσμευση. Η αποστολή μηνυμάτων ηλεκτρονικού ταχυδρομείου σε πολυάριθμα άτομα στις γραμμές CC και BCC τα μπερδεύει και μπορεί ακόμη και να τα θυμώσει. Η διαδικτυακή συνεργασία δίνει στους συναδέλφους σας την αίσθηση ότι είναι ίσοι και αυτή η διαφάνεια οδηγεί σε υψηλότερη δέσμευση και κίνητρα.</a:t>
            </a:r>
          </a:p>
          <a:p>
            <a:pPr algn="l" fontAlgn="base"/>
            <a:endParaRPr lang="en-US" b="0" i="0" dirty="0">
              <a:solidFill>
                <a:srgbClr val="000000"/>
              </a:solidFill>
              <a:effectLst/>
              <a:latin typeface="Poppins" panose="00000500000000000000" pitchFamily="2" charset="0"/>
            </a:endParaRPr>
          </a:p>
          <a:p>
            <a:pPr marL="0" lvl="0" indent="0" algn="l" rtl="0">
              <a:spcBef>
                <a:spcPts val="0"/>
              </a:spcBef>
              <a:spcAft>
                <a:spcPts val="0"/>
              </a:spcAft>
              <a:buClr>
                <a:schemeClr val="dk1"/>
              </a:buClr>
              <a:buSzPts val="1100"/>
              <a:buFont typeface="Arial"/>
              <a:buNone/>
            </a:pPr>
            <a:r>
              <a:rPr lang="el-GR" sz="1800" dirty="0">
                <a:solidFill>
                  <a:srgbClr val="000000"/>
                </a:solidFill>
                <a:latin typeface="Poppins"/>
                <a:ea typeface="Poppins"/>
                <a:cs typeface="Poppins"/>
                <a:sym typeface="Poppins"/>
              </a:rPr>
              <a:t>Η ψηφιακή συνεργασία συμβάλλει στη μείωση του μη παραγωγικού χρόνου που δαπανάται σε συσκέψεις για τη συζήτηση εγγράφων. Χρησιμοποιώντας ένα εργαλείο συνεργασίας εγγράφων, οποιοσδήποτε έχει δικαιώματα πρόσβασης μπορεί να σχολιάζει ή να επεξεργάζεται έγγραφα γρήγορα. Μόλις οι αλλαγές σε ένα έγγραφο είναι έτοιμες, μπορείτε να στείλετε ένα γρήγορο σχόλιο σε όλους τους εμπλεκόμενους και αυτοί μπορούν να μοιραστούν τα σχόλιά τους ή να αρχίσουν να κάνουν αλλαγές σε αυτό. Εάν πρέπει να γίνουν πολύπλοκες αλλαγές, μπορείτε να κάνετε μια κλήση ήχου/βίντεο για να συζητήσετε συγκεκριμένα θέματα.</a:t>
            </a:r>
          </a:p>
          <a:p>
            <a:pPr algn="l" fontAlgn="base"/>
            <a:endParaRPr lang="en-US" b="0" i="0" dirty="0">
              <a:solidFill>
                <a:srgbClr val="000000"/>
              </a:solidFill>
              <a:effectLst/>
              <a:latin typeface="Poppins" panose="00000500000000000000" pitchFamily="2" charset="0"/>
            </a:endParaRPr>
          </a:p>
          <a:p>
            <a:pPr marL="0" lvl="0" indent="0" algn="l" rtl="0">
              <a:spcBef>
                <a:spcPts val="0"/>
              </a:spcBef>
              <a:spcAft>
                <a:spcPts val="0"/>
              </a:spcAft>
              <a:buClr>
                <a:schemeClr val="dk1"/>
              </a:buClr>
              <a:buSzPts val="1100"/>
              <a:buFont typeface="Arial"/>
              <a:buNone/>
            </a:pPr>
            <a:r>
              <a:rPr lang="el-GR" sz="1800" dirty="0">
                <a:solidFill>
                  <a:srgbClr val="000000"/>
                </a:solidFill>
                <a:latin typeface="Poppins"/>
                <a:ea typeface="Poppins"/>
                <a:cs typeface="Poppins"/>
                <a:sym typeface="Poppins"/>
              </a:rPr>
              <a:t>Ένα άλλο κρίσιμο διαδικτυακό εργαλείο συνεργασίας για τη βελτίωση της αποδοτικότητας στον εργασιακό χώρο είναι τα άμεσα μηνύματα. Τα άμεσα μηνύματα σε πραγματικό χρόνο μπορούν να σας φέρουν σε επαφή με τα μέλη της ομάδας σας μέσα σε δευτερόλεπτα αντί να περιμένετε χρόνο για να απαντήσετε στο email σας. Μερικές φορές το να στείλετε απλώς μια γρήγορη ερώτηση στη συνομιλία και να λάβετε μια άμεση απάντηση είναι πιο χρήσιμο από το να την στείλετε μέσω ηλεκτρονικού ταχυδρομείου.</a:t>
            </a:r>
          </a:p>
          <a:p>
            <a:pPr algn="l" fontAlgn="base"/>
            <a:endParaRPr lang="en-US" b="0" i="0" dirty="0">
              <a:solidFill>
                <a:srgbClr val="000000"/>
              </a:solidFill>
              <a:effectLst/>
              <a:latin typeface="Poppins" panose="00000500000000000000" pitchFamily="2" charset="0"/>
            </a:endParaRPr>
          </a:p>
          <a:p>
            <a:pPr marL="0" lvl="0" indent="0" algn="l" rtl="0">
              <a:spcBef>
                <a:spcPts val="0"/>
              </a:spcBef>
              <a:spcAft>
                <a:spcPts val="0"/>
              </a:spcAft>
              <a:buClr>
                <a:schemeClr val="dk1"/>
              </a:buClr>
              <a:buSzPts val="1100"/>
              <a:buFont typeface="Arial"/>
              <a:buNone/>
            </a:pPr>
            <a:r>
              <a:rPr lang="el-GR" sz="1800" dirty="0">
                <a:solidFill>
                  <a:srgbClr val="000000"/>
                </a:solidFill>
                <a:latin typeface="Poppins"/>
                <a:ea typeface="Poppins"/>
                <a:cs typeface="Poppins"/>
                <a:sym typeface="Poppins"/>
              </a:rPr>
              <a:t>Τα εργαλεία άμεσων μηνυμάτων μειώνουν τις αλυσίδες email και επιταχύνουν τη διαδικασία επικοινωνίας, επιτρέποντας τελικά ταχύτερες υπογραφές. Η άμεση ανταλλαγή μηνυμάτων, που συχνά συντομεύεται σε IM ή IM'ing, είναι η ανταλλαγή μηνυμάτων σχεδόν σε πραγματικό χρόνο μέσω μιας αυτόνομης εφαρμογής ή ενός ενσωματωμένου λογισμικού. Σε αντίθεση με τα chatrooms με πολλούς χρήστες που συμμετέχουν σε πολλαπλές και επικαλυπτόμενες συνομιλίες, οι συνεδρίες IM λαμβάνουν χώρα συνήθως μεταξύ δύο χρηστών σε ένα ιδιωτικό, μπρος-πίσω στυλ επικοινωνίας.</a:t>
            </a:r>
          </a:p>
          <a:p>
            <a:pPr marL="0" lvl="0" indent="0" algn="l" rtl="0">
              <a:spcBef>
                <a:spcPts val="0"/>
              </a:spcBef>
              <a:spcAft>
                <a:spcPts val="0"/>
              </a:spcAft>
              <a:buClr>
                <a:schemeClr val="dk1"/>
              </a:buClr>
              <a:buSzPts val="1100"/>
              <a:buFont typeface="Arial"/>
              <a:buNone/>
            </a:pPr>
            <a:endParaRPr lang="el-GR" sz="1800" dirty="0">
              <a:solidFill>
                <a:srgbClr val="000000"/>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l-GR" sz="1800" dirty="0">
                <a:solidFill>
                  <a:srgbClr val="000000"/>
                </a:solidFill>
                <a:latin typeface="Poppins"/>
                <a:ea typeface="Poppins"/>
                <a:cs typeface="Poppins"/>
                <a:sym typeface="Poppins"/>
              </a:rPr>
              <a:t>Με τα άμεσα μηνύματα, οι εργαζόμενοι μπορούν να κάνουν check-in και να επιλύουν προβλήματα γρήγορα. Επίσης, οι ομάδες μπορούν να συνεργάζονται από οπουδήποτε και οποτεδήποτε. Η αποθήκευση του ιστορικού των συνομιλιών βοηθά να διατηρηθεί η σκέψη που οδήγησε σε μια απόφαση.</a:t>
            </a:r>
          </a:p>
          <a:p>
            <a:pPr marL="0" lvl="0" indent="0" algn="l" rtl="0">
              <a:spcBef>
                <a:spcPts val="0"/>
              </a:spcBef>
              <a:spcAft>
                <a:spcPts val="0"/>
              </a:spcAft>
              <a:buNone/>
            </a:pPr>
            <a:r>
              <a:rPr lang="el-GR" sz="1800" dirty="0">
                <a:solidFill>
                  <a:srgbClr val="000000"/>
                </a:solidFill>
                <a:latin typeface="Poppins"/>
                <a:ea typeface="Poppins"/>
                <a:cs typeface="Poppins"/>
                <a:sym typeface="Poppins"/>
              </a:rPr>
              <a:t>Όταν η κοινή αλληλεπίδραση είναι απλή, δημιουργείται ευκολότερη σχέση και οδηγεί σε καλύτερα αποτελέσματα για όλους.</a:t>
            </a:r>
          </a:p>
        </p:txBody>
      </p:sp>
      <p:sp>
        <p:nvSpPr>
          <p:cNvPr id="4" name="Foliennummernplatzhalter 3"/>
          <p:cNvSpPr>
            <a:spLocks noGrp="1"/>
          </p:cNvSpPr>
          <p:nvPr>
            <p:ph type="sldNum" sz="quarter" idx="5"/>
          </p:nvPr>
        </p:nvSpPr>
        <p:spPr/>
        <p:txBody>
          <a:bodyPr/>
          <a:lstStyle/>
          <a:p>
            <a:fld id="{999433EF-1E01-4717-96BF-F44828D2ED17}" type="slidenum">
              <a:rPr lang="de-AT" smtClean="0"/>
              <a:t>9</a:t>
            </a:fld>
            <a:endParaRPr lang="de-AT"/>
          </a:p>
        </p:txBody>
      </p:sp>
    </p:spTree>
    <p:extLst>
      <p:ext uri="{BB962C8B-B14F-4D97-AF65-F5344CB8AC3E}">
        <p14:creationId xmlns:p14="http://schemas.microsoft.com/office/powerpoint/2010/main" val="127635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Ακολουθεί μια σύντομη περίληψη για </a:t>
            </a:r>
            <a:r>
              <a:rPr lang="el-GR" dirty="0"/>
              <a:t>εσάς</a:t>
            </a:r>
            <a:r>
              <a:rPr lang="de-AT" dirty="0"/>
              <a:t>.</a:t>
            </a:r>
          </a:p>
          <a:p>
            <a:endParaRPr lang="de-AT" dirty="0"/>
          </a:p>
          <a:p>
            <a:r>
              <a:rPr lang="en-US" b="0" i="0" dirty="0">
                <a:solidFill>
                  <a:srgbClr val="000000"/>
                </a:solidFill>
                <a:effectLst/>
                <a:latin typeface="Poppins" panose="00000500000000000000" pitchFamily="2" charset="0"/>
              </a:rPr>
              <a:t>Η ψηφιακή συνεργασία αποτελεί μια αυξανόμενη τάση στο σημερινό εργασιακό περιβάλλον, τα οφέλη της οποίας είναι πολλαπλά. Η ψηφιακή συνεργασία εξοικονομεί χρόνο και προσπάθεια, βελτιώνει τις ροές εργασίας, προάγει την ομαδική εργασία και αυξάνει την παραγωγικότητα.</a:t>
            </a:r>
            <a:endParaRPr lang="de-AT" dirty="0"/>
          </a:p>
        </p:txBody>
      </p:sp>
      <p:sp>
        <p:nvSpPr>
          <p:cNvPr id="4" name="Foliennummernplatzhalter 3"/>
          <p:cNvSpPr>
            <a:spLocks noGrp="1"/>
          </p:cNvSpPr>
          <p:nvPr>
            <p:ph type="sldNum" sz="quarter" idx="5"/>
          </p:nvPr>
        </p:nvSpPr>
        <p:spPr/>
        <p:txBody>
          <a:bodyPr/>
          <a:lstStyle/>
          <a:p>
            <a:fld id="{999433EF-1E01-4717-96BF-F44828D2ED17}" type="slidenum">
              <a:rPr lang="de-AT" smtClean="0"/>
              <a:t>10</a:t>
            </a:fld>
            <a:endParaRPr lang="de-AT"/>
          </a:p>
        </p:txBody>
      </p:sp>
    </p:spTree>
    <p:extLst>
      <p:ext uri="{BB962C8B-B14F-4D97-AF65-F5344CB8AC3E}">
        <p14:creationId xmlns:p14="http://schemas.microsoft.com/office/powerpoint/2010/main" val="63549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4675-70B7-BC20-980E-CBF6A99921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602432-36DE-D963-CF6C-F4D996E031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4C11F8-0E74-7AF8-F72E-8E5E6E792177}"/>
              </a:ext>
            </a:extLst>
          </p:cNvPr>
          <p:cNvSpPr>
            <a:spLocks noGrp="1"/>
          </p:cNvSpPr>
          <p:nvPr>
            <p:ph type="dt" sz="half" idx="10"/>
          </p:nvPr>
        </p:nvSpPr>
        <p:spPr/>
        <p:txBody>
          <a:bodyPr/>
          <a:lstStyle/>
          <a:p>
            <a:fld id="{EFAF9C8D-7651-437C-9A94-C815D5F0DB23}" type="datetimeFigureOut">
              <a:rPr lang="en-US" smtClean="0"/>
              <a:pPr/>
              <a:t>4/29/2024</a:t>
            </a:fld>
            <a:endParaRPr lang="en-US"/>
          </a:p>
        </p:txBody>
      </p:sp>
      <p:sp>
        <p:nvSpPr>
          <p:cNvPr id="5" name="Footer Placeholder 4">
            <a:extLst>
              <a:ext uri="{FF2B5EF4-FFF2-40B4-BE49-F238E27FC236}">
                <a16:creationId xmlns:a16="http://schemas.microsoft.com/office/drawing/2014/main" id="{D5C2028B-B1CF-3087-67B5-AFB7A9238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F3121-C28B-64A6-B188-5ED16A5EC208}"/>
              </a:ext>
            </a:extLst>
          </p:cNvPr>
          <p:cNvSpPr>
            <a:spLocks noGrp="1"/>
          </p:cNvSpPr>
          <p:nvPr>
            <p:ph type="sldNum" sz="quarter" idx="12"/>
          </p:nvPr>
        </p:nvSpPr>
        <p:spPr/>
        <p:txBody>
          <a:bodyPr/>
          <a:lstStyle/>
          <a:p>
            <a:fld id="{E081C175-0F7F-45CF-AD2A-52A5689186F6}" type="slidenum">
              <a:rPr lang="en-US" smtClean="0"/>
              <a:pPr/>
              <a:t>‹#›</a:t>
            </a:fld>
            <a:endParaRPr lang="en-US"/>
          </a:p>
        </p:txBody>
      </p:sp>
    </p:spTree>
    <p:extLst>
      <p:ext uri="{BB962C8B-B14F-4D97-AF65-F5344CB8AC3E}">
        <p14:creationId xmlns:p14="http://schemas.microsoft.com/office/powerpoint/2010/main" val="353759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9D2C7-49E0-3D2C-B049-80956D8683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30B569-4C74-24E8-2D71-1B2B558415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E6171-64A2-FE82-9F27-165A05F9BBC1}"/>
              </a:ext>
            </a:extLst>
          </p:cNvPr>
          <p:cNvSpPr>
            <a:spLocks noGrp="1"/>
          </p:cNvSpPr>
          <p:nvPr>
            <p:ph type="dt" sz="half" idx="10"/>
          </p:nvPr>
        </p:nvSpPr>
        <p:spPr/>
        <p:txBody>
          <a:bodyPr/>
          <a:lstStyle/>
          <a:p>
            <a:fld id="{EFAF9C8D-7651-437C-9A94-C815D5F0DB23}" type="datetimeFigureOut">
              <a:rPr lang="en-US" smtClean="0"/>
              <a:pPr/>
              <a:t>4/29/2024</a:t>
            </a:fld>
            <a:endParaRPr lang="en-US"/>
          </a:p>
        </p:txBody>
      </p:sp>
      <p:sp>
        <p:nvSpPr>
          <p:cNvPr id="5" name="Footer Placeholder 4">
            <a:extLst>
              <a:ext uri="{FF2B5EF4-FFF2-40B4-BE49-F238E27FC236}">
                <a16:creationId xmlns:a16="http://schemas.microsoft.com/office/drawing/2014/main" id="{BCE46BEE-7101-9053-952B-40F488677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9B0AC-272C-6B07-F6E1-AD647AF44CCE}"/>
              </a:ext>
            </a:extLst>
          </p:cNvPr>
          <p:cNvSpPr>
            <a:spLocks noGrp="1"/>
          </p:cNvSpPr>
          <p:nvPr>
            <p:ph type="sldNum" sz="quarter" idx="12"/>
          </p:nvPr>
        </p:nvSpPr>
        <p:spPr/>
        <p:txBody>
          <a:bodyPr/>
          <a:lstStyle/>
          <a:p>
            <a:fld id="{E081C175-0F7F-45CF-AD2A-52A5689186F6}" type="slidenum">
              <a:rPr lang="en-US" smtClean="0"/>
              <a:pPr/>
              <a:t>‹#›</a:t>
            </a:fld>
            <a:endParaRPr lang="en-US"/>
          </a:p>
        </p:txBody>
      </p:sp>
    </p:spTree>
    <p:extLst>
      <p:ext uri="{BB962C8B-B14F-4D97-AF65-F5344CB8AC3E}">
        <p14:creationId xmlns:p14="http://schemas.microsoft.com/office/powerpoint/2010/main" val="28847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6422AD-DB14-9FD8-5A06-6A6EDF1565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A17BFA-6A73-10F8-0E3E-C2E1D6C990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365AC-D688-8B1F-EFA4-31F36CFA8D5E}"/>
              </a:ext>
            </a:extLst>
          </p:cNvPr>
          <p:cNvSpPr>
            <a:spLocks noGrp="1"/>
          </p:cNvSpPr>
          <p:nvPr>
            <p:ph type="dt" sz="half" idx="10"/>
          </p:nvPr>
        </p:nvSpPr>
        <p:spPr/>
        <p:txBody>
          <a:bodyPr/>
          <a:lstStyle/>
          <a:p>
            <a:fld id="{EFAF9C8D-7651-437C-9A94-C815D5F0DB23}" type="datetimeFigureOut">
              <a:rPr lang="en-US" smtClean="0"/>
              <a:pPr/>
              <a:t>4/29/2024</a:t>
            </a:fld>
            <a:endParaRPr lang="en-US"/>
          </a:p>
        </p:txBody>
      </p:sp>
      <p:sp>
        <p:nvSpPr>
          <p:cNvPr id="5" name="Footer Placeholder 4">
            <a:extLst>
              <a:ext uri="{FF2B5EF4-FFF2-40B4-BE49-F238E27FC236}">
                <a16:creationId xmlns:a16="http://schemas.microsoft.com/office/drawing/2014/main" id="{2678BD7F-4E30-0E92-1141-103D040972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DEABD-AF84-0413-2F24-0C5D075B6755}"/>
              </a:ext>
            </a:extLst>
          </p:cNvPr>
          <p:cNvSpPr>
            <a:spLocks noGrp="1"/>
          </p:cNvSpPr>
          <p:nvPr>
            <p:ph type="sldNum" sz="quarter" idx="12"/>
          </p:nvPr>
        </p:nvSpPr>
        <p:spPr/>
        <p:txBody>
          <a:bodyPr/>
          <a:lstStyle/>
          <a:p>
            <a:fld id="{E081C175-0F7F-45CF-AD2A-52A5689186F6}" type="slidenum">
              <a:rPr lang="en-US" smtClean="0"/>
              <a:pPr/>
              <a:t>‹#›</a:t>
            </a:fld>
            <a:endParaRPr lang="en-US"/>
          </a:p>
        </p:txBody>
      </p:sp>
    </p:spTree>
    <p:extLst>
      <p:ext uri="{BB962C8B-B14F-4D97-AF65-F5344CB8AC3E}">
        <p14:creationId xmlns:p14="http://schemas.microsoft.com/office/powerpoint/2010/main" val="684754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04D6-2608-9107-D23C-649188673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948B1F-44CF-1AAC-F886-D14B560B6A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92D47-F1E2-F911-6529-135F875CA672}"/>
              </a:ext>
            </a:extLst>
          </p:cNvPr>
          <p:cNvSpPr>
            <a:spLocks noGrp="1"/>
          </p:cNvSpPr>
          <p:nvPr>
            <p:ph type="dt" sz="half" idx="10"/>
          </p:nvPr>
        </p:nvSpPr>
        <p:spPr/>
        <p:txBody>
          <a:bodyPr/>
          <a:lstStyle/>
          <a:p>
            <a:fld id="{EFAF9C8D-7651-437C-9A94-C815D5F0DB23}" type="datetimeFigureOut">
              <a:rPr lang="en-US" smtClean="0"/>
              <a:pPr/>
              <a:t>4/29/2024</a:t>
            </a:fld>
            <a:endParaRPr lang="en-US"/>
          </a:p>
        </p:txBody>
      </p:sp>
      <p:sp>
        <p:nvSpPr>
          <p:cNvPr id="5" name="Footer Placeholder 4">
            <a:extLst>
              <a:ext uri="{FF2B5EF4-FFF2-40B4-BE49-F238E27FC236}">
                <a16:creationId xmlns:a16="http://schemas.microsoft.com/office/drawing/2014/main" id="{495A51CE-B663-6EFE-42E1-5A253F2B6E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78D01-70E5-265E-1C45-3BA032888F4C}"/>
              </a:ext>
            </a:extLst>
          </p:cNvPr>
          <p:cNvSpPr>
            <a:spLocks noGrp="1"/>
          </p:cNvSpPr>
          <p:nvPr>
            <p:ph type="sldNum" sz="quarter" idx="12"/>
          </p:nvPr>
        </p:nvSpPr>
        <p:spPr/>
        <p:txBody>
          <a:bodyPr/>
          <a:lstStyle/>
          <a:p>
            <a:fld id="{E081C175-0F7F-45CF-AD2A-52A5689186F6}" type="slidenum">
              <a:rPr lang="en-US" smtClean="0"/>
              <a:pPr/>
              <a:t>‹#›</a:t>
            </a:fld>
            <a:endParaRPr lang="en-US"/>
          </a:p>
        </p:txBody>
      </p:sp>
    </p:spTree>
    <p:extLst>
      <p:ext uri="{BB962C8B-B14F-4D97-AF65-F5344CB8AC3E}">
        <p14:creationId xmlns:p14="http://schemas.microsoft.com/office/powerpoint/2010/main" val="236909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A044F-BD8B-C11D-21E7-FFA5D7FF9F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ACFAE9-2C99-825F-356B-421E741B4C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49096-E73D-F83B-4336-EA5BEDCB01AB}"/>
              </a:ext>
            </a:extLst>
          </p:cNvPr>
          <p:cNvSpPr>
            <a:spLocks noGrp="1"/>
          </p:cNvSpPr>
          <p:nvPr>
            <p:ph type="dt" sz="half" idx="10"/>
          </p:nvPr>
        </p:nvSpPr>
        <p:spPr/>
        <p:txBody>
          <a:bodyPr/>
          <a:lstStyle/>
          <a:p>
            <a:fld id="{EFAF9C8D-7651-437C-9A94-C815D5F0DB23}" type="datetimeFigureOut">
              <a:rPr lang="en-US" smtClean="0"/>
              <a:pPr/>
              <a:t>4/29/2024</a:t>
            </a:fld>
            <a:endParaRPr lang="en-US"/>
          </a:p>
        </p:txBody>
      </p:sp>
      <p:sp>
        <p:nvSpPr>
          <p:cNvPr id="5" name="Footer Placeholder 4">
            <a:extLst>
              <a:ext uri="{FF2B5EF4-FFF2-40B4-BE49-F238E27FC236}">
                <a16:creationId xmlns:a16="http://schemas.microsoft.com/office/drawing/2014/main" id="{A52EB17A-D8A4-0FD7-D8AD-6D46A216D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CB323-DF6C-488F-8A54-820B76FB7254}"/>
              </a:ext>
            </a:extLst>
          </p:cNvPr>
          <p:cNvSpPr>
            <a:spLocks noGrp="1"/>
          </p:cNvSpPr>
          <p:nvPr>
            <p:ph type="sldNum" sz="quarter" idx="12"/>
          </p:nvPr>
        </p:nvSpPr>
        <p:spPr/>
        <p:txBody>
          <a:bodyPr/>
          <a:lstStyle/>
          <a:p>
            <a:fld id="{E081C175-0F7F-45CF-AD2A-52A5689186F6}" type="slidenum">
              <a:rPr lang="en-US" smtClean="0"/>
              <a:pPr/>
              <a:t>‹#›</a:t>
            </a:fld>
            <a:endParaRPr lang="en-US"/>
          </a:p>
        </p:txBody>
      </p:sp>
    </p:spTree>
    <p:extLst>
      <p:ext uri="{BB962C8B-B14F-4D97-AF65-F5344CB8AC3E}">
        <p14:creationId xmlns:p14="http://schemas.microsoft.com/office/powerpoint/2010/main" val="268963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54924-7CA4-986B-798C-47C6D9A38E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CBB736-90F9-9D82-6901-4D391B784A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B2A509-CED1-D3F3-0EB7-40F76E8272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E25661-EB84-B3FA-66B4-78DF129A6BC4}"/>
              </a:ext>
            </a:extLst>
          </p:cNvPr>
          <p:cNvSpPr>
            <a:spLocks noGrp="1"/>
          </p:cNvSpPr>
          <p:nvPr>
            <p:ph type="dt" sz="half" idx="10"/>
          </p:nvPr>
        </p:nvSpPr>
        <p:spPr/>
        <p:txBody>
          <a:bodyPr/>
          <a:lstStyle/>
          <a:p>
            <a:fld id="{EFAF9C8D-7651-437C-9A94-C815D5F0DB23}" type="datetimeFigureOut">
              <a:rPr lang="en-US" smtClean="0"/>
              <a:pPr/>
              <a:t>4/29/2024</a:t>
            </a:fld>
            <a:endParaRPr lang="en-US"/>
          </a:p>
        </p:txBody>
      </p:sp>
      <p:sp>
        <p:nvSpPr>
          <p:cNvPr id="6" name="Footer Placeholder 5">
            <a:extLst>
              <a:ext uri="{FF2B5EF4-FFF2-40B4-BE49-F238E27FC236}">
                <a16:creationId xmlns:a16="http://schemas.microsoft.com/office/drawing/2014/main" id="{0A0CE544-145E-316F-2E6C-15D49AA01C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A46678-FAAD-4BE6-D407-23427A680173}"/>
              </a:ext>
            </a:extLst>
          </p:cNvPr>
          <p:cNvSpPr>
            <a:spLocks noGrp="1"/>
          </p:cNvSpPr>
          <p:nvPr>
            <p:ph type="sldNum" sz="quarter" idx="12"/>
          </p:nvPr>
        </p:nvSpPr>
        <p:spPr/>
        <p:txBody>
          <a:bodyPr/>
          <a:lstStyle/>
          <a:p>
            <a:fld id="{E081C175-0F7F-45CF-AD2A-52A5689186F6}" type="slidenum">
              <a:rPr lang="en-US" smtClean="0"/>
              <a:pPr/>
              <a:t>‹#›</a:t>
            </a:fld>
            <a:endParaRPr lang="en-US"/>
          </a:p>
        </p:txBody>
      </p:sp>
    </p:spTree>
    <p:extLst>
      <p:ext uri="{BB962C8B-B14F-4D97-AF65-F5344CB8AC3E}">
        <p14:creationId xmlns:p14="http://schemas.microsoft.com/office/powerpoint/2010/main" val="2477300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7119C-08D8-6D45-9A25-70E1E0DFC1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CFB928-F489-AE5C-D725-1550C4A29B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2776EB-E9E0-FC0D-2D2B-0699035F3E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5546C2-BAAE-3153-2E83-2BDFDDB3A2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DFB735-1548-BA71-84CB-9A9FBBE27B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D5CDA3-697D-D4D2-2865-C5D60E65BCF6}"/>
              </a:ext>
            </a:extLst>
          </p:cNvPr>
          <p:cNvSpPr>
            <a:spLocks noGrp="1"/>
          </p:cNvSpPr>
          <p:nvPr>
            <p:ph type="dt" sz="half" idx="10"/>
          </p:nvPr>
        </p:nvSpPr>
        <p:spPr/>
        <p:txBody>
          <a:bodyPr/>
          <a:lstStyle/>
          <a:p>
            <a:fld id="{EFAF9C8D-7651-437C-9A94-C815D5F0DB23}" type="datetimeFigureOut">
              <a:rPr lang="en-US" smtClean="0"/>
              <a:pPr/>
              <a:t>4/29/2024</a:t>
            </a:fld>
            <a:endParaRPr lang="en-US"/>
          </a:p>
        </p:txBody>
      </p:sp>
      <p:sp>
        <p:nvSpPr>
          <p:cNvPr id="8" name="Footer Placeholder 7">
            <a:extLst>
              <a:ext uri="{FF2B5EF4-FFF2-40B4-BE49-F238E27FC236}">
                <a16:creationId xmlns:a16="http://schemas.microsoft.com/office/drawing/2014/main" id="{84195480-E3F2-ACDC-80F2-5294FE982A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75F03B-AF0C-6186-9A05-55A79C2D8F80}"/>
              </a:ext>
            </a:extLst>
          </p:cNvPr>
          <p:cNvSpPr>
            <a:spLocks noGrp="1"/>
          </p:cNvSpPr>
          <p:nvPr>
            <p:ph type="sldNum" sz="quarter" idx="12"/>
          </p:nvPr>
        </p:nvSpPr>
        <p:spPr/>
        <p:txBody>
          <a:bodyPr/>
          <a:lstStyle/>
          <a:p>
            <a:fld id="{E081C175-0F7F-45CF-AD2A-52A5689186F6}" type="slidenum">
              <a:rPr lang="en-US" smtClean="0"/>
              <a:pPr/>
              <a:t>‹#›</a:t>
            </a:fld>
            <a:endParaRPr lang="en-US"/>
          </a:p>
        </p:txBody>
      </p:sp>
    </p:spTree>
    <p:extLst>
      <p:ext uri="{BB962C8B-B14F-4D97-AF65-F5344CB8AC3E}">
        <p14:creationId xmlns:p14="http://schemas.microsoft.com/office/powerpoint/2010/main" val="158252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9C775-CA56-2E87-EC2D-3FEBEEA10F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1560BB-1734-7803-8B36-FC0FB94C10BF}"/>
              </a:ext>
            </a:extLst>
          </p:cNvPr>
          <p:cNvSpPr>
            <a:spLocks noGrp="1"/>
          </p:cNvSpPr>
          <p:nvPr>
            <p:ph type="dt" sz="half" idx="10"/>
          </p:nvPr>
        </p:nvSpPr>
        <p:spPr/>
        <p:txBody>
          <a:bodyPr/>
          <a:lstStyle/>
          <a:p>
            <a:fld id="{EFAF9C8D-7651-437C-9A94-C815D5F0DB23}" type="datetimeFigureOut">
              <a:rPr lang="en-US" smtClean="0"/>
              <a:pPr/>
              <a:t>4/29/2024</a:t>
            </a:fld>
            <a:endParaRPr lang="en-US"/>
          </a:p>
        </p:txBody>
      </p:sp>
      <p:sp>
        <p:nvSpPr>
          <p:cNvPr id="4" name="Footer Placeholder 3">
            <a:extLst>
              <a:ext uri="{FF2B5EF4-FFF2-40B4-BE49-F238E27FC236}">
                <a16:creationId xmlns:a16="http://schemas.microsoft.com/office/drawing/2014/main" id="{0DE40A8C-0707-E713-C7C0-223A334C28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8654A3-5F68-AF8A-0FBA-8578E4BF2F6C}"/>
              </a:ext>
            </a:extLst>
          </p:cNvPr>
          <p:cNvSpPr>
            <a:spLocks noGrp="1"/>
          </p:cNvSpPr>
          <p:nvPr>
            <p:ph type="sldNum" sz="quarter" idx="12"/>
          </p:nvPr>
        </p:nvSpPr>
        <p:spPr/>
        <p:txBody>
          <a:bodyPr/>
          <a:lstStyle/>
          <a:p>
            <a:fld id="{E081C175-0F7F-45CF-AD2A-52A5689186F6}" type="slidenum">
              <a:rPr lang="en-US" smtClean="0"/>
              <a:pPr/>
              <a:t>‹#›</a:t>
            </a:fld>
            <a:endParaRPr lang="en-US"/>
          </a:p>
        </p:txBody>
      </p:sp>
    </p:spTree>
    <p:extLst>
      <p:ext uri="{BB962C8B-B14F-4D97-AF65-F5344CB8AC3E}">
        <p14:creationId xmlns:p14="http://schemas.microsoft.com/office/powerpoint/2010/main" val="317092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C3A1B3-2744-EEF9-7DA5-221941F2EFDC}"/>
              </a:ext>
            </a:extLst>
          </p:cNvPr>
          <p:cNvSpPr>
            <a:spLocks noGrp="1"/>
          </p:cNvSpPr>
          <p:nvPr>
            <p:ph type="dt" sz="half" idx="10"/>
          </p:nvPr>
        </p:nvSpPr>
        <p:spPr/>
        <p:txBody>
          <a:bodyPr/>
          <a:lstStyle/>
          <a:p>
            <a:fld id="{EFAF9C8D-7651-437C-9A94-C815D5F0DB23}" type="datetimeFigureOut">
              <a:rPr lang="en-US" smtClean="0"/>
              <a:pPr/>
              <a:t>4/29/2024</a:t>
            </a:fld>
            <a:endParaRPr lang="en-US"/>
          </a:p>
        </p:txBody>
      </p:sp>
      <p:sp>
        <p:nvSpPr>
          <p:cNvPr id="3" name="Footer Placeholder 2">
            <a:extLst>
              <a:ext uri="{FF2B5EF4-FFF2-40B4-BE49-F238E27FC236}">
                <a16:creationId xmlns:a16="http://schemas.microsoft.com/office/drawing/2014/main" id="{D9771630-C3FE-4660-AFA5-6243179EAC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E89297-E96A-B2B1-B9CA-9885AF8309A2}"/>
              </a:ext>
            </a:extLst>
          </p:cNvPr>
          <p:cNvSpPr>
            <a:spLocks noGrp="1"/>
          </p:cNvSpPr>
          <p:nvPr>
            <p:ph type="sldNum" sz="quarter" idx="12"/>
          </p:nvPr>
        </p:nvSpPr>
        <p:spPr/>
        <p:txBody>
          <a:bodyPr/>
          <a:lstStyle/>
          <a:p>
            <a:fld id="{E081C175-0F7F-45CF-AD2A-52A5689186F6}" type="slidenum">
              <a:rPr lang="en-US" smtClean="0"/>
              <a:pPr/>
              <a:t>‹#›</a:t>
            </a:fld>
            <a:endParaRPr lang="en-US"/>
          </a:p>
        </p:txBody>
      </p:sp>
    </p:spTree>
    <p:extLst>
      <p:ext uri="{BB962C8B-B14F-4D97-AF65-F5344CB8AC3E}">
        <p14:creationId xmlns:p14="http://schemas.microsoft.com/office/powerpoint/2010/main" val="3937057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1348-262C-10D7-2D62-CBF5E6ABFD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9F3F9A-8EB8-F809-D1DF-6DC6E678C1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B6DBC7-7FE3-2DE6-9E90-1CFFD9F8E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991279-981F-4C19-74B0-56C790612F85}"/>
              </a:ext>
            </a:extLst>
          </p:cNvPr>
          <p:cNvSpPr>
            <a:spLocks noGrp="1"/>
          </p:cNvSpPr>
          <p:nvPr>
            <p:ph type="dt" sz="half" idx="10"/>
          </p:nvPr>
        </p:nvSpPr>
        <p:spPr/>
        <p:txBody>
          <a:bodyPr/>
          <a:lstStyle/>
          <a:p>
            <a:fld id="{EFAF9C8D-7651-437C-9A94-C815D5F0DB23}" type="datetimeFigureOut">
              <a:rPr lang="en-US" smtClean="0"/>
              <a:pPr/>
              <a:t>4/29/2024</a:t>
            </a:fld>
            <a:endParaRPr lang="en-US"/>
          </a:p>
        </p:txBody>
      </p:sp>
      <p:sp>
        <p:nvSpPr>
          <p:cNvPr id="6" name="Footer Placeholder 5">
            <a:extLst>
              <a:ext uri="{FF2B5EF4-FFF2-40B4-BE49-F238E27FC236}">
                <a16:creationId xmlns:a16="http://schemas.microsoft.com/office/drawing/2014/main" id="{3FEFD2BA-8F3C-1B33-3F98-A7BE3C460C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54E5C9-8DD4-04FA-C5AA-91FD759B1A8B}"/>
              </a:ext>
            </a:extLst>
          </p:cNvPr>
          <p:cNvSpPr>
            <a:spLocks noGrp="1"/>
          </p:cNvSpPr>
          <p:nvPr>
            <p:ph type="sldNum" sz="quarter" idx="12"/>
          </p:nvPr>
        </p:nvSpPr>
        <p:spPr/>
        <p:txBody>
          <a:bodyPr/>
          <a:lstStyle/>
          <a:p>
            <a:fld id="{E081C175-0F7F-45CF-AD2A-52A5689186F6}" type="slidenum">
              <a:rPr lang="en-US" smtClean="0"/>
              <a:pPr/>
              <a:t>‹#›</a:t>
            </a:fld>
            <a:endParaRPr lang="en-US"/>
          </a:p>
        </p:txBody>
      </p:sp>
    </p:spTree>
    <p:extLst>
      <p:ext uri="{BB962C8B-B14F-4D97-AF65-F5344CB8AC3E}">
        <p14:creationId xmlns:p14="http://schemas.microsoft.com/office/powerpoint/2010/main" val="176830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28AC6-3964-E1C8-DCF1-D64F3CFBDA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707B4E-9C2F-5CEB-4E5E-0F86E1FB1A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8DEB5A-FB5E-4A82-8D3C-EE1F0D7D6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CC765A-57C5-E765-E618-C37B1D263632}"/>
              </a:ext>
            </a:extLst>
          </p:cNvPr>
          <p:cNvSpPr>
            <a:spLocks noGrp="1"/>
          </p:cNvSpPr>
          <p:nvPr>
            <p:ph type="dt" sz="half" idx="10"/>
          </p:nvPr>
        </p:nvSpPr>
        <p:spPr/>
        <p:txBody>
          <a:bodyPr/>
          <a:lstStyle/>
          <a:p>
            <a:fld id="{EFAF9C8D-7651-437C-9A94-C815D5F0DB23}" type="datetimeFigureOut">
              <a:rPr lang="en-US" smtClean="0"/>
              <a:pPr/>
              <a:t>4/29/2024</a:t>
            </a:fld>
            <a:endParaRPr lang="en-US"/>
          </a:p>
        </p:txBody>
      </p:sp>
      <p:sp>
        <p:nvSpPr>
          <p:cNvPr id="6" name="Footer Placeholder 5">
            <a:extLst>
              <a:ext uri="{FF2B5EF4-FFF2-40B4-BE49-F238E27FC236}">
                <a16:creationId xmlns:a16="http://schemas.microsoft.com/office/drawing/2014/main" id="{375AD102-E133-FED3-4D5D-DD23C348A4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21F463-2FAE-CC99-0740-5A4B8E88E61D}"/>
              </a:ext>
            </a:extLst>
          </p:cNvPr>
          <p:cNvSpPr>
            <a:spLocks noGrp="1"/>
          </p:cNvSpPr>
          <p:nvPr>
            <p:ph type="sldNum" sz="quarter" idx="12"/>
          </p:nvPr>
        </p:nvSpPr>
        <p:spPr/>
        <p:txBody>
          <a:bodyPr/>
          <a:lstStyle/>
          <a:p>
            <a:fld id="{E081C175-0F7F-45CF-AD2A-52A5689186F6}" type="slidenum">
              <a:rPr lang="en-US" smtClean="0"/>
              <a:pPr/>
              <a:t>‹#›</a:t>
            </a:fld>
            <a:endParaRPr lang="en-US"/>
          </a:p>
        </p:txBody>
      </p:sp>
    </p:spTree>
    <p:extLst>
      <p:ext uri="{BB962C8B-B14F-4D97-AF65-F5344CB8AC3E}">
        <p14:creationId xmlns:p14="http://schemas.microsoft.com/office/powerpoint/2010/main" val="58749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A951A7-CB74-A90E-391E-7005DC451A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p>
        </p:txBody>
      </p:sp>
      <p:sp>
        <p:nvSpPr>
          <p:cNvPr id="3" name="Text Placeholder 2">
            <a:extLst>
              <a:ext uri="{FF2B5EF4-FFF2-40B4-BE49-F238E27FC236}">
                <a16:creationId xmlns:a16="http://schemas.microsoft.com/office/drawing/2014/main" id="{529253F0-7A1F-9C56-E83C-274CEF601C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 name="Date Placeholder 3">
            <a:extLst>
              <a:ext uri="{FF2B5EF4-FFF2-40B4-BE49-F238E27FC236}">
                <a16:creationId xmlns:a16="http://schemas.microsoft.com/office/drawing/2014/main" id="{64054622-A56D-F229-E58D-8D712BC18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F9C8D-7651-437C-9A94-C815D5F0DB23}" type="datetimeFigureOut">
              <a:rPr lang="en-US" smtClean="0"/>
              <a:t>4/29/2024</a:t>
            </a:fld>
            <a:endParaRPr lang="en-US"/>
          </a:p>
        </p:txBody>
      </p:sp>
      <p:sp>
        <p:nvSpPr>
          <p:cNvPr id="5" name="Footer Placeholder 4">
            <a:extLst>
              <a:ext uri="{FF2B5EF4-FFF2-40B4-BE49-F238E27FC236}">
                <a16:creationId xmlns:a16="http://schemas.microsoft.com/office/drawing/2014/main" id="{8FFC888F-C7A8-E50B-EC52-A4F9B23A5E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8B2A54-ED4B-4122-A796-79590F12B7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1C175-0F7F-45CF-AD2A-52A5689186F6}" type="slidenum">
              <a:rPr lang="en-US" smtClean="0"/>
              <a:t>‹#›</a:t>
            </a:fld>
            <a:endParaRPr lang="en-US"/>
          </a:p>
        </p:txBody>
      </p:sp>
    </p:spTree>
    <p:extLst>
      <p:ext uri="{BB962C8B-B14F-4D97-AF65-F5344CB8AC3E}">
        <p14:creationId xmlns:p14="http://schemas.microsoft.com/office/powerpoint/2010/main" val="1870481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storage.googleapis.com/googwebreview.appspot.com/grow-ext-cloud-images-uploads/7uffzv9dk4sn-7hKvAioxXzE82hvj7kMopV-932d7bca6dc128089e803f9cac9dc634-14786_HomePageFeature_Demo_v10_MidRes_96F9E3FC.mp4" TargetMode="Externa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jpe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indeed.com/career-advice/career-development/examples-of-tone" TargetMode="External"/><Relationship Id="rId5" Type="http://schemas.openxmlformats.org/officeDocument/2006/relationships/hyperlink" Target="https://www.indeed.com/career-advice/career-development/email-etiquette" TargetMode="Externa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facebook.com/business/tools/meta-business-suite/help" TargetMode="External"/><Relationship Id="rId5" Type="http://schemas.openxmlformats.org/officeDocument/2006/relationships/image" Target="../media/image24.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8" Type="http://schemas.openxmlformats.org/officeDocument/2006/relationships/hyperlink" Target="https://workspace.google.com/intl/en_ie/?utm_source=google&amp;utm_medium=cpc&amp;utm_campaign=emea-at-all-en-dr-bkws-all-hv-trial-b-t4-1011339&amp;utm_content=text-ad-none-none-DEV_c-CRE_667927906287-ADGP_Hybrid+%7C+BKWS+-+BRO+%7C+Txt+~+Google+Workspace+~+Create_Account-KWID_43700077471692916-kwd-1023618284762-userloc_9062721&amp;utm_term=KW_google%20workspace%20account-ST_google+workspace+account&amp;gad_source=1&amp;gclid=Cj0KCQiAwbitBhDIARIsABfFYIKrAKKtb553KqeArjU2t00i1buZ7G0-gSXRG38UfVI0qeST6sQ-iBkaAp68EALw_wcB&amp;gclsrc=aw.ds" TargetMode="External"/><Relationship Id="rId13" Type="http://schemas.openxmlformats.org/officeDocument/2006/relationships/image" Target="../media/image1.jpeg"/><Relationship Id="rId3" Type="http://schemas.openxmlformats.org/officeDocument/2006/relationships/hyperlink" Target="https://mailsafi.com/blog/benefits-of-digital-collaboration/#:~:text=Digital%20collaboration%20can%20improve%20communication,lead%20to%20significant%20cost%20savings." TargetMode="External"/><Relationship Id="rId7" Type="http://schemas.openxmlformats.org/officeDocument/2006/relationships/hyperlink" Target="https://support.microsoft.com/en-us/topic/what-is-microsoft-teams-3de4d369-0167-8def-b93b-0eb5286d7a29" TargetMode="External"/><Relationship Id="rId12"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blitzz.co/blog/digital-workplace-commnunication-and-collaboration" TargetMode="External"/><Relationship Id="rId11" Type="http://schemas.openxmlformats.org/officeDocument/2006/relationships/hyperlink" Target="http://www.pixabay.com/" TargetMode="External"/><Relationship Id="rId5" Type="http://schemas.openxmlformats.org/officeDocument/2006/relationships/hyperlink" Target="https://www.campaignmonitor.com/resources/knowledge-base/what-do-cc-and-bcc-mean-in-emails/#:~:text=The%20difference%20between%20the%20two,a%20copy%20of%20the%20email." TargetMode="External"/><Relationship Id="rId10" Type="http://schemas.openxmlformats.org/officeDocument/2006/relationships/hyperlink" Target="https://www.marketingevolution.com/marketing-essentials/target-audience" TargetMode="External"/><Relationship Id="rId4" Type="http://schemas.openxmlformats.org/officeDocument/2006/relationships/hyperlink" Target="https://www.investopedia.com/terms/o/overhead.asp" TargetMode="External"/><Relationship Id="rId9" Type="http://schemas.openxmlformats.org/officeDocument/2006/relationships/hyperlink" Target="https://www.kaspersky.com/resource-center/preemptive-safety/what-is-netiquette"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png"/><Relationship Id="rId7"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BEE1-516E-6D33-3AE3-F8283C252D1F}"/>
              </a:ext>
            </a:extLst>
          </p:cNvPr>
          <p:cNvSpPr>
            <a:spLocks noGrp="1"/>
          </p:cNvSpPr>
          <p:nvPr>
            <p:ph type="ctrTitle"/>
          </p:nvPr>
        </p:nvSpPr>
        <p:spPr>
          <a:xfrm>
            <a:off x="4049754" y="2686449"/>
            <a:ext cx="6454220" cy="526239"/>
          </a:xfrm>
        </p:spPr>
        <p:txBody>
          <a:bodyPr>
            <a:normAutofit fontScale="90000"/>
          </a:bodyPr>
          <a:lstStyle/>
          <a:p>
            <a:br>
              <a:rPr lang="lt-LT" sz="3600" dirty="0"/>
            </a:br>
            <a:r>
              <a:rPr lang="el-GR" sz="3600" b="1" dirty="0"/>
              <a:t>Πρόγραμμα μικτής μάθησης</a:t>
            </a:r>
            <a:endParaRPr lang="en-US" sz="3600" b="1" dirty="0"/>
          </a:p>
        </p:txBody>
      </p:sp>
      <p:sp>
        <p:nvSpPr>
          <p:cNvPr id="3" name="Subtitle 2">
            <a:extLst>
              <a:ext uri="{FF2B5EF4-FFF2-40B4-BE49-F238E27FC236}">
                <a16:creationId xmlns:a16="http://schemas.microsoft.com/office/drawing/2014/main" id="{FBF38C2F-F40C-3E10-95AF-AE764182241E}"/>
              </a:ext>
            </a:extLst>
          </p:cNvPr>
          <p:cNvSpPr>
            <a:spLocks noGrp="1"/>
          </p:cNvSpPr>
          <p:nvPr>
            <p:ph type="subTitle" idx="1"/>
          </p:nvPr>
        </p:nvSpPr>
        <p:spPr>
          <a:xfrm>
            <a:off x="3079803" y="3673350"/>
            <a:ext cx="6454219" cy="1607774"/>
          </a:xfrm>
        </p:spPr>
        <p:txBody>
          <a:bodyPr>
            <a:normAutofit/>
          </a:bodyPr>
          <a:lstStyle/>
          <a:p>
            <a:r>
              <a:rPr lang="el-GR" b="1" dirty="0"/>
              <a:t>Ενότητα</a:t>
            </a:r>
            <a:r>
              <a:rPr lang="lt-LT" b="1" dirty="0"/>
              <a:t> </a:t>
            </a:r>
            <a:r>
              <a:rPr lang="en-US" b="1" dirty="0"/>
              <a:t>3:</a:t>
            </a:r>
            <a:r>
              <a:rPr lang="lt-LT" b="1" dirty="0"/>
              <a:t> </a:t>
            </a:r>
            <a:r>
              <a:rPr lang="el-GR" b="1" dirty="0"/>
              <a:t>ΕΠΙΚΟΙΝΩΝΙΑ</a:t>
            </a:r>
            <a:r>
              <a:rPr lang="de-AT" b="1" dirty="0"/>
              <a:t> &amp; </a:t>
            </a:r>
            <a:r>
              <a:rPr lang="el-GR" b="1" dirty="0"/>
              <a:t>ΣΥΝΕΡΓΑΣΙΑ</a:t>
            </a:r>
            <a:r>
              <a:rPr lang="lt-LT" b="1" dirty="0"/>
              <a:t> </a:t>
            </a:r>
          </a:p>
          <a:p>
            <a:r>
              <a:rPr lang="el-GR" b="1" dirty="0"/>
              <a:t>Συνεδρία</a:t>
            </a:r>
            <a:r>
              <a:rPr lang="lt-LT" b="1" dirty="0"/>
              <a:t> </a:t>
            </a:r>
            <a:r>
              <a:rPr lang="el-GR" b="1" dirty="0"/>
              <a:t>5: Αυτοαναστοχασμός</a:t>
            </a:r>
            <a:endParaRPr lang="lt-LT" b="1" dirty="0"/>
          </a:p>
          <a:p>
            <a:r>
              <a:rPr lang="el-GR" dirty="0"/>
              <a:t>Αναπτύχθηκε από</a:t>
            </a:r>
            <a:r>
              <a:rPr lang="lt-LT" dirty="0"/>
              <a:t>:</a:t>
            </a:r>
            <a:r>
              <a:rPr lang="de-AT" dirty="0"/>
              <a:t> VINCO</a:t>
            </a:r>
            <a:endParaRPr lang="lt-LT" dirty="0"/>
          </a:p>
        </p:txBody>
      </p:sp>
      <p:pic>
        <p:nvPicPr>
          <p:cNvPr id="5" name="Picture 4">
            <a:extLst>
              <a:ext uri="{FF2B5EF4-FFF2-40B4-BE49-F238E27FC236}">
                <a16:creationId xmlns:a16="http://schemas.microsoft.com/office/drawing/2014/main" id="{64F837AD-48EE-2E4B-083D-866489FEED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1027" y="6148955"/>
            <a:ext cx="2505895" cy="526238"/>
          </a:xfrm>
          <a:prstGeom prst="rect">
            <a:avLst/>
          </a:prstGeom>
        </p:spPr>
      </p:pic>
      <p:pic>
        <p:nvPicPr>
          <p:cNvPr id="7" name="Picture 6">
            <a:extLst>
              <a:ext uri="{FF2B5EF4-FFF2-40B4-BE49-F238E27FC236}">
                <a16:creationId xmlns:a16="http://schemas.microsoft.com/office/drawing/2014/main" id="{34D3BBD3-8E1D-E319-CA6D-3F600E545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154" y="-39188"/>
            <a:ext cx="2557807" cy="2557807"/>
          </a:xfrm>
          <a:prstGeom prst="rect">
            <a:avLst/>
          </a:prstGeom>
        </p:spPr>
      </p:pic>
      <p:sp>
        <p:nvSpPr>
          <p:cNvPr id="12" name="Isosceles Triangle 11">
            <a:extLst>
              <a:ext uri="{FF2B5EF4-FFF2-40B4-BE49-F238E27FC236}">
                <a16:creationId xmlns:a16="http://schemas.microsoft.com/office/drawing/2014/main" id="{43096DA6-0AE1-D801-2844-BD5875387814}"/>
              </a:ext>
            </a:extLst>
          </p:cNvPr>
          <p:cNvSpPr/>
          <p:nvPr/>
        </p:nvSpPr>
        <p:spPr>
          <a:xfrm rot="5400000">
            <a:off x="-114992" y="3041120"/>
            <a:ext cx="3485945" cy="3255962"/>
          </a:xfrm>
          <a:prstGeom prst="triangle">
            <a:avLst/>
          </a:prstGeom>
          <a:gradFill flip="none" rotWithShape="1">
            <a:gsLst>
              <a:gs pos="0">
                <a:schemeClr val="accent1">
                  <a:tint val="66000"/>
                  <a:satMod val="160000"/>
                  <a:shade val="30000"/>
                  <a:satMod val="115000"/>
                </a:schemeClr>
              </a:gs>
              <a:gs pos="50000">
                <a:schemeClr val="accent1">
                  <a:tint val="66000"/>
                  <a:satMod val="160000"/>
                  <a:shade val="67500"/>
                  <a:satMod val="115000"/>
                </a:schemeClr>
              </a:gs>
              <a:gs pos="100000">
                <a:schemeClr val="accent1">
                  <a:tint val="66000"/>
                  <a:satMod val="160000"/>
                  <a:shade val="100000"/>
                  <a:satMod val="1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0A2BFD75-0274-317D-51EC-9804F0A7DEA5}"/>
              </a:ext>
            </a:extLst>
          </p:cNvPr>
          <p:cNvSpPr/>
          <p:nvPr/>
        </p:nvSpPr>
        <p:spPr>
          <a:xfrm rot="5400000">
            <a:off x="-114993" y="1801018"/>
            <a:ext cx="3485945" cy="3255962"/>
          </a:xfrm>
          <a:prstGeom prst="triangl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8">
            <a:extLst>
              <a:ext uri="{FF2B5EF4-FFF2-40B4-BE49-F238E27FC236}">
                <a16:creationId xmlns:a16="http://schemas.microsoft.com/office/drawing/2014/main" id="{2F9A5588-6CC5-D4D8-00D2-83A2B97E9837}"/>
              </a:ext>
            </a:extLst>
          </p:cNvPr>
          <p:cNvSpPr txBox="1"/>
          <p:nvPr/>
        </p:nvSpPr>
        <p:spPr>
          <a:xfrm>
            <a:off x="698154" y="6148955"/>
            <a:ext cx="8444971" cy="57708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50" dirty="0"/>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αυτές.»Αριθμός έργου: 2022-1-AT01-KA220-ADU-00008513</a:t>
            </a:r>
            <a:endParaRPr lang="en-GB" sz="1050" dirty="0"/>
          </a:p>
        </p:txBody>
      </p:sp>
      <p:sp>
        <p:nvSpPr>
          <p:cNvPr id="6" name="Google Shape;94;p1">
            <a:extLst>
              <a:ext uri="{FF2B5EF4-FFF2-40B4-BE49-F238E27FC236}">
                <a16:creationId xmlns:a16="http://schemas.microsoft.com/office/drawing/2014/main" id="{B3824702-7FA2-8454-B419-31CE11BAD177}"/>
              </a:ext>
            </a:extLst>
          </p:cNvPr>
          <p:cNvSpPr/>
          <p:nvPr/>
        </p:nvSpPr>
        <p:spPr>
          <a:xfrm>
            <a:off x="3645451" y="517166"/>
            <a:ext cx="7661582"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4000" b="0" i="0" u="none" strike="noStrike" cap="none" dirty="0">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p>
        </p:txBody>
      </p:sp>
    </p:spTree>
    <p:extLst>
      <p:ext uri="{BB962C8B-B14F-4D97-AF65-F5344CB8AC3E}">
        <p14:creationId xmlns:p14="http://schemas.microsoft.com/office/powerpoint/2010/main" val="2161167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l-GR" dirty="0"/>
              <a:t>Η ψ</a:t>
            </a:r>
            <a:r>
              <a:rPr lang="en-US" dirty="0" err="1"/>
              <a:t>ηφι</a:t>
            </a:r>
            <a:r>
              <a:rPr lang="en-US" dirty="0"/>
              <a:t>ακή συνεργασία...</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3" name="Google Shape;69;p2">
            <a:extLst>
              <a:ext uri="{FF2B5EF4-FFF2-40B4-BE49-F238E27FC236}">
                <a16:creationId xmlns:a16="http://schemas.microsoft.com/office/drawing/2014/main" id="{C27CF2D6-2091-8F1D-40D2-4BFB0C421C48}"/>
              </a:ext>
            </a:extLst>
          </p:cNvPr>
          <p:cNvSpPr txBox="1">
            <a:spLocks/>
          </p:cNvSpPr>
          <p:nvPr/>
        </p:nvSpPr>
        <p:spPr>
          <a:xfrm>
            <a:off x="911544" y="1651000"/>
            <a:ext cx="10515600" cy="4525963"/>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a:solidFill>
                <a:srgbClr val="202124"/>
              </a:solidFill>
              <a:latin typeface="arial" panose="020B0604020202020204" pitchFamily="34" charset="0"/>
            </a:endParaRPr>
          </a:p>
          <a:p>
            <a:pPr>
              <a:buFont typeface="Wingdings" panose="05000000000000000000" pitchFamily="2" charset="2"/>
              <a:buChar char="ü"/>
            </a:pPr>
            <a:r>
              <a:rPr lang="en-US" sz="3200" i="1" dirty="0">
                <a:solidFill>
                  <a:srgbClr val="202124"/>
                </a:solidFill>
                <a:latin typeface="arial" panose="020B0604020202020204" pitchFamily="34" charset="0"/>
              </a:rPr>
              <a:t> εξοικονομεί χρόνο και προσπάθεια</a:t>
            </a:r>
          </a:p>
          <a:p>
            <a:pPr marL="0" indent="0">
              <a:buNone/>
            </a:pPr>
            <a:endParaRPr lang="en-US" sz="1600" i="1" dirty="0">
              <a:solidFill>
                <a:srgbClr val="202124"/>
              </a:solidFill>
              <a:latin typeface="arial" panose="020B0604020202020204" pitchFamily="34" charset="0"/>
            </a:endParaRPr>
          </a:p>
          <a:p>
            <a:pPr>
              <a:buFont typeface="Wingdings" panose="05000000000000000000" pitchFamily="2" charset="2"/>
              <a:buChar char="ü"/>
            </a:pPr>
            <a:r>
              <a:rPr lang="en-US" sz="3200" i="1" dirty="0">
                <a:solidFill>
                  <a:srgbClr val="202124"/>
                </a:solidFill>
                <a:latin typeface="arial" panose="020B0604020202020204" pitchFamily="34" charset="0"/>
              </a:rPr>
              <a:t> βελτιώνει τις ροές εργασίας</a:t>
            </a:r>
          </a:p>
          <a:p>
            <a:pPr marL="0" indent="0">
              <a:buNone/>
            </a:pPr>
            <a:endParaRPr lang="en-US" sz="1600" i="1" dirty="0">
              <a:solidFill>
                <a:srgbClr val="202124"/>
              </a:solidFill>
              <a:latin typeface="arial" panose="020B0604020202020204" pitchFamily="34" charset="0"/>
            </a:endParaRPr>
          </a:p>
          <a:p>
            <a:pPr>
              <a:buFont typeface="Wingdings" panose="05000000000000000000" pitchFamily="2" charset="2"/>
              <a:buChar char="ü"/>
            </a:pPr>
            <a:r>
              <a:rPr lang="en-US" sz="3200" i="1" dirty="0">
                <a:solidFill>
                  <a:srgbClr val="202124"/>
                </a:solidFill>
                <a:latin typeface="arial" panose="020B0604020202020204" pitchFamily="34" charset="0"/>
              </a:rPr>
              <a:t> ενισχύει την ομαδική εργασία</a:t>
            </a:r>
          </a:p>
          <a:p>
            <a:pPr marL="0" indent="0">
              <a:buNone/>
            </a:pPr>
            <a:endParaRPr lang="en-US" sz="1600" i="1" dirty="0">
              <a:solidFill>
                <a:srgbClr val="202124"/>
              </a:solidFill>
              <a:latin typeface="arial" panose="020B0604020202020204" pitchFamily="34" charset="0"/>
            </a:endParaRPr>
          </a:p>
          <a:p>
            <a:pPr>
              <a:buFont typeface="Wingdings" panose="05000000000000000000" pitchFamily="2" charset="2"/>
              <a:buChar char="ü"/>
            </a:pPr>
            <a:r>
              <a:rPr lang="en-US" sz="3200" i="1" dirty="0">
                <a:solidFill>
                  <a:srgbClr val="202124"/>
                </a:solidFill>
                <a:latin typeface="arial" panose="020B0604020202020204" pitchFamily="34" charset="0"/>
              </a:rPr>
              <a:t> αυξάνει την παραγωγικότητα</a:t>
            </a:r>
          </a:p>
          <a:p>
            <a:pPr marL="0" indent="0">
              <a:buNone/>
            </a:pPr>
            <a:endParaRPr lang="en-US" sz="3200" dirty="0">
              <a:solidFill>
                <a:srgbClr val="202124"/>
              </a:solidFill>
              <a:latin typeface="arial" panose="020B0604020202020204" pitchFamily="34" charset="0"/>
            </a:endParaRPr>
          </a:p>
          <a:p>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marL="457200">
              <a:lnSpc>
                <a:spcPct val="100000"/>
              </a:lnSpc>
              <a:spcBef>
                <a:spcPts val="400"/>
              </a:spcBef>
              <a:buSzPts val="1224"/>
              <a:buFont typeface="Arial" panose="020B0604020202020204" pitchFamily="34" charset="0"/>
              <a:buNone/>
            </a:pPr>
            <a:endParaRPr lang="en-US" dirty="0"/>
          </a:p>
        </p:txBody>
      </p:sp>
      <p:pic>
        <p:nvPicPr>
          <p:cNvPr id="8" name="Grafik 7">
            <a:extLst>
              <a:ext uri="{FF2B5EF4-FFF2-40B4-BE49-F238E27FC236}">
                <a16:creationId xmlns:a16="http://schemas.microsoft.com/office/drawing/2014/main" id="{6887A300-C94C-BD3B-5052-37994CF9BB96}"/>
              </a:ext>
            </a:extLst>
          </p:cNvPr>
          <p:cNvPicPr>
            <a:picLocks noChangeAspect="1"/>
          </p:cNvPicPr>
          <p:nvPr/>
        </p:nvPicPr>
        <p:blipFill>
          <a:blip r:embed="rId5"/>
          <a:stretch>
            <a:fillRect/>
          </a:stretch>
        </p:blipFill>
        <p:spPr>
          <a:xfrm>
            <a:off x="7927748" y="1938853"/>
            <a:ext cx="3868274" cy="3209459"/>
          </a:xfrm>
          <a:prstGeom prst="rect">
            <a:avLst/>
          </a:prstGeom>
        </p:spPr>
      </p:pic>
    </p:spTree>
    <p:extLst>
      <p:ext uri="{BB962C8B-B14F-4D97-AF65-F5344CB8AC3E}">
        <p14:creationId xmlns:p14="http://schemas.microsoft.com/office/powerpoint/2010/main" val="4065700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8D55C7-BA6E-4C68-E7E6-8FAA052FDEC3}"/>
              </a:ext>
            </a:extLst>
          </p:cNvPr>
          <p:cNvSpPr>
            <a:spLocks noGrp="1"/>
          </p:cNvSpPr>
          <p:nvPr>
            <p:ph type="ctrTitle"/>
          </p:nvPr>
        </p:nvSpPr>
        <p:spPr>
          <a:xfrm>
            <a:off x="193963" y="2235200"/>
            <a:ext cx="6761019" cy="2387600"/>
          </a:xfrm>
        </p:spPr>
        <p:txBody>
          <a:bodyPr>
            <a:normAutofit fontScale="90000"/>
          </a:bodyPr>
          <a:lstStyle/>
          <a:p>
            <a:r>
              <a:rPr lang="de-AT" dirty="0"/>
              <a:t>Εργαλεία για </a:t>
            </a:r>
            <a:br>
              <a:rPr lang="de-AT" dirty="0"/>
            </a:br>
            <a:r>
              <a:rPr lang="de-AT" dirty="0"/>
              <a:t>Ψηφιακή επικοινωνία  </a:t>
            </a:r>
            <a:br>
              <a:rPr lang="de-AT" dirty="0"/>
            </a:br>
            <a:r>
              <a:rPr lang="de-AT" dirty="0"/>
              <a:t>&amp;</a:t>
            </a:r>
            <a:br>
              <a:rPr lang="de-AT" dirty="0"/>
            </a:br>
            <a:r>
              <a:rPr lang="de-AT" dirty="0" err="1"/>
              <a:t>Συνεργασία</a:t>
            </a:r>
            <a:endParaRPr lang="de-AT"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extLst>
              <a:ext uri="{FF2B5EF4-FFF2-40B4-BE49-F238E27FC236}">
                <a16:creationId xmlns:a16="http://schemas.microsoft.com/office/drawing/2014/main" id="{81CFBC01-6BC5-4449-73A9-5434183B460B}"/>
              </a:ext>
            </a:extLst>
          </p:cNvPr>
          <p:cNvPicPr>
            <a:picLocks noChangeAspect="1"/>
          </p:cNvPicPr>
          <p:nvPr/>
        </p:nvPicPr>
        <p:blipFill>
          <a:blip r:embed="rId5"/>
          <a:stretch>
            <a:fillRect/>
          </a:stretch>
        </p:blipFill>
        <p:spPr>
          <a:xfrm>
            <a:off x="7238357" y="407821"/>
            <a:ext cx="4108515" cy="5338984"/>
          </a:xfrm>
          <a:prstGeom prst="rect">
            <a:avLst/>
          </a:prstGeom>
        </p:spPr>
      </p:pic>
    </p:spTree>
    <p:extLst>
      <p:ext uri="{BB962C8B-B14F-4D97-AF65-F5344CB8AC3E}">
        <p14:creationId xmlns:p14="http://schemas.microsoft.com/office/powerpoint/2010/main" val="1138668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a:xfrm>
            <a:off x="838200" y="2443955"/>
            <a:ext cx="10515600" cy="1325563"/>
          </a:xfrm>
        </p:spPr>
        <p:txBody>
          <a:bodyPr/>
          <a:lstStyle/>
          <a:p>
            <a:r>
              <a:rPr lang="en-US" dirty="0"/>
              <a:t>Ποιο εργαλείο πρέπει να χρησιμοποιήσω;</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21" name="Content Placeholder 20"/>
          <p:cNvSpPr>
            <a:spLocks noGrp="1"/>
          </p:cNvSpPr>
          <p:nvPr>
            <p:ph sz="half" idx="1"/>
          </p:nvPr>
        </p:nvSpPr>
        <p:spPr/>
        <p:txBody>
          <a:bodyPr/>
          <a:lstStyle/>
          <a:p>
            <a:pPr marL="0" indent="0">
              <a:buNone/>
            </a:pPr>
            <a:endParaRPr lang="en-US" dirty="0"/>
          </a:p>
          <a:p>
            <a:pPr marL="0" indent="0">
              <a:buNone/>
            </a:pPr>
            <a:endParaRPr lang="en-US" dirty="0"/>
          </a:p>
        </p:txBody>
      </p:sp>
      <p:pic>
        <p:nvPicPr>
          <p:cNvPr id="6" name="Grafik 5">
            <a:extLst>
              <a:ext uri="{FF2B5EF4-FFF2-40B4-BE49-F238E27FC236}">
                <a16:creationId xmlns:a16="http://schemas.microsoft.com/office/drawing/2014/main" id="{0979FAD8-6F05-F946-3079-F347192E7C5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983447" y="-69582"/>
            <a:ext cx="3595908" cy="3595908"/>
          </a:xfrm>
          <a:prstGeom prst="rect">
            <a:avLst/>
          </a:prstGeom>
        </p:spPr>
      </p:pic>
    </p:spTree>
    <p:extLst>
      <p:ext uri="{BB962C8B-B14F-4D97-AF65-F5344CB8AC3E}">
        <p14:creationId xmlns:p14="http://schemas.microsoft.com/office/powerpoint/2010/main" val="1682864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Microsoft Teams</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21" name="Content Placeholder 20"/>
          <p:cNvSpPr>
            <a:spLocks noGrp="1"/>
          </p:cNvSpPr>
          <p:nvPr>
            <p:ph sz="half" idx="1"/>
          </p:nvPr>
        </p:nvSpPr>
        <p:spPr/>
        <p:txBody>
          <a:bodyPr/>
          <a:lstStyle/>
          <a:p>
            <a:pPr marL="0" indent="0">
              <a:buNone/>
            </a:pPr>
            <a:endParaRPr lang="en-US" dirty="0"/>
          </a:p>
          <a:p>
            <a:pPr marL="0" indent="0">
              <a:buNone/>
            </a:pPr>
            <a:endParaRPr lang="en-US" dirty="0"/>
          </a:p>
        </p:txBody>
      </p:sp>
      <p:pic>
        <p:nvPicPr>
          <p:cNvPr id="3" name="Grafik 2">
            <a:extLst>
              <a:ext uri="{FF2B5EF4-FFF2-40B4-BE49-F238E27FC236}">
                <a16:creationId xmlns:a16="http://schemas.microsoft.com/office/drawing/2014/main" id="{EB76B958-8C52-CCD3-288F-2A8C138B7409}"/>
              </a:ext>
            </a:extLst>
          </p:cNvPr>
          <p:cNvPicPr>
            <a:picLocks noChangeAspect="1"/>
          </p:cNvPicPr>
          <p:nvPr/>
        </p:nvPicPr>
        <p:blipFill>
          <a:blip r:embed="rId5"/>
          <a:stretch>
            <a:fillRect/>
          </a:stretch>
        </p:blipFill>
        <p:spPr>
          <a:xfrm>
            <a:off x="3737487" y="1613621"/>
            <a:ext cx="4717025" cy="4717025"/>
          </a:xfrm>
          <a:prstGeom prst="rect">
            <a:avLst/>
          </a:prstGeom>
        </p:spPr>
      </p:pic>
    </p:spTree>
    <p:extLst>
      <p:ext uri="{BB962C8B-B14F-4D97-AF65-F5344CB8AC3E}">
        <p14:creationId xmlns:p14="http://schemas.microsoft.com/office/powerpoint/2010/main" val="911638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6" name="Grafik 5">
            <a:hlinkClick r:id="rId5"/>
            <a:extLst>
              <a:ext uri="{FF2B5EF4-FFF2-40B4-BE49-F238E27FC236}">
                <a16:creationId xmlns:a16="http://schemas.microsoft.com/office/drawing/2014/main" id="{147E667D-C50A-1504-77CA-A1B02B6B3A73}"/>
              </a:ext>
            </a:extLst>
          </p:cNvPr>
          <p:cNvPicPr>
            <a:picLocks noChangeAspect="1"/>
          </p:cNvPicPr>
          <p:nvPr/>
        </p:nvPicPr>
        <p:blipFill>
          <a:blip r:embed="rId6"/>
          <a:stretch>
            <a:fillRect/>
          </a:stretch>
        </p:blipFill>
        <p:spPr>
          <a:xfrm>
            <a:off x="4218343" y="3175721"/>
            <a:ext cx="3999134" cy="506557"/>
          </a:xfrm>
          <a:prstGeom prst="rect">
            <a:avLst/>
          </a:prstGeom>
        </p:spPr>
      </p:pic>
    </p:spTree>
    <p:extLst>
      <p:ext uri="{BB962C8B-B14F-4D97-AF65-F5344CB8AC3E}">
        <p14:creationId xmlns:p14="http://schemas.microsoft.com/office/powerpoint/2010/main" val="3161969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Εργαλεία Google Workspace</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extLst>
              <a:ext uri="{FF2B5EF4-FFF2-40B4-BE49-F238E27FC236}">
                <a16:creationId xmlns:a16="http://schemas.microsoft.com/office/drawing/2014/main" id="{CAF14ED4-1349-9F0C-7402-5A990724F7F6}"/>
              </a:ext>
            </a:extLst>
          </p:cNvPr>
          <p:cNvPicPr>
            <a:picLocks noChangeAspect="1"/>
          </p:cNvPicPr>
          <p:nvPr/>
        </p:nvPicPr>
        <p:blipFill>
          <a:blip r:embed="rId5"/>
          <a:stretch>
            <a:fillRect/>
          </a:stretch>
        </p:blipFill>
        <p:spPr>
          <a:xfrm>
            <a:off x="3851564" y="1906498"/>
            <a:ext cx="609600" cy="609600"/>
          </a:xfrm>
          <a:prstGeom prst="rect">
            <a:avLst/>
          </a:prstGeom>
        </p:spPr>
      </p:pic>
      <p:sp>
        <p:nvSpPr>
          <p:cNvPr id="6" name="Google Shape;69;p2">
            <a:extLst>
              <a:ext uri="{FF2B5EF4-FFF2-40B4-BE49-F238E27FC236}">
                <a16:creationId xmlns:a16="http://schemas.microsoft.com/office/drawing/2014/main" id="{56E63B7B-5DF0-1EC1-0032-333075204D18}"/>
              </a:ext>
            </a:extLst>
          </p:cNvPr>
          <p:cNvSpPr txBox="1">
            <a:spLocks/>
          </p:cNvSpPr>
          <p:nvPr/>
        </p:nvSpPr>
        <p:spPr>
          <a:xfrm>
            <a:off x="4738255" y="1375328"/>
            <a:ext cx="6518563" cy="4525963"/>
          </a:xfrm>
          <a:prstGeom prst="rect">
            <a:avLst/>
          </a:prstGeom>
          <a:noFill/>
          <a:ln>
            <a:noFill/>
          </a:ln>
        </p:spPr>
        <p:txBody>
          <a:bodyPr spcFirstLastPara="1" vert="horz" wrap="square" lIns="91425" tIns="45700" rIns="91425" bIns="45700" rtlCol="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i="1" dirty="0">
              <a:solidFill>
                <a:srgbClr val="202124"/>
              </a:solidFill>
              <a:latin typeface="arial" panose="020B0604020202020204" pitchFamily="34" charset="0"/>
            </a:endParaRPr>
          </a:p>
          <a:p>
            <a:pPr marL="0" indent="0">
              <a:buNone/>
            </a:pPr>
            <a:r>
              <a:rPr lang="en-US" sz="3200" i="1" dirty="0">
                <a:solidFill>
                  <a:srgbClr val="202124"/>
                </a:solidFill>
                <a:latin typeface="arial" panose="020B0604020202020204" pitchFamily="34" charset="0"/>
              </a:rPr>
              <a:t>Gmail</a:t>
            </a:r>
          </a:p>
          <a:p>
            <a:pPr marL="0" indent="0">
              <a:buNone/>
            </a:pPr>
            <a:endParaRPr lang="en-US" sz="900" i="1" dirty="0">
              <a:solidFill>
                <a:srgbClr val="202124"/>
              </a:solidFill>
              <a:latin typeface="arial" panose="020B0604020202020204" pitchFamily="34" charset="0"/>
            </a:endParaRPr>
          </a:p>
          <a:p>
            <a:pPr marL="0" indent="0">
              <a:buNone/>
            </a:pPr>
            <a:r>
              <a:rPr lang="en-US" sz="3200" i="1" dirty="0">
                <a:solidFill>
                  <a:srgbClr val="202124"/>
                </a:solidFill>
                <a:latin typeface="arial" panose="020B0604020202020204" pitchFamily="34" charset="0"/>
              </a:rPr>
              <a:t>Google</a:t>
            </a:r>
            <a:r>
              <a:rPr lang="el-GR" sz="3200" i="1" dirty="0">
                <a:solidFill>
                  <a:srgbClr val="202124"/>
                </a:solidFill>
                <a:latin typeface="arial" panose="020B0604020202020204" pitchFamily="34" charset="0"/>
              </a:rPr>
              <a:t> </a:t>
            </a:r>
            <a:r>
              <a:rPr lang="en-GB" sz="3200" i="1" dirty="0">
                <a:solidFill>
                  <a:srgbClr val="202124"/>
                </a:solidFill>
                <a:latin typeface="arial" panose="020B0604020202020204" pitchFamily="34" charset="0"/>
              </a:rPr>
              <a:t>Calendar</a:t>
            </a:r>
            <a:endParaRPr lang="en-US" sz="3200" i="1" dirty="0">
              <a:solidFill>
                <a:srgbClr val="202124"/>
              </a:solidFill>
              <a:latin typeface="arial" panose="020B0604020202020204" pitchFamily="34" charset="0"/>
            </a:endParaRPr>
          </a:p>
          <a:p>
            <a:pPr marL="0" indent="0">
              <a:buNone/>
            </a:pPr>
            <a:endParaRPr lang="en-US" sz="1050" i="1" dirty="0">
              <a:solidFill>
                <a:srgbClr val="202124"/>
              </a:solidFill>
              <a:latin typeface="arial" panose="020B0604020202020204" pitchFamily="34" charset="0"/>
            </a:endParaRPr>
          </a:p>
          <a:p>
            <a:pPr marL="0" indent="0">
              <a:buNone/>
            </a:pPr>
            <a:r>
              <a:rPr lang="en-US" sz="3200" i="1" dirty="0">
                <a:solidFill>
                  <a:srgbClr val="202124"/>
                </a:solidFill>
                <a:latin typeface="arial" panose="020B0604020202020204" pitchFamily="34" charset="0"/>
              </a:rPr>
              <a:t>Google Drive </a:t>
            </a:r>
          </a:p>
          <a:p>
            <a:pPr marL="0" indent="0">
              <a:buNone/>
            </a:pPr>
            <a:endParaRPr lang="en-US" sz="1050" i="1" dirty="0">
              <a:solidFill>
                <a:srgbClr val="202124"/>
              </a:solidFill>
              <a:latin typeface="arial" panose="020B0604020202020204" pitchFamily="34" charset="0"/>
            </a:endParaRPr>
          </a:p>
          <a:p>
            <a:pPr marL="0" indent="0">
              <a:buNone/>
            </a:pPr>
            <a:r>
              <a:rPr lang="en-US" sz="3200" i="1" dirty="0">
                <a:solidFill>
                  <a:srgbClr val="202124"/>
                </a:solidFill>
                <a:latin typeface="arial" panose="020B0604020202020204" pitchFamily="34" charset="0"/>
              </a:rPr>
              <a:t>Google Meet</a:t>
            </a:r>
          </a:p>
          <a:p>
            <a:pPr marL="0" indent="0">
              <a:buNone/>
            </a:pPr>
            <a:endParaRPr lang="en-US" sz="1050" i="1" dirty="0">
              <a:solidFill>
                <a:srgbClr val="202124"/>
              </a:solidFill>
              <a:latin typeface="arial" panose="020B0604020202020204" pitchFamily="34" charset="0"/>
            </a:endParaRPr>
          </a:p>
          <a:p>
            <a:pPr marL="0" indent="0">
              <a:buNone/>
            </a:pPr>
            <a:r>
              <a:rPr lang="en-US" sz="3200" i="1" dirty="0">
                <a:solidFill>
                  <a:srgbClr val="202124"/>
                </a:solidFill>
                <a:latin typeface="arial" panose="020B0604020202020204" pitchFamily="34" charset="0"/>
              </a:rPr>
              <a:t>Google Chat</a:t>
            </a:r>
          </a:p>
          <a:p>
            <a:pPr marL="0" indent="0">
              <a:buNone/>
            </a:pPr>
            <a:endParaRPr lang="en-US" sz="3200" dirty="0">
              <a:solidFill>
                <a:srgbClr val="202124"/>
              </a:solidFill>
              <a:latin typeface="arial" panose="020B0604020202020204" pitchFamily="34" charset="0"/>
            </a:endParaRPr>
          </a:p>
          <a:p>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marL="457200">
              <a:lnSpc>
                <a:spcPct val="100000"/>
              </a:lnSpc>
              <a:spcBef>
                <a:spcPts val="400"/>
              </a:spcBef>
              <a:buSzPts val="1224"/>
              <a:buFont typeface="Arial" panose="020B0604020202020204" pitchFamily="34" charset="0"/>
              <a:buNone/>
            </a:pPr>
            <a:endParaRPr lang="en-US" dirty="0"/>
          </a:p>
        </p:txBody>
      </p:sp>
      <p:pic>
        <p:nvPicPr>
          <p:cNvPr id="2050" name="Picture 2" descr="calendar icon">
            <a:extLst>
              <a:ext uri="{FF2B5EF4-FFF2-40B4-BE49-F238E27FC236}">
                <a16:creationId xmlns:a16="http://schemas.microsoft.com/office/drawing/2014/main" id="{A705A1BA-62BE-C4E3-19B0-A4AE10D46E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2637" y="268012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CCC1663C-262E-B9AB-6F84-6092C78EAED1}"/>
              </a:ext>
            </a:extLst>
          </p:cNvPr>
          <p:cNvPicPr>
            <a:picLocks noChangeAspect="1"/>
          </p:cNvPicPr>
          <p:nvPr/>
        </p:nvPicPr>
        <p:blipFill>
          <a:blip r:embed="rId7"/>
          <a:stretch>
            <a:fillRect/>
          </a:stretch>
        </p:blipFill>
        <p:spPr>
          <a:xfrm>
            <a:off x="3832637" y="3453752"/>
            <a:ext cx="609600" cy="609600"/>
          </a:xfrm>
          <a:prstGeom prst="rect">
            <a:avLst/>
          </a:prstGeom>
        </p:spPr>
      </p:pic>
      <p:pic>
        <p:nvPicPr>
          <p:cNvPr id="10" name="Grafik 9">
            <a:extLst>
              <a:ext uri="{FF2B5EF4-FFF2-40B4-BE49-F238E27FC236}">
                <a16:creationId xmlns:a16="http://schemas.microsoft.com/office/drawing/2014/main" id="{FC579AF4-3439-D477-EC46-46D0AC3DD346}"/>
              </a:ext>
            </a:extLst>
          </p:cNvPr>
          <p:cNvPicPr>
            <a:picLocks noChangeAspect="1"/>
          </p:cNvPicPr>
          <p:nvPr/>
        </p:nvPicPr>
        <p:blipFill>
          <a:blip r:embed="rId8"/>
          <a:stretch>
            <a:fillRect/>
          </a:stretch>
        </p:blipFill>
        <p:spPr>
          <a:xfrm>
            <a:off x="3832636" y="4227379"/>
            <a:ext cx="609600" cy="609600"/>
          </a:xfrm>
          <a:prstGeom prst="rect">
            <a:avLst/>
          </a:prstGeom>
        </p:spPr>
      </p:pic>
      <p:pic>
        <p:nvPicPr>
          <p:cNvPr id="12" name="Grafik 11">
            <a:extLst>
              <a:ext uri="{FF2B5EF4-FFF2-40B4-BE49-F238E27FC236}">
                <a16:creationId xmlns:a16="http://schemas.microsoft.com/office/drawing/2014/main" id="{07347DAF-6C7B-B9A2-BE8E-1886742D331B}"/>
              </a:ext>
            </a:extLst>
          </p:cNvPr>
          <p:cNvPicPr>
            <a:picLocks noChangeAspect="1"/>
          </p:cNvPicPr>
          <p:nvPr/>
        </p:nvPicPr>
        <p:blipFill rotWithShape="1">
          <a:blip r:embed="rId9"/>
          <a:srcRect r="61926" b="-16117"/>
          <a:stretch/>
        </p:blipFill>
        <p:spPr>
          <a:xfrm>
            <a:off x="3832636" y="5001006"/>
            <a:ext cx="624113" cy="845969"/>
          </a:xfrm>
          <a:prstGeom prst="rect">
            <a:avLst/>
          </a:prstGeom>
        </p:spPr>
      </p:pic>
    </p:spTree>
    <p:extLst>
      <p:ext uri="{BB962C8B-B14F-4D97-AF65-F5344CB8AC3E}">
        <p14:creationId xmlns:p14="http://schemas.microsoft.com/office/powerpoint/2010/main" val="2880267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8D55C7-BA6E-4C68-E7E6-8FAA052FDEC3}"/>
              </a:ext>
            </a:extLst>
          </p:cNvPr>
          <p:cNvSpPr>
            <a:spLocks noGrp="1"/>
          </p:cNvSpPr>
          <p:nvPr>
            <p:ph type="ctrTitle"/>
          </p:nvPr>
        </p:nvSpPr>
        <p:spPr>
          <a:xfrm>
            <a:off x="1502576" y="2824703"/>
            <a:ext cx="9144000" cy="2387600"/>
          </a:xfrm>
        </p:spPr>
        <p:txBody>
          <a:bodyPr/>
          <a:lstStyle/>
          <a:p>
            <a:r>
              <a:rPr lang="el-GR" dirty="0"/>
              <a:t>Καλή συμπεριφορά</a:t>
            </a:r>
            <a:r>
              <a:rPr lang="de-AT" dirty="0"/>
              <a:t> στο </a:t>
            </a:r>
            <a:r>
              <a:rPr lang="el-GR" dirty="0"/>
              <a:t>δ</a:t>
            </a:r>
            <a:r>
              <a:rPr lang="de-AT" dirty="0"/>
              <a:t>ιαδίκτυο</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7" name="Picture 2" descr="Paddington, Bär, Bahnhof, Statue">
            <a:extLst>
              <a:ext uri="{FF2B5EF4-FFF2-40B4-BE49-F238E27FC236}">
                <a16:creationId xmlns:a16="http://schemas.microsoft.com/office/drawing/2014/main" id="{07FA492B-165E-401A-4BC1-53DEBAF4D2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40" y="122548"/>
            <a:ext cx="4734907" cy="3159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416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Netiquette</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21" name="Content Placeholder 20"/>
          <p:cNvSpPr>
            <a:spLocks noGrp="1"/>
          </p:cNvSpPr>
          <p:nvPr>
            <p:ph sz="half" idx="1"/>
          </p:nvPr>
        </p:nvSpPr>
        <p:spPr/>
        <p:txBody>
          <a:bodyPr/>
          <a:lstStyle/>
          <a:p>
            <a:pPr marL="0" indent="0">
              <a:buNone/>
            </a:pPr>
            <a:endParaRPr lang="en-US" dirty="0"/>
          </a:p>
          <a:p>
            <a:pPr marL="0" indent="0">
              <a:buNone/>
            </a:pPr>
            <a:endParaRPr lang="en-US" dirty="0"/>
          </a:p>
        </p:txBody>
      </p:sp>
      <p:sp>
        <p:nvSpPr>
          <p:cNvPr id="7" name="Google Shape;69;p2">
            <a:extLst>
              <a:ext uri="{FF2B5EF4-FFF2-40B4-BE49-F238E27FC236}">
                <a16:creationId xmlns:a16="http://schemas.microsoft.com/office/drawing/2014/main" id="{4BA17239-F685-AC53-0C33-626C53A4C049}"/>
              </a:ext>
            </a:extLst>
          </p:cNvPr>
          <p:cNvSpPr txBox="1">
            <a:spLocks/>
          </p:cNvSpPr>
          <p:nvPr/>
        </p:nvSpPr>
        <p:spPr>
          <a:xfrm>
            <a:off x="911544" y="1651000"/>
            <a:ext cx="10515600" cy="4525963"/>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dirty="0">
                <a:solidFill>
                  <a:srgbClr val="202124"/>
                </a:solidFill>
                <a:latin typeface="arial" panose="020B0604020202020204" pitchFamily="34" charset="0"/>
              </a:rPr>
              <a:t>...ο σωστός ή αποδεκτός τρόπος χρήσης του διαδικτύου.</a:t>
            </a: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r>
              <a:rPr lang="en-US" sz="3600" b="1" dirty="0">
                <a:solidFill>
                  <a:srgbClr val="202124"/>
                </a:solidFill>
                <a:latin typeface="arial" panose="020B0604020202020204" pitchFamily="34" charset="0"/>
              </a:rPr>
              <a:t>Απ</a:t>
            </a:r>
            <a:r>
              <a:rPr lang="en-US" sz="3600" b="1" dirty="0" err="1">
                <a:solidFill>
                  <a:srgbClr val="202124"/>
                </a:solidFill>
                <a:latin typeface="arial" panose="020B0604020202020204" pitchFamily="34" charset="0"/>
              </a:rPr>
              <a:t>λά</a:t>
            </a:r>
            <a:r>
              <a:rPr lang="en-US" sz="3600" b="1" dirty="0">
                <a:solidFill>
                  <a:srgbClr val="202124"/>
                </a:solidFill>
                <a:latin typeface="arial" panose="020B0604020202020204" pitchFamily="34" charset="0"/>
              </a:rPr>
              <a:t> να:</a:t>
            </a:r>
          </a:p>
          <a:p>
            <a:pPr marL="685800" marR="0" lvl="0" indent="-457200" algn="l" rtl="0">
              <a:lnSpc>
                <a:spcPct val="90000"/>
              </a:lnSpc>
              <a:spcBef>
                <a:spcPts val="1000"/>
              </a:spcBef>
              <a:spcAft>
                <a:spcPts val="0"/>
              </a:spcAft>
              <a:buClr>
                <a:srgbClr val="202124"/>
              </a:buClr>
              <a:buSzPts val="2800"/>
              <a:buFont typeface="Noto Sans Symbols"/>
              <a:buChar char="❖"/>
            </a:pPr>
            <a:r>
              <a:rPr lang="el-GR" sz="2400" b="0" i="0" u="none" strike="noStrike" cap="none" dirty="0">
                <a:solidFill>
                  <a:srgbClr val="202124"/>
                </a:solidFill>
                <a:latin typeface="arial"/>
                <a:ea typeface="arial"/>
                <a:cs typeface="arial"/>
                <a:sym typeface="arial"/>
              </a:rPr>
              <a:t>δείχνετε σεβασμό</a:t>
            </a:r>
          </a:p>
          <a:p>
            <a:pPr marL="685800" marR="0" lvl="0" indent="-457200" algn="l" rtl="0">
              <a:lnSpc>
                <a:spcPct val="90000"/>
              </a:lnSpc>
              <a:spcBef>
                <a:spcPts val="1000"/>
              </a:spcBef>
              <a:spcAft>
                <a:spcPts val="0"/>
              </a:spcAft>
              <a:buClr>
                <a:srgbClr val="202124"/>
              </a:buClr>
              <a:buSzPts val="2800"/>
              <a:buFont typeface="Noto Sans Symbols"/>
              <a:buChar char="❖"/>
            </a:pPr>
            <a:r>
              <a:rPr lang="el-GR" sz="2400" b="0" i="0" u="none" strike="noStrike" cap="none" dirty="0">
                <a:solidFill>
                  <a:srgbClr val="202124"/>
                </a:solidFill>
                <a:latin typeface="arial"/>
                <a:ea typeface="arial"/>
                <a:cs typeface="arial"/>
                <a:sym typeface="arial"/>
              </a:rPr>
              <a:t>είστε φιλικός</a:t>
            </a:r>
            <a:endParaRPr lang="en-US" dirty="0">
              <a:solidFill>
                <a:srgbClr val="202124"/>
              </a:solidFill>
              <a:latin typeface="arial" panose="020B0604020202020204" pitchFamily="34" charset="0"/>
            </a:endParaRPr>
          </a:p>
          <a:p>
            <a:pPr marL="457200">
              <a:lnSpc>
                <a:spcPct val="100000"/>
              </a:lnSpc>
              <a:spcBef>
                <a:spcPts val="400"/>
              </a:spcBef>
              <a:buSzPts val="1224"/>
              <a:buFont typeface="Arial" panose="020B0604020202020204" pitchFamily="34" charset="0"/>
              <a:buNone/>
            </a:pPr>
            <a:endParaRPr lang="en-US" dirty="0"/>
          </a:p>
        </p:txBody>
      </p:sp>
      <p:pic>
        <p:nvPicPr>
          <p:cNvPr id="8" name="Picture 2" descr="Kamera, Telefon, Mädchen, Hände">
            <a:extLst>
              <a:ext uri="{FF2B5EF4-FFF2-40B4-BE49-F238E27FC236}">
                <a16:creationId xmlns:a16="http://schemas.microsoft.com/office/drawing/2014/main" id="{82BF80E9-098D-383B-339D-EBB5FD2EC00B}"/>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7241459" y="2863128"/>
            <a:ext cx="4630030" cy="308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605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Πρώτες βοήθειες </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7" name="Content Placeholder 20">
            <a:extLst>
              <a:ext uri="{FF2B5EF4-FFF2-40B4-BE49-F238E27FC236}">
                <a16:creationId xmlns:a16="http://schemas.microsoft.com/office/drawing/2014/main" id="{26C19904-11BD-0FCD-C290-BE7A348A1802}"/>
              </a:ext>
            </a:extLst>
          </p:cNvPr>
          <p:cNvSpPr>
            <a:spLocks noGrp="1"/>
          </p:cNvSpPr>
          <p:nvPr>
            <p:ph idx="1"/>
          </p:nvPr>
        </p:nvSpPr>
        <p:spPr>
          <a:xfrm>
            <a:off x="838200" y="1825625"/>
            <a:ext cx="10515600" cy="4351338"/>
          </a:xfrm>
        </p:spPr>
        <p:txBody>
          <a:bodyPr>
            <a:normAutofit/>
          </a:bodyPr>
          <a:lstStyle/>
          <a:p>
            <a:r>
              <a:rPr lang="en-US" b="1" i="0" dirty="0">
                <a:solidFill>
                  <a:srgbClr val="2D2D2D"/>
                </a:solidFill>
                <a:effectLst/>
                <a:latin typeface="Indeed Sans"/>
                <a:hlinkClick r:id="rId5"/>
              </a:rPr>
              <a:t>28 Best Practices for Email Etiquette in the Workplace</a:t>
            </a:r>
            <a:endParaRPr lang="en-US" b="1" i="0" dirty="0">
              <a:solidFill>
                <a:srgbClr val="2D2D2D"/>
              </a:solidFill>
              <a:effectLst/>
              <a:latin typeface="Indeed Sans"/>
            </a:endParaRPr>
          </a:p>
          <a:p>
            <a:endParaRPr lang="el-GR" b="1" dirty="0">
              <a:solidFill>
                <a:srgbClr val="2D2D2D"/>
              </a:solidFill>
              <a:latin typeface="Indeed Sans"/>
            </a:endParaRPr>
          </a:p>
          <a:p>
            <a:endParaRPr lang="en-US" b="1" dirty="0">
              <a:solidFill>
                <a:srgbClr val="2D2D2D"/>
              </a:solidFill>
              <a:latin typeface="Indeed Sans"/>
            </a:endParaRPr>
          </a:p>
          <a:p>
            <a:r>
              <a:rPr lang="en-US" b="1" i="0" dirty="0">
                <a:solidFill>
                  <a:srgbClr val="2D2D2D"/>
                </a:solidFill>
                <a:effectLst/>
                <a:latin typeface="Indeed Sans"/>
                <a:hlinkClick r:id="rId6"/>
              </a:rPr>
              <a:t>A Guide for Writers: 13 Examples of Tone in Writing</a:t>
            </a:r>
            <a:endParaRPr lang="en-US" b="1" dirty="0">
              <a:solidFill>
                <a:srgbClr val="2D2D2D"/>
              </a:solidFill>
              <a:latin typeface="Indeed Sans"/>
            </a:endParaRPr>
          </a:p>
          <a:p>
            <a:endParaRPr lang="en-US" b="1" i="0" dirty="0">
              <a:solidFill>
                <a:srgbClr val="2D2D2D"/>
              </a:solidFill>
              <a:effectLst/>
              <a:latin typeface="Indeed Sans"/>
            </a:endParaRPr>
          </a:p>
          <a:p>
            <a:endParaRPr lang="en-US" b="1" i="0" dirty="0">
              <a:solidFill>
                <a:srgbClr val="2D2D2D"/>
              </a:solidFill>
              <a:effectLst/>
              <a:latin typeface="Indeed Sans"/>
            </a:endParaRPr>
          </a:p>
          <a:p>
            <a:endParaRPr lang="en-US" b="1" i="0" dirty="0">
              <a:solidFill>
                <a:srgbClr val="2D2D2D"/>
              </a:solidFill>
              <a:effectLst/>
              <a:latin typeface="Indeed Sans"/>
            </a:endParaRPr>
          </a:p>
          <a:p>
            <a:pPr lvl="0"/>
            <a:endParaRPr lang="en-CA" dirty="0"/>
          </a:p>
          <a:p>
            <a:pPr lvl="0"/>
            <a:endParaRPr lang="en-CA" dirty="0"/>
          </a:p>
          <a:p>
            <a:pPr lvl="0"/>
            <a:endParaRPr lang="el-GR" dirty="0"/>
          </a:p>
          <a:p>
            <a:endParaRPr lang="en-US" dirty="0"/>
          </a:p>
          <a:p>
            <a:endParaRPr lang="en-US" dirty="0"/>
          </a:p>
          <a:p>
            <a:endParaRPr lang="en-US" dirty="0"/>
          </a:p>
          <a:p>
            <a:endParaRPr lang="en-US" dirty="0"/>
          </a:p>
          <a:p>
            <a:endParaRPr lang="en-US" dirty="0"/>
          </a:p>
          <a:p>
            <a:pPr marL="179388" indent="-179388"/>
            <a:endParaRPr lang="en-US" dirty="0"/>
          </a:p>
          <a:p>
            <a:pPr marL="179388" indent="-179388"/>
            <a:endParaRPr lang="en-US" dirty="0"/>
          </a:p>
          <a:p>
            <a:pPr marL="179388" indent="-179388"/>
            <a:endParaRPr lang="en-US" dirty="0"/>
          </a:p>
          <a:p>
            <a:pPr marL="179388" indent="-179388"/>
            <a:endParaRPr lang="en-US" dirty="0"/>
          </a:p>
        </p:txBody>
      </p:sp>
      <p:pic>
        <p:nvPicPr>
          <p:cNvPr id="8" name="Picture 2" descr="Rotes Kreuz, Berater, Hilfe, Erste Hilfe">
            <a:extLst>
              <a:ext uri="{FF2B5EF4-FFF2-40B4-BE49-F238E27FC236}">
                <a16:creationId xmlns:a16="http://schemas.microsoft.com/office/drawing/2014/main" id="{4F70A8A0-177D-214A-9CF9-73DCA4E34F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1849" y="3938413"/>
            <a:ext cx="3128302" cy="262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70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8D55C7-BA6E-4C68-E7E6-8FAA052FDEC3}"/>
              </a:ext>
            </a:extLst>
          </p:cNvPr>
          <p:cNvSpPr>
            <a:spLocks noGrp="1"/>
          </p:cNvSpPr>
          <p:nvPr>
            <p:ph type="ctrTitle"/>
          </p:nvPr>
        </p:nvSpPr>
        <p:spPr>
          <a:xfrm>
            <a:off x="1502576" y="3675185"/>
            <a:ext cx="9144000" cy="2387600"/>
          </a:xfrm>
        </p:spPr>
        <p:txBody>
          <a:bodyPr/>
          <a:lstStyle/>
          <a:p>
            <a:r>
              <a:rPr lang="de-AT" dirty="0"/>
              <a:t>Ανάπτυξη </a:t>
            </a:r>
            <a:r>
              <a:rPr lang="de-AT" dirty="0" err="1"/>
              <a:t>κοινού</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extLst>
              <a:ext uri="{FF2B5EF4-FFF2-40B4-BE49-F238E27FC236}">
                <a16:creationId xmlns:a16="http://schemas.microsoft.com/office/drawing/2014/main" id="{8944E122-F56A-3A49-8D90-CCB33645356C}"/>
              </a:ext>
            </a:extLst>
          </p:cNvPr>
          <p:cNvPicPr>
            <a:picLocks noChangeAspect="1"/>
          </p:cNvPicPr>
          <p:nvPr/>
        </p:nvPicPr>
        <p:blipFill>
          <a:blip r:embed="rId5"/>
          <a:stretch>
            <a:fillRect/>
          </a:stretch>
        </p:blipFill>
        <p:spPr>
          <a:xfrm>
            <a:off x="3803999" y="289988"/>
            <a:ext cx="4584002" cy="4437171"/>
          </a:xfrm>
          <a:prstGeom prst="rect">
            <a:avLst/>
          </a:prstGeom>
        </p:spPr>
      </p:pic>
    </p:spTree>
    <p:extLst>
      <p:ext uri="{BB962C8B-B14F-4D97-AF65-F5344CB8AC3E}">
        <p14:creationId xmlns:p14="http://schemas.microsoft.com/office/powerpoint/2010/main" val="262864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Στόχοι και μαθησιακά αποτελέσματα</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21" name="Content Placeholder 20"/>
          <p:cNvSpPr>
            <a:spLocks noGrp="1"/>
          </p:cNvSpPr>
          <p:nvPr>
            <p:ph sz="half" idx="1"/>
          </p:nvPr>
        </p:nvSpPr>
        <p:spPr/>
        <p:txBody>
          <a:bodyPr/>
          <a:lstStyle/>
          <a:p>
            <a:pPr marL="0" indent="0">
              <a:buNone/>
            </a:pPr>
            <a:endParaRPr lang="en-US" dirty="0"/>
          </a:p>
          <a:p>
            <a:pPr marL="0" indent="0">
              <a:buNone/>
            </a:pPr>
            <a:endParaRPr lang="en-US" dirty="0"/>
          </a:p>
        </p:txBody>
      </p:sp>
      <p:graphicFrame>
        <p:nvGraphicFramePr>
          <p:cNvPr id="3" name="Tabelle 2">
            <a:extLst>
              <a:ext uri="{FF2B5EF4-FFF2-40B4-BE49-F238E27FC236}">
                <a16:creationId xmlns:a16="http://schemas.microsoft.com/office/drawing/2014/main" id="{7F022365-7461-075C-1A23-DCD7855A23AA}"/>
              </a:ext>
            </a:extLst>
          </p:cNvPr>
          <p:cNvGraphicFramePr>
            <a:graphicFrameLocks noGrp="1"/>
          </p:cNvGraphicFramePr>
          <p:nvPr>
            <p:extLst>
              <p:ext uri="{D42A27DB-BD31-4B8C-83A1-F6EECF244321}">
                <p14:modId xmlns:p14="http://schemas.microsoft.com/office/powerpoint/2010/main" val="41439770"/>
              </p:ext>
            </p:extLst>
          </p:nvPr>
        </p:nvGraphicFramePr>
        <p:xfrm>
          <a:off x="838200" y="1690688"/>
          <a:ext cx="10245436" cy="4143678"/>
        </p:xfrm>
        <a:graphic>
          <a:graphicData uri="http://schemas.openxmlformats.org/drawingml/2006/table">
            <a:tbl>
              <a:tblPr firstRow="1" bandRow="1">
                <a:tableStyleId>{5C22544A-7EE6-4342-B048-85BDC9FD1C3A}</a:tableStyleId>
              </a:tblPr>
              <a:tblGrid>
                <a:gridCol w="5122718">
                  <a:extLst>
                    <a:ext uri="{9D8B030D-6E8A-4147-A177-3AD203B41FA5}">
                      <a16:colId xmlns:a16="http://schemas.microsoft.com/office/drawing/2014/main" val="3524848239"/>
                    </a:ext>
                  </a:extLst>
                </a:gridCol>
                <a:gridCol w="5122718">
                  <a:extLst>
                    <a:ext uri="{9D8B030D-6E8A-4147-A177-3AD203B41FA5}">
                      <a16:colId xmlns:a16="http://schemas.microsoft.com/office/drawing/2014/main" val="4181990165"/>
                    </a:ext>
                  </a:extLst>
                </a:gridCol>
              </a:tblGrid>
              <a:tr h="1004238">
                <a:tc>
                  <a:txBody>
                    <a:bodyPr/>
                    <a:lstStyle/>
                    <a:p>
                      <a:pPr algn="ctr"/>
                      <a:r>
                        <a:rPr lang="de-AT" sz="2400" dirty="0"/>
                        <a:t>Στόχοι </a:t>
                      </a:r>
                      <a:r>
                        <a:rPr lang="el-GR" sz="2400" dirty="0"/>
                        <a:t>της συνεδρίας</a:t>
                      </a:r>
                      <a:endParaRPr lang="de-AT" sz="2400" dirty="0"/>
                    </a:p>
                  </a:txBody>
                  <a:tcPr anchor="ctr"/>
                </a:tc>
                <a:tc>
                  <a:txBody>
                    <a:bodyPr/>
                    <a:lstStyle/>
                    <a:p>
                      <a:pPr algn="ctr"/>
                      <a:r>
                        <a:rPr lang="de-AT" sz="2400" dirty="0"/>
                        <a:t>Μαθησιακά </a:t>
                      </a:r>
                      <a:r>
                        <a:rPr lang="de-AT" sz="2400" dirty="0" err="1"/>
                        <a:t>αποτελέσματα</a:t>
                      </a:r>
                      <a:endParaRPr lang="de-AT" sz="2400" dirty="0"/>
                    </a:p>
                  </a:txBody>
                  <a:tcPr anchor="ctr"/>
                </a:tc>
                <a:extLst>
                  <a:ext uri="{0D108BD9-81ED-4DB2-BD59-A6C34878D82A}">
                    <a16:rowId xmlns:a16="http://schemas.microsoft.com/office/drawing/2014/main" val="2732129477"/>
                  </a:ext>
                </a:extLst>
              </a:tr>
              <a:tr h="1004238">
                <a:tc>
                  <a:txBody>
                    <a:bodyPr/>
                    <a:lstStyle/>
                    <a:p>
                      <a:pPr marL="0" indent="0">
                        <a:buFont typeface="Arial" panose="020B0604020202020204" pitchFamily="34" charset="0"/>
                        <a:buNone/>
                      </a:pPr>
                      <a:endParaRPr lang="de-AT" sz="2000" dirty="0"/>
                    </a:p>
                    <a:p>
                      <a:pPr marL="285750" indent="-285750">
                        <a:buFont typeface="Arial" panose="020B0604020202020204" pitchFamily="34" charset="0"/>
                        <a:buChar char="•"/>
                      </a:pPr>
                      <a:r>
                        <a:rPr lang="de-AT" sz="2000" dirty="0"/>
                        <a:t>Σύνοψη όλων των προηγούμενων </a:t>
                      </a:r>
                      <a:r>
                        <a:rPr lang="el-GR" sz="2000" dirty="0"/>
                        <a:t>συνεδριών</a:t>
                      </a:r>
                      <a:r>
                        <a:rPr lang="de-AT" sz="2000" dirty="0"/>
                        <a:t> αυτής της ενότητας</a:t>
                      </a:r>
                    </a:p>
                    <a:p>
                      <a:pPr marL="285750" indent="-285750">
                        <a:buFont typeface="Arial" panose="020B0604020202020204" pitchFamily="34" charset="0"/>
                        <a:buChar char="•"/>
                      </a:pPr>
                      <a:endParaRPr lang="de-AT" sz="2000" dirty="0"/>
                    </a:p>
                    <a:p>
                      <a:pPr marL="285750" indent="-285750">
                        <a:buFont typeface="Arial" panose="020B0604020202020204" pitchFamily="34" charset="0"/>
                        <a:buChar char="•"/>
                      </a:pPr>
                      <a:endParaRPr lang="de-AT" sz="2000" dirty="0"/>
                    </a:p>
                    <a:p>
                      <a:pPr marL="0" indent="0">
                        <a:buFont typeface="Arial" panose="020B0604020202020204" pitchFamily="34" charset="0"/>
                        <a:buNone/>
                      </a:pPr>
                      <a:endParaRPr lang="de-AT" sz="2000" dirty="0"/>
                    </a:p>
                    <a:p>
                      <a:pPr marL="0" indent="0">
                        <a:buFont typeface="Arial" panose="020B0604020202020204" pitchFamily="34" charset="0"/>
                        <a:buNone/>
                      </a:pPr>
                      <a:endParaRPr lang="de-AT" sz="2000" dirty="0"/>
                    </a:p>
                  </a:txBody>
                  <a:tcPr/>
                </a:tc>
                <a:tc>
                  <a:txBody>
                    <a:bodyPr/>
                    <a:lstStyle/>
                    <a:p>
                      <a:pPr marL="285750" indent="-285750">
                        <a:buFont typeface="Arial" panose="020B0604020202020204" pitchFamily="34" charset="0"/>
                        <a:buChar char="•"/>
                      </a:pPr>
                      <a:endParaRPr lang="de-AT" sz="2000" dirty="0"/>
                    </a:p>
                    <a:p>
                      <a:pPr marL="285750" indent="-285750">
                        <a:buFont typeface="Arial" panose="020B0604020202020204" pitchFamily="34" charset="0"/>
                        <a:buChar char="•"/>
                      </a:pPr>
                      <a:r>
                        <a:rPr lang="el-GR" sz="2000" dirty="0"/>
                        <a:t>Αναστοχασμός του περιεχομένου που έμαθαν</a:t>
                      </a:r>
                    </a:p>
                    <a:p>
                      <a:pPr marL="285750" indent="-285750">
                        <a:buFont typeface="Arial" panose="020B0604020202020204" pitchFamily="34" charset="0"/>
                        <a:buChar char="•"/>
                      </a:pPr>
                      <a:endParaRPr lang="el-GR" sz="2000" dirty="0"/>
                    </a:p>
                    <a:p>
                      <a:pPr marL="285750" indent="-285750">
                        <a:buFont typeface="Arial" panose="020B0604020202020204" pitchFamily="34" charset="0"/>
                        <a:buChar char="•"/>
                      </a:pPr>
                      <a:r>
                        <a:rPr lang="de-AT" sz="2000" dirty="0"/>
                        <a:t>Εδραίωση των υφιστάμενων γνώσεων και πρακτικών δεξιοτήτων</a:t>
                      </a:r>
                    </a:p>
                    <a:p>
                      <a:pPr marL="285750" indent="-28575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a:t>Αυτοπεποίθηση για μελλοντική εργασία σε ίδρυμα GLAM</a:t>
                      </a:r>
                    </a:p>
                    <a:p>
                      <a:pPr marL="0" indent="0">
                        <a:buFont typeface="Arial" panose="020B0604020202020204" pitchFamily="34" charset="0"/>
                        <a:buNone/>
                      </a:pPr>
                      <a:endParaRPr lang="de-AT" sz="2000" dirty="0"/>
                    </a:p>
                  </a:txBody>
                  <a:tcPr/>
                </a:tc>
                <a:extLst>
                  <a:ext uri="{0D108BD9-81ED-4DB2-BD59-A6C34878D82A}">
                    <a16:rowId xmlns:a16="http://schemas.microsoft.com/office/drawing/2014/main" val="2056271316"/>
                  </a:ext>
                </a:extLst>
              </a:tr>
            </a:tbl>
          </a:graphicData>
        </a:graphic>
      </p:graphicFrame>
    </p:spTree>
    <p:extLst>
      <p:ext uri="{BB962C8B-B14F-4D97-AF65-F5344CB8AC3E}">
        <p14:creationId xmlns:p14="http://schemas.microsoft.com/office/powerpoint/2010/main" val="1577364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Πώς να </a:t>
            </a:r>
            <a:r>
              <a:rPr lang="en-US" dirty="0" err="1"/>
              <a:t>ξεκινήσε</a:t>
            </a:r>
            <a:r>
              <a:rPr lang="el-GR" dirty="0"/>
              <a:t>τε</a:t>
            </a:r>
            <a:r>
              <a:rPr lang="en-US" dirty="0"/>
              <a:t>...</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21" name="Content Placeholder 20"/>
          <p:cNvSpPr>
            <a:spLocks noGrp="1"/>
          </p:cNvSpPr>
          <p:nvPr>
            <p:ph sz="half" idx="1"/>
          </p:nvPr>
        </p:nvSpPr>
        <p:spPr/>
        <p:txBody>
          <a:bodyPr/>
          <a:lstStyle/>
          <a:p>
            <a:pPr marL="0" indent="0">
              <a:buNone/>
            </a:pPr>
            <a:endParaRPr lang="en-US" dirty="0"/>
          </a:p>
          <a:p>
            <a:pPr marL="0" indent="0">
              <a:buNone/>
            </a:pPr>
            <a:endParaRPr lang="en-US" dirty="0"/>
          </a:p>
        </p:txBody>
      </p:sp>
      <p:sp>
        <p:nvSpPr>
          <p:cNvPr id="7" name="Google Shape;69;p2">
            <a:extLst>
              <a:ext uri="{FF2B5EF4-FFF2-40B4-BE49-F238E27FC236}">
                <a16:creationId xmlns:a16="http://schemas.microsoft.com/office/drawing/2014/main" id="{4BA17239-F685-AC53-0C33-626C53A4C049}"/>
              </a:ext>
            </a:extLst>
          </p:cNvPr>
          <p:cNvSpPr txBox="1">
            <a:spLocks/>
          </p:cNvSpPr>
          <p:nvPr/>
        </p:nvSpPr>
        <p:spPr>
          <a:xfrm>
            <a:off x="911544" y="1651000"/>
            <a:ext cx="10515600" cy="4525963"/>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3200" b="1" u="sng" dirty="0">
                <a:solidFill>
                  <a:srgbClr val="202124"/>
                </a:solidFill>
                <a:latin typeface="arial" panose="020B0604020202020204" pitchFamily="34" charset="0"/>
              </a:rPr>
              <a:t>... καθ</a:t>
            </a:r>
            <a:r>
              <a:rPr lang="el-GR" sz="3200" b="1" u="sng" dirty="0">
                <a:solidFill>
                  <a:srgbClr val="202124"/>
                </a:solidFill>
                <a:latin typeface="arial" panose="020B0604020202020204" pitchFamily="34" charset="0"/>
              </a:rPr>
              <a:t>ορίστε</a:t>
            </a:r>
            <a:r>
              <a:rPr lang="en-US" sz="3200" b="1" u="sng" dirty="0">
                <a:solidFill>
                  <a:srgbClr val="202124"/>
                </a:solidFill>
                <a:latin typeface="arial" panose="020B0604020202020204" pitchFamily="34" charset="0"/>
              </a:rPr>
              <a:t> τ</a:t>
            </a:r>
            <a:r>
              <a:rPr lang="el-GR" sz="3200" b="1" u="sng" dirty="0">
                <a:solidFill>
                  <a:srgbClr val="202124"/>
                </a:solidFill>
                <a:latin typeface="arial" panose="020B0604020202020204" pitchFamily="34" charset="0"/>
              </a:rPr>
              <a:t>ο</a:t>
            </a:r>
            <a:r>
              <a:rPr lang="en-US" sz="3200" b="1" u="sng" dirty="0">
                <a:solidFill>
                  <a:srgbClr val="202124"/>
                </a:solidFill>
                <a:latin typeface="arial" panose="020B0604020202020204" pitchFamily="34" charset="0"/>
              </a:rPr>
              <a:t> </a:t>
            </a:r>
            <a:r>
              <a:rPr lang="el-GR" sz="3200" b="1" u="sng" dirty="0">
                <a:solidFill>
                  <a:srgbClr val="202124"/>
                </a:solidFill>
                <a:latin typeface="arial" panose="020B0604020202020204" pitchFamily="34" charset="0"/>
              </a:rPr>
              <a:t>κοινό</a:t>
            </a:r>
            <a:r>
              <a:rPr lang="en-US" sz="3200" b="1" u="sng" dirty="0">
                <a:solidFill>
                  <a:srgbClr val="202124"/>
                </a:solidFill>
                <a:latin typeface="arial" panose="020B0604020202020204" pitchFamily="34" charset="0"/>
              </a:rPr>
              <a:t>/</a:t>
            </a:r>
            <a:r>
              <a:rPr lang="el-GR" sz="3200" b="1" u="sng" dirty="0">
                <a:solidFill>
                  <a:srgbClr val="202124"/>
                </a:solidFill>
                <a:latin typeface="arial" panose="020B0604020202020204" pitchFamily="34" charset="0"/>
              </a:rPr>
              <a:t>κοινά</a:t>
            </a:r>
            <a:r>
              <a:rPr lang="en-US" sz="3200" b="1" u="sng" dirty="0">
                <a:solidFill>
                  <a:srgbClr val="202124"/>
                </a:solidFill>
                <a:latin typeface="arial" panose="020B0604020202020204" pitchFamily="34" charset="0"/>
              </a:rPr>
              <a:t>-</a:t>
            </a:r>
            <a:r>
              <a:rPr lang="en-US" sz="3200" b="1" u="sng" dirty="0" err="1">
                <a:solidFill>
                  <a:srgbClr val="202124"/>
                </a:solidFill>
                <a:latin typeface="arial" panose="020B0604020202020204" pitchFamily="34" charset="0"/>
              </a:rPr>
              <a:t>στόχους</a:t>
            </a:r>
            <a:r>
              <a:rPr lang="en-US" sz="3200" b="1" u="sng" dirty="0">
                <a:solidFill>
                  <a:srgbClr val="202124"/>
                </a:solidFill>
                <a:latin typeface="arial" panose="020B0604020202020204" pitchFamily="34" charset="0"/>
              </a:rPr>
              <a:t> σ</a:t>
            </a:r>
            <a:r>
              <a:rPr lang="el-GR" sz="3200" b="1" u="sng" dirty="0">
                <a:solidFill>
                  <a:srgbClr val="202124"/>
                </a:solidFill>
                <a:latin typeface="arial" panose="020B0604020202020204" pitchFamily="34" charset="0"/>
              </a:rPr>
              <a:t>ας</a:t>
            </a:r>
            <a:r>
              <a:rPr lang="en-US" sz="3200" b="1" u="sng" dirty="0">
                <a:solidFill>
                  <a:srgbClr val="202124"/>
                </a:solidFill>
                <a:latin typeface="arial" panose="020B0604020202020204" pitchFamily="34" charset="0"/>
              </a:rPr>
              <a:t>.</a:t>
            </a: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r>
              <a:rPr lang="el-GR" dirty="0">
                <a:solidFill>
                  <a:srgbClr val="202124"/>
                </a:solidFill>
                <a:latin typeface="arial" panose="020B0604020202020204" pitchFamily="34" charset="0"/>
              </a:rPr>
              <a:t>Ένα</a:t>
            </a:r>
            <a:r>
              <a:rPr lang="en-US" dirty="0">
                <a:solidFill>
                  <a:srgbClr val="202124"/>
                </a:solidFill>
                <a:latin typeface="arial" panose="020B0604020202020204" pitchFamily="34" charset="0"/>
              </a:rPr>
              <a:t> </a:t>
            </a:r>
            <a:r>
              <a:rPr lang="el-GR" b="1" dirty="0">
                <a:solidFill>
                  <a:srgbClr val="202124"/>
                </a:solidFill>
                <a:latin typeface="arial" panose="020B0604020202020204" pitchFamily="34" charset="0"/>
              </a:rPr>
              <a:t>κοινό</a:t>
            </a:r>
            <a:r>
              <a:rPr lang="en-US" b="1" dirty="0">
                <a:solidFill>
                  <a:srgbClr val="202124"/>
                </a:solidFill>
                <a:latin typeface="arial" panose="020B0604020202020204" pitchFamily="34" charset="0"/>
              </a:rPr>
              <a:t>-</a:t>
            </a:r>
            <a:r>
              <a:rPr lang="en-US" b="1" dirty="0" err="1">
                <a:solidFill>
                  <a:srgbClr val="202124"/>
                </a:solidFill>
                <a:latin typeface="arial" panose="020B0604020202020204" pitchFamily="34" charset="0"/>
              </a:rPr>
              <a:t>στόχος</a:t>
            </a:r>
            <a:r>
              <a:rPr lang="en-US" b="1" dirty="0">
                <a:solidFill>
                  <a:srgbClr val="202124"/>
                </a:solidFill>
                <a:latin typeface="arial" panose="020B0604020202020204" pitchFamily="34" charset="0"/>
              </a:rPr>
              <a:t> </a:t>
            </a:r>
            <a:r>
              <a:rPr lang="en-US" dirty="0">
                <a:solidFill>
                  <a:srgbClr val="202124"/>
                </a:solidFill>
                <a:latin typeface="arial" panose="020B0604020202020204" pitchFamily="34" charset="0"/>
              </a:rPr>
              <a:t>είναι...</a:t>
            </a:r>
          </a:p>
          <a:p>
            <a:pPr>
              <a:buFont typeface="Arial" panose="020B0604020202020204" pitchFamily="34" charset="0"/>
              <a:buNone/>
            </a:pPr>
            <a:endParaRPr lang="en-US" dirty="0">
              <a:solidFill>
                <a:srgbClr val="202124"/>
              </a:solidFill>
              <a:latin typeface="arial" panose="020B0604020202020204" pitchFamily="34" charset="0"/>
            </a:endParaRPr>
          </a:p>
          <a:p>
            <a:pPr marL="0" indent="0">
              <a:buNone/>
            </a:pPr>
            <a:r>
              <a:rPr lang="en-US" dirty="0">
                <a:solidFill>
                  <a:srgbClr val="202124"/>
                </a:solidFill>
                <a:latin typeface="arial" panose="020B0604020202020204" pitchFamily="34" charset="0"/>
              </a:rPr>
              <a:t>...η συγκεκριμένη ομάδα ανθρώπων στην οποία </a:t>
            </a:r>
            <a:r>
              <a:rPr lang="el-GR" dirty="0">
                <a:solidFill>
                  <a:srgbClr val="202124"/>
                </a:solidFill>
                <a:latin typeface="arial" panose="020B0604020202020204" pitchFamily="34" charset="0"/>
              </a:rPr>
              <a:t>θ</a:t>
            </a:r>
            <a:r>
              <a:rPr lang="en-US" dirty="0">
                <a:solidFill>
                  <a:srgbClr val="202124"/>
                </a:solidFill>
                <a:latin typeface="arial" panose="020B0604020202020204" pitchFamily="34" charset="0"/>
              </a:rPr>
              <a:t>α απευθυνθεί μια διαφήμιση.</a:t>
            </a: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marL="457200">
              <a:lnSpc>
                <a:spcPct val="100000"/>
              </a:lnSpc>
              <a:spcBef>
                <a:spcPts val="400"/>
              </a:spcBef>
              <a:buSzPts val="1224"/>
              <a:buFont typeface="Arial" panose="020B0604020202020204" pitchFamily="34" charset="0"/>
              <a:buNone/>
            </a:pPr>
            <a:endParaRPr lang="en-US" dirty="0"/>
          </a:p>
        </p:txBody>
      </p:sp>
      <p:pic>
        <p:nvPicPr>
          <p:cNvPr id="2050" name="Picture 2" descr="Zielscheibe, Volltreffer, Bogenschießen">
            <a:extLst>
              <a:ext uri="{FF2B5EF4-FFF2-40B4-BE49-F238E27FC236}">
                <a16:creationId xmlns:a16="http://schemas.microsoft.com/office/drawing/2014/main" id="{57B894CA-1326-19BC-C5EB-DED830A0E919}"/>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9057471" y="210683"/>
            <a:ext cx="2814017" cy="2774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358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Δημοσ</a:t>
            </a:r>
            <a:r>
              <a:rPr lang="el-GR" dirty="0"/>
              <a:t>ιεύστε</a:t>
            </a:r>
            <a:r>
              <a:rPr lang="en-US" dirty="0"/>
              <a:t> </a:t>
            </a:r>
            <a:r>
              <a:rPr lang="en-US" dirty="0" err="1"/>
              <a:t>τις</a:t>
            </a:r>
            <a:r>
              <a:rPr lang="en-US" dirty="0"/>
              <a:t> ανα</a:t>
            </a:r>
            <a:r>
              <a:rPr lang="en-US" dirty="0" err="1"/>
              <a:t>ρτήσεις</a:t>
            </a:r>
            <a:r>
              <a:rPr lang="en-US" dirty="0"/>
              <a:t> σ</a:t>
            </a:r>
            <a:r>
              <a:rPr lang="el-GR" dirty="0"/>
              <a:t>ας</a:t>
            </a:r>
            <a:r>
              <a:rPr lang="en-US" dirty="0"/>
              <a:t> </a:t>
            </a:r>
            <a:r>
              <a:rPr lang="en-US" dirty="0" err="1"/>
              <a:t>τη</a:t>
            </a:r>
            <a:r>
              <a:rPr lang="en-US" dirty="0"/>
              <a:t> </a:t>
            </a:r>
            <a:r>
              <a:rPr lang="en-US" dirty="0" err="1"/>
              <a:t>σωστή</a:t>
            </a:r>
            <a:r>
              <a:rPr lang="en-US" dirty="0"/>
              <a:t> </a:t>
            </a:r>
            <a:r>
              <a:rPr lang="en-US" dirty="0" err="1"/>
              <a:t>στιγμή</a:t>
            </a:r>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extLst>
              <a:ext uri="{FF2B5EF4-FFF2-40B4-BE49-F238E27FC236}">
                <a16:creationId xmlns:a16="http://schemas.microsoft.com/office/drawing/2014/main" id="{BDB2FCA2-5B42-028B-29FF-A67FBBD1C665}"/>
              </a:ext>
            </a:extLst>
          </p:cNvPr>
          <p:cNvPicPr>
            <a:picLocks noChangeAspect="1"/>
          </p:cNvPicPr>
          <p:nvPr/>
        </p:nvPicPr>
        <p:blipFill>
          <a:blip r:embed="rId5"/>
          <a:stretch>
            <a:fillRect/>
          </a:stretch>
        </p:blipFill>
        <p:spPr>
          <a:xfrm>
            <a:off x="7348756" y="1316753"/>
            <a:ext cx="4300415" cy="4300415"/>
          </a:xfrm>
          <a:prstGeom prst="rect">
            <a:avLst/>
          </a:prstGeom>
        </p:spPr>
      </p:pic>
      <p:sp>
        <p:nvSpPr>
          <p:cNvPr id="8" name="Textfeld 7">
            <a:extLst>
              <a:ext uri="{FF2B5EF4-FFF2-40B4-BE49-F238E27FC236}">
                <a16:creationId xmlns:a16="http://schemas.microsoft.com/office/drawing/2014/main" id="{A46F5C99-3F32-FE56-8486-8FBD00380094}"/>
              </a:ext>
            </a:extLst>
          </p:cNvPr>
          <p:cNvSpPr txBox="1"/>
          <p:nvPr/>
        </p:nvSpPr>
        <p:spPr>
          <a:xfrm>
            <a:off x="435337" y="4211917"/>
            <a:ext cx="6096000" cy="1354217"/>
          </a:xfrm>
          <a:prstGeom prst="rect">
            <a:avLst/>
          </a:prstGeom>
          <a:noFill/>
        </p:spPr>
        <p:txBody>
          <a:bodyPr wrap="square">
            <a:spAutoFit/>
          </a:bodyPr>
          <a:lstStyle/>
          <a:p>
            <a:r>
              <a:rPr lang="en-US" sz="3200" i="0" dirty="0">
                <a:solidFill>
                  <a:srgbClr val="2D2D2D"/>
                </a:solidFill>
                <a:effectLst/>
                <a:latin typeface="Indeed Sans"/>
                <a:hlinkClick r:id="rId6"/>
              </a:rPr>
              <a:t>https://www.facebook.com/business/tools/meta-business-suite/help </a:t>
            </a:r>
          </a:p>
          <a:p>
            <a:pPr lvl="0"/>
            <a:endParaRPr lang="en-CA" dirty="0"/>
          </a:p>
        </p:txBody>
      </p:sp>
      <p:pic>
        <p:nvPicPr>
          <p:cNvPr id="9" name="Picture 2" descr="Rotes Kreuz, Berater, Hilfe, Erste Hilfe">
            <a:extLst>
              <a:ext uri="{FF2B5EF4-FFF2-40B4-BE49-F238E27FC236}">
                <a16:creationId xmlns:a16="http://schemas.microsoft.com/office/drawing/2014/main" id="{182AC11F-3FBA-DB09-0603-4061E99958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29" y="2837082"/>
            <a:ext cx="1502667" cy="1259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917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err="1"/>
              <a:t>Χρησιμο</a:t>
            </a:r>
            <a:r>
              <a:rPr lang="en-US" dirty="0"/>
              <a:t>πο</a:t>
            </a:r>
            <a:r>
              <a:rPr lang="el-GR" dirty="0"/>
              <a:t>ιήστε</a:t>
            </a:r>
            <a:r>
              <a:rPr lang="en-US" dirty="0"/>
              <a:t> #hashtags</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6" name="Grafik 5">
            <a:extLst>
              <a:ext uri="{FF2B5EF4-FFF2-40B4-BE49-F238E27FC236}">
                <a16:creationId xmlns:a16="http://schemas.microsoft.com/office/drawing/2014/main" id="{6C0D6ABB-698C-4B6F-EE2E-475456E9FF7F}"/>
              </a:ext>
            </a:extLst>
          </p:cNvPr>
          <p:cNvPicPr>
            <a:picLocks noChangeAspect="1"/>
          </p:cNvPicPr>
          <p:nvPr/>
        </p:nvPicPr>
        <p:blipFill>
          <a:blip r:embed="rId5"/>
          <a:stretch>
            <a:fillRect/>
          </a:stretch>
        </p:blipFill>
        <p:spPr>
          <a:xfrm>
            <a:off x="4765553" y="1981094"/>
            <a:ext cx="2660893" cy="3706140"/>
          </a:xfrm>
          <a:prstGeom prst="rect">
            <a:avLst/>
          </a:prstGeom>
        </p:spPr>
      </p:pic>
    </p:spTree>
    <p:extLst>
      <p:ext uri="{BB962C8B-B14F-4D97-AF65-F5344CB8AC3E}">
        <p14:creationId xmlns:p14="http://schemas.microsoft.com/office/powerpoint/2010/main" val="1615338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l-GR" dirty="0"/>
              <a:t>Συνεργασία</a:t>
            </a:r>
            <a:r>
              <a:rPr lang="en-US" dirty="0"/>
              <a:t> με άλλους</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extLst>
              <a:ext uri="{FF2B5EF4-FFF2-40B4-BE49-F238E27FC236}">
                <a16:creationId xmlns:a16="http://schemas.microsoft.com/office/drawing/2014/main" id="{B3827E78-4753-E1C5-40A8-7993A451EE25}"/>
              </a:ext>
            </a:extLst>
          </p:cNvPr>
          <p:cNvPicPr>
            <a:picLocks noChangeAspect="1"/>
          </p:cNvPicPr>
          <p:nvPr/>
        </p:nvPicPr>
        <p:blipFill>
          <a:blip r:embed="rId5"/>
          <a:stretch>
            <a:fillRect/>
          </a:stretch>
        </p:blipFill>
        <p:spPr>
          <a:xfrm>
            <a:off x="6539345" y="1571692"/>
            <a:ext cx="4045684" cy="3969827"/>
          </a:xfrm>
          <a:prstGeom prst="rect">
            <a:avLst/>
          </a:prstGeom>
        </p:spPr>
      </p:pic>
      <p:pic>
        <p:nvPicPr>
          <p:cNvPr id="5122" name="Picture 2" descr="Email, E-Mail, E Mail, Bei, Adressbuch">
            <a:extLst>
              <a:ext uri="{FF2B5EF4-FFF2-40B4-BE49-F238E27FC236}">
                <a16:creationId xmlns:a16="http://schemas.microsoft.com/office/drawing/2014/main" id="{10FD4249-28CA-6C8A-0608-FB5C9330A6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942" y="2837500"/>
            <a:ext cx="1432270" cy="145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29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Αλληλεπίδραση με τους </a:t>
            </a:r>
            <a:r>
              <a:rPr lang="el-GR" dirty="0"/>
              <a:t>ακολούθους σας</a:t>
            </a:r>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7" name="Grafik 6">
            <a:extLst>
              <a:ext uri="{FF2B5EF4-FFF2-40B4-BE49-F238E27FC236}">
                <a16:creationId xmlns:a16="http://schemas.microsoft.com/office/drawing/2014/main" id="{8BAE6F6F-AC60-75D6-B25D-D25E9E2B4D2B}"/>
              </a:ext>
            </a:extLst>
          </p:cNvPr>
          <p:cNvPicPr>
            <a:picLocks noChangeAspect="1"/>
          </p:cNvPicPr>
          <p:nvPr/>
        </p:nvPicPr>
        <p:blipFill>
          <a:blip r:embed="rId5"/>
          <a:stretch>
            <a:fillRect/>
          </a:stretch>
        </p:blipFill>
        <p:spPr>
          <a:xfrm>
            <a:off x="6109854" y="1857436"/>
            <a:ext cx="4019669" cy="4038600"/>
          </a:xfrm>
          <a:prstGeom prst="rect">
            <a:avLst/>
          </a:prstGeom>
        </p:spPr>
      </p:pic>
      <p:pic>
        <p:nvPicPr>
          <p:cNvPr id="3" name="Grafik 2">
            <a:extLst>
              <a:ext uri="{FF2B5EF4-FFF2-40B4-BE49-F238E27FC236}">
                <a16:creationId xmlns:a16="http://schemas.microsoft.com/office/drawing/2014/main" id="{70803EFC-07E1-338D-703E-297471B6B9E5}"/>
              </a:ext>
            </a:extLst>
          </p:cNvPr>
          <p:cNvPicPr>
            <a:picLocks noChangeAspect="1"/>
          </p:cNvPicPr>
          <p:nvPr/>
        </p:nvPicPr>
        <p:blipFill>
          <a:blip r:embed="rId6"/>
          <a:stretch>
            <a:fillRect/>
          </a:stretch>
        </p:blipFill>
        <p:spPr>
          <a:xfrm>
            <a:off x="2044092" y="1885592"/>
            <a:ext cx="3412981" cy="4291371"/>
          </a:xfrm>
          <a:prstGeom prst="rect">
            <a:avLst/>
          </a:prstGeom>
        </p:spPr>
      </p:pic>
    </p:spTree>
    <p:extLst>
      <p:ext uri="{BB962C8B-B14F-4D97-AF65-F5344CB8AC3E}">
        <p14:creationId xmlns:p14="http://schemas.microsoft.com/office/powerpoint/2010/main" val="1718528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Αξιολ</a:t>
            </a:r>
            <a:r>
              <a:rPr lang="el-GR" dirty="0"/>
              <a:t>ογήστε</a:t>
            </a:r>
            <a:r>
              <a:rPr lang="en-US" dirty="0"/>
              <a:t> </a:t>
            </a:r>
            <a:r>
              <a:rPr lang="en-US" dirty="0" err="1"/>
              <a:t>τις</a:t>
            </a:r>
            <a:r>
              <a:rPr lang="en-US" dirty="0"/>
              <a:t> </a:t>
            </a:r>
            <a:r>
              <a:rPr lang="en-US" dirty="0" err="1"/>
              <a:t>δρ</a:t>
            </a:r>
            <a:r>
              <a:rPr lang="en-US" dirty="0"/>
              <a:t>αστηριότητές </a:t>
            </a:r>
            <a:r>
              <a:rPr lang="el-GR" dirty="0"/>
              <a:t>σας</a:t>
            </a:r>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extLst>
              <a:ext uri="{FF2B5EF4-FFF2-40B4-BE49-F238E27FC236}">
                <a16:creationId xmlns:a16="http://schemas.microsoft.com/office/drawing/2014/main" id="{A278B014-4AEF-DF63-61BF-2409E50E7CEA}"/>
              </a:ext>
            </a:extLst>
          </p:cNvPr>
          <p:cNvPicPr>
            <a:picLocks noChangeAspect="1"/>
          </p:cNvPicPr>
          <p:nvPr/>
        </p:nvPicPr>
        <p:blipFill>
          <a:blip r:embed="rId5"/>
          <a:stretch>
            <a:fillRect/>
          </a:stretch>
        </p:blipFill>
        <p:spPr>
          <a:xfrm>
            <a:off x="2445379" y="1625096"/>
            <a:ext cx="7301241" cy="4551867"/>
          </a:xfrm>
          <a:prstGeom prst="rect">
            <a:avLst/>
          </a:prstGeom>
        </p:spPr>
      </p:pic>
    </p:spTree>
    <p:extLst>
      <p:ext uri="{BB962C8B-B14F-4D97-AF65-F5344CB8AC3E}">
        <p14:creationId xmlns:p14="http://schemas.microsoft.com/office/powerpoint/2010/main" val="269839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pPr algn="ctr"/>
            <a:r>
              <a:rPr lang="el-GR" sz="4400" b="0" i="1" dirty="0">
                <a:ln w="0"/>
                <a:solidFill>
                  <a:schemeClr val="accent1"/>
                </a:solidFill>
                <a:effectLst>
                  <a:outerShdw blurRad="38100" dist="25400" dir="5400000" algn="ctr" rotWithShape="0">
                    <a:srgbClr val="6E747A">
                      <a:alpha val="43000"/>
                    </a:srgbClr>
                  </a:outerShdw>
                </a:effectLst>
              </a:rPr>
              <a:t>Αναφορές</a:t>
            </a:r>
            <a:endParaRPr lang="en-US" dirty="0"/>
          </a:p>
        </p:txBody>
      </p:sp>
      <p:sp>
        <p:nvSpPr>
          <p:cNvPr id="3" name="Content Placeholder 2">
            <a:extLst>
              <a:ext uri="{FF2B5EF4-FFF2-40B4-BE49-F238E27FC236}">
                <a16:creationId xmlns:a16="http://schemas.microsoft.com/office/drawing/2014/main" id="{CBA7F6A9-D4B7-55D5-BF13-F84DC1EB7AEC}"/>
              </a:ext>
            </a:extLst>
          </p:cNvPr>
          <p:cNvSpPr>
            <a:spLocks noGrp="1"/>
          </p:cNvSpPr>
          <p:nvPr>
            <p:ph idx="1"/>
          </p:nvPr>
        </p:nvSpPr>
        <p:spPr>
          <a:xfrm>
            <a:off x="838200" y="1489587"/>
            <a:ext cx="10515600" cy="4687376"/>
          </a:xfrm>
        </p:spPr>
        <p:txBody>
          <a:bodyPr>
            <a:normAutofit fontScale="85000" lnSpcReduction="20000"/>
          </a:bodyPr>
          <a:lstStyle/>
          <a:p>
            <a:r>
              <a:rPr lang="en-US" dirty="0">
                <a:hlinkClick r:id="rId3"/>
              </a:rPr>
              <a:t>Digital Collaboration in the Workplace: 9 Benefits | </a:t>
            </a:r>
            <a:r>
              <a:rPr lang="en-US" dirty="0" err="1">
                <a:hlinkClick r:id="rId3"/>
              </a:rPr>
              <a:t>MailSafi</a:t>
            </a:r>
            <a:endParaRPr lang="en-US" dirty="0"/>
          </a:p>
          <a:p>
            <a:r>
              <a:rPr lang="en-US" dirty="0">
                <a:hlinkClick r:id="rId4"/>
              </a:rPr>
              <a:t>Overhead: What It Means in Business, Major Types, and Examples (investopedia.com)</a:t>
            </a:r>
            <a:endParaRPr lang="en-US" dirty="0"/>
          </a:p>
          <a:p>
            <a:r>
              <a:rPr lang="en-US" dirty="0">
                <a:hlinkClick r:id="rId5"/>
              </a:rPr>
              <a:t>What Do CC and BCC Mean in Emails? | Campaign Monitor</a:t>
            </a:r>
            <a:endParaRPr lang="en-US" dirty="0"/>
          </a:p>
          <a:p>
            <a:r>
              <a:rPr lang="en-US" dirty="0">
                <a:hlinkClick r:id="rId6"/>
              </a:rPr>
              <a:t>Importance of Communication &amp; Collaboration in Digital Workplace – </a:t>
            </a:r>
            <a:r>
              <a:rPr lang="en-US" dirty="0" err="1">
                <a:hlinkClick r:id="rId6"/>
              </a:rPr>
              <a:t>Blitzz</a:t>
            </a:r>
            <a:endParaRPr lang="en-US" dirty="0"/>
          </a:p>
          <a:p>
            <a:r>
              <a:rPr lang="en-US" sz="2800" dirty="0">
                <a:hlinkClick r:id="rId7"/>
              </a:rPr>
              <a:t>What is Microsoft Teams? - Microsoft Support</a:t>
            </a:r>
            <a:endParaRPr lang="en-US" sz="2800" dirty="0"/>
          </a:p>
          <a:p>
            <a:r>
              <a:rPr lang="en-US" sz="2800" dirty="0">
                <a:hlinkClick r:id="rId8"/>
              </a:rPr>
              <a:t>Google Workspace: Secure Online Productivity &amp; Collaboration Tools</a:t>
            </a:r>
            <a:endParaRPr lang="en-US" sz="2800" dirty="0"/>
          </a:p>
          <a:p>
            <a:r>
              <a:rPr lang="de-AT" dirty="0" err="1">
                <a:hlinkClick r:id="rId9"/>
              </a:rPr>
              <a:t>What</a:t>
            </a:r>
            <a:r>
              <a:rPr lang="de-AT" dirty="0">
                <a:hlinkClick r:id="rId9"/>
              </a:rPr>
              <a:t> </a:t>
            </a:r>
            <a:r>
              <a:rPr lang="de-AT" dirty="0" err="1">
                <a:hlinkClick r:id="rId9"/>
              </a:rPr>
              <a:t>is</a:t>
            </a:r>
            <a:r>
              <a:rPr lang="de-AT" dirty="0">
                <a:hlinkClick r:id="rId9"/>
              </a:rPr>
              <a:t> Netiquette? 20 Internet </a:t>
            </a:r>
            <a:r>
              <a:rPr lang="de-AT" dirty="0" err="1">
                <a:hlinkClick r:id="rId9"/>
              </a:rPr>
              <a:t>Etiquette</a:t>
            </a:r>
            <a:r>
              <a:rPr lang="de-AT" dirty="0">
                <a:hlinkClick r:id="rId9"/>
              </a:rPr>
              <a:t> Rules (kaspersky.com)</a:t>
            </a:r>
            <a:endParaRPr lang="de-AT" dirty="0"/>
          </a:p>
          <a:p>
            <a:r>
              <a:rPr lang="en-US" dirty="0">
                <a:hlinkClick r:id="rId10"/>
              </a:rPr>
              <a:t>How to Find Your Target Audience | Marketing Evolution</a:t>
            </a:r>
            <a:endParaRPr lang="en-US" dirty="0"/>
          </a:p>
          <a:p>
            <a:pPr marL="0" indent="0">
              <a:buNone/>
            </a:pPr>
            <a:endParaRPr lang="en-US" sz="1100" dirty="0"/>
          </a:p>
          <a:p>
            <a:pPr marL="0" indent="0">
              <a:buNone/>
            </a:pPr>
            <a:r>
              <a:rPr lang="el-GR" dirty="0"/>
              <a:t>Φωτογραφίες</a:t>
            </a:r>
            <a:r>
              <a:rPr lang="en-US" dirty="0"/>
              <a:t>:</a:t>
            </a:r>
          </a:p>
          <a:p>
            <a:r>
              <a:rPr lang="en-US" dirty="0">
                <a:hlinkClick r:id="rId11"/>
              </a:rPr>
              <a:t>www.pixabay.com</a:t>
            </a:r>
            <a:r>
              <a:rPr lang="en-US" dirty="0"/>
              <a:t> </a:t>
            </a:r>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Tree>
    <p:extLst>
      <p:ext uri="{BB962C8B-B14F-4D97-AF65-F5344CB8AC3E}">
        <p14:creationId xmlns:p14="http://schemas.microsoft.com/office/powerpoint/2010/main" val="3775097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F837AD-48EE-2E4B-083D-866489FEED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1027" y="6148955"/>
            <a:ext cx="2505895" cy="526238"/>
          </a:xfrm>
          <a:prstGeom prst="rect">
            <a:avLst/>
          </a:prstGeom>
        </p:spPr>
      </p:pic>
      <p:pic>
        <p:nvPicPr>
          <p:cNvPr id="7" name="Picture 6">
            <a:extLst>
              <a:ext uri="{FF2B5EF4-FFF2-40B4-BE49-F238E27FC236}">
                <a16:creationId xmlns:a16="http://schemas.microsoft.com/office/drawing/2014/main" id="{34D3BBD3-8E1D-E319-CA6D-3F600E545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325" y="97715"/>
            <a:ext cx="2557807" cy="2557807"/>
          </a:xfrm>
          <a:prstGeom prst="rect">
            <a:avLst/>
          </a:prstGeom>
        </p:spPr>
      </p:pic>
      <p:sp>
        <p:nvSpPr>
          <p:cNvPr id="12" name="Isosceles Triangle 11">
            <a:extLst>
              <a:ext uri="{FF2B5EF4-FFF2-40B4-BE49-F238E27FC236}">
                <a16:creationId xmlns:a16="http://schemas.microsoft.com/office/drawing/2014/main" id="{43096DA6-0AE1-D801-2844-BD5875387814}"/>
              </a:ext>
            </a:extLst>
          </p:cNvPr>
          <p:cNvSpPr/>
          <p:nvPr/>
        </p:nvSpPr>
        <p:spPr>
          <a:xfrm rot="5400000">
            <a:off x="-114994" y="3487047"/>
            <a:ext cx="3485945" cy="3255962"/>
          </a:xfrm>
          <a:prstGeom prst="triangle">
            <a:avLst/>
          </a:prstGeom>
          <a:gradFill flip="none" rotWithShape="1">
            <a:gsLst>
              <a:gs pos="0">
                <a:schemeClr val="accent1">
                  <a:tint val="66000"/>
                  <a:satMod val="160000"/>
                  <a:shade val="30000"/>
                  <a:satMod val="115000"/>
                </a:schemeClr>
              </a:gs>
              <a:gs pos="50000">
                <a:schemeClr val="accent1">
                  <a:tint val="66000"/>
                  <a:satMod val="160000"/>
                  <a:shade val="67500"/>
                  <a:satMod val="115000"/>
                </a:schemeClr>
              </a:gs>
              <a:gs pos="100000">
                <a:schemeClr val="accent1">
                  <a:tint val="66000"/>
                  <a:satMod val="160000"/>
                  <a:shade val="100000"/>
                  <a:satMod val="1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0A2BFD75-0274-317D-51EC-9804F0A7DEA5}"/>
              </a:ext>
            </a:extLst>
          </p:cNvPr>
          <p:cNvSpPr/>
          <p:nvPr/>
        </p:nvSpPr>
        <p:spPr>
          <a:xfrm rot="5400000">
            <a:off x="-114991" y="2091470"/>
            <a:ext cx="3485945" cy="3255962"/>
          </a:xfrm>
          <a:prstGeom prst="triangl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5BBC107-BF3A-A599-554A-906F158F9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4893" y="3103160"/>
            <a:ext cx="1524273" cy="979627"/>
          </a:xfrm>
          <a:prstGeom prst="rect">
            <a:avLst/>
          </a:prstGeom>
        </p:spPr>
      </p:pic>
      <p:pic>
        <p:nvPicPr>
          <p:cNvPr id="13" name="Picture 12">
            <a:extLst>
              <a:ext uri="{FF2B5EF4-FFF2-40B4-BE49-F238E27FC236}">
                <a16:creationId xmlns:a16="http://schemas.microsoft.com/office/drawing/2014/main" id="{57E2E022-DA44-AD8F-EAD5-7010EECA30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0074" y="4675114"/>
            <a:ext cx="2129231" cy="1086684"/>
          </a:xfrm>
          <a:prstGeom prst="rect">
            <a:avLst/>
          </a:prstGeom>
        </p:spPr>
      </p:pic>
      <p:pic>
        <p:nvPicPr>
          <p:cNvPr id="15" name="Picture 14">
            <a:extLst>
              <a:ext uri="{FF2B5EF4-FFF2-40B4-BE49-F238E27FC236}">
                <a16:creationId xmlns:a16="http://schemas.microsoft.com/office/drawing/2014/main" id="{E0164455-A3AE-5D30-914C-AE49A4636B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1827" y="4739380"/>
            <a:ext cx="2869200" cy="723043"/>
          </a:xfrm>
          <a:prstGeom prst="rect">
            <a:avLst/>
          </a:prstGeom>
        </p:spPr>
      </p:pic>
      <p:pic>
        <p:nvPicPr>
          <p:cNvPr id="18" name="Picture 17">
            <a:extLst>
              <a:ext uri="{FF2B5EF4-FFF2-40B4-BE49-F238E27FC236}">
                <a16:creationId xmlns:a16="http://schemas.microsoft.com/office/drawing/2014/main" id="{360E0629-858F-4CDB-42F4-2DEF125F0B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47014" y="4638603"/>
            <a:ext cx="1003238" cy="823820"/>
          </a:xfrm>
          <a:prstGeom prst="rect">
            <a:avLst/>
          </a:prstGeom>
        </p:spPr>
      </p:pic>
      <p:pic>
        <p:nvPicPr>
          <p:cNvPr id="19" name="Picture 18">
            <a:extLst>
              <a:ext uri="{FF2B5EF4-FFF2-40B4-BE49-F238E27FC236}">
                <a16:creationId xmlns:a16="http://schemas.microsoft.com/office/drawing/2014/main" id="{2BB46B8E-01E2-0477-3AD6-F9297499AC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5240" y="2759937"/>
            <a:ext cx="1773548" cy="1773548"/>
          </a:xfrm>
          <a:prstGeom prst="rect">
            <a:avLst/>
          </a:prstGeom>
        </p:spPr>
      </p:pic>
      <p:sp>
        <p:nvSpPr>
          <p:cNvPr id="21" name="TextBox 20">
            <a:extLst>
              <a:ext uri="{FF2B5EF4-FFF2-40B4-BE49-F238E27FC236}">
                <a16:creationId xmlns:a16="http://schemas.microsoft.com/office/drawing/2014/main" id="{2736A386-6AB9-863F-738A-4CE215808972}"/>
              </a:ext>
            </a:extLst>
          </p:cNvPr>
          <p:cNvSpPr txBox="1"/>
          <p:nvPr/>
        </p:nvSpPr>
        <p:spPr>
          <a:xfrm>
            <a:off x="2396766" y="6305861"/>
            <a:ext cx="6094428" cy="369332"/>
          </a:xfrm>
          <a:prstGeom prst="rect">
            <a:avLst/>
          </a:prstGeom>
          <a:noFill/>
        </p:spPr>
        <p:txBody>
          <a:bodyPr wrap="square">
            <a:spAutoFit/>
          </a:bodyPr>
          <a:lstStyle/>
          <a:p>
            <a:r>
              <a:rPr lang="el-GR" sz="1800" dirty="0"/>
              <a:t>Αριθμός έργου</a:t>
            </a:r>
            <a:r>
              <a:rPr lang="en-GB" sz="1800" dirty="0"/>
              <a:t>: 2022-1-AT01-KA220-ADU-00008513</a:t>
            </a:r>
            <a:endParaRPr lang="en-US" dirty="0"/>
          </a:p>
        </p:txBody>
      </p:sp>
      <p:pic>
        <p:nvPicPr>
          <p:cNvPr id="3" name="Picture 2">
            <a:extLst>
              <a:ext uri="{FF2B5EF4-FFF2-40B4-BE49-F238E27FC236}">
                <a16:creationId xmlns:a16="http://schemas.microsoft.com/office/drawing/2014/main" id="{B0B5C54D-A28C-4BA0-8BAD-6BAE9D0704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56878" y="3333313"/>
            <a:ext cx="3266821" cy="772276"/>
          </a:xfrm>
          <a:prstGeom prst="rect">
            <a:avLst/>
          </a:prstGeom>
        </p:spPr>
      </p:pic>
      <p:sp>
        <p:nvSpPr>
          <p:cNvPr id="2" name="Google Shape;94;p1">
            <a:extLst>
              <a:ext uri="{FF2B5EF4-FFF2-40B4-BE49-F238E27FC236}">
                <a16:creationId xmlns:a16="http://schemas.microsoft.com/office/drawing/2014/main" id="{B23A854D-5BE3-C3EE-71D7-E59CFA362621}"/>
              </a:ext>
            </a:extLst>
          </p:cNvPr>
          <p:cNvSpPr/>
          <p:nvPr/>
        </p:nvSpPr>
        <p:spPr>
          <a:xfrm>
            <a:off x="3645451" y="517166"/>
            <a:ext cx="7661582"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4000" b="0" i="0" u="none" strike="noStrike" cap="none" dirty="0">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p>
        </p:txBody>
      </p:sp>
    </p:spTree>
    <p:extLst>
      <p:ext uri="{BB962C8B-B14F-4D97-AF65-F5344CB8AC3E}">
        <p14:creationId xmlns:p14="http://schemas.microsoft.com/office/powerpoint/2010/main" val="335015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8D55C7-BA6E-4C68-E7E6-8FAA052FDEC3}"/>
              </a:ext>
            </a:extLst>
          </p:cNvPr>
          <p:cNvSpPr>
            <a:spLocks noGrp="1"/>
          </p:cNvSpPr>
          <p:nvPr>
            <p:ph type="ctrTitle"/>
          </p:nvPr>
        </p:nvSpPr>
        <p:spPr>
          <a:xfrm>
            <a:off x="1502576" y="3675185"/>
            <a:ext cx="9144000" cy="2387600"/>
          </a:xfrm>
        </p:spPr>
        <p:txBody>
          <a:bodyPr/>
          <a:lstStyle/>
          <a:p>
            <a:r>
              <a:rPr lang="de-AT" dirty="0"/>
              <a:t>Σύνοψη και αναστοχασμός</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extLst>
              <a:ext uri="{FF2B5EF4-FFF2-40B4-BE49-F238E27FC236}">
                <a16:creationId xmlns:a16="http://schemas.microsoft.com/office/drawing/2014/main" id="{C35196C1-A793-C6F7-373C-8D1B47CABAB5}"/>
              </a:ext>
            </a:extLst>
          </p:cNvPr>
          <p:cNvPicPr>
            <a:picLocks noChangeAspect="1"/>
          </p:cNvPicPr>
          <p:nvPr/>
        </p:nvPicPr>
        <p:blipFill>
          <a:blip r:embed="rId5"/>
          <a:stretch>
            <a:fillRect/>
          </a:stretch>
        </p:blipFill>
        <p:spPr>
          <a:xfrm>
            <a:off x="3349920" y="278690"/>
            <a:ext cx="5449312" cy="4278561"/>
          </a:xfrm>
          <a:prstGeom prst="rect">
            <a:avLst/>
          </a:prstGeom>
        </p:spPr>
      </p:pic>
    </p:spTree>
    <p:extLst>
      <p:ext uri="{BB962C8B-B14F-4D97-AF65-F5344CB8AC3E}">
        <p14:creationId xmlns:p14="http://schemas.microsoft.com/office/powerpoint/2010/main" val="4001038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Στόχοι </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21" name="Content Placeholder 20"/>
          <p:cNvSpPr>
            <a:spLocks noGrp="1"/>
          </p:cNvSpPr>
          <p:nvPr>
            <p:ph sz="half" idx="1"/>
          </p:nvPr>
        </p:nvSpPr>
        <p:spPr/>
        <p:txBody>
          <a:bodyPr/>
          <a:lstStyle/>
          <a:p>
            <a:pPr marL="0" indent="0">
              <a:buNone/>
            </a:pPr>
            <a:endParaRPr lang="en-US" dirty="0"/>
          </a:p>
          <a:p>
            <a:pPr marL="0" indent="0">
              <a:buNone/>
            </a:pPr>
            <a:endParaRPr lang="en-US" dirty="0"/>
          </a:p>
        </p:txBody>
      </p:sp>
      <p:sp>
        <p:nvSpPr>
          <p:cNvPr id="7" name="Google Shape;69;p2">
            <a:extLst>
              <a:ext uri="{FF2B5EF4-FFF2-40B4-BE49-F238E27FC236}">
                <a16:creationId xmlns:a16="http://schemas.microsoft.com/office/drawing/2014/main" id="{4BA17239-F685-AC53-0C33-626C53A4C049}"/>
              </a:ext>
            </a:extLst>
          </p:cNvPr>
          <p:cNvSpPr txBox="1">
            <a:spLocks/>
          </p:cNvSpPr>
          <p:nvPr/>
        </p:nvSpPr>
        <p:spPr>
          <a:xfrm>
            <a:off x="911544" y="1651000"/>
            <a:ext cx="10515600" cy="4525963"/>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dirty="0">
              <a:solidFill>
                <a:srgbClr val="202124"/>
              </a:solidFill>
              <a:latin typeface="arial" panose="020B0604020202020204" pitchFamily="34" charset="0"/>
            </a:endParaRPr>
          </a:p>
          <a:p>
            <a:pPr>
              <a:buFont typeface="Wingdings" panose="05000000000000000000" pitchFamily="2" charset="2"/>
              <a:buChar char="ü"/>
            </a:pPr>
            <a:r>
              <a:rPr lang="en-US" sz="3200" i="1" dirty="0">
                <a:solidFill>
                  <a:srgbClr val="202124"/>
                </a:solidFill>
                <a:latin typeface="arial" panose="020B0604020202020204" pitchFamily="34" charset="0"/>
              </a:rPr>
              <a:t> Σύνοψη όλου του περιεχομένου</a:t>
            </a:r>
          </a:p>
          <a:p>
            <a:pPr>
              <a:buFont typeface="Wingdings" panose="05000000000000000000" pitchFamily="2" charset="2"/>
              <a:buChar char="ü"/>
            </a:pPr>
            <a:endParaRPr lang="en-US" sz="3200" i="1" dirty="0">
              <a:solidFill>
                <a:srgbClr val="202124"/>
              </a:solidFill>
              <a:latin typeface="arial" panose="020B0604020202020204" pitchFamily="34" charset="0"/>
            </a:endParaRPr>
          </a:p>
          <a:p>
            <a:pPr>
              <a:buFont typeface="Wingdings" panose="05000000000000000000" pitchFamily="2" charset="2"/>
              <a:buChar char="ü"/>
            </a:pPr>
            <a:r>
              <a:rPr lang="en-US" sz="3200" i="1" dirty="0">
                <a:solidFill>
                  <a:srgbClr val="202124"/>
                </a:solidFill>
                <a:latin typeface="arial" panose="020B0604020202020204" pitchFamily="34" charset="0"/>
              </a:rPr>
              <a:t> </a:t>
            </a:r>
            <a:r>
              <a:rPr lang="el-GR" sz="3200" i="1" dirty="0">
                <a:solidFill>
                  <a:srgbClr val="202124"/>
                </a:solidFill>
                <a:latin typeface="arial" panose="020B0604020202020204" pitchFamily="34" charset="0"/>
              </a:rPr>
              <a:t>Αναστοχασμός</a:t>
            </a:r>
            <a:r>
              <a:rPr lang="en-US" sz="3200" i="1" dirty="0">
                <a:solidFill>
                  <a:srgbClr val="202124"/>
                </a:solidFill>
                <a:latin typeface="arial" panose="020B0604020202020204" pitchFamily="34" charset="0"/>
              </a:rPr>
              <a:t> του περιεχομένου που διδάχθηκε</a:t>
            </a:r>
          </a:p>
          <a:p>
            <a:endParaRPr lang="en-US" sz="3200" dirty="0">
              <a:solidFill>
                <a:srgbClr val="202124"/>
              </a:solidFill>
              <a:latin typeface="arial" panose="020B0604020202020204" pitchFamily="34" charset="0"/>
            </a:endParaRPr>
          </a:p>
          <a:p>
            <a:pPr marL="0" indent="0">
              <a:buNone/>
            </a:pPr>
            <a:endParaRPr lang="en-US" sz="3200" dirty="0">
              <a:solidFill>
                <a:srgbClr val="202124"/>
              </a:solidFill>
              <a:latin typeface="arial" panose="020B0604020202020204" pitchFamily="34" charset="0"/>
            </a:endParaRPr>
          </a:p>
          <a:p>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marL="457200">
              <a:lnSpc>
                <a:spcPct val="100000"/>
              </a:lnSpc>
              <a:spcBef>
                <a:spcPts val="400"/>
              </a:spcBef>
              <a:buSzPts val="1224"/>
              <a:buFont typeface="Arial" panose="020B0604020202020204" pitchFamily="34" charset="0"/>
              <a:buNone/>
            </a:pPr>
            <a:endParaRPr lang="en-US" dirty="0"/>
          </a:p>
        </p:txBody>
      </p:sp>
    </p:spTree>
    <p:extLst>
      <p:ext uri="{BB962C8B-B14F-4D97-AF65-F5344CB8AC3E}">
        <p14:creationId xmlns:p14="http://schemas.microsoft.com/office/powerpoint/2010/main" val="1453471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Τι είναι η ψηφιακή συνεργασία;</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sp>
        <p:nvSpPr>
          <p:cNvPr id="21" name="Content Placeholder 20"/>
          <p:cNvSpPr>
            <a:spLocks noGrp="1"/>
          </p:cNvSpPr>
          <p:nvPr>
            <p:ph sz="half" idx="1"/>
          </p:nvPr>
        </p:nvSpPr>
        <p:spPr/>
        <p:txBody>
          <a:bodyPr/>
          <a:lstStyle/>
          <a:p>
            <a:pPr marL="0" indent="0">
              <a:buNone/>
            </a:pPr>
            <a:endParaRPr lang="en-US" dirty="0"/>
          </a:p>
          <a:p>
            <a:pPr marL="0" indent="0">
              <a:buNone/>
            </a:pPr>
            <a:endParaRPr lang="en-US" dirty="0"/>
          </a:p>
        </p:txBody>
      </p:sp>
      <p:sp>
        <p:nvSpPr>
          <p:cNvPr id="7" name="Google Shape;69;p2">
            <a:extLst>
              <a:ext uri="{FF2B5EF4-FFF2-40B4-BE49-F238E27FC236}">
                <a16:creationId xmlns:a16="http://schemas.microsoft.com/office/drawing/2014/main" id="{4BA17239-F685-AC53-0C33-626C53A4C049}"/>
              </a:ext>
            </a:extLst>
          </p:cNvPr>
          <p:cNvSpPr txBox="1">
            <a:spLocks/>
          </p:cNvSpPr>
          <p:nvPr/>
        </p:nvSpPr>
        <p:spPr>
          <a:xfrm>
            <a:off x="911544" y="1651000"/>
            <a:ext cx="10515600" cy="4525963"/>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dirty="0">
              <a:solidFill>
                <a:srgbClr val="202124"/>
              </a:solidFill>
              <a:latin typeface="arial" panose="020B0604020202020204" pitchFamily="34" charset="0"/>
            </a:endParaRPr>
          </a:p>
          <a:p>
            <a:endParaRPr lang="en-US" sz="3200" dirty="0">
              <a:solidFill>
                <a:srgbClr val="202124"/>
              </a:solidFill>
              <a:latin typeface="arial" panose="020B0604020202020204" pitchFamily="34" charset="0"/>
            </a:endParaRPr>
          </a:p>
          <a:p>
            <a:pPr>
              <a:buFont typeface="Wingdings" panose="05000000000000000000" pitchFamily="2" charset="2"/>
              <a:buChar char="ü"/>
            </a:pPr>
            <a:r>
              <a:rPr lang="en-US" sz="3200" i="1" dirty="0">
                <a:solidFill>
                  <a:srgbClr val="202124"/>
                </a:solidFill>
                <a:latin typeface="arial" panose="020B0604020202020204" pitchFamily="34" charset="0"/>
              </a:rPr>
              <a:t> </a:t>
            </a:r>
            <a:r>
              <a:rPr lang="el-GR" sz="3200" i="1" dirty="0">
                <a:solidFill>
                  <a:srgbClr val="202124"/>
                </a:solidFill>
                <a:latin typeface="arial" panose="020B0604020202020204" pitchFamily="34" charset="0"/>
              </a:rPr>
              <a:t>Δουλεύοντας μαζί</a:t>
            </a:r>
            <a:r>
              <a:rPr lang="en-US" sz="3200" i="1" dirty="0">
                <a:solidFill>
                  <a:srgbClr val="202124"/>
                </a:solidFill>
                <a:latin typeface="arial" panose="020B0604020202020204" pitchFamily="34" charset="0"/>
              </a:rPr>
              <a:t> </a:t>
            </a:r>
            <a:r>
              <a:rPr lang="el-GR" sz="3200" i="1" dirty="0">
                <a:solidFill>
                  <a:srgbClr val="202124"/>
                </a:solidFill>
                <a:latin typeface="arial" panose="020B0604020202020204" pitchFamily="34" charset="0"/>
              </a:rPr>
              <a:t>διαδικτυακά</a:t>
            </a:r>
            <a:endParaRPr lang="en-US" sz="3200" i="1" dirty="0">
              <a:solidFill>
                <a:srgbClr val="202124"/>
              </a:solidFill>
              <a:latin typeface="arial" panose="020B0604020202020204" pitchFamily="34" charset="0"/>
            </a:endParaRPr>
          </a:p>
          <a:p>
            <a:pPr marL="0" indent="0">
              <a:buNone/>
            </a:pPr>
            <a:endParaRPr lang="en-US" sz="3200" i="1" dirty="0">
              <a:solidFill>
                <a:srgbClr val="202124"/>
              </a:solidFill>
              <a:latin typeface="arial" panose="020B0604020202020204" pitchFamily="34" charset="0"/>
            </a:endParaRPr>
          </a:p>
          <a:p>
            <a:pPr>
              <a:buFont typeface="Wingdings" panose="05000000000000000000" pitchFamily="2" charset="2"/>
              <a:buChar char="ü"/>
            </a:pPr>
            <a:r>
              <a:rPr lang="en-US" sz="3200" i="1" dirty="0">
                <a:solidFill>
                  <a:srgbClr val="202124"/>
                </a:solidFill>
                <a:latin typeface="arial" panose="020B0604020202020204" pitchFamily="34" charset="0"/>
              </a:rPr>
              <a:t> Χρήση ψηφιακών εργαλείων και πλατφορμών</a:t>
            </a:r>
          </a:p>
          <a:p>
            <a:endParaRPr lang="en-US" sz="3200" dirty="0">
              <a:solidFill>
                <a:srgbClr val="202124"/>
              </a:solidFill>
              <a:latin typeface="arial" panose="020B0604020202020204" pitchFamily="34" charset="0"/>
            </a:endParaRPr>
          </a:p>
          <a:p>
            <a:pPr marL="0" indent="0">
              <a:buNone/>
            </a:pPr>
            <a:endParaRPr lang="en-US" sz="3200" dirty="0">
              <a:solidFill>
                <a:srgbClr val="202124"/>
              </a:solidFill>
              <a:latin typeface="arial" panose="020B0604020202020204" pitchFamily="34" charset="0"/>
            </a:endParaRPr>
          </a:p>
          <a:p>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a:buFont typeface="Arial" panose="020B0604020202020204" pitchFamily="34" charset="0"/>
              <a:buNone/>
            </a:pPr>
            <a:endParaRPr lang="en-US" dirty="0">
              <a:solidFill>
                <a:srgbClr val="202124"/>
              </a:solidFill>
              <a:latin typeface="arial" panose="020B0604020202020204" pitchFamily="34" charset="0"/>
            </a:endParaRPr>
          </a:p>
          <a:p>
            <a:pPr marL="457200">
              <a:lnSpc>
                <a:spcPct val="100000"/>
              </a:lnSpc>
              <a:spcBef>
                <a:spcPts val="400"/>
              </a:spcBef>
              <a:buSzPts val="1224"/>
              <a:buFont typeface="Arial" panose="020B0604020202020204" pitchFamily="34" charset="0"/>
              <a:buNone/>
            </a:pPr>
            <a:endParaRPr lang="en-US" dirty="0"/>
          </a:p>
        </p:txBody>
      </p:sp>
      <p:pic>
        <p:nvPicPr>
          <p:cNvPr id="6" name="Grafik 5">
            <a:extLst>
              <a:ext uri="{FF2B5EF4-FFF2-40B4-BE49-F238E27FC236}">
                <a16:creationId xmlns:a16="http://schemas.microsoft.com/office/drawing/2014/main" id="{0979FAD8-6F05-F946-3079-F347192E7C5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521497" y="296985"/>
            <a:ext cx="4069337" cy="4069337"/>
          </a:xfrm>
          <a:prstGeom prst="rect">
            <a:avLst/>
          </a:prstGeom>
        </p:spPr>
      </p:pic>
    </p:spTree>
    <p:extLst>
      <p:ext uri="{BB962C8B-B14F-4D97-AF65-F5344CB8AC3E}">
        <p14:creationId xmlns:p14="http://schemas.microsoft.com/office/powerpoint/2010/main" val="87785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Οφέλη</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extLst>
              <a:ext uri="{FF2B5EF4-FFF2-40B4-BE49-F238E27FC236}">
                <a16:creationId xmlns:a16="http://schemas.microsoft.com/office/drawing/2014/main" id="{118AAA26-F183-1B4F-BB2D-975071C5AA78}"/>
              </a:ext>
            </a:extLst>
          </p:cNvPr>
          <p:cNvPicPr>
            <a:picLocks noChangeAspect="1"/>
          </p:cNvPicPr>
          <p:nvPr/>
        </p:nvPicPr>
        <p:blipFill>
          <a:blip r:embed="rId5"/>
          <a:stretch>
            <a:fillRect/>
          </a:stretch>
        </p:blipFill>
        <p:spPr>
          <a:xfrm>
            <a:off x="3512344" y="1393703"/>
            <a:ext cx="5167312" cy="5167312"/>
          </a:xfrm>
          <a:prstGeom prst="rect">
            <a:avLst/>
          </a:prstGeom>
        </p:spPr>
      </p:pic>
    </p:spTree>
    <p:extLst>
      <p:ext uri="{BB962C8B-B14F-4D97-AF65-F5344CB8AC3E}">
        <p14:creationId xmlns:p14="http://schemas.microsoft.com/office/powerpoint/2010/main" val="2739949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Βελτίωση </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3" name="Grafik 2">
            <a:extLst>
              <a:ext uri="{FF2B5EF4-FFF2-40B4-BE49-F238E27FC236}">
                <a16:creationId xmlns:a16="http://schemas.microsoft.com/office/drawing/2014/main" id="{1B625BED-75AA-4AA7-6E37-2A0B52C01CF7}"/>
              </a:ext>
            </a:extLst>
          </p:cNvPr>
          <p:cNvPicPr>
            <a:picLocks noChangeAspect="1"/>
          </p:cNvPicPr>
          <p:nvPr/>
        </p:nvPicPr>
        <p:blipFill>
          <a:blip r:embed="rId5"/>
          <a:stretch>
            <a:fillRect/>
          </a:stretch>
        </p:blipFill>
        <p:spPr>
          <a:xfrm>
            <a:off x="3591331" y="1263118"/>
            <a:ext cx="5009338" cy="5048782"/>
          </a:xfrm>
          <a:prstGeom prst="rect">
            <a:avLst/>
          </a:prstGeom>
        </p:spPr>
      </p:pic>
    </p:spTree>
    <p:extLst>
      <p:ext uri="{BB962C8B-B14F-4D97-AF65-F5344CB8AC3E}">
        <p14:creationId xmlns:p14="http://schemas.microsoft.com/office/powerpoint/2010/main" val="295830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n-US" dirty="0"/>
              <a:t>Ευκολότερη ροή εργασιών</a:t>
            </a:r>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6" name="Grafik 5">
            <a:extLst>
              <a:ext uri="{FF2B5EF4-FFF2-40B4-BE49-F238E27FC236}">
                <a16:creationId xmlns:a16="http://schemas.microsoft.com/office/drawing/2014/main" id="{FB358C9B-DC8E-FA25-97F6-7E01BA2DE253}"/>
              </a:ext>
            </a:extLst>
          </p:cNvPr>
          <p:cNvPicPr>
            <a:picLocks noChangeAspect="1"/>
          </p:cNvPicPr>
          <p:nvPr/>
        </p:nvPicPr>
        <p:blipFill>
          <a:blip r:embed="rId5"/>
          <a:stretch>
            <a:fillRect/>
          </a:stretch>
        </p:blipFill>
        <p:spPr>
          <a:xfrm>
            <a:off x="3528834" y="1698603"/>
            <a:ext cx="5134332" cy="4364182"/>
          </a:xfrm>
          <a:prstGeom prst="rect">
            <a:avLst/>
          </a:prstGeom>
        </p:spPr>
      </p:pic>
    </p:spTree>
    <p:extLst>
      <p:ext uri="{BB962C8B-B14F-4D97-AF65-F5344CB8AC3E}">
        <p14:creationId xmlns:p14="http://schemas.microsoft.com/office/powerpoint/2010/main" val="1247773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6B1-9D8A-F428-9EB8-2583D28675F9}"/>
              </a:ext>
            </a:extLst>
          </p:cNvPr>
          <p:cNvSpPr>
            <a:spLocks noGrp="1"/>
          </p:cNvSpPr>
          <p:nvPr>
            <p:ph type="title"/>
          </p:nvPr>
        </p:nvSpPr>
        <p:spPr/>
        <p:txBody>
          <a:bodyPr/>
          <a:lstStyle/>
          <a:p>
            <a:r>
              <a:rPr lang="el-GR" dirty="0"/>
              <a:t>Περισσότερη συμμετοχή και δέσμευση</a:t>
            </a:r>
            <a:endParaRPr lang="en-US" dirty="0"/>
          </a:p>
        </p:txBody>
      </p:sp>
      <p:pic>
        <p:nvPicPr>
          <p:cNvPr id="4" name="Picture 3">
            <a:extLst>
              <a:ext uri="{FF2B5EF4-FFF2-40B4-BE49-F238E27FC236}">
                <a16:creationId xmlns:a16="http://schemas.microsoft.com/office/drawing/2014/main" id="{91B35C6B-B859-44F2-25DC-8EAA66F7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 y="5585931"/>
            <a:ext cx="1182064" cy="1182064"/>
          </a:xfrm>
          <a:prstGeom prst="rect">
            <a:avLst/>
          </a:prstGeom>
        </p:spPr>
      </p:pic>
      <p:pic>
        <p:nvPicPr>
          <p:cNvPr id="5" name="Picture 4">
            <a:extLst>
              <a:ext uri="{FF2B5EF4-FFF2-40B4-BE49-F238E27FC236}">
                <a16:creationId xmlns:a16="http://schemas.microsoft.com/office/drawing/2014/main" id="{5B300C7E-74AF-2FEA-6812-7E1DF250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964" y="6062785"/>
            <a:ext cx="2372524" cy="498230"/>
          </a:xfrm>
          <a:prstGeom prst="rect">
            <a:avLst/>
          </a:prstGeom>
        </p:spPr>
      </p:pic>
      <p:pic>
        <p:nvPicPr>
          <p:cNvPr id="7" name="Grafik 6">
            <a:extLst>
              <a:ext uri="{FF2B5EF4-FFF2-40B4-BE49-F238E27FC236}">
                <a16:creationId xmlns:a16="http://schemas.microsoft.com/office/drawing/2014/main" id="{EE9494EF-BCCC-98AC-F196-1EA2C626925D}"/>
              </a:ext>
            </a:extLst>
          </p:cNvPr>
          <p:cNvPicPr>
            <a:picLocks noChangeAspect="1"/>
          </p:cNvPicPr>
          <p:nvPr/>
        </p:nvPicPr>
        <p:blipFill>
          <a:blip r:embed="rId5"/>
          <a:stretch>
            <a:fillRect/>
          </a:stretch>
        </p:blipFill>
        <p:spPr>
          <a:xfrm>
            <a:off x="2706221" y="1827091"/>
            <a:ext cx="6740722" cy="4349872"/>
          </a:xfrm>
          <a:prstGeom prst="rect">
            <a:avLst/>
          </a:prstGeom>
        </p:spPr>
      </p:pic>
    </p:spTree>
    <p:extLst>
      <p:ext uri="{BB962C8B-B14F-4D97-AF65-F5344CB8AC3E}">
        <p14:creationId xmlns:p14="http://schemas.microsoft.com/office/powerpoint/2010/main" val="157784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5003</Words>
  <Application>Microsoft Office PowerPoint</Application>
  <PresentationFormat>Widescreen</PresentationFormat>
  <Paragraphs>341</Paragraphs>
  <Slides>27</Slides>
  <Notes>25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27</vt:i4>
      </vt:variant>
    </vt:vector>
  </HeadingPairs>
  <TitlesOfParts>
    <vt:vector size="42" baseType="lpstr">
      <vt:lpstr>Arial</vt:lpstr>
      <vt:lpstr>Arial</vt:lpstr>
      <vt:lpstr>Calibri</vt:lpstr>
      <vt:lpstr>Calibri Light</vt:lpstr>
      <vt:lpstr>Google Sans</vt:lpstr>
      <vt:lpstr>Indeed Sans</vt:lpstr>
      <vt:lpstr>inherit</vt:lpstr>
      <vt:lpstr>MuseoSans</vt:lpstr>
      <vt:lpstr>Noto Sans Symbols</vt:lpstr>
      <vt:lpstr>Poppins</vt:lpstr>
      <vt:lpstr>Proxima Nova Rg</vt:lpstr>
      <vt:lpstr>Quicksand</vt:lpstr>
      <vt:lpstr>Roboto</vt:lpstr>
      <vt:lpstr>Wingdings</vt:lpstr>
      <vt:lpstr>Office Theme</vt:lpstr>
      <vt:lpstr> Πρόγραμμα μικτής μάθησης</vt:lpstr>
      <vt:lpstr>Στόχοι και μαθησιακά αποτελέσματα</vt:lpstr>
      <vt:lpstr>Σύνοψη και αναστοχασμός</vt:lpstr>
      <vt:lpstr>Στόχοι </vt:lpstr>
      <vt:lpstr>Τι είναι η ψηφιακή συνεργασία;</vt:lpstr>
      <vt:lpstr>Οφέλη</vt:lpstr>
      <vt:lpstr>Βελτίωση </vt:lpstr>
      <vt:lpstr>Ευκολότερη ροή εργασιών</vt:lpstr>
      <vt:lpstr>Περισσότερη συμμετοχή και δέσμευση</vt:lpstr>
      <vt:lpstr>Η ψηφιακή συνεργασία...</vt:lpstr>
      <vt:lpstr>Εργαλεία για  Ψηφιακή επικοινωνία   &amp; Συνεργασία</vt:lpstr>
      <vt:lpstr>Ποιο εργαλείο πρέπει να χρησιμοποιήσω;</vt:lpstr>
      <vt:lpstr>Microsoft Teams</vt:lpstr>
      <vt:lpstr>PowerPoint Presentation</vt:lpstr>
      <vt:lpstr>Εργαλεία Google Workspace</vt:lpstr>
      <vt:lpstr>Καλή συμπεριφορά στο διαδίκτυο</vt:lpstr>
      <vt:lpstr>Netiquette</vt:lpstr>
      <vt:lpstr>Πρώτες βοήθειες </vt:lpstr>
      <vt:lpstr>Ανάπτυξη κοινού</vt:lpstr>
      <vt:lpstr>Πώς να ξεκινήσετε...</vt:lpstr>
      <vt:lpstr>Δημοσιεύστε τις αναρτήσεις σας τη σωστή στιγμή</vt:lpstr>
      <vt:lpstr>Χρησιμοποιήστε #hashtags</vt:lpstr>
      <vt:lpstr>Συνεργασία με άλλους</vt:lpstr>
      <vt:lpstr>Αλληλεπίδραση με τους ακολούθους σας</vt:lpstr>
      <vt:lpstr>Αξιολογήστε τις δραστηριότητές σας</vt:lpstr>
      <vt:lpstr>Αναφορές</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 course</dc:title>
  <dc:creator>admin</dc:creator>
  <cp:keywords>, docId:ED8676653EEDD72CAA4F37E1EB6CBE91</cp:keywords>
  <cp:lastModifiedBy>Vicky Axaopoulou</cp:lastModifiedBy>
  <cp:revision>99</cp:revision>
  <dcterms:created xsi:type="dcterms:W3CDTF">2023-12-01T07:14:57Z</dcterms:created>
  <dcterms:modified xsi:type="dcterms:W3CDTF">2024-04-29T17:04:10Z</dcterms:modified>
</cp:coreProperties>
</file>