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2192000" cy="6858000"/>
  <p:notesSz cx="6858000" cy="9144000"/>
  <p:embeddedFontLst>
    <p:embeddedFont>
      <p:font typeface="Poppins" panose="00000500000000000000" pitchFamily="2" charset="0"/>
      <p:regular r:id="rId30"/>
      <p:bold r:id="rId31"/>
      <p:italic r:id="rId32"/>
      <p:boldItalic r:id="rId33"/>
    </p:embeddedFont>
    <p:embeddedFont>
      <p:font typeface="Proxima Nova" panose="020B0604020202020204" charset="0"/>
      <p:regular r:id="rId34"/>
      <p:bold r:id="rId35"/>
      <p:italic r:id="rId36"/>
      <p:boldItalic r:id="rId37"/>
    </p:embeddedFont>
    <p:embeddedFont>
      <p:font typeface="Quicksand" panose="020B0604020202020204" charset="0"/>
      <p:regular r:id="rId38"/>
      <p:bold r:id="rId39"/>
    </p:embeddedFont>
    <p:embeddedFont>
      <p:font typeface="Roboto" panose="02000000000000000000" pitchFamily="2" charset="0"/>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8" roundtripDataSignature="AMtx7mgsWa2Hj9a/OnZW2ShUsMCPQXy4L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E9A5ECB-EABA-49DC-9442-969E872A2BE4}">
  <a:tblStyle styleId="{3E9A5ECB-EABA-49DC-9442-969E872A2BE4}"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1" d="100"/>
          <a:sy n="91" d="100"/>
        </p:scale>
        <p:origin x="341" y="6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font" Target="fonts/font13.fntdata"/><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customschemas.google.com/relationships/presentationmetadata" Target="metadata"/><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20" Type="http://schemas.openxmlformats.org/officeDocument/2006/relationships/slide" Target="slides/slide19.xml"/><Relationship Id="rId41"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de-AT"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AT"/>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de-AT"/>
              <a:t>Hier ist eine kurze Zusammenfassung für Sie.</a:t>
            </a:r>
            <a:endParaRPr/>
          </a:p>
          <a:p>
            <a:pPr marL="0" lvl="0" indent="0" algn="l" rtl="0">
              <a:spcBef>
                <a:spcPts val="0"/>
              </a:spcBef>
              <a:spcAft>
                <a:spcPts val="0"/>
              </a:spcAft>
              <a:buNone/>
            </a:pPr>
            <a:endParaRPr/>
          </a:p>
          <a:p>
            <a:pPr marL="0" lvl="0" indent="0" algn="l" rtl="0">
              <a:spcBef>
                <a:spcPts val="0"/>
              </a:spcBef>
              <a:spcAft>
                <a:spcPts val="0"/>
              </a:spcAft>
              <a:buNone/>
            </a:pPr>
            <a:r>
              <a:rPr lang="de-AT" b="0" i="0">
                <a:solidFill>
                  <a:srgbClr val="000000"/>
                </a:solidFill>
                <a:latin typeface="Poppins"/>
                <a:ea typeface="Poppins"/>
                <a:cs typeface="Poppins"/>
                <a:sym typeface="Poppins"/>
              </a:rPr>
              <a:t> Die digitale Zusammenarbeit ist ein wachsender Trend am heutigen Arbeitsplatz, dessen Vorteile vielfältig sind. Digitale Zusammenarbeit spart Zeit und Mühe, verbessert Arbeitsabläufe, fördert die Teamarbeit und erhöht die Produktivität.</a:t>
            </a:r>
            <a:endParaRPr/>
          </a:p>
        </p:txBody>
      </p:sp>
      <p:sp>
        <p:nvSpPr>
          <p:cNvPr id="176" name="Google Shape;176;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AT"/>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5" name="Google Shape;185;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de-AT"/>
              <a:t>Nachdem wir von den Vorteilen der digitalen Kommunikation und Zusammenarbeit gehört haben, kommen wir nun zu den konkreten Tools. </a:t>
            </a:r>
            <a:endParaRPr/>
          </a:p>
          <a:p>
            <a:pPr marL="0" lvl="0" indent="0" algn="l" rtl="0">
              <a:spcBef>
                <a:spcPts val="0"/>
              </a:spcBef>
              <a:spcAft>
                <a:spcPts val="0"/>
              </a:spcAft>
              <a:buNone/>
            </a:pPr>
            <a:endParaRPr/>
          </a:p>
          <a:p>
            <a:pPr marL="0" lvl="0" indent="0" algn="l" rtl="0">
              <a:spcBef>
                <a:spcPts val="0"/>
              </a:spcBef>
              <a:spcAft>
                <a:spcPts val="0"/>
              </a:spcAft>
              <a:buNone/>
            </a:pPr>
            <a:r>
              <a:rPr lang="de-AT" b="0" i="0">
                <a:solidFill>
                  <a:srgbClr val="444444"/>
                </a:solidFill>
                <a:latin typeface="Quicksand"/>
                <a:ea typeface="Quicksand"/>
                <a:cs typeface="Quicksand"/>
                <a:sym typeface="Quicksand"/>
              </a:rPr>
              <a:t>Der moderne Arbeitsplatz befindet sich auf dem Weg zu einer vollständigen digitalen Transformation, zumal die Notwendigkeit, die Zusammenarbeit zahlreicher Mitarbeiter effektiv zu verwalten, zu einer Priorität wird. Viele Unternehmen leiden jedoch unter uneinheitlichen, unzusammenhängenden internen Anwendungen. </a:t>
            </a:r>
            <a:endParaRPr/>
          </a:p>
          <a:p>
            <a:pPr marL="0" lvl="0" indent="0" algn="l" rtl="0">
              <a:spcBef>
                <a:spcPts val="0"/>
              </a:spcBef>
              <a:spcAft>
                <a:spcPts val="0"/>
              </a:spcAft>
              <a:buNone/>
            </a:pPr>
            <a:endParaRPr b="0" i="0">
              <a:solidFill>
                <a:srgbClr val="444444"/>
              </a:solidFill>
              <a:latin typeface="Quicksand"/>
              <a:ea typeface="Quicksand"/>
              <a:cs typeface="Quicksand"/>
              <a:sym typeface="Quicksand"/>
            </a:endParaRPr>
          </a:p>
          <a:p>
            <a:pPr marL="0" lvl="0" indent="0" algn="l" rtl="0">
              <a:spcBef>
                <a:spcPts val="0"/>
              </a:spcBef>
              <a:spcAft>
                <a:spcPts val="0"/>
              </a:spcAft>
              <a:buNone/>
            </a:pPr>
            <a:r>
              <a:rPr lang="de-AT" b="0" i="0">
                <a:solidFill>
                  <a:srgbClr val="444444"/>
                </a:solidFill>
                <a:latin typeface="Quicksand"/>
                <a:ea typeface="Quicksand"/>
                <a:cs typeface="Quicksand"/>
                <a:sym typeface="Quicksand"/>
              </a:rPr>
              <a:t>Kommunikationsplattformen und -software können unverzichtbar sein, wenn es darum geht, eine bessere Zusammenarbeit und Verbindung sowohl intern als auch mit Kunden und Partnern zu ermöglichen.</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de-AT"/>
              <a:t>Fangen wir an!</a:t>
            </a:r>
            <a:endParaRPr/>
          </a:p>
        </p:txBody>
      </p:sp>
      <p:sp>
        <p:nvSpPr>
          <p:cNvPr id="186" name="Google Shape;186;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AT"/>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de-AT" b="0" i="0">
                <a:solidFill>
                  <a:srgbClr val="3C4043"/>
                </a:solidFill>
                <a:latin typeface="Roboto"/>
                <a:ea typeface="Roboto"/>
                <a:cs typeface="Roboto"/>
                <a:sym typeface="Roboto"/>
              </a:rPr>
              <a:t>Je nach Zweck, Zielgruppe und Kontext müssen Sie die Werkzeuge und Plattformen für die digitale Kommunikation und Zusammenarbeit auswählen, die Ihren Anforderungen am besten entsprechen. Wenn Sie beispielsweise ein Dokument mit Ihrem Team teilen und Feedback einholen möchten, können Sie einen cloudbasierten Dienst wie Google Docs oder Dropbox nutzen. Wenn Sie eine Live-Diskussion mit einem Kunden führen möchten, können Sie ein Videokonferenz-Tool wie Zoom oder Skype verwenden. Wenn Sie Ihr berufliches Netzwerk ausbauen und Ihr Fachwissen präsentieren möchten, können Sie eine Social-Media-Plattform wie LinkedIn oder Twitter nutzen. Wichtig ist, dass Sie das Tool oder die Plattform auf Ihr Kommunikationsziel und Ihren Kommunikationsstil abstimmen.</a:t>
            </a:r>
            <a:endParaRPr/>
          </a:p>
          <a:p>
            <a:pPr marL="0" lvl="0" indent="0" algn="l" rtl="0">
              <a:spcBef>
                <a:spcPts val="0"/>
              </a:spcBef>
              <a:spcAft>
                <a:spcPts val="0"/>
              </a:spcAft>
              <a:buNone/>
            </a:pPr>
            <a:endParaRPr b="0" i="0">
              <a:solidFill>
                <a:srgbClr val="3C4043"/>
              </a:solidFill>
              <a:latin typeface="Roboto"/>
              <a:ea typeface="Roboto"/>
              <a:cs typeface="Roboto"/>
              <a:sym typeface="Roboto"/>
            </a:endParaRPr>
          </a:p>
          <a:p>
            <a:pPr marL="0" lvl="0" indent="0" algn="l" rtl="0">
              <a:spcBef>
                <a:spcPts val="0"/>
              </a:spcBef>
              <a:spcAft>
                <a:spcPts val="0"/>
              </a:spcAft>
              <a:buNone/>
            </a:pPr>
            <a:r>
              <a:rPr lang="de-AT" b="0" i="0">
                <a:solidFill>
                  <a:srgbClr val="3C4043"/>
                </a:solidFill>
                <a:latin typeface="Roboto"/>
                <a:ea typeface="Roboto"/>
                <a:cs typeface="Roboto"/>
                <a:sym typeface="Roboto"/>
              </a:rPr>
              <a:t>Hier sind einige grundlegende Aspekte, die bei der Auswahl des richtigen Instruments für Ihre Einrichtung berücksichtigt werden sollten:</a:t>
            </a:r>
            <a:endParaRPr/>
          </a:p>
          <a:p>
            <a:pPr marL="0" lvl="0" indent="0" algn="l" rtl="0">
              <a:spcBef>
                <a:spcPts val="0"/>
              </a:spcBef>
              <a:spcAft>
                <a:spcPts val="0"/>
              </a:spcAft>
              <a:buClr>
                <a:schemeClr val="dk1"/>
              </a:buClr>
              <a:buSzPts val="1200"/>
              <a:buFont typeface="Arial"/>
              <a:buNone/>
            </a:pPr>
            <a:endParaRPr b="1" i="0">
              <a:solidFill>
                <a:srgbClr val="444444"/>
              </a:solidFill>
              <a:latin typeface="Quicksand"/>
              <a:ea typeface="Quicksand"/>
              <a:cs typeface="Quicksand"/>
              <a:sym typeface="Quicksand"/>
            </a:endParaRPr>
          </a:p>
          <a:p>
            <a:pPr marL="0" lvl="0" indent="0" algn="l" rtl="0">
              <a:spcBef>
                <a:spcPts val="0"/>
              </a:spcBef>
              <a:spcAft>
                <a:spcPts val="0"/>
              </a:spcAft>
              <a:buClr>
                <a:srgbClr val="444444"/>
              </a:buClr>
              <a:buSzPts val="1200"/>
              <a:buFont typeface="Arial"/>
              <a:buNone/>
            </a:pPr>
            <a:r>
              <a:rPr lang="de-AT" b="0" i="0">
                <a:solidFill>
                  <a:srgbClr val="444444"/>
                </a:solidFill>
                <a:latin typeface="Quicksand"/>
                <a:ea typeface="Quicksand"/>
                <a:cs typeface="Quicksand"/>
                <a:sym typeface="Quicksand"/>
              </a:rPr>
              <a:t>Integrationsfähigkeit:</a:t>
            </a:r>
            <a:endParaRPr/>
          </a:p>
          <a:p>
            <a:pPr marL="0" lvl="0" indent="0" algn="l" rtl="0">
              <a:spcBef>
                <a:spcPts val="0"/>
              </a:spcBef>
              <a:spcAft>
                <a:spcPts val="0"/>
              </a:spcAft>
              <a:buClr>
                <a:srgbClr val="444444"/>
              </a:buClr>
              <a:buSzPts val="1200"/>
              <a:buFont typeface="Arial"/>
              <a:buNone/>
            </a:pPr>
            <a:r>
              <a:rPr lang="de-AT" b="0" i="0">
                <a:solidFill>
                  <a:srgbClr val="444444"/>
                </a:solidFill>
                <a:latin typeface="Quicksand"/>
                <a:ea typeface="Quicksand"/>
                <a:cs typeface="Quicksand"/>
                <a:sym typeface="Quicksand"/>
              </a:rPr>
              <a:t>Die gewählte App sollte sich nahtlos in bestehende Systeme integrieren lassen, um einen reibungslosen Arbeitsablauf zu gewährleisten. Diese Integration ist besonders wichtig für Unternehmen mit bestehenden Infrastrukturen wie Intranets, Portalen oder Lernmanagementsystemen.</a:t>
            </a:r>
            <a:endParaRPr/>
          </a:p>
          <a:p>
            <a:pPr marL="0" lvl="0" indent="0" algn="l" rtl="0">
              <a:spcBef>
                <a:spcPts val="0"/>
              </a:spcBef>
              <a:spcAft>
                <a:spcPts val="0"/>
              </a:spcAft>
              <a:buClr>
                <a:schemeClr val="dk1"/>
              </a:buClr>
              <a:buSzPts val="1200"/>
              <a:buFont typeface="Arial"/>
              <a:buNone/>
            </a:pPr>
            <a:endParaRPr b="0" i="0">
              <a:solidFill>
                <a:srgbClr val="444444"/>
              </a:solidFill>
              <a:latin typeface="Quicksand"/>
              <a:ea typeface="Quicksand"/>
              <a:cs typeface="Quicksand"/>
              <a:sym typeface="Quicksand"/>
            </a:endParaRPr>
          </a:p>
          <a:p>
            <a:pPr marL="0" lvl="0" indent="0" algn="l" rtl="0">
              <a:spcBef>
                <a:spcPts val="0"/>
              </a:spcBef>
              <a:spcAft>
                <a:spcPts val="0"/>
              </a:spcAft>
              <a:buClr>
                <a:srgbClr val="444444"/>
              </a:buClr>
              <a:buSzPts val="1200"/>
              <a:buFont typeface="Arial"/>
              <a:buNone/>
            </a:pPr>
            <a:r>
              <a:rPr lang="de-AT" b="0" i="0">
                <a:solidFill>
                  <a:srgbClr val="444444"/>
                </a:solidFill>
                <a:latin typeface="Quicksand"/>
                <a:ea typeface="Quicksand"/>
                <a:cs typeface="Quicksand"/>
                <a:sym typeface="Quicksand"/>
              </a:rPr>
              <a:t>Benutzerfreundliche Schnittstelle:</a:t>
            </a:r>
            <a:endParaRPr/>
          </a:p>
          <a:p>
            <a:pPr marL="0" lvl="0" indent="0" algn="l" rtl="0">
              <a:spcBef>
                <a:spcPts val="0"/>
              </a:spcBef>
              <a:spcAft>
                <a:spcPts val="0"/>
              </a:spcAft>
              <a:buClr>
                <a:srgbClr val="444444"/>
              </a:buClr>
              <a:buSzPts val="1200"/>
              <a:buFont typeface="Arial"/>
              <a:buNone/>
            </a:pPr>
            <a:r>
              <a:rPr lang="de-AT" b="0" i="0">
                <a:solidFill>
                  <a:srgbClr val="444444"/>
                </a:solidFill>
                <a:latin typeface="Quicksand"/>
                <a:ea typeface="Quicksand"/>
                <a:cs typeface="Quicksand"/>
                <a:sym typeface="Quicksand"/>
              </a:rPr>
              <a:t>Ein Tool ist nur so gut wie seine Akzeptanzrate. Die beliebtesten Kommunikationstools am Arbeitsplatz sind diejenigen mit intuitiven Schnittstellen, die es Mitarbeitern aller technischen Fertigkeiten leicht machen, sich damit zu beschäftigen.</a:t>
            </a:r>
            <a:endParaRPr/>
          </a:p>
          <a:p>
            <a:pPr marL="0" lvl="0" indent="0" algn="l" rtl="0">
              <a:spcBef>
                <a:spcPts val="0"/>
              </a:spcBef>
              <a:spcAft>
                <a:spcPts val="0"/>
              </a:spcAft>
              <a:buClr>
                <a:schemeClr val="dk1"/>
              </a:buClr>
              <a:buSzPts val="1200"/>
              <a:buFont typeface="Arial"/>
              <a:buNone/>
            </a:pPr>
            <a:endParaRPr b="0" i="0">
              <a:solidFill>
                <a:srgbClr val="444444"/>
              </a:solidFill>
              <a:latin typeface="Quicksand"/>
              <a:ea typeface="Quicksand"/>
              <a:cs typeface="Quicksand"/>
              <a:sym typeface="Quicksand"/>
            </a:endParaRPr>
          </a:p>
          <a:p>
            <a:pPr marL="0" lvl="0" indent="0" algn="l" rtl="0">
              <a:spcBef>
                <a:spcPts val="0"/>
              </a:spcBef>
              <a:spcAft>
                <a:spcPts val="0"/>
              </a:spcAft>
              <a:buClr>
                <a:srgbClr val="444444"/>
              </a:buClr>
              <a:buSzPts val="1200"/>
              <a:buFont typeface="Arial"/>
              <a:buNone/>
            </a:pPr>
            <a:r>
              <a:rPr lang="de-AT" b="0" i="0">
                <a:solidFill>
                  <a:srgbClr val="444444"/>
                </a:solidFill>
                <a:latin typeface="Quicksand"/>
                <a:ea typeface="Quicksand"/>
                <a:cs typeface="Quicksand"/>
                <a:sym typeface="Quicksand"/>
              </a:rPr>
              <a:t>Sicherheit und Konformität:</a:t>
            </a:r>
            <a:endParaRPr/>
          </a:p>
          <a:p>
            <a:pPr marL="0" lvl="0" indent="0" algn="l" rtl="0">
              <a:spcBef>
                <a:spcPts val="0"/>
              </a:spcBef>
              <a:spcAft>
                <a:spcPts val="0"/>
              </a:spcAft>
              <a:buClr>
                <a:srgbClr val="444444"/>
              </a:buClr>
              <a:buSzPts val="1200"/>
              <a:buFont typeface="Arial"/>
              <a:buNone/>
            </a:pPr>
            <a:r>
              <a:rPr lang="de-AT" b="0" i="0">
                <a:solidFill>
                  <a:srgbClr val="444444"/>
                </a:solidFill>
                <a:latin typeface="Quicksand"/>
                <a:ea typeface="Quicksand"/>
                <a:cs typeface="Quicksand"/>
                <a:sym typeface="Quicksand"/>
              </a:rPr>
              <a:t>Angesichts des sensiblen Charakters der Unternehmenskommunikation ist es unabdingbar, Tools zu bevorzugen, die erstklassige Sicherheitsprotokolle und Compliance-Standards einhalten.</a:t>
            </a:r>
            <a:endParaRPr/>
          </a:p>
          <a:p>
            <a:pPr marL="0" lvl="0" indent="0" algn="l" rtl="0">
              <a:spcBef>
                <a:spcPts val="0"/>
              </a:spcBef>
              <a:spcAft>
                <a:spcPts val="0"/>
              </a:spcAft>
              <a:buClr>
                <a:schemeClr val="dk1"/>
              </a:buClr>
              <a:buSzPts val="1200"/>
              <a:buFont typeface="Arial"/>
              <a:buNone/>
            </a:pPr>
            <a:endParaRPr b="0" i="0">
              <a:solidFill>
                <a:srgbClr val="444444"/>
              </a:solidFill>
              <a:latin typeface="Quicksand"/>
              <a:ea typeface="Quicksand"/>
              <a:cs typeface="Quicksand"/>
              <a:sym typeface="Quicksand"/>
            </a:endParaRPr>
          </a:p>
          <a:p>
            <a:pPr marL="0" lvl="0" indent="0" algn="l" rtl="0">
              <a:spcBef>
                <a:spcPts val="0"/>
              </a:spcBef>
              <a:spcAft>
                <a:spcPts val="0"/>
              </a:spcAft>
              <a:buClr>
                <a:srgbClr val="444444"/>
              </a:buClr>
              <a:buSzPts val="1200"/>
              <a:buFont typeface="Arial"/>
              <a:buNone/>
            </a:pPr>
            <a:r>
              <a:rPr lang="de-AT" b="0" i="0">
                <a:solidFill>
                  <a:srgbClr val="444444"/>
                </a:solidFill>
                <a:latin typeface="Quicksand"/>
                <a:ea typeface="Quicksand"/>
                <a:cs typeface="Quicksand"/>
                <a:sym typeface="Quicksand"/>
              </a:rPr>
              <a:t>Skalierbarkeit:</a:t>
            </a:r>
            <a:endParaRPr/>
          </a:p>
          <a:p>
            <a:pPr marL="0" lvl="0" indent="0" algn="l" rtl="0">
              <a:spcBef>
                <a:spcPts val="0"/>
              </a:spcBef>
              <a:spcAft>
                <a:spcPts val="0"/>
              </a:spcAft>
              <a:buClr>
                <a:srgbClr val="444444"/>
              </a:buClr>
              <a:buSzPts val="1200"/>
              <a:buFont typeface="Arial"/>
              <a:buNone/>
            </a:pPr>
            <a:r>
              <a:rPr lang="de-AT" b="0" i="0">
                <a:solidFill>
                  <a:srgbClr val="444444"/>
                </a:solidFill>
                <a:latin typeface="Quicksand"/>
                <a:ea typeface="Quicksand"/>
                <a:cs typeface="Quicksand"/>
                <a:sym typeface="Quicksand"/>
              </a:rPr>
              <a:t>Wenn Unternehmen wachsen und sich weiterentwickeln, können sich ihre Kommunikationsanforderungen ändern. Wenn Sie sich für skalierbare Lösungen entscheiden, können Sie sicher sein, dass das Tool mit Ihrem Unternehmen mitwächst.</a:t>
            </a:r>
            <a:endParaRPr/>
          </a:p>
          <a:p>
            <a:pPr marL="0" lvl="0" indent="0" algn="l" rtl="0">
              <a:spcBef>
                <a:spcPts val="0"/>
              </a:spcBef>
              <a:spcAft>
                <a:spcPts val="0"/>
              </a:spcAft>
              <a:buNone/>
            </a:pPr>
            <a:endParaRPr b="0" i="0">
              <a:solidFill>
                <a:srgbClr val="3C4043"/>
              </a:solidFill>
              <a:latin typeface="Roboto"/>
              <a:ea typeface="Roboto"/>
              <a:cs typeface="Roboto"/>
              <a:sym typeface="Roboto"/>
            </a:endParaRPr>
          </a:p>
          <a:p>
            <a:pPr marL="0" lvl="0" indent="0" algn="l" rtl="0">
              <a:spcBef>
                <a:spcPts val="0"/>
              </a:spcBef>
              <a:spcAft>
                <a:spcPts val="0"/>
              </a:spcAft>
              <a:buNone/>
            </a:pPr>
            <a:r>
              <a:rPr lang="de-AT" b="0" i="0">
                <a:solidFill>
                  <a:srgbClr val="3C4043"/>
                </a:solidFill>
                <a:latin typeface="Roboto"/>
                <a:ea typeface="Roboto"/>
                <a:cs typeface="Roboto"/>
                <a:sym typeface="Roboto"/>
              </a:rPr>
              <a:t>Auf den nächsten Folien finden Sie einige grundlegende Informationen zu zwei wichtigen Produkten für die digitale Zusammenarbeit und Kommunikation:</a:t>
            </a:r>
            <a:endParaRPr/>
          </a:p>
          <a:p>
            <a:pPr marL="0" lvl="0" indent="0" algn="l" rtl="0">
              <a:spcBef>
                <a:spcPts val="0"/>
              </a:spcBef>
              <a:spcAft>
                <a:spcPts val="0"/>
              </a:spcAft>
              <a:buNone/>
            </a:pPr>
            <a:endParaRPr b="0" i="0">
              <a:solidFill>
                <a:srgbClr val="3C4043"/>
              </a:solidFill>
              <a:latin typeface="Roboto"/>
              <a:ea typeface="Roboto"/>
              <a:cs typeface="Roboto"/>
              <a:sym typeface="Roboto"/>
            </a:endParaRPr>
          </a:p>
          <a:p>
            <a:pPr marL="0" lvl="0" indent="0" algn="l" rtl="0">
              <a:spcBef>
                <a:spcPts val="0"/>
              </a:spcBef>
              <a:spcAft>
                <a:spcPts val="0"/>
              </a:spcAft>
              <a:buNone/>
            </a:pPr>
            <a:r>
              <a:rPr lang="de-AT" b="0" i="0">
                <a:solidFill>
                  <a:srgbClr val="3C4043"/>
                </a:solidFill>
                <a:latin typeface="Roboto"/>
                <a:ea typeface="Roboto"/>
                <a:cs typeface="Roboto"/>
                <a:sym typeface="Roboto"/>
              </a:rPr>
              <a:t>Microsoft Teams und Google Workspace.</a:t>
            </a:r>
            <a:endParaRPr/>
          </a:p>
        </p:txBody>
      </p:sp>
      <p:sp>
        <p:nvSpPr>
          <p:cNvPr id="195" name="Google Shape;195;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AT"/>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de-AT" b="0" i="0">
                <a:solidFill>
                  <a:srgbClr val="444444"/>
                </a:solidFill>
                <a:latin typeface="Quicksand"/>
                <a:ea typeface="Quicksand"/>
                <a:cs typeface="Quicksand"/>
                <a:sym typeface="Quicksand"/>
              </a:rPr>
              <a:t>Microsoft Teams, ehemals Skype for Business, ist jetzt in den Standard- und Premium-Paketen für Unternehmen enthalten. Es ermöglicht Ihnen die Zusammenarbeit mit anderen Personen in einem speziellen Online-Arbeitsbereich, in dem Sie Gespräche führen und Dokumente austauschen können. Es bietet Messaging sowie Sprach- und Videoanrufe zwischen einzelnen Personen oder Personengruppen. Es ist als mobile App, für Ihre Desktops und als App für Ihren Computer verfügbar. </a:t>
            </a:r>
            <a:endParaRPr/>
          </a:p>
          <a:p>
            <a:pPr marL="0" lvl="0" indent="0" algn="l" rtl="0">
              <a:spcBef>
                <a:spcPts val="0"/>
              </a:spcBef>
              <a:spcAft>
                <a:spcPts val="0"/>
              </a:spcAft>
              <a:buNone/>
            </a:pPr>
            <a:endParaRPr b="0" i="0">
              <a:solidFill>
                <a:srgbClr val="444444"/>
              </a:solidFill>
              <a:latin typeface="Quicksand"/>
              <a:ea typeface="Quicksand"/>
              <a:cs typeface="Quicksand"/>
              <a:sym typeface="Quicksand"/>
            </a:endParaRPr>
          </a:p>
          <a:p>
            <a:pPr marL="0" lvl="0" indent="0" algn="l" rtl="0">
              <a:spcBef>
                <a:spcPts val="0"/>
              </a:spcBef>
              <a:spcAft>
                <a:spcPts val="0"/>
              </a:spcAft>
              <a:buNone/>
            </a:pPr>
            <a:r>
              <a:rPr lang="de-AT" b="0" i="0">
                <a:solidFill>
                  <a:srgbClr val="444444"/>
                </a:solidFill>
                <a:latin typeface="Quicksand"/>
                <a:ea typeface="Quicksand"/>
                <a:cs typeface="Quicksand"/>
                <a:sym typeface="Quicksand"/>
              </a:rPr>
              <a:t>Channels - Gruppen-Chaträume - können zu bestimmten Themen wie Arbeitsprojekten eingerichtet werden und können privat oder öffentlich sein. Dies ist eine kostengünstige Kommunikationsplattform für die Kommunikation mit Personen, die sich in einem anderen Land befinden. Die meisten von Ihnen arbeiten wahrscheinlich bereits mit Microsoft Office-Produkten wie MS Word oder MS Office. Daher wird Ihnen Microsoft Teams vertraut sein und eine gute Lösung für den Start Ihrer Online-Kommunikation und -Zusammenarbeit darstellen. </a:t>
            </a:r>
            <a:endParaRPr/>
          </a:p>
          <a:p>
            <a:pPr marL="0" lvl="0" indent="0" algn="l" rtl="0">
              <a:spcBef>
                <a:spcPts val="0"/>
              </a:spcBef>
              <a:spcAft>
                <a:spcPts val="0"/>
              </a:spcAft>
              <a:buNone/>
            </a:pPr>
            <a:endParaRPr b="0" i="0">
              <a:solidFill>
                <a:srgbClr val="444444"/>
              </a:solidFill>
              <a:latin typeface="Quicksand"/>
              <a:ea typeface="Quicksand"/>
              <a:cs typeface="Quicksand"/>
              <a:sym typeface="Quicksand"/>
            </a:endParaRPr>
          </a:p>
          <a:p>
            <a:pPr marL="0" lvl="0" indent="0" algn="l" rtl="0">
              <a:spcBef>
                <a:spcPts val="0"/>
              </a:spcBef>
              <a:spcAft>
                <a:spcPts val="0"/>
              </a:spcAft>
              <a:buNone/>
            </a:pPr>
            <a:endParaRPr/>
          </a:p>
        </p:txBody>
      </p:sp>
      <p:sp>
        <p:nvSpPr>
          <p:cNvPr id="205" name="Google Shape;20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AT"/>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 name="Google Shape;214;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de-AT"/>
              <a:t>Das nächste gängige Tool für digitale Kommunikation und Zusammenarbeit ist Google Workspace. Sie kennen Google vielleicht von der Suche im Internet, aber Google bietet viel mehr und wird in vielen Einrichtungen für die interne und externe Kommunikation und Zusammenarbeit genutzt.</a:t>
            </a:r>
            <a:endParaRPr/>
          </a:p>
          <a:p>
            <a:pPr marL="0" lvl="0" indent="0" algn="l" rtl="0">
              <a:spcBef>
                <a:spcPts val="0"/>
              </a:spcBef>
              <a:spcAft>
                <a:spcPts val="0"/>
              </a:spcAft>
              <a:buNone/>
            </a:pPr>
            <a:endParaRPr/>
          </a:p>
          <a:p>
            <a:pPr marL="0" lvl="0" indent="0" algn="l" rtl="0">
              <a:spcBef>
                <a:spcPts val="0"/>
              </a:spcBef>
              <a:spcAft>
                <a:spcPts val="0"/>
              </a:spcAft>
              <a:buNone/>
            </a:pPr>
            <a:r>
              <a:rPr lang="de-AT"/>
              <a:t>In der zweiten Sitzung dieses Moduls haben Sie gelernt, wie man mit Google Workspace arbeitet. Können Sie sich erinnern?</a:t>
            </a:r>
            <a:endParaRPr/>
          </a:p>
        </p:txBody>
      </p:sp>
      <p:sp>
        <p:nvSpPr>
          <p:cNvPr id="215" name="Google Shape;215;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AT"/>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de-AT"/>
              <a:t>Sie haben gelernt, wie man mit Google Workspace arbeitet. Können Sie sich an all die verschiedenen Werkzeuge und Funktionen erinnern? </a:t>
            </a:r>
            <a:endParaRPr/>
          </a:p>
          <a:p>
            <a:pPr marL="0" lvl="0" indent="0" algn="l" rtl="0">
              <a:spcBef>
                <a:spcPts val="0"/>
              </a:spcBef>
              <a:spcAft>
                <a:spcPts val="0"/>
              </a:spcAft>
              <a:buNone/>
            </a:pPr>
            <a:endParaRPr/>
          </a:p>
          <a:p>
            <a:pPr marL="0" lvl="0" indent="0" algn="l" rtl="0">
              <a:spcBef>
                <a:spcPts val="0"/>
              </a:spcBef>
              <a:spcAft>
                <a:spcPts val="0"/>
              </a:spcAft>
              <a:buNone/>
            </a:pPr>
            <a:r>
              <a:rPr lang="de-AT"/>
              <a:t>Hier sind sie:</a:t>
            </a:r>
            <a:endParaRPr/>
          </a:p>
          <a:p>
            <a:pPr marL="0" lvl="0" indent="0" algn="l" rtl="0">
              <a:spcBef>
                <a:spcPts val="0"/>
              </a:spcBef>
              <a:spcAft>
                <a:spcPts val="0"/>
              </a:spcAft>
              <a:buNone/>
            </a:pPr>
            <a:endParaRPr/>
          </a:p>
          <a:p>
            <a:pPr marL="0" lvl="0" indent="0" algn="l" rtl="0">
              <a:spcBef>
                <a:spcPts val="0"/>
              </a:spcBef>
              <a:spcAft>
                <a:spcPts val="0"/>
              </a:spcAft>
              <a:buNone/>
            </a:pPr>
            <a:r>
              <a:rPr lang="de-AT"/>
              <a:t>Gmail dient zum Senden und Empfangen von E-Mails. </a:t>
            </a:r>
            <a:endParaRPr/>
          </a:p>
          <a:p>
            <a:pPr marL="0" lvl="0" indent="0" algn="l" rtl="0">
              <a:spcBef>
                <a:spcPts val="0"/>
              </a:spcBef>
              <a:spcAft>
                <a:spcPts val="0"/>
              </a:spcAft>
              <a:buNone/>
            </a:pPr>
            <a:endParaRPr/>
          </a:p>
          <a:p>
            <a:pPr marL="0" lvl="0" indent="0" algn="l" rtl="0">
              <a:spcBef>
                <a:spcPts val="0"/>
              </a:spcBef>
              <a:spcAft>
                <a:spcPts val="0"/>
              </a:spcAft>
              <a:buNone/>
            </a:pPr>
            <a:r>
              <a:rPr lang="de-AT"/>
              <a:t>Google Calendar ist wie ein Papierkalender, hat aber viel mehr Funktionen für die digitale Zusammenarbeit.</a:t>
            </a:r>
            <a:endParaRPr/>
          </a:p>
          <a:p>
            <a:pPr marL="0" lvl="0" indent="0" algn="l" rtl="0">
              <a:spcBef>
                <a:spcPts val="0"/>
              </a:spcBef>
              <a:spcAft>
                <a:spcPts val="0"/>
              </a:spcAft>
              <a:buNone/>
            </a:pPr>
            <a:endParaRPr/>
          </a:p>
          <a:p>
            <a:pPr marL="0" lvl="0" indent="0" algn="l" rtl="0">
              <a:spcBef>
                <a:spcPts val="0"/>
              </a:spcBef>
              <a:spcAft>
                <a:spcPts val="0"/>
              </a:spcAft>
              <a:buNone/>
            </a:pPr>
            <a:r>
              <a:rPr lang="de-AT"/>
              <a:t>Google Drive ist ein Online-Ordner, in dem Sie alle Arten von Dateien speichern und mit Ihren Kollegen teilen können.</a:t>
            </a:r>
            <a:endParaRPr/>
          </a:p>
          <a:p>
            <a:pPr marL="0" lvl="0" indent="0" algn="l" rtl="0">
              <a:spcBef>
                <a:spcPts val="0"/>
              </a:spcBef>
              <a:spcAft>
                <a:spcPts val="0"/>
              </a:spcAft>
              <a:buNone/>
            </a:pPr>
            <a:endParaRPr/>
          </a:p>
          <a:p>
            <a:pPr marL="0" lvl="0" indent="0" algn="l" rtl="0">
              <a:spcBef>
                <a:spcPts val="0"/>
              </a:spcBef>
              <a:spcAft>
                <a:spcPts val="0"/>
              </a:spcAft>
              <a:buNone/>
            </a:pPr>
            <a:r>
              <a:rPr lang="de-AT"/>
              <a:t>Google Meet ist das Tool für Videoanrufe oder Videokonferenzen.</a:t>
            </a:r>
            <a:endParaRPr/>
          </a:p>
          <a:p>
            <a:pPr marL="0" lvl="0" indent="0" algn="l" rtl="0">
              <a:spcBef>
                <a:spcPts val="0"/>
              </a:spcBef>
              <a:spcAft>
                <a:spcPts val="0"/>
              </a:spcAft>
              <a:buNone/>
            </a:pPr>
            <a:endParaRPr/>
          </a:p>
          <a:p>
            <a:pPr marL="0" lvl="0" indent="0" algn="l" rtl="0">
              <a:spcBef>
                <a:spcPts val="0"/>
              </a:spcBef>
              <a:spcAft>
                <a:spcPts val="0"/>
              </a:spcAft>
              <a:buNone/>
            </a:pPr>
            <a:r>
              <a:rPr lang="de-AT"/>
              <a:t>Google Chat ist ein Chatprogramm, das Sie für Sofortnachrichten verwenden können.</a:t>
            </a:r>
            <a:endParaRPr/>
          </a:p>
          <a:p>
            <a:pPr marL="0" lvl="0" indent="0" algn="l" rtl="0">
              <a:spcBef>
                <a:spcPts val="0"/>
              </a:spcBef>
              <a:spcAft>
                <a:spcPts val="0"/>
              </a:spcAft>
              <a:buNone/>
            </a:pPr>
            <a:endParaRPr/>
          </a:p>
          <a:p>
            <a:pPr marL="0" lvl="0" indent="0" algn="l" rtl="0">
              <a:spcBef>
                <a:spcPts val="0"/>
              </a:spcBef>
              <a:spcAft>
                <a:spcPts val="0"/>
              </a:spcAft>
              <a:buNone/>
            </a:pPr>
            <a:r>
              <a:rPr lang="de-AT"/>
              <a:t>Wie Sie sehen können, bietet Google mehr oder weniger die gleichen Funktionen wie Microsoft Teams. Es hängt von Ihrer Organisation ab, welches Produkt verwendet wird. </a:t>
            </a:r>
            <a:endParaRPr/>
          </a:p>
        </p:txBody>
      </p:sp>
      <p:sp>
        <p:nvSpPr>
          <p:cNvPr id="223" name="Google Shape;223;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AT"/>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de-AT"/>
              <a:t>In der dritten Sitzung dieses Moduls ging es um die Netiquette, ein recht lustiges Wort. Können Sie sich erinnern, was es bedeutet? </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de-AT"/>
              <a:t>Die Netiquette wird meist für den Umgang mit unbekannten Personen im Internet verwendet. Die Regeln der Netiquette sind sehr abhängig von der Plattform und ihren Teilnehmern. In der Regel obliegt es dem Betreiber einer Website oder Kommunikations-App, Art und Umfang der Netiquette festzulegen. Es liegt auch in ihrer Verantwortung, die Einhaltung dieser Grundregeln zu überwachen und Verstöße dagegen zu ahnden.</a:t>
            </a:r>
            <a:endParaRPr/>
          </a:p>
          <a:p>
            <a:pPr marL="0" lvl="0" indent="0" algn="l" rtl="0">
              <a:spcBef>
                <a:spcPts val="0"/>
              </a:spcBef>
              <a:spcAft>
                <a:spcPts val="0"/>
              </a:spcAft>
              <a:buNone/>
            </a:pPr>
            <a:endParaRPr/>
          </a:p>
          <a:p>
            <a:pPr marL="0" lvl="0" indent="0" algn="l" rtl="0">
              <a:spcBef>
                <a:spcPts val="0"/>
              </a:spcBef>
              <a:spcAft>
                <a:spcPts val="0"/>
              </a:spcAft>
              <a:buNone/>
            </a:pPr>
            <a:r>
              <a:rPr lang="de-AT"/>
              <a:t>Die Einhaltung der Netiquette kann wichtig sein, um Ihren Online-Ruf zu verbessern. Potenzielle Arbeitgeber recherchieren oft nach Bewerbern und stellen vielleicht eher jemanden ein, der andere mit Respekt behandelt. Es ist auch wichtig, die Netiquette zu üben, damit Sie über Online-Plattformen effektiv mit Menschen wie Kollegen, Klassenkameraden oder Lehrern kommunizieren können. So ist es zum Beispiel wichtig zu wissen, wie man eine freundliche, professionelle E-Mail schreibt, wenn man sich bei einem potenziellen Arbeitgeber nach einem Jobangebot erkundigt.</a:t>
            </a:r>
            <a:endParaRPr/>
          </a:p>
          <a:p>
            <a:pPr marL="0" lvl="0" indent="0" algn="l" rtl="0">
              <a:spcBef>
                <a:spcPts val="0"/>
              </a:spcBef>
              <a:spcAft>
                <a:spcPts val="0"/>
              </a:spcAft>
              <a:buNone/>
            </a:pPr>
            <a:endParaRPr/>
          </a:p>
        </p:txBody>
      </p:sp>
      <p:sp>
        <p:nvSpPr>
          <p:cNvPr id="237" name="Google Shape;237;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AT"/>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5" name="Google Shape;245;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de-AT" b="0" i="0">
                <a:solidFill>
                  <a:srgbClr val="8F8F8F"/>
                </a:solidFill>
                <a:latin typeface="Arial"/>
                <a:ea typeface="Arial"/>
                <a:cs typeface="Arial"/>
                <a:sym typeface="Arial"/>
              </a:rPr>
              <a:t>Wenn Sie im Internet kommunizieren, sollten Sie immer daran denken, dass Sie mit Menschen kommunizieren und nicht einfach mit Computern oder Smartphones. Wie in der realen Welt sind auch im Internet Benimmregeln notwendig. Die Netiquette ist daher wichtig, um nachteilige Folgen zu vermeiden.</a:t>
            </a:r>
            <a:endParaRPr/>
          </a:p>
          <a:p>
            <a:pPr marL="0" lvl="0" indent="0" algn="l" rtl="0">
              <a:spcBef>
                <a:spcPts val="0"/>
              </a:spcBef>
              <a:spcAft>
                <a:spcPts val="0"/>
              </a:spcAft>
              <a:buNone/>
            </a:pPr>
            <a:endParaRPr b="0" i="0">
              <a:solidFill>
                <a:srgbClr val="8F8F8F"/>
              </a:solidFill>
              <a:latin typeface="Arial"/>
              <a:ea typeface="Arial"/>
              <a:cs typeface="Arial"/>
              <a:sym typeface="Arial"/>
            </a:endParaRPr>
          </a:p>
          <a:p>
            <a:pPr marL="0" lvl="0" indent="0" algn="l" rtl="0">
              <a:spcBef>
                <a:spcPts val="0"/>
              </a:spcBef>
              <a:spcAft>
                <a:spcPts val="0"/>
              </a:spcAft>
              <a:buNone/>
            </a:pPr>
            <a:r>
              <a:rPr lang="de-AT" b="0" i="0">
                <a:solidFill>
                  <a:srgbClr val="8F8F8F"/>
                </a:solidFill>
                <a:latin typeface="Arial"/>
                <a:ea typeface="Arial"/>
                <a:cs typeface="Arial"/>
                <a:sym typeface="Arial"/>
              </a:rPr>
              <a:t>Sei </a:t>
            </a:r>
            <a:r>
              <a:rPr lang="de-AT">
                <a:solidFill>
                  <a:srgbClr val="8F8F8F"/>
                </a:solidFill>
                <a:latin typeface="Arial"/>
                <a:ea typeface="Arial"/>
                <a:cs typeface="Arial"/>
                <a:sym typeface="Arial"/>
              </a:rPr>
              <a:t>Sie einfach</a:t>
            </a:r>
            <a:r>
              <a:rPr lang="de-AT" b="0" i="0">
                <a:solidFill>
                  <a:srgbClr val="8F8F8F"/>
                </a:solidFill>
                <a:latin typeface="Arial"/>
                <a:ea typeface="Arial"/>
                <a:cs typeface="Arial"/>
                <a:sym typeface="Arial"/>
              </a:rPr>
              <a:t> respektvoll und freundlich wie im richtigen Leben - das ist alles! </a:t>
            </a:r>
            <a:endParaRPr/>
          </a:p>
          <a:p>
            <a:pPr marL="0" lvl="0" indent="0" algn="l" rtl="0">
              <a:spcBef>
                <a:spcPts val="0"/>
              </a:spcBef>
              <a:spcAft>
                <a:spcPts val="0"/>
              </a:spcAft>
              <a:buNone/>
            </a:pPr>
            <a:endParaRPr b="0" i="0">
              <a:solidFill>
                <a:srgbClr val="8F8F8F"/>
              </a:solidFill>
              <a:latin typeface="Arial"/>
              <a:ea typeface="Arial"/>
              <a:cs typeface="Arial"/>
              <a:sym typeface="Arial"/>
            </a:endParaRPr>
          </a:p>
          <a:p>
            <a:pPr marL="0" lvl="0" indent="0" algn="l" rtl="0">
              <a:spcBef>
                <a:spcPts val="0"/>
              </a:spcBef>
              <a:spcAft>
                <a:spcPts val="0"/>
              </a:spcAft>
              <a:buNone/>
            </a:pPr>
            <a:endParaRPr b="0" i="0">
              <a:solidFill>
                <a:srgbClr val="8F8F8F"/>
              </a:solidFill>
              <a:latin typeface="Arial"/>
              <a:ea typeface="Arial"/>
              <a:cs typeface="Arial"/>
              <a:sym typeface="Arial"/>
            </a:endParaRPr>
          </a:p>
          <a:p>
            <a:pPr marL="0" lvl="0" indent="0" algn="l" rtl="0">
              <a:spcBef>
                <a:spcPts val="0"/>
              </a:spcBef>
              <a:spcAft>
                <a:spcPts val="0"/>
              </a:spcAft>
              <a:buNone/>
            </a:pPr>
            <a:endParaRPr/>
          </a:p>
        </p:txBody>
      </p:sp>
      <p:sp>
        <p:nvSpPr>
          <p:cNvPr id="246" name="Google Shape;246;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AT"/>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6" name="Google Shape;256;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de-AT"/>
              <a:t>Wenn Sie möchten, können Sie auf die verschiedenen Links klicken, um mehr über Online-Kommunikation zu erfahren und Ihr digitales Verhalten zu professionalisieren. Dies ist sowohl für Ihren Beruf als auch für Ihr Privatleben sehr wichtig. </a:t>
            </a:r>
            <a:endParaRPr/>
          </a:p>
        </p:txBody>
      </p:sp>
      <p:sp>
        <p:nvSpPr>
          <p:cNvPr id="257" name="Google Shape;257;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AT"/>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de-AT"/>
              <a:t>Die vierte Sitzung dieses Moduls befasste sich mit der Publikumsentwicklung. Das bedeutet, wie man so viele Menschen wie möglich im Internet erreicht, um sicherzustellen, dass jeder Ihre Einrichtung kennt und sie besuchen möchte. </a:t>
            </a:r>
            <a:endParaRPr/>
          </a:p>
          <a:p>
            <a:pPr marL="0" lvl="0" indent="0" algn="l" rtl="0">
              <a:spcBef>
                <a:spcPts val="0"/>
              </a:spcBef>
              <a:spcAft>
                <a:spcPts val="0"/>
              </a:spcAft>
              <a:buNone/>
            </a:pPr>
            <a:endParaRPr/>
          </a:p>
          <a:p>
            <a:pPr marL="0" lvl="0" indent="0" algn="l" rtl="0">
              <a:spcBef>
                <a:spcPts val="0"/>
              </a:spcBef>
              <a:spcAft>
                <a:spcPts val="0"/>
              </a:spcAft>
              <a:buNone/>
            </a:pPr>
            <a:r>
              <a:rPr lang="de-AT"/>
              <a:t>Hier sind einige wichtige Punkte, die Sie sich merken sollten. </a:t>
            </a:r>
            <a:endParaRPr/>
          </a:p>
        </p:txBody>
      </p:sp>
      <p:sp>
        <p:nvSpPr>
          <p:cNvPr id="267" name="Google Shape;267;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AT"/>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de-AT"/>
              <a:t>In dieser letzten Sitzung des dritten Moduls erhalten Sie eine kurze Zusammenfassung aller bisherigen Inhalte. Dies soll Ihr vorhandenes Wissen und Ihre praktischen Fähigkeiten festigen, so dass Sie bereit sind, es in einer GLAM-Einrichtung anzuwenden. </a:t>
            </a:r>
            <a:endParaRPr/>
          </a:p>
        </p:txBody>
      </p:sp>
      <p:sp>
        <p:nvSpPr>
          <p:cNvPr id="100" name="Google Shape;100;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de-AT" sz="1200" b="0" i="0" u="none" strike="noStrike" cap="none">
                <a:solidFill>
                  <a:srgbClr val="000000"/>
                </a:solidFill>
                <a:latin typeface="Calibri"/>
                <a:ea typeface="Calibri"/>
                <a:cs typeface="Calibri"/>
                <a:sym typeface="Calibri"/>
              </a:rPr>
              <a:t>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Google Shape;275;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de-AT"/>
              <a:t>Der erste wichtige Schritt zur Vergrößerung Ihres Publikums besteht darin, Ihre Zielgruppe zu definieren. </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de-AT"/>
              <a:t>Unter dem Begriff Zielgruppe versteht man den Personenkreis, der mit einer Werbung erreicht werden soll. Eine Anzeige ist für einen Betrachter oder Leser, der nicht zur Zielgruppe gehört, nicht von Interesse. </a:t>
            </a:r>
            <a:r>
              <a:rPr lang="de-AT" b="0" i="0">
                <a:solidFill>
                  <a:srgbClr val="011140"/>
                </a:solidFill>
                <a:latin typeface="Proxima Nova"/>
                <a:ea typeface="Proxima Nova"/>
                <a:cs typeface="Proxima Nova"/>
                <a:sym typeface="Proxima Nova"/>
              </a:rPr>
              <a:t>Die Zielgruppe kann durch Alter, Geschlecht, Einkommen, Standort, Interessen oder eine Vielzahl anderer Faktoren bestimmt werden.</a:t>
            </a:r>
            <a:endParaRPr/>
          </a:p>
          <a:p>
            <a:pPr marL="0" lvl="0" indent="0" algn="l" rtl="0">
              <a:spcBef>
                <a:spcPts val="0"/>
              </a:spcBef>
              <a:spcAft>
                <a:spcPts val="0"/>
              </a:spcAft>
              <a:buNone/>
            </a:pPr>
            <a:endParaRPr/>
          </a:p>
          <a:p>
            <a:pPr marL="0" lvl="0" indent="0" algn="l" rtl="0">
              <a:spcBef>
                <a:spcPts val="0"/>
              </a:spcBef>
              <a:spcAft>
                <a:spcPts val="0"/>
              </a:spcAft>
              <a:buNone/>
            </a:pPr>
            <a:r>
              <a:rPr lang="de-AT" b="0" i="0">
                <a:solidFill>
                  <a:srgbClr val="011140"/>
                </a:solidFill>
                <a:latin typeface="Proxima Nova"/>
                <a:ea typeface="Proxima Nova"/>
                <a:cs typeface="Proxima Nova"/>
                <a:sym typeface="Proxima Nova"/>
              </a:rPr>
              <a:t>Je nachdem, was Sie verkaufen, kann Ihr Zielpublikum eine Nische oder ein breiteres Spektrum umfassen. Wenn Sie zum Beispiel ein Schuhverkäufer wären, wäre Ihre Zielgruppe breit gefächert, da Männer, Frauen und Kinder alle Schuhe tragen. Andererseits verkaufen Sie vielleicht speziell Hochleistungs-Laufschuhe. Dann wäre Ihre Zielgruppe eher eine Nische - Spitzensportler zwischen 20 und 40 Jahren, die sich für den Laufsport interessieren oder einen Marathon gelaufen sind. In jedem Fall ist es wichtig, Ihre Zielgruppe zu definieren und zu segmentieren, um die kreativen Botschaften zu bestimmen, die bei ihr Anklang finden, und um die von ihr bevorzugten Kanäle zu ermitteln.</a:t>
            </a:r>
            <a:endParaRPr/>
          </a:p>
          <a:p>
            <a:pPr marL="0" lvl="0" indent="0" algn="l" rtl="0">
              <a:spcBef>
                <a:spcPts val="0"/>
              </a:spcBef>
              <a:spcAft>
                <a:spcPts val="0"/>
              </a:spcAft>
              <a:buNone/>
            </a:pPr>
            <a:endParaRPr b="0" i="0">
              <a:solidFill>
                <a:srgbClr val="011140"/>
              </a:solidFill>
              <a:latin typeface="Proxima Nova"/>
              <a:ea typeface="Proxima Nova"/>
              <a:cs typeface="Proxima Nova"/>
              <a:sym typeface="Proxima Nova"/>
            </a:endParaRPr>
          </a:p>
          <a:p>
            <a:pPr marL="0" lvl="0" indent="0" algn="l" rtl="0">
              <a:spcBef>
                <a:spcPts val="0"/>
              </a:spcBef>
              <a:spcAft>
                <a:spcPts val="0"/>
              </a:spcAft>
              <a:buNone/>
            </a:pPr>
            <a:r>
              <a:rPr lang="de-AT" b="0" i="0">
                <a:solidFill>
                  <a:srgbClr val="011140"/>
                </a:solidFill>
                <a:latin typeface="Proxima Nova"/>
                <a:ea typeface="Proxima Nova"/>
                <a:cs typeface="Proxima Nova"/>
                <a:sym typeface="Proxima Nova"/>
              </a:rPr>
              <a:t>Zielgruppen konzentrieren sich auf eine bestimmte Gruppe von Menschen. Das können Männer, Frauen, Teenager oder Kinder sein. Sie haben in der Regel ein gemeinsames Interesse, z. B. Lesen, Laufen oder Fußball.</a:t>
            </a:r>
            <a:endParaRPr/>
          </a:p>
          <a:p>
            <a:pPr marL="0" lvl="0" indent="0" algn="l" rtl="0">
              <a:spcBef>
                <a:spcPts val="0"/>
              </a:spcBef>
              <a:spcAft>
                <a:spcPts val="0"/>
              </a:spcAft>
              <a:buNone/>
            </a:pPr>
            <a:r>
              <a:rPr lang="de-AT" b="0" i="0" u="none" strike="noStrike">
                <a:solidFill>
                  <a:srgbClr val="011140"/>
                </a:solidFill>
                <a:latin typeface="Proxima Nova"/>
                <a:ea typeface="Proxima Nova"/>
                <a:cs typeface="Proxima Nova"/>
                <a:sym typeface="Proxima Nova"/>
              </a:rPr>
              <a:t>Eine einfache Möglichkeit besteht darin, alle Personen, die Ihre Einrichtung besuchen, zu beobachten und sie in verschiedene Gruppen zu unterteilen. Wenn Sie diese Gruppen bilden, sollten Sie die folgenden demografischen Merkmale und Identifikatoren verwenden:</a:t>
            </a:r>
            <a:endParaRPr/>
          </a:p>
          <a:p>
            <a:pPr marL="0" lvl="0" indent="0" algn="l" rtl="0">
              <a:spcBef>
                <a:spcPts val="0"/>
              </a:spcBef>
              <a:spcAft>
                <a:spcPts val="0"/>
              </a:spcAft>
              <a:buNone/>
            </a:pPr>
            <a:endParaRPr b="0" i="0" u="none" strike="noStrike">
              <a:solidFill>
                <a:srgbClr val="011140"/>
              </a:solidFill>
              <a:latin typeface="Proxima Nova"/>
              <a:ea typeface="Proxima Nova"/>
              <a:cs typeface="Proxima Nova"/>
              <a:sym typeface="Proxima Nova"/>
            </a:endParaRPr>
          </a:p>
          <a:p>
            <a:pPr marL="0" lvl="0" indent="-76200" algn="l" rtl="0">
              <a:spcBef>
                <a:spcPts val="0"/>
              </a:spcBef>
              <a:spcAft>
                <a:spcPts val="0"/>
              </a:spcAft>
              <a:buClr>
                <a:srgbClr val="011140"/>
              </a:buClr>
              <a:buSzPts val="1200"/>
              <a:buFont typeface="Arial"/>
              <a:buChar char="•"/>
            </a:pPr>
            <a:r>
              <a:rPr lang="de-AT" b="0" i="0">
                <a:solidFill>
                  <a:srgbClr val="011140"/>
                </a:solidFill>
                <a:latin typeface="Proxima Nova"/>
                <a:ea typeface="Proxima Nova"/>
                <a:cs typeface="Proxima Nova"/>
                <a:sym typeface="Proxima Nova"/>
              </a:rPr>
              <a:t>Alter</a:t>
            </a:r>
            <a:endParaRPr/>
          </a:p>
          <a:p>
            <a:pPr marL="0" lvl="0" indent="-76200" algn="l" rtl="0">
              <a:spcBef>
                <a:spcPts val="0"/>
              </a:spcBef>
              <a:spcAft>
                <a:spcPts val="0"/>
              </a:spcAft>
              <a:buClr>
                <a:srgbClr val="011140"/>
              </a:buClr>
              <a:buSzPts val="1200"/>
              <a:buFont typeface="Arial"/>
              <a:buChar char="•"/>
            </a:pPr>
            <a:r>
              <a:rPr lang="de-AT" b="0" i="0">
                <a:solidFill>
                  <a:srgbClr val="011140"/>
                </a:solidFill>
                <a:latin typeface="Proxima Nova"/>
                <a:ea typeface="Proxima Nova"/>
                <a:cs typeface="Proxima Nova"/>
                <a:sym typeface="Proxima Nova"/>
              </a:rPr>
              <a:t>Geschlecht</a:t>
            </a:r>
            <a:endParaRPr/>
          </a:p>
          <a:p>
            <a:pPr marL="0" lvl="0" indent="-76200" algn="l" rtl="0">
              <a:spcBef>
                <a:spcPts val="0"/>
              </a:spcBef>
              <a:spcAft>
                <a:spcPts val="0"/>
              </a:spcAft>
              <a:buClr>
                <a:srgbClr val="011140"/>
              </a:buClr>
              <a:buSzPts val="1200"/>
              <a:buFont typeface="Arial"/>
              <a:buChar char="•"/>
            </a:pPr>
            <a:r>
              <a:rPr lang="de-AT" b="0" i="0">
                <a:solidFill>
                  <a:srgbClr val="011140"/>
                </a:solidFill>
                <a:latin typeface="Proxima Nova"/>
                <a:ea typeface="Proxima Nova"/>
                <a:cs typeface="Proxima Nova"/>
                <a:sym typeface="Proxima Nova"/>
              </a:rPr>
              <a:t>Standort</a:t>
            </a:r>
            <a:endParaRPr/>
          </a:p>
          <a:p>
            <a:pPr marL="0" lvl="0" indent="-76200" algn="l" rtl="0">
              <a:spcBef>
                <a:spcPts val="0"/>
              </a:spcBef>
              <a:spcAft>
                <a:spcPts val="0"/>
              </a:spcAft>
              <a:buClr>
                <a:srgbClr val="011140"/>
              </a:buClr>
              <a:buSzPts val="1200"/>
              <a:buFont typeface="Arial"/>
              <a:buChar char="•"/>
            </a:pPr>
            <a:r>
              <a:rPr lang="de-AT" b="0" i="0">
                <a:solidFill>
                  <a:srgbClr val="011140"/>
                </a:solidFill>
                <a:latin typeface="Proxima Nova"/>
                <a:ea typeface="Proxima Nova"/>
                <a:cs typeface="Proxima Nova"/>
                <a:sym typeface="Proxima Nova"/>
              </a:rPr>
              <a:t>Hobbys</a:t>
            </a:r>
            <a:endParaRPr/>
          </a:p>
          <a:p>
            <a:pPr marL="0" lvl="0" indent="-76200" algn="l" rtl="0">
              <a:spcBef>
                <a:spcPts val="0"/>
              </a:spcBef>
              <a:spcAft>
                <a:spcPts val="0"/>
              </a:spcAft>
              <a:buClr>
                <a:srgbClr val="011140"/>
              </a:buClr>
              <a:buSzPts val="1200"/>
              <a:buFont typeface="Arial"/>
              <a:buChar char="•"/>
            </a:pPr>
            <a:r>
              <a:rPr lang="de-AT" b="0" i="0">
                <a:solidFill>
                  <a:srgbClr val="011140"/>
                </a:solidFill>
                <a:latin typeface="Proxima Nova"/>
                <a:ea typeface="Proxima Nova"/>
                <a:cs typeface="Proxima Nova"/>
                <a:sym typeface="Proxima Nova"/>
              </a:rPr>
              <a:t>Einkommen</a:t>
            </a:r>
            <a:endParaRPr/>
          </a:p>
          <a:p>
            <a:pPr marL="0" lvl="0" indent="-76200" algn="l" rtl="0">
              <a:spcBef>
                <a:spcPts val="0"/>
              </a:spcBef>
              <a:spcAft>
                <a:spcPts val="0"/>
              </a:spcAft>
              <a:buClr>
                <a:srgbClr val="011140"/>
              </a:buClr>
              <a:buSzPts val="1200"/>
              <a:buFont typeface="Arial"/>
              <a:buChar char="•"/>
            </a:pPr>
            <a:r>
              <a:rPr lang="de-AT" b="0" i="0">
                <a:solidFill>
                  <a:srgbClr val="011140"/>
                </a:solidFill>
                <a:latin typeface="Proxima Nova"/>
                <a:ea typeface="Proxima Nova"/>
                <a:cs typeface="Proxima Nova"/>
                <a:sym typeface="Proxima Nova"/>
              </a:rPr>
              <a:t>Bildungsniveau</a:t>
            </a:r>
            <a:endParaRPr/>
          </a:p>
          <a:p>
            <a:pPr marL="0" lvl="0" indent="-76200" algn="l" rtl="0">
              <a:spcBef>
                <a:spcPts val="0"/>
              </a:spcBef>
              <a:spcAft>
                <a:spcPts val="0"/>
              </a:spcAft>
              <a:buClr>
                <a:srgbClr val="011140"/>
              </a:buClr>
              <a:buSzPts val="1200"/>
              <a:buFont typeface="Arial"/>
              <a:buChar char="•"/>
            </a:pPr>
            <a:r>
              <a:rPr lang="de-AT" b="0" i="0">
                <a:solidFill>
                  <a:srgbClr val="011140"/>
                </a:solidFill>
                <a:latin typeface="Proxima Nova"/>
                <a:ea typeface="Proxima Nova"/>
                <a:cs typeface="Proxima Nova"/>
                <a:sym typeface="Proxima Nova"/>
              </a:rPr>
              <a:t>Beruf</a:t>
            </a:r>
            <a:endParaRPr/>
          </a:p>
          <a:p>
            <a:pPr marL="0" lvl="0" indent="-76200" algn="l" rtl="0">
              <a:spcBef>
                <a:spcPts val="0"/>
              </a:spcBef>
              <a:spcAft>
                <a:spcPts val="0"/>
              </a:spcAft>
              <a:buClr>
                <a:srgbClr val="011140"/>
              </a:buClr>
              <a:buSzPts val="1200"/>
              <a:buFont typeface="Arial"/>
              <a:buChar char="•"/>
            </a:pPr>
            <a:r>
              <a:rPr lang="de-AT" b="0" i="0">
                <a:solidFill>
                  <a:srgbClr val="011140"/>
                </a:solidFill>
                <a:latin typeface="Proxima Nova"/>
                <a:ea typeface="Proxima Nova"/>
                <a:cs typeface="Proxima Nova"/>
                <a:sym typeface="Proxima Nova"/>
              </a:rPr>
              <a:t>Familienstand</a:t>
            </a:r>
            <a:endParaRPr/>
          </a:p>
          <a:p>
            <a:pPr marL="0" lvl="0" indent="-76200" algn="l" rtl="0">
              <a:spcBef>
                <a:spcPts val="0"/>
              </a:spcBef>
              <a:spcAft>
                <a:spcPts val="0"/>
              </a:spcAft>
              <a:buClr>
                <a:srgbClr val="011140"/>
              </a:buClr>
              <a:buSzPts val="1200"/>
              <a:buFont typeface="Arial"/>
              <a:buChar char="•"/>
            </a:pPr>
            <a:r>
              <a:rPr lang="de-AT" b="0" i="0">
                <a:solidFill>
                  <a:srgbClr val="011140"/>
                </a:solidFill>
                <a:latin typeface="Proxima Nova"/>
                <a:ea typeface="Proxima Nova"/>
                <a:cs typeface="Proxima Nova"/>
                <a:sym typeface="Proxima Nova"/>
              </a:rPr>
              <a:t>Wem sie vertrauen</a:t>
            </a:r>
            <a:endParaRPr/>
          </a:p>
          <a:p>
            <a:pPr marL="0" lvl="0" indent="-76200" algn="l" rtl="0">
              <a:spcBef>
                <a:spcPts val="0"/>
              </a:spcBef>
              <a:spcAft>
                <a:spcPts val="0"/>
              </a:spcAft>
              <a:buClr>
                <a:srgbClr val="011140"/>
              </a:buClr>
              <a:buSzPts val="1200"/>
              <a:buFont typeface="Arial"/>
              <a:buChar char="•"/>
            </a:pPr>
            <a:r>
              <a:rPr lang="de-AT" b="0" i="0">
                <a:solidFill>
                  <a:srgbClr val="011140"/>
                </a:solidFill>
                <a:latin typeface="Proxima Nova"/>
                <a:ea typeface="Proxima Nova"/>
                <a:cs typeface="Proxima Nova"/>
                <a:sym typeface="Proxima Nova"/>
              </a:rPr>
              <a:t>Was sie lesen/sehen</a:t>
            </a:r>
            <a:endParaRPr/>
          </a:p>
          <a:p>
            <a:pPr marL="0" lvl="0" indent="0" algn="l" rtl="0">
              <a:spcBef>
                <a:spcPts val="0"/>
              </a:spcBef>
              <a:spcAft>
                <a:spcPts val="0"/>
              </a:spcAft>
              <a:buClr>
                <a:schemeClr val="dk1"/>
              </a:buClr>
              <a:buSzPts val="1200"/>
              <a:buFont typeface="Arial"/>
              <a:buNone/>
            </a:pPr>
            <a:endParaRPr b="0" i="0">
              <a:solidFill>
                <a:srgbClr val="011140"/>
              </a:solidFill>
              <a:latin typeface="Proxima Nova"/>
              <a:ea typeface="Proxima Nova"/>
              <a:cs typeface="Proxima Nova"/>
              <a:sym typeface="Proxima Nova"/>
            </a:endParaRPr>
          </a:p>
          <a:p>
            <a:pPr marL="0" lvl="0" indent="0" algn="l" rtl="0">
              <a:spcBef>
                <a:spcPts val="0"/>
              </a:spcBef>
              <a:spcAft>
                <a:spcPts val="0"/>
              </a:spcAft>
              <a:buClr>
                <a:srgbClr val="011140"/>
              </a:buClr>
              <a:buSzPts val="1200"/>
              <a:buFont typeface="Arial"/>
              <a:buNone/>
            </a:pPr>
            <a:r>
              <a:rPr lang="de-AT" b="0" i="0">
                <a:solidFill>
                  <a:srgbClr val="011140"/>
                </a:solidFill>
                <a:latin typeface="Proxima Nova"/>
                <a:ea typeface="Proxima Nova"/>
                <a:cs typeface="Proxima Nova"/>
                <a:sym typeface="Proxima Nova"/>
              </a:rPr>
              <a:t>Nachdem Sie Ihre Zielgruppen definiert haben, können Sie mit der Entwicklung Ihres Publikums beginnen. Lassen Sie uns mit einigen Dingen beginnen, die Sie beachten sollten. </a:t>
            </a:r>
            <a:endParaRPr/>
          </a:p>
          <a:p>
            <a:pPr marL="0" lvl="0" indent="0" algn="l" rtl="0">
              <a:spcBef>
                <a:spcPts val="0"/>
              </a:spcBef>
              <a:spcAft>
                <a:spcPts val="0"/>
              </a:spcAft>
              <a:buNone/>
            </a:pPr>
            <a:endParaRPr b="0" i="0">
              <a:solidFill>
                <a:srgbClr val="011140"/>
              </a:solidFill>
              <a:latin typeface="Proxima Nova"/>
              <a:ea typeface="Proxima Nova"/>
              <a:cs typeface="Proxima Nova"/>
              <a:sym typeface="Proxima Nova"/>
            </a:endParaRPr>
          </a:p>
        </p:txBody>
      </p:sp>
      <p:sp>
        <p:nvSpPr>
          <p:cNvPr id="276" name="Google Shape;276;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AT"/>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6" name="Google Shape;286;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de-AT" b="0" i="0">
                <a:solidFill>
                  <a:srgbClr val="3C4043"/>
                </a:solidFill>
                <a:latin typeface="Roboto"/>
                <a:ea typeface="Roboto"/>
                <a:cs typeface="Roboto"/>
                <a:sym typeface="Roboto"/>
              </a:rPr>
              <a:t>Um Interaktion auf Social-Media-Plattformen zu erzeugen, müssen Sie Inhalte produzieren, die eine Reaktion der Nutzer hervorrufen. Dies hängt von Ihrer Zielgruppe und Ihrer Einrichtung, ihren Werten und den von Ihnen angebotenen Dienstleistungen ab. Im Allgemeinen ist jedoch ein Inhaltsmix sinnvoll. Teilen Sie informative, unterhaltsame, inspirierende und relevante Inhalte. Posten Sie beispielsweise Inhalte hinter den Kulissen, erklären Sie live, wie Ihre Produkte oder Dienstleistungen genutzt werden, erstellen Sie Grafiken mit Informationen aus Studien, die die Wirksamkeit Ihrer Einrichtung belegen, oder stellen Sie Ihr Team vor. Auf diese Weise sprechen Sie eine breite Gruppe von Menschen an.</a:t>
            </a:r>
            <a:endParaRPr/>
          </a:p>
          <a:p>
            <a:pPr marL="0" lvl="0" indent="0" algn="l" rtl="0">
              <a:spcBef>
                <a:spcPts val="0"/>
              </a:spcBef>
              <a:spcAft>
                <a:spcPts val="0"/>
              </a:spcAft>
              <a:buNone/>
            </a:pPr>
            <a:endParaRPr b="0" i="0">
              <a:solidFill>
                <a:srgbClr val="3C4043"/>
              </a:solidFill>
              <a:latin typeface="Roboto"/>
              <a:ea typeface="Roboto"/>
              <a:cs typeface="Roboto"/>
              <a:sym typeface="Roboto"/>
            </a:endParaRPr>
          </a:p>
          <a:p>
            <a:pPr marL="0" lvl="0" indent="0" algn="l" rtl="0">
              <a:spcBef>
                <a:spcPts val="0"/>
              </a:spcBef>
              <a:spcAft>
                <a:spcPts val="0"/>
              </a:spcAft>
              <a:buNone/>
            </a:pPr>
            <a:r>
              <a:rPr lang="de-AT"/>
              <a:t>Im Allgemeinen sollte jeder Beitrag mit einem Bild oder einem Link kombiniert werden, um ihn auffälliger zu machen. Die Beiträge sollten zu einer konkreten Emotion führen, und Sie können dafür auch Emojis verwenden. Machen Sie ein Bild mit Ihren Beiträgen! </a:t>
            </a:r>
            <a:endParaRPr/>
          </a:p>
          <a:p>
            <a:pPr marL="0" lvl="0" indent="0" algn="l" rtl="0">
              <a:spcBef>
                <a:spcPts val="0"/>
              </a:spcBef>
              <a:spcAft>
                <a:spcPts val="0"/>
              </a:spcAft>
              <a:buNone/>
            </a:pPr>
            <a:endParaRPr/>
          </a:p>
          <a:p>
            <a:pPr marL="0" lvl="0" indent="0" algn="l" rtl="0">
              <a:spcBef>
                <a:spcPts val="0"/>
              </a:spcBef>
              <a:spcAft>
                <a:spcPts val="0"/>
              </a:spcAft>
              <a:buNone/>
            </a:pPr>
            <a:r>
              <a:rPr lang="de-AT"/>
              <a:t>Aber seien Sie vorsichtig: Veröffentlichen Sie keine Bilder von Personen ohne deren Erlaubnis. Das kann zu massiven rechtlichen Problemen für Sie führen. Wenn Sie sich nicht sicher sind, fragen Sie einfach Ihren Chef, welche Fotos Sie in den sozialen Medien veröffentlichen dürfen. Die Websites pixaby.com oder freepik.com können Ihnen mit Fotos helfen, die Sie kostenlos in sozialen Medien verwenden können. </a:t>
            </a:r>
            <a:endParaRPr/>
          </a:p>
          <a:p>
            <a:pPr marL="0" lvl="0" indent="0" algn="l" rtl="0">
              <a:spcBef>
                <a:spcPts val="0"/>
              </a:spcBef>
              <a:spcAft>
                <a:spcPts val="0"/>
              </a:spcAft>
              <a:buNone/>
            </a:pPr>
            <a:endParaRPr/>
          </a:p>
          <a:p>
            <a:pPr marL="0" lvl="0" indent="0" algn="l" rtl="0">
              <a:spcBef>
                <a:spcPts val="0"/>
              </a:spcBef>
              <a:spcAft>
                <a:spcPts val="0"/>
              </a:spcAft>
              <a:buNone/>
            </a:pPr>
            <a:endParaRPr b="0" i="0">
              <a:solidFill>
                <a:srgbClr val="3C4043"/>
              </a:solidFill>
              <a:latin typeface="Roboto"/>
              <a:ea typeface="Roboto"/>
              <a:cs typeface="Roboto"/>
              <a:sym typeface="Roboto"/>
            </a:endParaRPr>
          </a:p>
          <a:p>
            <a:pPr marL="0" lvl="0" indent="0" algn="l" rtl="0">
              <a:spcBef>
                <a:spcPts val="0"/>
              </a:spcBef>
              <a:spcAft>
                <a:spcPts val="0"/>
              </a:spcAft>
              <a:buNone/>
            </a:pPr>
            <a:endParaRPr b="0" i="0">
              <a:solidFill>
                <a:srgbClr val="3C4043"/>
              </a:solidFill>
              <a:latin typeface="Roboto"/>
              <a:ea typeface="Roboto"/>
              <a:cs typeface="Roboto"/>
              <a:sym typeface="Roboto"/>
            </a:endParaRPr>
          </a:p>
          <a:p>
            <a:pPr marL="0" lvl="0" indent="0" algn="l" rtl="0">
              <a:spcBef>
                <a:spcPts val="0"/>
              </a:spcBef>
              <a:spcAft>
                <a:spcPts val="0"/>
              </a:spcAft>
              <a:buNone/>
            </a:pPr>
            <a:r>
              <a:rPr lang="de-AT"/>
              <a:t>Der Link auf der Folie führt Sie auf die Support-Seite von meta, dem Unternehmen, das Facebook und Instagram betreibt. Dort können Sie lernen und ausprobieren, wie Sie die Meta Business Suite für Ihre GLAM-Einrichtung nutzen können.</a:t>
            </a:r>
            <a:endParaRPr/>
          </a:p>
          <a:p>
            <a:pPr marL="0" lvl="0" indent="0" algn="l" rtl="0">
              <a:spcBef>
                <a:spcPts val="0"/>
              </a:spcBef>
              <a:spcAft>
                <a:spcPts val="0"/>
              </a:spcAft>
              <a:buNone/>
            </a:pPr>
            <a:endParaRPr/>
          </a:p>
          <a:p>
            <a:pPr marL="0" lvl="0" indent="0" algn="l" rtl="0">
              <a:spcBef>
                <a:spcPts val="0"/>
              </a:spcBef>
              <a:spcAft>
                <a:spcPts val="0"/>
              </a:spcAft>
              <a:buNone/>
            </a:pPr>
            <a:r>
              <a:rPr lang="de-AT"/>
              <a:t> </a:t>
            </a:r>
            <a:endParaRPr/>
          </a:p>
          <a:p>
            <a:pPr marL="0" lvl="0" indent="0" algn="l" rtl="0">
              <a:spcBef>
                <a:spcPts val="0"/>
              </a:spcBef>
              <a:spcAft>
                <a:spcPts val="0"/>
              </a:spcAft>
              <a:buNone/>
            </a:pPr>
            <a:endParaRPr/>
          </a:p>
        </p:txBody>
      </p:sp>
      <p:sp>
        <p:nvSpPr>
          <p:cNvPr id="287" name="Google Shape;287;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AT"/>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7" name="Google Shape;297;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de-AT" b="0" i="0">
                <a:solidFill>
                  <a:srgbClr val="4D5156"/>
                </a:solidFill>
                <a:latin typeface="Arial"/>
                <a:ea typeface="Arial"/>
                <a:cs typeface="Arial"/>
                <a:sym typeface="Arial"/>
              </a:rPr>
              <a:t>Ein Hashtag ist ein Wort oder eine Schlüsselwortphrase mit einem vorangestellten Raute-Symbol, wie Sie auf der Folie sehen können. Er wird in einem Beitrag in den sozialen Medien verwendet, damit diejenigen, die sich für Ihr Thema interessieren, es finden können, wenn sie nach einem Stichwort oder einem bestimmten Hashtag suchen. Es </a:t>
            </a:r>
            <a:r>
              <a:rPr lang="de-AT" b="0" i="0">
                <a:solidFill>
                  <a:srgbClr val="040C28"/>
                </a:solidFill>
                <a:latin typeface="Arial"/>
                <a:ea typeface="Arial"/>
                <a:cs typeface="Arial"/>
                <a:sym typeface="Arial"/>
              </a:rPr>
              <a:t>hilft, die Aufmerksamkeit auf Ihre Beiträge zu lenken und die Interaktion zu fördern.</a:t>
            </a:r>
            <a:endParaRPr/>
          </a:p>
          <a:p>
            <a:pPr marL="0" lvl="0" indent="0" algn="l" rtl="0">
              <a:spcBef>
                <a:spcPts val="0"/>
              </a:spcBef>
              <a:spcAft>
                <a:spcPts val="0"/>
              </a:spcAft>
              <a:buNone/>
            </a:pPr>
            <a:endParaRPr b="0" i="0">
              <a:solidFill>
                <a:srgbClr val="040C28"/>
              </a:solidFill>
              <a:latin typeface="Arial"/>
              <a:ea typeface="Arial"/>
              <a:cs typeface="Arial"/>
              <a:sym typeface="Arial"/>
            </a:endParaRPr>
          </a:p>
          <a:p>
            <a:pPr marL="0" lvl="0" indent="0" algn="l" rtl="0">
              <a:spcBef>
                <a:spcPts val="0"/>
              </a:spcBef>
              <a:spcAft>
                <a:spcPts val="0"/>
              </a:spcAft>
              <a:buNone/>
            </a:pPr>
            <a:endParaRPr b="0" i="0">
              <a:solidFill>
                <a:srgbClr val="040C28"/>
              </a:solidFill>
              <a:latin typeface="Arial"/>
              <a:ea typeface="Arial"/>
              <a:cs typeface="Arial"/>
              <a:sym typeface="Arial"/>
            </a:endParaRPr>
          </a:p>
          <a:p>
            <a:pPr marL="0" lvl="0" indent="0" algn="l" rtl="0">
              <a:spcBef>
                <a:spcPts val="0"/>
              </a:spcBef>
              <a:spcAft>
                <a:spcPts val="0"/>
              </a:spcAft>
              <a:buNone/>
            </a:pPr>
            <a:r>
              <a:rPr lang="de-AT" b="0" i="0">
                <a:solidFill>
                  <a:srgbClr val="3C4043"/>
                </a:solidFill>
                <a:latin typeface="Roboto"/>
                <a:ea typeface="Roboto"/>
                <a:cs typeface="Roboto"/>
                <a:sym typeface="Roboto"/>
              </a:rPr>
              <a:t>Verwenden Sie Hashtags für jeden Beitrag, damit Ihre Einrichtung von anderen leicht gefunden werden kann. Normalerweise schreiben Sie einige Schlüsselwörter mit Hashtags am Ende jedes Beitrags. Sie sollten immer die gleichen sein, um Ihre Reichweite in den sozialen Medien zu erhöhen.  </a:t>
            </a:r>
            <a:endParaRPr/>
          </a:p>
          <a:p>
            <a:pPr marL="0" lvl="0" indent="0" algn="l" rtl="0">
              <a:spcBef>
                <a:spcPts val="0"/>
              </a:spcBef>
              <a:spcAft>
                <a:spcPts val="0"/>
              </a:spcAft>
              <a:buNone/>
            </a:pPr>
            <a:endParaRPr b="0" i="0">
              <a:solidFill>
                <a:srgbClr val="3C4043"/>
              </a:solidFill>
              <a:latin typeface="Roboto"/>
              <a:ea typeface="Roboto"/>
              <a:cs typeface="Roboto"/>
              <a:sym typeface="Roboto"/>
            </a:endParaRPr>
          </a:p>
          <a:p>
            <a:pPr marL="0" lvl="0" indent="0" algn="l" rtl="0">
              <a:spcBef>
                <a:spcPts val="0"/>
              </a:spcBef>
              <a:spcAft>
                <a:spcPts val="0"/>
              </a:spcAft>
              <a:buNone/>
            </a:pPr>
            <a:r>
              <a:rPr lang="de-AT" b="0" i="0">
                <a:solidFill>
                  <a:srgbClr val="3C4043"/>
                </a:solidFill>
                <a:latin typeface="Roboto"/>
                <a:ea typeface="Roboto"/>
                <a:cs typeface="Roboto"/>
                <a:sym typeface="Roboto"/>
              </a:rPr>
              <a:t>In der einen oder anderen Sitzung haben Sie bereits einige Hashtags für Ihre Einrichtung definiert. Verwenden Sie diese in Zukunft. Sie werden sehen, das wird Ihnen enorm helfen. </a:t>
            </a:r>
            <a:endParaRPr/>
          </a:p>
        </p:txBody>
      </p:sp>
      <p:sp>
        <p:nvSpPr>
          <p:cNvPr id="298" name="Google Shape;298;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AT"/>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6" name="Google Shape;306;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de-AT" b="0" i="0">
                <a:solidFill>
                  <a:srgbClr val="3C4043"/>
                </a:solidFill>
                <a:latin typeface="Roboto"/>
                <a:ea typeface="Roboto"/>
                <a:cs typeface="Roboto"/>
                <a:sym typeface="Roboto"/>
              </a:rPr>
              <a:t>Prüfen Sie, ob sich Kooperationen mit anderen GLAM-Einrichtungen in Ihrer Region für Sie lohnen. Wenn diese Ihre Beiträge veröffentlichen, erreichen Sie eine neue Community. Die Firma WillaWunst bietet hier ein Beispiel. Der nachhaltige Online-Puzzle-Shop hat in Zusammenarbeit mit dem Donut-Laden Brammibal's Donuts ein Donut-Puzzle-Motiv veröffentlicht. Dieses haben sie dann auf ihren Instagram-Kanälen beworben und damit die Follower beider Instagram-Profile erreicht.</a:t>
            </a:r>
            <a:endParaRPr/>
          </a:p>
          <a:p>
            <a:pPr marL="0" lvl="0" indent="0" algn="l" rtl="0">
              <a:spcBef>
                <a:spcPts val="0"/>
              </a:spcBef>
              <a:spcAft>
                <a:spcPts val="0"/>
              </a:spcAft>
              <a:buNone/>
            </a:pPr>
            <a:endParaRPr b="0" i="0">
              <a:solidFill>
                <a:srgbClr val="3C4043"/>
              </a:solidFill>
              <a:latin typeface="Roboto"/>
              <a:ea typeface="Roboto"/>
              <a:cs typeface="Roboto"/>
              <a:sym typeface="Roboto"/>
            </a:endParaRPr>
          </a:p>
          <a:p>
            <a:pPr marL="0" lvl="0" indent="0" algn="l" rtl="0">
              <a:spcBef>
                <a:spcPts val="0"/>
              </a:spcBef>
              <a:spcAft>
                <a:spcPts val="0"/>
              </a:spcAft>
              <a:buNone/>
            </a:pPr>
            <a:r>
              <a:rPr lang="de-AT" b="0" i="0">
                <a:solidFill>
                  <a:srgbClr val="3C4043"/>
                </a:solidFill>
                <a:latin typeface="Roboto"/>
                <a:ea typeface="Roboto"/>
                <a:cs typeface="Roboto"/>
                <a:sym typeface="Roboto"/>
              </a:rPr>
              <a:t>In Ihrem speziellen Fall können Sie versuchen, mit Gemeinden oder anderen kulturellen Einrichtungen zusammenzuarbeiten. Teilen Sie einfach deren Beiträge und sie werden dasselbe mit Ihren tun. So können Sie Ihr Zielpublikum erweitern. </a:t>
            </a:r>
            <a:endParaRPr/>
          </a:p>
          <a:p>
            <a:pPr marL="0" lvl="0" indent="0" algn="l" rtl="0">
              <a:spcBef>
                <a:spcPts val="0"/>
              </a:spcBef>
              <a:spcAft>
                <a:spcPts val="0"/>
              </a:spcAft>
              <a:buNone/>
            </a:pPr>
            <a:endParaRPr b="0" i="0">
              <a:solidFill>
                <a:srgbClr val="3C4043"/>
              </a:solidFill>
              <a:latin typeface="Roboto"/>
              <a:ea typeface="Roboto"/>
              <a:cs typeface="Roboto"/>
              <a:sym typeface="Roboto"/>
            </a:endParaRPr>
          </a:p>
          <a:p>
            <a:pPr marL="0" lvl="0" indent="0" algn="l" rtl="0">
              <a:spcBef>
                <a:spcPts val="0"/>
              </a:spcBef>
              <a:spcAft>
                <a:spcPts val="0"/>
              </a:spcAft>
              <a:buNone/>
            </a:pPr>
            <a:r>
              <a:rPr lang="de-AT" b="0" i="0">
                <a:solidFill>
                  <a:srgbClr val="3C4043"/>
                </a:solidFill>
                <a:latin typeface="Roboto"/>
                <a:ea typeface="Roboto"/>
                <a:cs typeface="Roboto"/>
                <a:sym typeface="Roboto"/>
              </a:rPr>
              <a:t>Um andere Institutionen zu markieren, die ebenfalls in den sozialen Medien vertreten sind, verwenden Sie einfach das in der Folie gezeigte Symbol und setzen es vor den Namen der Institution, woraufhin es sich blau färbt. Die blaue Farbe zeigt Ihnen, dass diese Einrichtung in Ihrem Beitrag markiert ist. </a:t>
            </a:r>
            <a:endParaRPr/>
          </a:p>
          <a:p>
            <a:pPr marL="0" lvl="0" indent="0" algn="l" rtl="0">
              <a:spcBef>
                <a:spcPts val="0"/>
              </a:spcBef>
              <a:spcAft>
                <a:spcPts val="0"/>
              </a:spcAft>
              <a:buNone/>
            </a:pPr>
            <a:endParaRPr b="0" i="0">
              <a:solidFill>
                <a:srgbClr val="3C4043"/>
              </a:solidFill>
              <a:latin typeface="Roboto"/>
              <a:ea typeface="Roboto"/>
              <a:cs typeface="Roboto"/>
              <a:sym typeface="Roboto"/>
            </a:endParaRPr>
          </a:p>
          <a:p>
            <a:pPr marL="0" lvl="0" indent="0" algn="l" rtl="0">
              <a:spcBef>
                <a:spcPts val="0"/>
              </a:spcBef>
              <a:spcAft>
                <a:spcPts val="0"/>
              </a:spcAft>
              <a:buNone/>
            </a:pPr>
            <a:r>
              <a:rPr lang="de-AT" b="0" i="0">
                <a:solidFill>
                  <a:srgbClr val="3C4043"/>
                </a:solidFill>
                <a:latin typeface="Roboto"/>
                <a:ea typeface="Roboto"/>
                <a:cs typeface="Roboto"/>
                <a:sym typeface="Roboto"/>
              </a:rPr>
              <a:t>Ein weiterer Schwerpunkt sind nutzergenerierte Inhalte, d. h. Beiträge aus Ihrer Community. Das können zum Beispiel Beiträge sein, in denen Ihre Einrichtung erwähnt, Ihre Dienstleistung bewertet oder Ihr Produkt getestet wird. Teilen Sie diese auf Ihren Konten in den sozialen Medien. Das macht Sie authentischer und glaubwürdiger und erhöht gleichzeitig die Interaktion auf Ihrem Profil.</a:t>
            </a:r>
            <a:endParaRPr/>
          </a:p>
          <a:p>
            <a:pPr marL="0" lvl="0" indent="0" algn="l" rtl="0">
              <a:spcBef>
                <a:spcPts val="0"/>
              </a:spcBef>
              <a:spcAft>
                <a:spcPts val="0"/>
              </a:spcAft>
              <a:buNone/>
            </a:pPr>
            <a:endParaRPr b="0" i="0">
              <a:solidFill>
                <a:srgbClr val="3C4043"/>
              </a:solidFill>
              <a:latin typeface="Roboto"/>
              <a:ea typeface="Roboto"/>
              <a:cs typeface="Roboto"/>
              <a:sym typeface="Roboto"/>
            </a:endParaRPr>
          </a:p>
          <a:p>
            <a:pPr marL="0" lvl="0" indent="0" algn="l" rtl="0">
              <a:spcBef>
                <a:spcPts val="0"/>
              </a:spcBef>
              <a:spcAft>
                <a:spcPts val="0"/>
              </a:spcAft>
              <a:buNone/>
            </a:pPr>
            <a:r>
              <a:rPr lang="de-AT" b="0" i="0">
                <a:solidFill>
                  <a:srgbClr val="3C4043"/>
                </a:solidFill>
                <a:latin typeface="Roboto"/>
                <a:ea typeface="Roboto"/>
                <a:cs typeface="Roboto"/>
                <a:sym typeface="Roboto"/>
              </a:rPr>
              <a:t>Bauen Sie Kooperationen mit anderen Institutionen oder Einzelpersonen auf, es ist eine Win-Win-Situation!</a:t>
            </a:r>
            <a:endParaRPr/>
          </a:p>
        </p:txBody>
      </p:sp>
      <p:sp>
        <p:nvSpPr>
          <p:cNvPr id="307" name="Google Shape;307;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AT"/>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6" name="Google Shape;316;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de-AT" b="0" i="0">
                <a:solidFill>
                  <a:srgbClr val="3C4043"/>
                </a:solidFill>
                <a:latin typeface="Roboto"/>
                <a:ea typeface="Roboto"/>
                <a:cs typeface="Roboto"/>
                <a:sym typeface="Roboto"/>
              </a:rPr>
              <a:t>Die Interaktion mit Ihren Followern ist sehr wichtig und umfasst auch das Beantworten von Kommentaren und Nachrichten. Beteiligen Sie sich außerdem an Diskussionen, die sich auf Ihre Branche, Ihr Produkt oder ein Thema beziehen, in dem Sie über Fachwissen verfügen. Auf diese Weise bauen Sie eine Bindung zwischen Ihrem Unternehmen und den Nutzern sozialer Medien auf.</a:t>
            </a:r>
            <a:endParaRPr/>
          </a:p>
          <a:p>
            <a:pPr marL="0" lvl="0" indent="0" algn="l" rtl="0">
              <a:spcBef>
                <a:spcPts val="0"/>
              </a:spcBef>
              <a:spcAft>
                <a:spcPts val="0"/>
              </a:spcAft>
              <a:buNone/>
            </a:pPr>
            <a:endParaRPr b="0" i="0">
              <a:solidFill>
                <a:srgbClr val="3C4043"/>
              </a:solidFill>
              <a:latin typeface="Roboto"/>
              <a:ea typeface="Roboto"/>
              <a:cs typeface="Roboto"/>
              <a:sym typeface="Roboto"/>
            </a:endParaRPr>
          </a:p>
          <a:p>
            <a:pPr marL="0" lvl="0" indent="0" algn="l" rtl="0">
              <a:spcBef>
                <a:spcPts val="0"/>
              </a:spcBef>
              <a:spcAft>
                <a:spcPts val="0"/>
              </a:spcAft>
              <a:buNone/>
            </a:pPr>
            <a:r>
              <a:rPr lang="de-AT" b="0" i="0">
                <a:solidFill>
                  <a:srgbClr val="3C4043"/>
                </a:solidFill>
                <a:latin typeface="Roboto"/>
                <a:ea typeface="Roboto"/>
                <a:cs typeface="Roboto"/>
                <a:sym typeface="Roboto"/>
              </a:rPr>
              <a:t>Wettbewerbe und Verlosungen tragen dazu bei, die Aufmerksamkeit auf Ihre Einrichtung zu lenken und sie bekannter zu machen. Sie haben auch einen großen Einfluss auf die Interaktion mit Ihren Followern. Die Nutzer sind eher bereit, Beiträge zu teilen und ihre Freunde einzuladen, dies ebenfalls zu tun. Beides erhöht Ihre Reichweite. Darüber hinaus nimmt die Interaktion deutlich zu. Wenn Kommentare und Likes eine Voraussetzung für die Teilnahme am Gewinnspiel sind, motiviert dies die Nutzer, sie Ihnen zu geben. Gleichzeitig bauen Sie Kundenloyalität auf. Wichtig ist, dass Sie bei der Durchführung solcher Aktionen auf die rechtlichen Bestimmungen achten.</a:t>
            </a:r>
            <a:endParaRPr/>
          </a:p>
          <a:p>
            <a:pPr marL="0" lvl="0" indent="0" algn="l" rtl="0">
              <a:spcBef>
                <a:spcPts val="0"/>
              </a:spcBef>
              <a:spcAft>
                <a:spcPts val="0"/>
              </a:spcAft>
              <a:buNone/>
            </a:pPr>
            <a:endParaRPr b="0" i="0">
              <a:solidFill>
                <a:srgbClr val="3C4043"/>
              </a:solidFill>
              <a:latin typeface="Roboto"/>
              <a:ea typeface="Roboto"/>
              <a:cs typeface="Roboto"/>
              <a:sym typeface="Roboto"/>
            </a:endParaRPr>
          </a:p>
          <a:p>
            <a:pPr marL="0" lvl="0" indent="0" algn="l" rtl="0">
              <a:spcBef>
                <a:spcPts val="0"/>
              </a:spcBef>
              <a:spcAft>
                <a:spcPts val="0"/>
              </a:spcAft>
              <a:buNone/>
            </a:pPr>
            <a:r>
              <a:rPr lang="de-AT" b="0" i="0">
                <a:solidFill>
                  <a:srgbClr val="3C4043"/>
                </a:solidFill>
                <a:latin typeface="Roboto"/>
                <a:ea typeface="Roboto"/>
                <a:cs typeface="Roboto"/>
                <a:sym typeface="Roboto"/>
              </a:rPr>
              <a:t>Sie können zum Beispiel einen Wettbewerb veranstalten, und der Gewinner wird zu einer Ausstellung oder einer anderen Veranstaltung in Ihrer Einrichtung eingeladen. </a:t>
            </a:r>
            <a:endParaRPr/>
          </a:p>
        </p:txBody>
      </p:sp>
      <p:sp>
        <p:nvSpPr>
          <p:cNvPr id="317" name="Google Shape;317;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AT"/>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6" name="Google Shape;326;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de-AT" b="0" i="0">
                <a:solidFill>
                  <a:srgbClr val="3C4043"/>
                </a:solidFill>
                <a:latin typeface="Roboto"/>
                <a:ea typeface="Roboto"/>
                <a:cs typeface="Roboto"/>
                <a:sym typeface="Roboto"/>
              </a:rPr>
              <a:t>Sie sollten Ihre Aktivitäten in den sozialen Medien regelmäßig bewerten. </a:t>
            </a:r>
            <a:endParaRPr/>
          </a:p>
          <a:p>
            <a:pPr marL="0" lvl="0" indent="0" algn="l" rtl="0">
              <a:spcBef>
                <a:spcPts val="0"/>
              </a:spcBef>
              <a:spcAft>
                <a:spcPts val="0"/>
              </a:spcAft>
              <a:buNone/>
            </a:pPr>
            <a:endParaRPr b="0" i="0">
              <a:solidFill>
                <a:srgbClr val="3C4043"/>
              </a:solidFill>
              <a:latin typeface="Roboto"/>
              <a:ea typeface="Roboto"/>
              <a:cs typeface="Roboto"/>
              <a:sym typeface="Roboto"/>
            </a:endParaRPr>
          </a:p>
          <a:p>
            <a:pPr marL="0" lvl="0" indent="0" algn="l" rtl="0">
              <a:spcBef>
                <a:spcPts val="0"/>
              </a:spcBef>
              <a:spcAft>
                <a:spcPts val="0"/>
              </a:spcAft>
              <a:buNone/>
            </a:pPr>
            <a:r>
              <a:rPr lang="de-AT" b="0" i="0">
                <a:solidFill>
                  <a:srgbClr val="3C4043"/>
                </a:solidFill>
                <a:latin typeface="Roboto"/>
                <a:ea typeface="Roboto"/>
                <a:cs typeface="Roboto"/>
                <a:sym typeface="Roboto"/>
              </a:rPr>
              <a:t>Überprüfen Sie die Wirksamkeit der von Ihnen angewandten Strategie, um festzustellen, ob das gewünschte Ziel erreicht wird. Wenn das gewünschte Ergebnis noch nicht erreicht wurde, können Sie bewerten, welche Maßnahmen erfolgreich sind und welche angepasst oder überarbeitet werden müssen. Wie gehen Sie vor?</a:t>
            </a:r>
            <a:endParaRPr/>
          </a:p>
          <a:p>
            <a:pPr marL="0" lvl="0" indent="0" algn="l" rtl="0">
              <a:spcBef>
                <a:spcPts val="0"/>
              </a:spcBef>
              <a:spcAft>
                <a:spcPts val="0"/>
              </a:spcAft>
              <a:buNone/>
            </a:pPr>
            <a:endParaRPr b="0" i="0">
              <a:solidFill>
                <a:srgbClr val="3C4043"/>
              </a:solidFill>
              <a:latin typeface="Roboto"/>
              <a:ea typeface="Roboto"/>
              <a:cs typeface="Roboto"/>
              <a:sym typeface="Roboto"/>
            </a:endParaRPr>
          </a:p>
          <a:p>
            <a:pPr marL="0" lvl="0" indent="0" algn="l" rtl="0">
              <a:spcBef>
                <a:spcPts val="0"/>
              </a:spcBef>
              <a:spcAft>
                <a:spcPts val="0"/>
              </a:spcAft>
              <a:buNone/>
            </a:pPr>
            <a:r>
              <a:rPr lang="de-AT" b="0" i="0">
                <a:solidFill>
                  <a:srgbClr val="3C4043"/>
                </a:solidFill>
                <a:latin typeface="Roboto"/>
                <a:ea typeface="Roboto"/>
                <a:cs typeface="Roboto"/>
                <a:sym typeface="Roboto"/>
              </a:rPr>
              <a:t>Für diese Aufgabe können Sie sich mit Ihren Kollegen treffen. Es ist immer gut, Erfahrungen und Meinungen auszutauschen. Sie werden sehen, dass die Arbeit im Team Sie stärker und besser macht!</a:t>
            </a:r>
            <a:endParaRPr/>
          </a:p>
          <a:p>
            <a:pPr marL="0" lvl="0" indent="0" algn="l" rtl="0">
              <a:spcBef>
                <a:spcPts val="0"/>
              </a:spcBef>
              <a:spcAft>
                <a:spcPts val="0"/>
              </a:spcAft>
              <a:buNone/>
            </a:pPr>
            <a:endParaRPr b="0" i="0">
              <a:solidFill>
                <a:srgbClr val="3C4043"/>
              </a:solidFill>
              <a:latin typeface="Roboto"/>
              <a:ea typeface="Roboto"/>
              <a:cs typeface="Roboto"/>
              <a:sym typeface="Roboto"/>
            </a:endParaRPr>
          </a:p>
          <a:p>
            <a:pPr marL="0" lvl="0" indent="0" algn="l" rtl="0">
              <a:spcBef>
                <a:spcPts val="0"/>
              </a:spcBef>
              <a:spcAft>
                <a:spcPts val="0"/>
              </a:spcAft>
              <a:buNone/>
            </a:pPr>
            <a:r>
              <a:rPr lang="de-AT" b="0" i="0">
                <a:solidFill>
                  <a:srgbClr val="3C4043"/>
                </a:solidFill>
                <a:latin typeface="Roboto"/>
                <a:ea typeface="Roboto"/>
                <a:cs typeface="Roboto"/>
                <a:sym typeface="Roboto"/>
              </a:rPr>
              <a:t>Im Allgemeinen ist es gut, mit Ihren Kollegen über Ihre Ziele und Ihre Gefühle zu sprechen. Zu diesem Zweck sind physische Treffen vielleicht besser, aber vergessen Sie nicht: Sie sind ein Profi in digitaler Zusammenarbeit und Kommunikation! </a:t>
            </a:r>
            <a:endParaRPr b="0" i="0">
              <a:solidFill>
                <a:srgbClr val="3C4043"/>
              </a:solidFill>
              <a:latin typeface="Roboto"/>
              <a:ea typeface="Roboto"/>
              <a:cs typeface="Roboto"/>
              <a:sym typeface="Roboto"/>
            </a:endParaRPr>
          </a:p>
        </p:txBody>
      </p:sp>
      <p:sp>
        <p:nvSpPr>
          <p:cNvPr id="327" name="Google Shape;327;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AT"/>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5" name="Google Shape;335;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6" name="Google Shape;336;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AT"/>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4" name="Google Shape;344;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 name="Google Shape;109;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de-AT"/>
              <a:t>Willkommen zur fünften und letzten Sitzung dieses Moduls über digitale Kommunikation und Zusammenarbeit. </a:t>
            </a:r>
            <a:endParaRPr/>
          </a:p>
          <a:p>
            <a:pPr marL="0" lvl="0" indent="0" algn="l" rtl="0">
              <a:spcBef>
                <a:spcPts val="0"/>
              </a:spcBef>
              <a:spcAft>
                <a:spcPts val="0"/>
              </a:spcAft>
              <a:buNone/>
            </a:pPr>
            <a:endParaRPr/>
          </a:p>
          <a:p>
            <a:pPr marL="0" lvl="0" indent="0" algn="l" rtl="0">
              <a:spcBef>
                <a:spcPts val="0"/>
              </a:spcBef>
              <a:spcAft>
                <a:spcPts val="0"/>
              </a:spcAft>
              <a:buNone/>
            </a:pPr>
            <a:r>
              <a:rPr lang="de-AT"/>
              <a:t>In den letzten vier Sitzungen haben Sie so viel über Kommunikation und Zusammenarbeit in der digitalen Welt gelernt. Jetzt ist es an der Zeit, einige wichtige Punkte zu wiederholen, um sicherzustellen, dass Sie bei all diesen Aufgaben ein absoluter Experte sind. </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10" name="Google Shape;110;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AT"/>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Google Shape;118;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de-AT"/>
              <a:t>Die Ziele und Lernziele dieser Sitzung sind die Zusammenfassung der wichtigsten Punkte aller vorangegangenen Sitzungen und die Reflexion ihrer praktischen Anwendung. </a:t>
            </a:r>
            <a:endParaRPr/>
          </a:p>
          <a:p>
            <a:pPr marL="0" lvl="0" indent="0" algn="l" rtl="0">
              <a:spcBef>
                <a:spcPts val="0"/>
              </a:spcBef>
              <a:spcAft>
                <a:spcPts val="0"/>
              </a:spcAft>
              <a:buNone/>
            </a:pPr>
            <a:endParaRPr/>
          </a:p>
          <a:p>
            <a:pPr marL="0" lvl="0" indent="0" algn="l" rtl="0">
              <a:spcBef>
                <a:spcPts val="0"/>
              </a:spcBef>
              <a:spcAft>
                <a:spcPts val="0"/>
              </a:spcAft>
              <a:buNone/>
            </a:pPr>
            <a:r>
              <a:rPr lang="de-AT"/>
              <a:t>Fangen wir mit der Zusammenfassung an. </a:t>
            </a:r>
            <a:endParaRPr/>
          </a:p>
        </p:txBody>
      </p:sp>
      <p:sp>
        <p:nvSpPr>
          <p:cNvPr id="119" name="Google Shape;119;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AT"/>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de-AT" b="0" i="0">
                <a:solidFill>
                  <a:srgbClr val="000000"/>
                </a:solidFill>
                <a:latin typeface="Poppins"/>
                <a:ea typeface="Poppins"/>
                <a:cs typeface="Poppins"/>
                <a:sym typeface="Poppins"/>
              </a:rPr>
              <a:t>Was also ist Zusammenarbeit, und was ist digitale Zusammenarbeit?</a:t>
            </a:r>
            <a:endParaRPr/>
          </a:p>
          <a:p>
            <a:pPr marL="0" lvl="0" indent="0" algn="l" rtl="0">
              <a:spcBef>
                <a:spcPts val="0"/>
              </a:spcBef>
              <a:spcAft>
                <a:spcPts val="0"/>
              </a:spcAft>
              <a:buNone/>
            </a:pPr>
            <a:endParaRPr b="0" i="0">
              <a:solidFill>
                <a:srgbClr val="000000"/>
              </a:solidFill>
              <a:latin typeface="Poppins"/>
              <a:ea typeface="Poppins"/>
              <a:cs typeface="Poppins"/>
              <a:sym typeface="Poppins"/>
            </a:endParaRPr>
          </a:p>
          <a:p>
            <a:pPr marL="0" lvl="0" indent="0" algn="l" rtl="0">
              <a:spcBef>
                <a:spcPts val="0"/>
              </a:spcBef>
              <a:spcAft>
                <a:spcPts val="0"/>
              </a:spcAft>
              <a:buNone/>
            </a:pPr>
            <a:r>
              <a:rPr lang="de-AT" b="0" i="0">
                <a:solidFill>
                  <a:srgbClr val="000000"/>
                </a:solidFill>
                <a:latin typeface="Poppins"/>
                <a:ea typeface="Poppins"/>
                <a:cs typeface="Poppins"/>
                <a:sym typeface="Poppins"/>
              </a:rPr>
              <a:t>Zusammenarbeit bedeutet, dass </a:t>
            </a:r>
            <a:r>
              <a:rPr lang="de-AT" b="0" i="1">
                <a:solidFill>
                  <a:srgbClr val="000000"/>
                </a:solidFill>
                <a:latin typeface="Arial"/>
                <a:ea typeface="Arial"/>
                <a:cs typeface="Arial"/>
                <a:sym typeface="Arial"/>
              </a:rPr>
              <a:t>Einzelpersonen für einen gemeinsamen Zweck zusammenarbeiten, um ein definiertes und gemeinsames Geschäftsziel zu erreichen</a:t>
            </a:r>
            <a:r>
              <a:rPr lang="de-AT" b="0" i="0">
                <a:solidFill>
                  <a:srgbClr val="000000"/>
                </a:solidFill>
                <a:latin typeface="Poppins"/>
                <a:ea typeface="Poppins"/>
                <a:cs typeface="Poppins"/>
                <a:sym typeface="Poppins"/>
              </a:rPr>
              <a:t>. Menschen mit gemeinsamen Zielen und Interessen schaffen eine unübertroffene Synergie, die jede Organisation übertreffen kann.</a:t>
            </a:r>
            <a:endParaRPr/>
          </a:p>
          <a:p>
            <a:pPr marL="0" lvl="0" indent="0" algn="l" rtl="0">
              <a:spcBef>
                <a:spcPts val="0"/>
              </a:spcBef>
              <a:spcAft>
                <a:spcPts val="0"/>
              </a:spcAft>
              <a:buNone/>
            </a:pPr>
            <a:endParaRPr b="0" i="0">
              <a:solidFill>
                <a:srgbClr val="000000"/>
              </a:solidFill>
              <a:latin typeface="Poppins"/>
              <a:ea typeface="Poppins"/>
              <a:cs typeface="Poppins"/>
              <a:sym typeface="Poppins"/>
            </a:endParaRPr>
          </a:p>
          <a:p>
            <a:pPr marL="0" lvl="0" indent="0" algn="l" rtl="0">
              <a:spcBef>
                <a:spcPts val="0"/>
              </a:spcBef>
              <a:spcAft>
                <a:spcPts val="0"/>
              </a:spcAft>
              <a:buNone/>
            </a:pPr>
            <a:r>
              <a:rPr lang="de-AT" b="0" i="0">
                <a:solidFill>
                  <a:srgbClr val="000000"/>
                </a:solidFill>
                <a:latin typeface="Poppins"/>
                <a:ea typeface="Poppins"/>
                <a:cs typeface="Poppins"/>
                <a:sym typeface="Poppins"/>
              </a:rPr>
              <a:t>Digitale Zusammenarbeit bedeutet, dass Menschen über Online-Mittel wie Software-as-a-Solution-Plattformen, kurz SaaS-Plattformen, zusammenarbeiten. Anstatt dass Teams nur persönlich miteinander kommunizieren und zusammenarbeiten, können sie sich auf digitale Tools verlassen, um zusammenzuarbeiten. Einige Unternehmen nutzen die digitale Zusammenarbeit, um ihre täglichen Vorgänge vor Ort zu ergänzen. Andere nutzen die digitale Zusammenarbeit, um die Kommunikation mit Mitarbeitern an entfernten Standorten zu unterstützen, z. B. durch Instant Messaging, Videoanrufe, die gemeinsame Nutzung von Dokumenten und die Verwaltung von Projekten in der Cloud.</a:t>
            </a:r>
            <a:endParaRPr/>
          </a:p>
          <a:p>
            <a:pPr marL="0" lvl="0" indent="0" algn="l" rtl="0">
              <a:spcBef>
                <a:spcPts val="0"/>
              </a:spcBef>
              <a:spcAft>
                <a:spcPts val="0"/>
              </a:spcAft>
              <a:buNone/>
            </a:pPr>
            <a:endParaRPr b="0" i="0">
              <a:solidFill>
                <a:srgbClr val="000000"/>
              </a:solidFill>
              <a:latin typeface="Poppins"/>
              <a:ea typeface="Poppins"/>
              <a:cs typeface="Poppins"/>
              <a:sym typeface="Poppins"/>
            </a:endParaRPr>
          </a:p>
          <a:p>
            <a:pPr marL="0" lvl="0" indent="0" algn="l" rtl="0">
              <a:spcBef>
                <a:spcPts val="0"/>
              </a:spcBef>
              <a:spcAft>
                <a:spcPts val="0"/>
              </a:spcAft>
              <a:buNone/>
            </a:pPr>
            <a:r>
              <a:rPr lang="de-AT" b="0" i="0">
                <a:solidFill>
                  <a:srgbClr val="000000"/>
                </a:solidFill>
                <a:latin typeface="Poppins"/>
                <a:ea typeface="Poppins"/>
                <a:cs typeface="Poppins"/>
                <a:sym typeface="Poppins"/>
              </a:rPr>
              <a:t>Tools für die digitale Zusammenarbeit haben viele Vorteile, die dazu beitragen können, die Produktivität der Mitarbeiter in Ihrem Unternehmen zu steigern und die Gemeinkosten zu senken. </a:t>
            </a:r>
            <a:endParaRPr/>
          </a:p>
          <a:p>
            <a:pPr marL="0" lvl="0" indent="0" algn="l" rtl="0">
              <a:spcBef>
                <a:spcPts val="0"/>
              </a:spcBef>
              <a:spcAft>
                <a:spcPts val="0"/>
              </a:spcAft>
              <a:buNone/>
            </a:pPr>
            <a:endParaRPr b="0" i="0">
              <a:solidFill>
                <a:srgbClr val="000000"/>
              </a:solidFill>
              <a:latin typeface="Poppins"/>
              <a:ea typeface="Poppins"/>
              <a:cs typeface="Poppins"/>
              <a:sym typeface="Poppins"/>
            </a:endParaRPr>
          </a:p>
          <a:p>
            <a:pPr marL="0" lvl="0" indent="0" algn="l" rtl="0">
              <a:spcBef>
                <a:spcPts val="0"/>
              </a:spcBef>
              <a:spcAft>
                <a:spcPts val="0"/>
              </a:spcAft>
              <a:buNone/>
            </a:pPr>
            <a:r>
              <a:rPr lang="de-AT" b="0" i="0">
                <a:solidFill>
                  <a:srgbClr val="000000"/>
                </a:solidFill>
                <a:latin typeface="Poppins"/>
                <a:ea typeface="Poppins"/>
                <a:cs typeface="Poppins"/>
                <a:sym typeface="Poppins"/>
              </a:rPr>
              <a:t>Im GLAM-Sektor erleichtert der Einsatz digitaler Werkzeuge für die Kommunikation und Zusammenarbeit die Arbeit erheblich und ermöglicht eine einfache, aber effektive Zusammenarbeit mit Kollegen und sogar mit anderen Einrichtungen weltweit. Mit digitalen Werkzeugen können enorme Synergien aktiviert und genutzt werden. </a:t>
            </a:r>
            <a:endParaRPr/>
          </a:p>
          <a:p>
            <a:pPr marL="0" lvl="0" indent="0" algn="l" rtl="0">
              <a:spcBef>
                <a:spcPts val="0"/>
              </a:spcBef>
              <a:spcAft>
                <a:spcPts val="0"/>
              </a:spcAft>
              <a:buNone/>
            </a:pPr>
            <a:endParaRPr/>
          </a:p>
        </p:txBody>
      </p:sp>
      <p:sp>
        <p:nvSpPr>
          <p:cNvPr id="129" name="Google Shape;129;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AT"/>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de-AT"/>
              <a:t>Die Vorteile der digitalen Zusammenarbeit und Kooperation lassen sich in einigen Hauptpunkten umreißen, die auf den folgenden Folien vorgestellt werden. </a:t>
            </a:r>
            <a:endParaRPr/>
          </a:p>
          <a:p>
            <a:pPr marL="0" lvl="0" indent="0" algn="l" rtl="0">
              <a:spcBef>
                <a:spcPts val="0"/>
              </a:spcBef>
              <a:spcAft>
                <a:spcPts val="0"/>
              </a:spcAft>
              <a:buNone/>
            </a:pPr>
            <a:endParaRPr/>
          </a:p>
        </p:txBody>
      </p:sp>
      <p:sp>
        <p:nvSpPr>
          <p:cNvPr id="140" name="Google Shape;140;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AT"/>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de-AT" b="0" i="0">
                <a:latin typeface="Arial"/>
                <a:ea typeface="Arial"/>
                <a:cs typeface="Arial"/>
                <a:sym typeface="Arial"/>
              </a:rPr>
              <a:t>Digitale Zusammenarbeit bei Dokumenten verbessert den Zugang zu Informationen</a:t>
            </a:r>
            <a:endParaRPr/>
          </a:p>
          <a:p>
            <a:pPr marL="0" lvl="0" indent="0" algn="l" rtl="0">
              <a:spcBef>
                <a:spcPts val="0"/>
              </a:spcBef>
              <a:spcAft>
                <a:spcPts val="0"/>
              </a:spcAft>
              <a:buNone/>
            </a:pPr>
            <a:endParaRPr b="0" i="0">
              <a:solidFill>
                <a:srgbClr val="000000"/>
              </a:solidFill>
              <a:latin typeface="Poppins"/>
              <a:ea typeface="Poppins"/>
              <a:cs typeface="Poppins"/>
              <a:sym typeface="Poppins"/>
            </a:endParaRPr>
          </a:p>
          <a:p>
            <a:pPr marL="0" lvl="0" indent="0" algn="l" rtl="0">
              <a:spcBef>
                <a:spcPts val="0"/>
              </a:spcBef>
              <a:spcAft>
                <a:spcPts val="0"/>
              </a:spcAft>
              <a:buNone/>
            </a:pPr>
            <a:r>
              <a:rPr lang="de-AT" b="0" i="0">
                <a:solidFill>
                  <a:srgbClr val="000000"/>
                </a:solidFill>
                <a:latin typeface="Poppins"/>
                <a:ea typeface="Poppins"/>
                <a:cs typeface="Poppins"/>
                <a:sym typeface="Poppins"/>
              </a:rPr>
              <a:t>Wenn Sie Ihre Geschäftsprozesse und Arbeitsabläufe verbessern wollen, ist die digitale Zusammenarbeit mit Dokumenten ein guter Ausgangspunkt.</a:t>
            </a:r>
            <a:endParaRPr/>
          </a:p>
          <a:p>
            <a:pPr marL="0" lvl="0" indent="0" algn="l" rtl="0">
              <a:spcBef>
                <a:spcPts val="0"/>
              </a:spcBef>
              <a:spcAft>
                <a:spcPts val="0"/>
              </a:spcAft>
              <a:buNone/>
            </a:pPr>
            <a:endParaRPr/>
          </a:p>
          <a:p>
            <a:pPr marL="0" lvl="0" indent="0" algn="l" rtl="0">
              <a:spcBef>
                <a:spcPts val="0"/>
              </a:spcBef>
              <a:spcAft>
                <a:spcPts val="0"/>
              </a:spcAft>
              <a:buNone/>
            </a:pPr>
            <a:r>
              <a:rPr lang="de-AT"/>
              <a:t>Tools für die Zusammenarbeit mit digitalen Dokumenten bieten einen zentralen Speicherort für alle Dateien, Dokumente und andere Rich Media. Sie werden nicht mehrere Kopien desselben Dokuments in den Postfächern der einzelnen Mitarbeiter haben.</a:t>
            </a:r>
            <a:endParaRPr/>
          </a:p>
          <a:p>
            <a:pPr marL="0" lvl="0" indent="0" algn="l" rtl="0">
              <a:spcBef>
                <a:spcPts val="0"/>
              </a:spcBef>
              <a:spcAft>
                <a:spcPts val="0"/>
              </a:spcAft>
              <a:buNone/>
            </a:pPr>
            <a:endParaRPr/>
          </a:p>
          <a:p>
            <a:pPr marL="0" lvl="0" indent="0" algn="l" rtl="0">
              <a:spcBef>
                <a:spcPts val="0"/>
              </a:spcBef>
              <a:spcAft>
                <a:spcPts val="0"/>
              </a:spcAft>
              <a:buNone/>
            </a:pPr>
            <a:r>
              <a:rPr lang="de-AT" b="0" i="0">
                <a:solidFill>
                  <a:srgbClr val="000000"/>
                </a:solidFill>
                <a:latin typeface="Poppins"/>
                <a:ea typeface="Poppins"/>
                <a:cs typeface="Poppins"/>
                <a:sym typeface="Poppins"/>
              </a:rPr>
              <a:t>Die Mitarbeiter müssen Dateien nicht mehr auf ihrer Festplatte oder auf USB-Sticks speichern. Sie müssen sich nur noch bei ihrem Collaboration-Tool anmelden, um auf alte Dateien zuzugreifen.</a:t>
            </a:r>
            <a:endParaRPr/>
          </a:p>
          <a:p>
            <a:pPr marL="0" lvl="0" indent="0" algn="l" rtl="0">
              <a:spcBef>
                <a:spcPts val="0"/>
              </a:spcBef>
              <a:spcAft>
                <a:spcPts val="0"/>
              </a:spcAft>
              <a:buNone/>
            </a:pPr>
            <a:r>
              <a:rPr lang="de-AT" b="0" i="0">
                <a:solidFill>
                  <a:srgbClr val="000000"/>
                </a:solidFill>
                <a:latin typeface="Poppins"/>
                <a:ea typeface="Poppins"/>
                <a:cs typeface="Poppins"/>
                <a:sym typeface="Poppins"/>
              </a:rPr>
              <a:t>Die Speicherung eines Dokuments in der Cloud ist der einfachste Weg, um sicherzustellen, dass jeder, der es braucht, immer darauf zugreifen kann, egal wo auf der Welt er sich befindet. Die digitale Online-Zusammenarbeit ist direkt mit Cloud-Speicherlösungen verbunden, die es den Mitarbeitern ermöglichen, unabhängig von ihrem Standort auf Inhalte zuzugreifen, zusammenzuarbeiten und sie gemeinsam zu nutzen.</a:t>
            </a:r>
            <a:endParaRPr/>
          </a:p>
          <a:p>
            <a:pPr marL="0" lvl="0" indent="0" algn="l" rtl="0">
              <a:spcBef>
                <a:spcPts val="0"/>
              </a:spcBef>
              <a:spcAft>
                <a:spcPts val="0"/>
              </a:spcAft>
              <a:buNone/>
            </a:pPr>
            <a:endParaRPr b="0" i="0">
              <a:solidFill>
                <a:srgbClr val="000000"/>
              </a:solidFill>
              <a:latin typeface="Poppins"/>
              <a:ea typeface="Poppins"/>
              <a:cs typeface="Poppins"/>
              <a:sym typeface="Poppins"/>
            </a:endParaRPr>
          </a:p>
          <a:p>
            <a:pPr marL="0" lvl="0" indent="0" algn="l" rtl="0">
              <a:spcBef>
                <a:spcPts val="0"/>
              </a:spcBef>
              <a:spcAft>
                <a:spcPts val="0"/>
              </a:spcAft>
              <a:buNone/>
            </a:pPr>
            <a:r>
              <a:rPr lang="de-AT" b="0" i="0">
                <a:solidFill>
                  <a:srgbClr val="000000"/>
                </a:solidFill>
                <a:latin typeface="Poppins"/>
                <a:ea typeface="Poppins"/>
                <a:cs typeface="Poppins"/>
                <a:sym typeface="Poppins"/>
              </a:rPr>
              <a:t>Es verbessert auch die gesamte Organisation, für die Sie arbeiten.</a:t>
            </a:r>
            <a:endParaRPr/>
          </a:p>
          <a:p>
            <a:pPr marL="0" lvl="0" indent="0" algn="l" rtl="0">
              <a:spcBef>
                <a:spcPts val="0"/>
              </a:spcBef>
              <a:spcAft>
                <a:spcPts val="0"/>
              </a:spcAft>
              <a:buNone/>
            </a:pPr>
            <a:endParaRPr b="0" i="0">
              <a:solidFill>
                <a:srgbClr val="000000"/>
              </a:solidFill>
              <a:latin typeface="Poppins"/>
              <a:ea typeface="Poppins"/>
              <a:cs typeface="Poppins"/>
              <a:sym typeface="Poppins"/>
            </a:endParaRPr>
          </a:p>
          <a:p>
            <a:pPr marL="0" lvl="0" indent="0" algn="l" rtl="0">
              <a:spcBef>
                <a:spcPts val="0"/>
              </a:spcBef>
              <a:spcAft>
                <a:spcPts val="0"/>
              </a:spcAft>
              <a:buNone/>
            </a:pPr>
            <a:r>
              <a:rPr lang="de-AT" b="0" i="0">
                <a:solidFill>
                  <a:srgbClr val="000000"/>
                </a:solidFill>
                <a:latin typeface="Poppins"/>
                <a:ea typeface="Poppins"/>
                <a:cs typeface="Poppins"/>
                <a:sym typeface="Poppins"/>
              </a:rPr>
              <a:t>Die Online-Zusammenarbeit bietet die Möglichkeit, lose verteilte Teams in virtuellen Räumen näher zusammenzubringen, so dass strukturelle Barrieren abgebaut werden und die Mitarbeiter auf eine Weise kommunizieren können, die effektiv ist und Spaß macht. Wenn Mitarbeiter aus verschiedenen Abteilungen zusammenarbeiten, können sie neue Ideen, Wachstumsstrategien und Taktiken brainstormen und austauschen.</a:t>
            </a:r>
            <a:endParaRPr/>
          </a:p>
          <a:p>
            <a:pPr marL="0" lvl="0" indent="0" algn="l" rtl="0">
              <a:spcBef>
                <a:spcPts val="0"/>
              </a:spcBef>
              <a:spcAft>
                <a:spcPts val="0"/>
              </a:spcAft>
              <a:buNone/>
            </a:pPr>
            <a:endParaRPr b="0" i="0">
              <a:solidFill>
                <a:srgbClr val="000000"/>
              </a:solidFill>
              <a:latin typeface="Poppins"/>
              <a:ea typeface="Poppins"/>
              <a:cs typeface="Poppins"/>
              <a:sym typeface="Poppins"/>
            </a:endParaRPr>
          </a:p>
          <a:p>
            <a:pPr marL="0" lvl="0" indent="0" algn="l" rtl="0">
              <a:spcBef>
                <a:spcPts val="0"/>
              </a:spcBef>
              <a:spcAft>
                <a:spcPts val="0"/>
              </a:spcAft>
              <a:buNone/>
            </a:pPr>
            <a:r>
              <a:rPr lang="de-AT" b="0" i="0">
                <a:solidFill>
                  <a:srgbClr val="000000"/>
                </a:solidFill>
                <a:latin typeface="Poppins"/>
                <a:ea typeface="Poppins"/>
                <a:cs typeface="Poppins"/>
                <a:sym typeface="Poppins"/>
              </a:rPr>
              <a:t>Außerdem wird ein Gemeinschaftsgefühl aufgebaut, auch wenn die Mitarbeiter nicht am selben Ort sein können.</a:t>
            </a:r>
            <a:endParaRPr/>
          </a:p>
          <a:p>
            <a:pPr marL="0" lvl="0" indent="0" algn="l" rtl="0">
              <a:spcBef>
                <a:spcPts val="0"/>
              </a:spcBef>
              <a:spcAft>
                <a:spcPts val="0"/>
              </a:spcAft>
              <a:buNone/>
            </a:pPr>
            <a:endParaRPr b="0" i="0">
              <a:solidFill>
                <a:srgbClr val="000000"/>
              </a:solidFill>
              <a:latin typeface="Poppins"/>
              <a:ea typeface="Poppins"/>
              <a:cs typeface="Poppins"/>
              <a:sym typeface="Poppins"/>
            </a:endParaRPr>
          </a:p>
          <a:p>
            <a:pPr marL="0" lvl="0" indent="0" algn="l" rtl="0">
              <a:spcBef>
                <a:spcPts val="0"/>
              </a:spcBef>
              <a:spcAft>
                <a:spcPts val="0"/>
              </a:spcAft>
              <a:buNone/>
            </a:pPr>
            <a:r>
              <a:rPr lang="de-AT" b="0" i="0">
                <a:solidFill>
                  <a:srgbClr val="000000"/>
                </a:solidFill>
                <a:latin typeface="Poppins"/>
                <a:ea typeface="Poppins"/>
                <a:cs typeface="Poppins"/>
                <a:sym typeface="Poppins"/>
              </a:rPr>
              <a:t>Einzelpersonen oder Teams in einer Organisation können beispielsweise aus folgenden Gründen verteilt werden:</a:t>
            </a:r>
            <a:endParaRPr/>
          </a:p>
          <a:p>
            <a:pPr marL="0" lvl="0" indent="0" algn="l" rtl="0">
              <a:spcBef>
                <a:spcPts val="0"/>
              </a:spcBef>
              <a:spcAft>
                <a:spcPts val="0"/>
              </a:spcAft>
              <a:buNone/>
            </a:pPr>
            <a:endParaRPr b="0" i="0">
              <a:solidFill>
                <a:srgbClr val="000000"/>
              </a:solidFill>
              <a:latin typeface="Poppins"/>
              <a:ea typeface="Poppins"/>
              <a:cs typeface="Poppins"/>
              <a:sym typeface="Poppins"/>
            </a:endParaRPr>
          </a:p>
          <a:p>
            <a:pPr marL="0" lvl="0" indent="0" algn="l" rtl="0">
              <a:spcBef>
                <a:spcPts val="0"/>
              </a:spcBef>
              <a:spcAft>
                <a:spcPts val="0"/>
              </a:spcAft>
              <a:buClr>
                <a:srgbClr val="000000"/>
              </a:buClr>
              <a:buSzPts val="1200"/>
              <a:buFont typeface="Arial"/>
              <a:buNone/>
            </a:pPr>
            <a:r>
              <a:rPr lang="de-AT" b="0" i="0">
                <a:solidFill>
                  <a:srgbClr val="000000"/>
                </a:solidFill>
                <a:latin typeface="Arial"/>
                <a:ea typeface="Arial"/>
                <a:cs typeface="Arial"/>
                <a:sym typeface="Arial"/>
              </a:rPr>
              <a:t>Zweigstellen an verschiedenen geografischen Standorten - in Städten und sogar in völlig unterschiedlichen Zeitzonen!</a:t>
            </a:r>
            <a:endParaRPr/>
          </a:p>
          <a:p>
            <a:pPr marL="0" lvl="0" indent="0" algn="l" rtl="0">
              <a:spcBef>
                <a:spcPts val="0"/>
              </a:spcBef>
              <a:spcAft>
                <a:spcPts val="0"/>
              </a:spcAft>
              <a:buClr>
                <a:schemeClr val="dk1"/>
              </a:buClr>
              <a:buSzPts val="1200"/>
              <a:buFont typeface="Arial"/>
              <a:buNone/>
            </a:pPr>
            <a:endParaRPr b="0" i="0">
              <a:solidFill>
                <a:srgbClr val="000000"/>
              </a:solidFill>
              <a:latin typeface="Arial"/>
              <a:ea typeface="Arial"/>
              <a:cs typeface="Arial"/>
              <a:sym typeface="Arial"/>
            </a:endParaRPr>
          </a:p>
          <a:p>
            <a:pPr marL="0" lvl="0" indent="0" algn="l" rtl="0">
              <a:spcBef>
                <a:spcPts val="0"/>
              </a:spcBef>
              <a:spcAft>
                <a:spcPts val="0"/>
              </a:spcAft>
              <a:buClr>
                <a:srgbClr val="000000"/>
              </a:buClr>
              <a:buSzPts val="1200"/>
              <a:buFont typeface="Arial"/>
              <a:buNone/>
            </a:pPr>
            <a:r>
              <a:rPr lang="de-AT" b="0" i="0">
                <a:solidFill>
                  <a:srgbClr val="000000"/>
                </a:solidFill>
                <a:latin typeface="Arial"/>
                <a:ea typeface="Arial"/>
                <a:cs typeface="Arial"/>
                <a:sym typeface="Arial"/>
              </a:rPr>
              <a:t>Organisatorische strukturelle Trennung, d. h. verschiedene Abteilungen an unterschiedlichen Standorten (Stockwerken oder geografischen Standorten). Wenn Mitarbeiter aus verschiedenen Abteilungen getrennt an einem Projekt arbeiten, besteht eine höhere Wahrscheinlichkeit, dass wichtige Informationen verloren gehen. Wenn Sie beispielsweise ein neues Produkt entwickeln, müssen Ihre Marketing-, Design- und Technikteams gemeinsam daran arbeiten. Mit digitaler Zusammenarbeit können Sie alle Mitarbeiter nahtlos in einem einzigen Arbeitsbereich zusammenarbeiten lassen - durch gemeinsames Verfassen eines Dokuments, durch Chats oder durch vollständige virtuelle Meetings.</a:t>
            </a:r>
            <a:endParaRPr/>
          </a:p>
          <a:p>
            <a:pPr marL="0" lvl="0" indent="0" algn="l" rtl="0">
              <a:spcBef>
                <a:spcPts val="0"/>
              </a:spcBef>
              <a:spcAft>
                <a:spcPts val="0"/>
              </a:spcAft>
              <a:buClr>
                <a:schemeClr val="dk1"/>
              </a:buClr>
              <a:buSzPts val="1200"/>
              <a:buFont typeface="Arial"/>
              <a:buNone/>
            </a:pPr>
            <a:endParaRPr b="0" i="0">
              <a:solidFill>
                <a:srgbClr val="000000"/>
              </a:solidFill>
              <a:latin typeface="Arial"/>
              <a:ea typeface="Arial"/>
              <a:cs typeface="Arial"/>
              <a:sym typeface="Arial"/>
            </a:endParaRPr>
          </a:p>
          <a:p>
            <a:pPr marL="0" lvl="0" indent="0" algn="l" rtl="0">
              <a:spcBef>
                <a:spcPts val="0"/>
              </a:spcBef>
              <a:spcAft>
                <a:spcPts val="0"/>
              </a:spcAft>
              <a:buClr>
                <a:srgbClr val="000000"/>
              </a:buClr>
              <a:buSzPts val="1200"/>
              <a:buFont typeface="Arial"/>
              <a:buNone/>
            </a:pPr>
            <a:r>
              <a:rPr lang="de-AT" b="0" i="0">
                <a:solidFill>
                  <a:srgbClr val="000000"/>
                </a:solidFill>
                <a:latin typeface="Arial"/>
                <a:ea typeface="Arial"/>
                <a:cs typeface="Arial"/>
                <a:sym typeface="Arial"/>
              </a:rPr>
              <a:t>Fernarbeitskräfte - vor allem wegen der Coronavirus-Pandemie setzen heute immer mehr Unternehmen auf Fernarbeit. Einige Unternehmen ermutigen ihre Mitarbeiter weiterhin, in Schichten oder ganz von zu Hause aus zu arbeiten. Die Online-Zusammenarbeit kann Remote-Mitarbeiter dabei unterstützen, trotz ihrer Abwesenheit vom Büro effektiv zu arbeiten.</a:t>
            </a:r>
            <a:endParaRPr/>
          </a:p>
          <a:p>
            <a:pPr marL="0" lvl="0" indent="0" algn="l" rtl="0">
              <a:spcBef>
                <a:spcPts val="0"/>
              </a:spcBef>
              <a:spcAft>
                <a:spcPts val="0"/>
              </a:spcAft>
              <a:buClr>
                <a:schemeClr val="dk1"/>
              </a:buClr>
              <a:buSzPts val="1200"/>
              <a:buFont typeface="Arial"/>
              <a:buNone/>
            </a:pPr>
            <a:endParaRPr b="0" i="0">
              <a:solidFill>
                <a:srgbClr val="000000"/>
              </a:solidFill>
              <a:latin typeface="Arial"/>
              <a:ea typeface="Arial"/>
              <a:cs typeface="Arial"/>
              <a:sym typeface="Arial"/>
            </a:endParaRPr>
          </a:p>
          <a:p>
            <a:pPr marL="0" lvl="0" indent="0" algn="l" rtl="0">
              <a:spcBef>
                <a:spcPts val="0"/>
              </a:spcBef>
              <a:spcAft>
                <a:spcPts val="0"/>
              </a:spcAft>
              <a:buClr>
                <a:srgbClr val="000000"/>
              </a:buClr>
              <a:buSzPts val="1200"/>
              <a:buFont typeface="Arial"/>
              <a:buNone/>
            </a:pPr>
            <a:r>
              <a:rPr lang="de-AT" b="0" i="0">
                <a:solidFill>
                  <a:srgbClr val="000000"/>
                </a:solidFill>
                <a:latin typeface="Arial"/>
                <a:ea typeface="Arial"/>
                <a:cs typeface="Arial"/>
                <a:sym typeface="Arial"/>
              </a:rPr>
              <a:t>Externe Parteien - Online-Zusammenarbeit bietet nicht nur einen virtuellen interaktiven Arbeitsbereich für Mitarbeiter. Dokumente in diesen Bereichen können auch mit Partnern, Kunden und Zulieferern geteilt werden, wodurch die Notwendigkeit entfällt, Unternehmensdokumente an E-Mails anzuhängen.</a:t>
            </a:r>
            <a:endParaRPr/>
          </a:p>
          <a:p>
            <a:pPr marL="0" lvl="0" indent="0" algn="l" rtl="0">
              <a:spcBef>
                <a:spcPts val="0"/>
              </a:spcBef>
              <a:spcAft>
                <a:spcPts val="0"/>
              </a:spcAft>
              <a:buClr>
                <a:schemeClr val="dk1"/>
              </a:buClr>
              <a:buSzPts val="1200"/>
              <a:buFont typeface="Arial"/>
              <a:buNone/>
            </a:pPr>
            <a:endParaRPr b="0" i="0">
              <a:solidFill>
                <a:srgbClr val="000000"/>
              </a:solidFill>
              <a:latin typeface="Arial"/>
              <a:ea typeface="Arial"/>
              <a:cs typeface="Arial"/>
              <a:sym typeface="Arial"/>
            </a:endParaRPr>
          </a:p>
          <a:p>
            <a:pPr marL="0" lvl="0" indent="0" algn="l" rtl="0">
              <a:spcBef>
                <a:spcPts val="0"/>
              </a:spcBef>
              <a:spcAft>
                <a:spcPts val="0"/>
              </a:spcAft>
              <a:buClr>
                <a:srgbClr val="000000"/>
              </a:buClr>
              <a:buSzPts val="1200"/>
              <a:buFont typeface="Arial"/>
              <a:buNone/>
            </a:pPr>
            <a:r>
              <a:rPr lang="de-AT" b="0" i="0">
                <a:solidFill>
                  <a:srgbClr val="000000"/>
                </a:solidFill>
                <a:latin typeface="Arial"/>
                <a:ea typeface="Arial"/>
                <a:cs typeface="Arial"/>
                <a:sym typeface="Arial"/>
              </a:rPr>
              <a:t>Schließlich können digitale Werkzeuge Ihrem Unternehmen helfen, Geld zu sparen. Auch im Privatleben kann der Einsatz digitaler Tools für die Zusammenarbeit und Kommunikation Ihnen helfen, Geld zu sparen. Sie müssen nicht mehr reisen, um Ihre Freunde zu treffen. </a:t>
            </a:r>
            <a:endParaRPr/>
          </a:p>
        </p:txBody>
      </p:sp>
      <p:sp>
        <p:nvSpPr>
          <p:cNvPr id="149" name="Google Shape;149;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AT"/>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 name="Google Shape;157;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de-AT" b="0" i="0">
                <a:solidFill>
                  <a:srgbClr val="000000"/>
                </a:solidFill>
                <a:latin typeface="Poppins"/>
                <a:ea typeface="Poppins"/>
                <a:cs typeface="Poppins"/>
                <a:sym typeface="Poppins"/>
              </a:rPr>
              <a:t>Mit der digitalen Dokumentenzusammenarbeit lässt sich leicht steuern, wer auf welche Inhalte zugreifen darf. Der Zugriff auf Dateien, Ordner und Dokumente kann bestimmten Benutzern nur bei Bedarf gewährt werden.</a:t>
            </a:r>
            <a:endParaRPr/>
          </a:p>
          <a:p>
            <a:pPr marL="0" lvl="0" indent="0" algn="l" rtl="0">
              <a:spcBef>
                <a:spcPts val="0"/>
              </a:spcBef>
              <a:spcAft>
                <a:spcPts val="0"/>
              </a:spcAft>
              <a:buNone/>
            </a:pPr>
            <a:endParaRPr b="0" i="0">
              <a:solidFill>
                <a:srgbClr val="000000"/>
              </a:solidFill>
              <a:latin typeface="Poppins"/>
              <a:ea typeface="Poppins"/>
              <a:cs typeface="Poppins"/>
              <a:sym typeface="Poppins"/>
            </a:endParaRPr>
          </a:p>
          <a:p>
            <a:pPr marL="0" lvl="0" indent="0" algn="l" rtl="0">
              <a:spcBef>
                <a:spcPts val="0"/>
              </a:spcBef>
              <a:spcAft>
                <a:spcPts val="0"/>
              </a:spcAft>
              <a:buNone/>
            </a:pPr>
            <a:r>
              <a:rPr lang="de-AT" b="0" i="0">
                <a:solidFill>
                  <a:srgbClr val="000000"/>
                </a:solidFill>
                <a:latin typeface="Poppins"/>
                <a:ea typeface="Poppins"/>
                <a:cs typeface="Poppins"/>
                <a:sym typeface="Poppins"/>
              </a:rPr>
              <a:t>In einer Bibliothek zum Beispiel hat nur das Personal, das direkt mit den Kunden arbeitet, Zugang zu den persönlichen Daten der Kunden. Für alle anderen ist es unmöglich, diese Daten zu öffnen. Dies ist für den Datenschutz sehr wichtig, denn es ist verboten, personenbezogene Daten an Dritte weiterzugeben. </a:t>
            </a:r>
            <a:endParaRPr/>
          </a:p>
          <a:p>
            <a:pPr marL="0" lvl="0" indent="0" algn="l" rtl="0">
              <a:spcBef>
                <a:spcPts val="0"/>
              </a:spcBef>
              <a:spcAft>
                <a:spcPts val="0"/>
              </a:spcAft>
              <a:buNone/>
            </a:pPr>
            <a:endParaRPr b="0" i="0">
              <a:solidFill>
                <a:srgbClr val="000000"/>
              </a:solidFill>
              <a:latin typeface="Poppins"/>
              <a:ea typeface="Poppins"/>
              <a:cs typeface="Poppins"/>
              <a:sym typeface="Poppins"/>
            </a:endParaRPr>
          </a:p>
          <a:p>
            <a:pPr marL="0" lvl="0" indent="0" algn="l" rtl="0">
              <a:spcBef>
                <a:spcPts val="0"/>
              </a:spcBef>
              <a:spcAft>
                <a:spcPts val="0"/>
              </a:spcAft>
              <a:buNone/>
            </a:pPr>
            <a:r>
              <a:rPr lang="de-AT" b="0" i="0">
                <a:solidFill>
                  <a:srgbClr val="000000"/>
                </a:solidFill>
                <a:latin typeface="Poppins"/>
                <a:ea typeface="Poppins"/>
                <a:cs typeface="Poppins"/>
                <a:sym typeface="Poppins"/>
              </a:rPr>
              <a:t>Das überzeugendste Argument für die Online-Zusammenarbeit von Dokumenten ist die einfache Verfolgung von Arbeitsabläufen und die Verringerung von Unklarheiten. Oftmals werden bei der Überarbeitung eines Dokuments verschiedene Versionen per E-Mail hin- und hergeschickt. Zu wissen, welches die neueste Version ist, kann verwirrend sein.</a:t>
            </a:r>
            <a:endParaRPr/>
          </a:p>
          <a:p>
            <a:pPr marL="0" lvl="0" indent="0" algn="l" rtl="0">
              <a:spcBef>
                <a:spcPts val="0"/>
              </a:spcBef>
              <a:spcAft>
                <a:spcPts val="0"/>
              </a:spcAft>
              <a:buNone/>
            </a:pPr>
            <a:endParaRPr b="0" i="0">
              <a:solidFill>
                <a:srgbClr val="000000"/>
              </a:solidFill>
              <a:latin typeface="Poppins"/>
              <a:ea typeface="Poppins"/>
              <a:cs typeface="Poppins"/>
              <a:sym typeface="Poppins"/>
            </a:endParaRPr>
          </a:p>
          <a:p>
            <a:pPr marL="0" lvl="0" indent="0" algn="l" rtl="0">
              <a:spcBef>
                <a:spcPts val="0"/>
              </a:spcBef>
              <a:spcAft>
                <a:spcPts val="0"/>
              </a:spcAft>
              <a:buNone/>
            </a:pPr>
            <a:r>
              <a:rPr lang="de-AT" b="0" i="0">
                <a:solidFill>
                  <a:srgbClr val="000000"/>
                </a:solidFill>
                <a:latin typeface="Poppins"/>
                <a:ea typeface="Poppins"/>
                <a:cs typeface="Poppins"/>
                <a:sym typeface="Poppins"/>
              </a:rPr>
              <a:t>Erinnern Sie sich an das letzte Mal, als Sie </a:t>
            </a:r>
            <a:r>
              <a:rPr lang="de-AT" b="0" i="0">
                <a:solidFill>
                  <a:srgbClr val="000000"/>
                </a:solidFill>
                <a:latin typeface="Arial"/>
                <a:ea typeface="Arial"/>
                <a:cs typeface="Arial"/>
                <a:sym typeface="Arial"/>
              </a:rPr>
              <a:t>Dateien per E-Mail hin- und herschicken </a:t>
            </a:r>
            <a:r>
              <a:rPr lang="de-AT" b="0" i="0">
                <a:solidFill>
                  <a:srgbClr val="000000"/>
                </a:solidFill>
                <a:latin typeface="Poppins"/>
                <a:ea typeface="Poppins"/>
                <a:cs typeface="Poppins"/>
                <a:sym typeface="Poppins"/>
              </a:rPr>
              <a:t>mussten? Waren Sie sich jemals unsicher, ob Sie mit der aktuellsten Version einer Datei arbeiteten? Diese Zeiten sind vorbei. Ein digitales Tool für die Zusammenarbeit an Dokumenten macht Schluss mit diesem E-Mail-Wirrwarr. Die Teammitglieder eines Projekts können gemeinsam und gleichzeitig an einem Dokument arbeiten. Jeder kann immer die aktuelle Arbeitsversion eines Dokuments sehen. Sie können auch Änderungen, die von anderen vorgenommen wurden, bearbeiten oder einsehen, ohne den ganzen Tag E-Mail-Anhänge hin- und herzuschicken.</a:t>
            </a:r>
            <a:endParaRPr/>
          </a:p>
          <a:p>
            <a:pPr marL="0" lvl="0" indent="0" algn="l" rtl="0">
              <a:spcBef>
                <a:spcPts val="0"/>
              </a:spcBef>
              <a:spcAft>
                <a:spcPts val="0"/>
              </a:spcAft>
              <a:buNone/>
            </a:pPr>
            <a:endParaRPr b="0" i="0">
              <a:solidFill>
                <a:srgbClr val="000000"/>
              </a:solidFill>
              <a:latin typeface="Poppins"/>
              <a:ea typeface="Poppins"/>
              <a:cs typeface="Poppins"/>
              <a:sym typeface="Poppins"/>
            </a:endParaRPr>
          </a:p>
          <a:p>
            <a:pPr marL="0" lvl="0" indent="0" algn="l" rtl="0">
              <a:spcBef>
                <a:spcPts val="0"/>
              </a:spcBef>
              <a:spcAft>
                <a:spcPts val="0"/>
              </a:spcAft>
              <a:buNone/>
            </a:pPr>
            <a:r>
              <a:rPr lang="de-AT" b="0" i="0">
                <a:solidFill>
                  <a:srgbClr val="000000"/>
                </a:solidFill>
                <a:latin typeface="Poppins"/>
                <a:ea typeface="Poppins"/>
                <a:cs typeface="Poppins"/>
                <a:sym typeface="Poppins"/>
              </a:rPr>
              <a:t>Sie können auch einfach ein Teammitglied markieren, um ein Dokument zu überprüfen und herauszufinden, wer wann Änderungen an einem Dokument vorgenommen hat. Sie können auch sehen, wie das Dokument aussah, bevor die Änderungen vorgenommen wurden.</a:t>
            </a:r>
            <a:endParaRPr/>
          </a:p>
          <a:p>
            <a:pPr marL="0" lvl="0" indent="0" algn="l" rtl="0">
              <a:spcBef>
                <a:spcPts val="0"/>
              </a:spcBef>
              <a:spcAft>
                <a:spcPts val="0"/>
              </a:spcAft>
              <a:buNone/>
            </a:pPr>
            <a:endParaRPr/>
          </a:p>
          <a:p>
            <a:pPr marL="0" lvl="0" indent="0" algn="l" rtl="0">
              <a:spcBef>
                <a:spcPts val="0"/>
              </a:spcBef>
              <a:spcAft>
                <a:spcPts val="0"/>
              </a:spcAft>
              <a:buNone/>
            </a:pPr>
            <a:r>
              <a:rPr lang="de-AT"/>
              <a:t>Besonders in größeren Teams in Museen, Archiven oder Bibliotheken ist diese Art der digitalen Zusammenarbeit unerlässlich, um sicherzustellen, dass alle Teammitglieder auf dem gleichen Informationsstand sind. Arbeiten Sie transparent, indem Sie Tools für die digitale Zusammenarbeit nutzen!</a:t>
            </a:r>
            <a:endParaRPr/>
          </a:p>
        </p:txBody>
      </p:sp>
      <p:sp>
        <p:nvSpPr>
          <p:cNvPr id="158" name="Google Shape;158;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AT"/>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de-AT" b="0" i="0">
                <a:solidFill>
                  <a:srgbClr val="000000"/>
                </a:solidFill>
                <a:latin typeface="Poppins"/>
                <a:ea typeface="Poppins"/>
                <a:cs typeface="Poppins"/>
                <a:sym typeface="Poppins"/>
              </a:rPr>
              <a:t>Digitale Tools für die Zusammenarbeit verbessern die Beteiligung und das Engagement der Mitarbeiter. Sie bieten ein Umfeld, das die Zusammenarbeit und das Feedback fördert.</a:t>
            </a:r>
            <a:endParaRPr/>
          </a:p>
          <a:p>
            <a:pPr marL="0" lvl="0" indent="0" algn="l" rtl="0">
              <a:spcBef>
                <a:spcPts val="0"/>
              </a:spcBef>
              <a:spcAft>
                <a:spcPts val="0"/>
              </a:spcAft>
              <a:buNone/>
            </a:pPr>
            <a:r>
              <a:rPr lang="de-AT" b="0" i="0">
                <a:solidFill>
                  <a:srgbClr val="111324"/>
                </a:solidFill>
                <a:latin typeface="Arial"/>
                <a:ea typeface="Arial"/>
                <a:cs typeface="Arial"/>
                <a:sym typeface="Arial"/>
              </a:rPr>
              <a:t>.</a:t>
            </a:r>
            <a:endParaRPr b="0" i="0">
              <a:solidFill>
                <a:srgbClr val="000000"/>
              </a:solidFill>
              <a:latin typeface="Poppins"/>
              <a:ea typeface="Poppins"/>
              <a:cs typeface="Poppins"/>
              <a:sym typeface="Poppins"/>
            </a:endParaRPr>
          </a:p>
          <a:p>
            <a:pPr marL="0" lvl="0" indent="0" algn="l" rtl="0">
              <a:spcBef>
                <a:spcPts val="0"/>
              </a:spcBef>
              <a:spcAft>
                <a:spcPts val="0"/>
              </a:spcAft>
              <a:buNone/>
            </a:pPr>
            <a:r>
              <a:rPr lang="de-AT" b="0" i="0">
                <a:solidFill>
                  <a:srgbClr val="000000"/>
                </a:solidFill>
                <a:latin typeface="Poppins"/>
                <a:ea typeface="Poppins"/>
                <a:cs typeface="Poppins"/>
                <a:sym typeface="Poppins"/>
              </a:rPr>
              <a:t>Bei der Online-Zusammenarbeit an einem Dokument kann jeder (der Zugang zu dem Dokument hat) die Kommentare oder Überarbeitungen der anderen sehen. Es liegt in der Natur des Menschen, dass eine Person, sobald sie sieht, dass andere kommentieren, sich natürlich stärker engagiert. Das Versenden von E-Mails an zahlreiche Personen in den CC- und BCC-Zeilen verwirrt diese und kann sie sogar verärgern. Die Online-Zusammenarbeit gibt Ihren Kollegen das Gefühl, gleichberechtigt zu sein, und diese Transparenz führt zu mehr Engagement und Motivation. </a:t>
            </a:r>
            <a:endParaRPr/>
          </a:p>
          <a:p>
            <a:pPr marL="0" lvl="0" indent="0" algn="l" rtl="0">
              <a:spcBef>
                <a:spcPts val="0"/>
              </a:spcBef>
              <a:spcAft>
                <a:spcPts val="0"/>
              </a:spcAft>
              <a:buNone/>
            </a:pPr>
            <a:endParaRPr b="0" i="0">
              <a:solidFill>
                <a:srgbClr val="000000"/>
              </a:solidFill>
              <a:latin typeface="Poppins"/>
              <a:ea typeface="Poppins"/>
              <a:cs typeface="Poppins"/>
              <a:sym typeface="Poppins"/>
            </a:endParaRPr>
          </a:p>
          <a:p>
            <a:pPr marL="0" lvl="0" indent="0" algn="l" rtl="0">
              <a:spcBef>
                <a:spcPts val="0"/>
              </a:spcBef>
              <a:spcAft>
                <a:spcPts val="0"/>
              </a:spcAft>
              <a:buNone/>
            </a:pPr>
            <a:r>
              <a:rPr lang="de-AT" b="0" i="0">
                <a:solidFill>
                  <a:srgbClr val="000000"/>
                </a:solidFill>
                <a:latin typeface="Poppins"/>
                <a:ea typeface="Poppins"/>
                <a:cs typeface="Poppins"/>
                <a:sym typeface="Poppins"/>
              </a:rPr>
              <a:t>Die digitale Zusammenarbeit trägt auch dazu bei, unproduktive Zeit, die in Besprechungen mit der Diskussion von Dokumenten verbracht wird, zu reduzieren. Mit einem Tool für die Zusammenarbeit an Dokumenten kann jeder, der Zugriffsrechte hat, Dokumente schnell kommentieren oder bearbeiten. Sobald die Änderungen in einem Dokument fertig sind, können Sie einen kurzen Kommentar an alle Beteiligten senden, und diese können ihr Feedback teilen oder mit den Änderungen beginnen. Wenn komplexe Änderungen vorgenommen werden müssen, können Sie eine Audio-/Videokonferenz einberufen, um bestimmte Fragen zu besprechen.</a:t>
            </a:r>
            <a:endParaRPr/>
          </a:p>
          <a:p>
            <a:pPr marL="0" lvl="0" indent="0" algn="l" rtl="0">
              <a:spcBef>
                <a:spcPts val="0"/>
              </a:spcBef>
              <a:spcAft>
                <a:spcPts val="0"/>
              </a:spcAft>
              <a:buNone/>
            </a:pPr>
            <a:endParaRPr b="0" i="0">
              <a:solidFill>
                <a:srgbClr val="000000"/>
              </a:solidFill>
              <a:latin typeface="Poppins"/>
              <a:ea typeface="Poppins"/>
              <a:cs typeface="Poppins"/>
              <a:sym typeface="Poppins"/>
            </a:endParaRPr>
          </a:p>
          <a:p>
            <a:pPr marL="0" lvl="0" indent="0" algn="l" rtl="0">
              <a:spcBef>
                <a:spcPts val="0"/>
              </a:spcBef>
              <a:spcAft>
                <a:spcPts val="0"/>
              </a:spcAft>
              <a:buNone/>
            </a:pPr>
            <a:r>
              <a:rPr lang="de-AT" b="0" i="0">
                <a:solidFill>
                  <a:srgbClr val="000000"/>
                </a:solidFill>
                <a:latin typeface="Poppins"/>
                <a:ea typeface="Poppins"/>
                <a:cs typeface="Poppins"/>
                <a:sym typeface="Poppins"/>
              </a:rPr>
              <a:t>Ein weiteres wichtiges Online-Zusammenarbeitstool zur Verbesserung der Effizienz am Arbeitsplatz ist Instant Messaging. Mit Instant Messaging in Echtzeit können Sie innerhalb von Sekunden mit Ihren Teammitgliedern in Kontakt treten, anstatt auf eine Antwort auf Ihre E-Mail zu warten. Manchmal ist es nützlicher, eine kurze Frage im Chat zu stellen und eine prompte Antwort zu erhalten, als sie per E-Mail zu senden.</a:t>
            </a:r>
            <a:endParaRPr/>
          </a:p>
          <a:p>
            <a:pPr marL="0" lvl="0" indent="0" algn="l" rtl="0">
              <a:spcBef>
                <a:spcPts val="0"/>
              </a:spcBef>
              <a:spcAft>
                <a:spcPts val="0"/>
              </a:spcAft>
              <a:buNone/>
            </a:pPr>
            <a:endParaRPr b="0" i="0">
              <a:solidFill>
                <a:srgbClr val="000000"/>
              </a:solidFill>
              <a:latin typeface="Poppins"/>
              <a:ea typeface="Poppins"/>
              <a:cs typeface="Poppins"/>
              <a:sym typeface="Poppins"/>
            </a:endParaRPr>
          </a:p>
          <a:p>
            <a:pPr marL="0" lvl="0" indent="0" algn="l" rtl="0">
              <a:spcBef>
                <a:spcPts val="0"/>
              </a:spcBef>
              <a:spcAft>
                <a:spcPts val="0"/>
              </a:spcAft>
              <a:buNone/>
            </a:pPr>
            <a:r>
              <a:rPr lang="de-AT">
                <a:latin typeface="Arial"/>
                <a:ea typeface="Arial"/>
                <a:cs typeface="Arial"/>
                <a:sym typeface="Arial"/>
              </a:rPr>
              <a:t>Instant-Messaging-Tools verkürzen die E-Mail-Ketten und beschleunigen den Kommunikationsprozess, so dass letztlich schnellere Abnahmen möglich sind. </a:t>
            </a:r>
            <a:r>
              <a:rPr lang="de-AT" b="0" i="0">
                <a:solidFill>
                  <a:srgbClr val="666666"/>
                </a:solidFill>
                <a:latin typeface="Arial"/>
                <a:ea typeface="Arial"/>
                <a:cs typeface="Arial"/>
                <a:sym typeface="Arial"/>
              </a:rPr>
              <a:t>Instant Messaging, oft abgekürzt als IM oder IM'ing, ist der Austausch von Nachrichten nahezu in Echtzeit über eine eigenständige Anwendung oder eingebettete Software. Im Gegensatz zu Chatrooms, in denen viele Benutzer an mehreren und sich überschneidenden Gesprächen teilnehmen, finden IM-Sitzungen in der Regel zwischen zwei Benutzern in einem privaten Hin- und Her-Kommunikationsstil statt.</a:t>
            </a:r>
            <a:endParaRPr>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r>
              <a:rPr lang="de-AT" b="0" i="0">
                <a:solidFill>
                  <a:srgbClr val="000000"/>
                </a:solidFill>
                <a:latin typeface="Poppins"/>
                <a:ea typeface="Poppins"/>
                <a:cs typeface="Poppins"/>
                <a:sym typeface="Poppins"/>
              </a:rPr>
              <a:t>Mit Instant Messaging können Mitarbeiter schnell einchecken und Probleme lösen. Außerdem können Teams von überall und jederzeit zusammenarbeiten. Die Speicherung des Chatverlaufs hilft dabei, die Überlegungen, die zu einer Entscheidung geführt haben, festzuhalten.</a:t>
            </a:r>
            <a:endParaRPr/>
          </a:p>
          <a:p>
            <a:pPr marL="0" lvl="0" indent="0" algn="l" rtl="0">
              <a:spcBef>
                <a:spcPts val="0"/>
              </a:spcBef>
              <a:spcAft>
                <a:spcPts val="0"/>
              </a:spcAft>
              <a:buNone/>
            </a:pPr>
            <a:r>
              <a:rPr lang="de-AT">
                <a:latin typeface="Arial"/>
                <a:ea typeface="Arial"/>
                <a:cs typeface="Arial"/>
                <a:sym typeface="Arial"/>
              </a:rPr>
              <a:t>Gemeinsames Handeln ist unkompliziert, erleichtert das Verhältnis und führt zu besseren Ergebnissen für alle.</a:t>
            </a:r>
            <a:endParaRPr/>
          </a:p>
        </p:txBody>
      </p:sp>
      <p:sp>
        <p:nvSpPr>
          <p:cNvPr id="167" name="Google Shape;167;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AT"/>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AT"/>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AT"/>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AT"/>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1"/>
        <p:cNvGrpSpPr/>
        <p:nvPr/>
      </p:nvGrpSpPr>
      <p:grpSpPr>
        <a:xfrm>
          <a:off x="0" y="0"/>
          <a:ext cx="0" cy="0"/>
          <a:chOff x="0" y="0"/>
          <a:chExt cx="0" cy="0"/>
        </a:xfrm>
      </p:grpSpPr>
      <p:sp>
        <p:nvSpPr>
          <p:cNvPr id="22" name="Google Shape;22;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AT"/>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8"/>
        <p:cNvGrpSpPr/>
        <p:nvPr/>
      </p:nvGrpSpPr>
      <p:grpSpPr>
        <a:xfrm>
          <a:off x="0" y="0"/>
          <a:ext cx="0" cy="0"/>
          <a:chOff x="0" y="0"/>
          <a:chExt cx="0" cy="0"/>
        </a:xfrm>
      </p:grpSpPr>
      <p:sp>
        <p:nvSpPr>
          <p:cNvPr id="29" name="Google Shape;29;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3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AT"/>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4"/>
        <p:cNvGrpSpPr/>
        <p:nvPr/>
      </p:nvGrpSpPr>
      <p:grpSpPr>
        <a:xfrm>
          <a:off x="0" y="0"/>
          <a:ext cx="0" cy="0"/>
          <a:chOff x="0" y="0"/>
          <a:chExt cx="0" cy="0"/>
        </a:xfrm>
      </p:grpSpPr>
      <p:sp>
        <p:nvSpPr>
          <p:cNvPr id="35" name="Google Shape;35;p3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3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7" name="Google Shape;37;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AT"/>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3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3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3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3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3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AT"/>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AT"/>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AT"/>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3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AT"/>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7"/>
          <p:cNvSpPr>
            <a:spLocks noGrp="1"/>
          </p:cNvSpPr>
          <p:nvPr>
            <p:ph type="pic" idx="2"/>
          </p:nvPr>
        </p:nvSpPr>
        <p:spPr>
          <a:xfrm>
            <a:off x="5183188" y="987425"/>
            <a:ext cx="6172200" cy="4873625"/>
          </a:xfrm>
          <a:prstGeom prst="rect">
            <a:avLst/>
          </a:prstGeom>
          <a:noFill/>
          <a:ln>
            <a:noFill/>
          </a:ln>
        </p:spPr>
      </p:sp>
      <p:sp>
        <p:nvSpPr>
          <p:cNvPr id="68" name="Google Shape;68;p3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AT"/>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AT"/>
              <a:t>‹Nr.›</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1.jp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jp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jp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jp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hyperlink" Target="https://storage.googleapis.com/googwebreview.appspot.com/grow-ext-cloud-images-uploads/7uffzv9dk4sn-7hKvAioxXzE82hvj7kMopV-932d7bca6dc128089e803f9cac9dc634-14786_HomePageFeature_Demo_v10_MidRes_96F9E3FC.mp4" TargetMode="External"/><Relationship Id="rId4" Type="http://schemas.openxmlformats.org/officeDocument/2006/relationships/image" Target="../media/image1.jpg"/></Relationships>
</file>

<file path=ppt/slides/_rels/slide1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3.png"/><Relationship Id="rId7"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jpg"/><Relationship Id="rId9"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1.jp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0.jpg"/><Relationship Id="rId4" Type="http://schemas.openxmlformats.org/officeDocument/2006/relationships/image" Target="../media/image1.jp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hyperlink" Target="https://www.indeed.com/career-advice/career-development/examples-of-tone" TargetMode="External"/><Relationship Id="rId5" Type="http://schemas.openxmlformats.org/officeDocument/2006/relationships/hyperlink" Target="https://www.indeed.com/career-advice/career-development/email-etiquette" TargetMode="External"/><Relationship Id="rId4" Type="http://schemas.openxmlformats.org/officeDocument/2006/relationships/image" Target="../media/image1.jp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1.jp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hyperlink" Target="https://www.facebook.com/business/tools/meta-business-suite/help" TargetMode="External"/><Relationship Id="rId5" Type="http://schemas.openxmlformats.org/officeDocument/2006/relationships/image" Target="../media/image24.png"/><Relationship Id="rId4" Type="http://schemas.openxmlformats.org/officeDocument/2006/relationships/image" Target="../media/image1.jp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25.png"/><Relationship Id="rId4" Type="http://schemas.openxmlformats.org/officeDocument/2006/relationships/image" Target="../media/image1.jp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1.jp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1.jp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image" Target="../media/image30.png"/><Relationship Id="rId4" Type="http://schemas.openxmlformats.org/officeDocument/2006/relationships/image" Target="../media/image1.jpg"/></Relationships>
</file>

<file path=ppt/slides/_rels/slide26.xml.rels><?xml version="1.0" encoding="UTF-8" standalone="yes"?>
<Relationships xmlns="http://schemas.openxmlformats.org/package/2006/relationships"><Relationship Id="rId8" Type="http://schemas.openxmlformats.org/officeDocument/2006/relationships/hyperlink" Target="https://workspace.google.com/intl/en_ie/?utm_source=google&amp;utm_medium=cpc&amp;utm_campaign=emea-at-all-en-dr-bkws-all-hv-trial-b-t4-1011339&amp;utm_content=text-ad-none-none-DEV_c-CRE_667927906287-ADGP_Hybrid+%7C+BKWS+-+BRO+%7C+Txt+~+Google+Workspace+~+Create_Account-KWID_43700077471692916-kwd-1023618284762-userloc_9062721&amp;utm_term=KW_google%20workspace%20account-ST_google+workspace+account&amp;gad_source=1&amp;gclid=Cj0KCQiAwbitBhDIARIsABfFYIKrAKKtb553KqeArjU2t00i1buZ7G0-gSXRG38UfVI0qeST6sQ-iBkaAp68EALw_wcB&amp;gclsrc=aw.ds" TargetMode="External"/><Relationship Id="rId13" Type="http://schemas.openxmlformats.org/officeDocument/2006/relationships/image" Target="../media/image1.jpg"/><Relationship Id="rId3" Type="http://schemas.openxmlformats.org/officeDocument/2006/relationships/hyperlink" Target="https://mailsafi.com/blog/benefits-of-digital-collaboration/#:~:text=Digital%20collaboration%20can%20improve%20communication,lead%20to%20significant%20cost%20savings." TargetMode="External"/><Relationship Id="rId7" Type="http://schemas.openxmlformats.org/officeDocument/2006/relationships/hyperlink" Target="https://support.microsoft.com/en-us/topic/what-is-microsoft-teams-3de4d369-0167-8def-b93b-0eb5286d7a29" TargetMode="External"/><Relationship Id="rId12"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hyperlink" Target="https://blitzz.co/blog/digital-workplace-commnunication-and-collaboration" TargetMode="External"/><Relationship Id="rId11" Type="http://schemas.openxmlformats.org/officeDocument/2006/relationships/hyperlink" Target="http://www.pixabay.com/" TargetMode="External"/><Relationship Id="rId5" Type="http://schemas.openxmlformats.org/officeDocument/2006/relationships/hyperlink" Target="https://www.campaignmonitor.com/resources/knowledge-base/what-do-cc-and-bcc-mean-in-emails/#:~:text=The%20difference%20between%20the%20two,a%20copy%20of%20the%20email." TargetMode="External"/><Relationship Id="rId10" Type="http://schemas.openxmlformats.org/officeDocument/2006/relationships/hyperlink" Target="https://www.marketingevolution.com/marketing-essentials/target-audience" TargetMode="External"/><Relationship Id="rId4" Type="http://schemas.openxmlformats.org/officeDocument/2006/relationships/hyperlink" Target="https://www.investopedia.com/terms/o/overhead.asp" TargetMode="External"/><Relationship Id="rId9" Type="http://schemas.openxmlformats.org/officeDocument/2006/relationships/hyperlink" Target="https://www.kaspersky.com/resource-center/preemptive-safety/what-is-netiquette" TargetMode="External"/></Relationships>
</file>

<file path=ppt/slides/_rels/slide27.xml.rels><?xml version="1.0" encoding="UTF-8" standalone="yes"?>
<Relationships xmlns="http://schemas.openxmlformats.org/package/2006/relationships"><Relationship Id="rId8" Type="http://schemas.openxmlformats.org/officeDocument/2006/relationships/image" Target="../media/image34.jpg"/><Relationship Id="rId3" Type="http://schemas.openxmlformats.org/officeDocument/2006/relationships/image" Target="../media/image1.jpg"/><Relationship Id="rId7" Type="http://schemas.openxmlformats.org/officeDocument/2006/relationships/image" Target="../media/image33.jp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32.jpg"/><Relationship Id="rId5" Type="http://schemas.openxmlformats.org/officeDocument/2006/relationships/image" Target="../media/image31.jpg"/><Relationship Id="rId10" Type="http://schemas.openxmlformats.org/officeDocument/2006/relationships/image" Target="../media/image36.png"/><Relationship Id="rId4" Type="http://schemas.openxmlformats.org/officeDocument/2006/relationships/image" Target="../media/image2.png"/><Relationship Id="rId9" Type="http://schemas.openxmlformats.org/officeDocument/2006/relationships/image" Target="../media/image35.jp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1.jp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1.jp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1.jp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txBox="1">
            <a:spLocks noGrp="1"/>
          </p:cNvSpPr>
          <p:nvPr>
            <p:ph type="ctrTitle"/>
          </p:nvPr>
        </p:nvSpPr>
        <p:spPr>
          <a:xfrm>
            <a:off x="4049754" y="2686449"/>
            <a:ext cx="6454220" cy="526239"/>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ct val="100000"/>
              <a:buFont typeface="Calibri"/>
              <a:buNone/>
            </a:pPr>
            <a:br>
              <a:rPr lang="de-AT" sz="3600"/>
            </a:br>
            <a:r>
              <a:rPr lang="de-AT" sz="3600" b="1"/>
              <a:t>Blended Learning-Kurs</a:t>
            </a:r>
            <a:endParaRPr sz="3600" b="1"/>
          </a:p>
        </p:txBody>
      </p:sp>
      <p:sp>
        <p:nvSpPr>
          <p:cNvPr id="90" name="Google Shape;90;p1"/>
          <p:cNvSpPr txBox="1">
            <a:spLocks noGrp="1"/>
          </p:cNvSpPr>
          <p:nvPr>
            <p:ph type="subTitle" idx="1"/>
          </p:nvPr>
        </p:nvSpPr>
        <p:spPr>
          <a:xfrm>
            <a:off x="3079803" y="3673350"/>
            <a:ext cx="6454219" cy="1607774"/>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r>
              <a:rPr lang="de-AT" b="1"/>
              <a:t>Modul 3: KOMMUNIKATION &amp; ZUSAMMENARBEIT </a:t>
            </a:r>
            <a:endParaRPr/>
          </a:p>
          <a:p>
            <a:pPr marL="0" lvl="0" indent="0" algn="ctr" rtl="0">
              <a:lnSpc>
                <a:spcPct val="90000"/>
              </a:lnSpc>
              <a:spcBef>
                <a:spcPts val="1000"/>
              </a:spcBef>
              <a:spcAft>
                <a:spcPts val="0"/>
              </a:spcAft>
              <a:buClr>
                <a:schemeClr val="dk1"/>
              </a:buClr>
              <a:buSzPts val="2400"/>
              <a:buNone/>
            </a:pPr>
            <a:r>
              <a:rPr lang="de-AT" b="1"/>
              <a:t>Sitzung 5</a:t>
            </a:r>
            <a:endParaRPr b="1"/>
          </a:p>
          <a:p>
            <a:pPr marL="0" lvl="0" indent="0" algn="ctr" rtl="0">
              <a:lnSpc>
                <a:spcPct val="90000"/>
              </a:lnSpc>
              <a:spcBef>
                <a:spcPts val="1000"/>
              </a:spcBef>
              <a:spcAft>
                <a:spcPts val="0"/>
              </a:spcAft>
              <a:buClr>
                <a:schemeClr val="dk1"/>
              </a:buClr>
              <a:buSzPts val="2400"/>
              <a:buNone/>
            </a:pPr>
            <a:r>
              <a:rPr lang="de-AT"/>
              <a:t>Entwickelt von: VINCO</a:t>
            </a:r>
            <a:endParaRPr/>
          </a:p>
        </p:txBody>
      </p:sp>
      <p:pic>
        <p:nvPicPr>
          <p:cNvPr id="91" name="Google Shape;91;p1"/>
          <p:cNvPicPr preferRelativeResize="0"/>
          <p:nvPr/>
        </p:nvPicPr>
        <p:blipFill rotWithShape="1">
          <a:blip r:embed="rId3">
            <a:alphaModFix/>
          </a:blip>
          <a:srcRect/>
          <a:stretch/>
        </p:blipFill>
        <p:spPr>
          <a:xfrm>
            <a:off x="9251027" y="6148955"/>
            <a:ext cx="2505895" cy="526238"/>
          </a:xfrm>
          <a:prstGeom prst="rect">
            <a:avLst/>
          </a:prstGeom>
          <a:noFill/>
          <a:ln>
            <a:noFill/>
          </a:ln>
        </p:spPr>
      </p:pic>
      <p:pic>
        <p:nvPicPr>
          <p:cNvPr id="92" name="Google Shape;92;p1"/>
          <p:cNvPicPr preferRelativeResize="0"/>
          <p:nvPr/>
        </p:nvPicPr>
        <p:blipFill rotWithShape="1">
          <a:blip r:embed="rId4">
            <a:alphaModFix/>
          </a:blip>
          <a:srcRect/>
          <a:stretch/>
        </p:blipFill>
        <p:spPr>
          <a:xfrm>
            <a:off x="698154" y="-39188"/>
            <a:ext cx="2557807" cy="2557807"/>
          </a:xfrm>
          <a:prstGeom prst="rect">
            <a:avLst/>
          </a:prstGeom>
          <a:noFill/>
          <a:ln>
            <a:noFill/>
          </a:ln>
        </p:spPr>
      </p:pic>
      <p:sp>
        <p:nvSpPr>
          <p:cNvPr id="93" name="Google Shape;93;p1"/>
          <p:cNvSpPr/>
          <p:nvPr/>
        </p:nvSpPr>
        <p:spPr>
          <a:xfrm rot="5400000">
            <a:off x="-114992" y="3041120"/>
            <a:ext cx="3485945" cy="3255962"/>
          </a:xfrm>
          <a:prstGeom prst="triangle">
            <a:avLst>
              <a:gd name="adj" fmla="val 50000"/>
            </a:avLst>
          </a:prstGeom>
          <a:gradFill>
            <a:gsLst>
              <a:gs pos="0">
                <a:srgbClr val="50608A"/>
              </a:gs>
              <a:gs pos="50000">
                <a:srgbClr val="748BC8"/>
              </a:gs>
              <a:gs pos="100000">
                <a:srgbClr val="8BA7F0"/>
              </a:gs>
            </a:gsLst>
            <a:lin ang="135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4" name="Google Shape;94;p1"/>
          <p:cNvSpPr/>
          <p:nvPr/>
        </p:nvSpPr>
        <p:spPr>
          <a:xfrm rot="5400000">
            <a:off x="-114993" y="1801018"/>
            <a:ext cx="3485945" cy="3255962"/>
          </a:xfrm>
          <a:prstGeom prst="triangle">
            <a:avLst>
              <a:gd name="adj" fmla="val 50000"/>
            </a:avLst>
          </a:prstGeom>
          <a:gradFill>
            <a:gsLst>
              <a:gs pos="0">
                <a:srgbClr val="91735F"/>
              </a:gs>
              <a:gs pos="50000">
                <a:srgbClr val="D2A78A"/>
              </a:gs>
              <a:gs pos="100000">
                <a:srgbClr val="FCC8A6"/>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5" name="Google Shape;95;p1"/>
          <p:cNvSpPr/>
          <p:nvPr/>
        </p:nvSpPr>
        <p:spPr>
          <a:xfrm>
            <a:off x="3832264" y="716530"/>
            <a:ext cx="7017988" cy="193899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AT" sz="4000" b="0" i="0" u="none" strike="noStrike" cap="none">
                <a:solidFill>
                  <a:schemeClr val="accent1"/>
                </a:solidFill>
                <a:latin typeface="Calibri"/>
                <a:ea typeface="Calibri"/>
                <a:cs typeface="Calibri"/>
                <a:sym typeface="Calibri"/>
              </a:rPr>
              <a:t>Förderung der integrativen Beschäftigung im GLAM-Sektor durch offene Innovation</a:t>
            </a:r>
            <a:endParaRPr sz="4000" b="0" i="0" u="none" strike="noStrike" cap="none">
              <a:solidFill>
                <a:schemeClr val="accent1"/>
              </a:solidFill>
              <a:latin typeface="Calibri"/>
              <a:ea typeface="Calibri"/>
              <a:cs typeface="Calibri"/>
              <a:sym typeface="Calibri"/>
            </a:endParaRPr>
          </a:p>
        </p:txBody>
      </p:sp>
      <p:sp>
        <p:nvSpPr>
          <p:cNvPr id="96" name="Google Shape;96;p1"/>
          <p:cNvSpPr txBox="1"/>
          <p:nvPr/>
        </p:nvSpPr>
        <p:spPr>
          <a:xfrm>
            <a:off x="698154" y="6188473"/>
            <a:ext cx="8444971" cy="57708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AT" sz="1050" b="0" i="0" u="none" strike="noStrike" cap="none">
                <a:solidFill>
                  <a:schemeClr val="dk1"/>
                </a:solidFill>
                <a:latin typeface="Calibri"/>
                <a:ea typeface="Calibri"/>
                <a:cs typeface="Calibri"/>
                <a:sym typeface="Calibri"/>
              </a:rPr>
              <a:t>"Gefördert durch die Europäische Union. Die geäußerten Ansichten und Meinungen sind jedoch ausschließlich die des Autors/der Autoren und spiegeln nicht unbedingt die der Europäischen Union oder der OeAD-GmbH wider. Weder die Europäische Union noch die Bewilligungsbehörde können für diese verantwortlich gemacht werden." Projekt Nr.: 2022-1-AT01-KA220-ADU-00008513</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de-AT"/>
              <a:t>Digitale Zusammenarbeit...</a:t>
            </a:r>
            <a:endParaRPr/>
          </a:p>
        </p:txBody>
      </p:sp>
      <p:pic>
        <p:nvPicPr>
          <p:cNvPr id="179" name="Google Shape;179;p10"/>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180" name="Google Shape;180;p10"/>
          <p:cNvPicPr preferRelativeResize="0"/>
          <p:nvPr/>
        </p:nvPicPr>
        <p:blipFill rotWithShape="1">
          <a:blip r:embed="rId4">
            <a:alphaModFix/>
          </a:blip>
          <a:srcRect/>
          <a:stretch/>
        </p:blipFill>
        <p:spPr>
          <a:xfrm>
            <a:off x="9498964" y="6062785"/>
            <a:ext cx="2372524" cy="498230"/>
          </a:xfrm>
          <a:prstGeom prst="rect">
            <a:avLst/>
          </a:prstGeom>
          <a:noFill/>
          <a:ln>
            <a:noFill/>
          </a:ln>
        </p:spPr>
      </p:pic>
      <p:sp>
        <p:nvSpPr>
          <p:cNvPr id="181" name="Google Shape;181;p10"/>
          <p:cNvSpPr txBox="1"/>
          <p:nvPr/>
        </p:nvSpPr>
        <p:spPr>
          <a:xfrm>
            <a:off x="911544" y="1651000"/>
            <a:ext cx="10515600" cy="4525963"/>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1000"/>
              </a:spcBef>
              <a:spcAft>
                <a:spcPts val="0"/>
              </a:spcAft>
              <a:buClr>
                <a:schemeClr val="dk1"/>
              </a:buClr>
              <a:buSzPts val="1600"/>
              <a:buFont typeface="Arial"/>
              <a:buNone/>
            </a:pPr>
            <a:endParaRPr sz="1600" b="0" i="0" u="none" strike="noStrike" cap="none">
              <a:solidFill>
                <a:srgbClr val="202124"/>
              </a:solidFill>
              <a:latin typeface="arial"/>
              <a:ea typeface="arial"/>
              <a:cs typeface="arial"/>
              <a:sym typeface="arial"/>
            </a:endParaRPr>
          </a:p>
          <a:p>
            <a:pPr marL="228600" marR="0" lvl="0" indent="-228600" algn="l" rtl="0">
              <a:lnSpc>
                <a:spcPct val="90000"/>
              </a:lnSpc>
              <a:spcBef>
                <a:spcPts val="1000"/>
              </a:spcBef>
              <a:spcAft>
                <a:spcPts val="0"/>
              </a:spcAft>
              <a:buClr>
                <a:srgbClr val="202124"/>
              </a:buClr>
              <a:buSzPts val="3200"/>
              <a:buFont typeface="Noto Sans Symbols"/>
              <a:buChar char="✔"/>
            </a:pPr>
            <a:r>
              <a:rPr lang="de-AT" sz="3200" b="0" i="1" u="none" strike="noStrike" cap="none">
                <a:solidFill>
                  <a:srgbClr val="202124"/>
                </a:solidFill>
                <a:latin typeface="arial"/>
                <a:ea typeface="arial"/>
                <a:cs typeface="arial"/>
                <a:sym typeface="arial"/>
              </a:rPr>
              <a:t> spart Zeit und Mühe</a:t>
            </a:r>
            <a:endParaRPr/>
          </a:p>
          <a:p>
            <a:pPr marL="0" marR="0" lvl="0" indent="0" algn="l" rtl="0">
              <a:lnSpc>
                <a:spcPct val="90000"/>
              </a:lnSpc>
              <a:spcBef>
                <a:spcPts val="1000"/>
              </a:spcBef>
              <a:spcAft>
                <a:spcPts val="0"/>
              </a:spcAft>
              <a:buClr>
                <a:schemeClr val="dk1"/>
              </a:buClr>
              <a:buSzPts val="1600"/>
              <a:buFont typeface="Arial"/>
              <a:buNone/>
            </a:pPr>
            <a:endParaRPr sz="1600" b="0" i="1" u="none" strike="noStrike" cap="none">
              <a:solidFill>
                <a:srgbClr val="202124"/>
              </a:solidFill>
              <a:latin typeface="arial"/>
              <a:ea typeface="arial"/>
              <a:cs typeface="arial"/>
              <a:sym typeface="arial"/>
            </a:endParaRPr>
          </a:p>
          <a:p>
            <a:pPr marL="228600" marR="0" lvl="0" indent="-228600" algn="l" rtl="0">
              <a:lnSpc>
                <a:spcPct val="90000"/>
              </a:lnSpc>
              <a:spcBef>
                <a:spcPts val="1000"/>
              </a:spcBef>
              <a:spcAft>
                <a:spcPts val="0"/>
              </a:spcAft>
              <a:buClr>
                <a:srgbClr val="202124"/>
              </a:buClr>
              <a:buSzPts val="3200"/>
              <a:buFont typeface="Noto Sans Symbols"/>
              <a:buChar char="✔"/>
            </a:pPr>
            <a:r>
              <a:rPr lang="de-AT" sz="3200" b="0" i="1" u="none" strike="noStrike" cap="none">
                <a:solidFill>
                  <a:srgbClr val="202124"/>
                </a:solidFill>
                <a:latin typeface="arial"/>
                <a:ea typeface="arial"/>
                <a:cs typeface="arial"/>
                <a:sym typeface="arial"/>
              </a:rPr>
              <a:t> verbessert Arbeitsabläufe</a:t>
            </a:r>
            <a:endParaRPr/>
          </a:p>
          <a:p>
            <a:pPr marL="0" marR="0" lvl="0" indent="0" algn="l" rtl="0">
              <a:lnSpc>
                <a:spcPct val="90000"/>
              </a:lnSpc>
              <a:spcBef>
                <a:spcPts val="1000"/>
              </a:spcBef>
              <a:spcAft>
                <a:spcPts val="0"/>
              </a:spcAft>
              <a:buClr>
                <a:schemeClr val="dk1"/>
              </a:buClr>
              <a:buSzPts val="1600"/>
              <a:buFont typeface="Arial"/>
              <a:buNone/>
            </a:pPr>
            <a:endParaRPr sz="1600" b="0" i="1" u="none" strike="noStrike" cap="none">
              <a:solidFill>
                <a:srgbClr val="202124"/>
              </a:solidFill>
              <a:latin typeface="arial"/>
              <a:ea typeface="arial"/>
              <a:cs typeface="arial"/>
              <a:sym typeface="arial"/>
            </a:endParaRPr>
          </a:p>
          <a:p>
            <a:pPr marL="228600" marR="0" lvl="0" indent="-228600" algn="l" rtl="0">
              <a:lnSpc>
                <a:spcPct val="90000"/>
              </a:lnSpc>
              <a:spcBef>
                <a:spcPts val="1000"/>
              </a:spcBef>
              <a:spcAft>
                <a:spcPts val="0"/>
              </a:spcAft>
              <a:buClr>
                <a:srgbClr val="202124"/>
              </a:buClr>
              <a:buSzPts val="3200"/>
              <a:buFont typeface="Noto Sans Symbols"/>
              <a:buChar char="✔"/>
            </a:pPr>
            <a:r>
              <a:rPr lang="de-AT" sz="3200" b="0" i="1" u="none" strike="noStrike" cap="none">
                <a:solidFill>
                  <a:srgbClr val="202124"/>
                </a:solidFill>
                <a:latin typeface="arial"/>
                <a:ea typeface="arial"/>
                <a:cs typeface="arial"/>
                <a:sym typeface="arial"/>
              </a:rPr>
              <a:t> fördert die Teamarbeit</a:t>
            </a:r>
            <a:endParaRPr/>
          </a:p>
          <a:p>
            <a:pPr marL="0" marR="0" lvl="0" indent="0" algn="l" rtl="0">
              <a:lnSpc>
                <a:spcPct val="90000"/>
              </a:lnSpc>
              <a:spcBef>
                <a:spcPts val="1000"/>
              </a:spcBef>
              <a:spcAft>
                <a:spcPts val="0"/>
              </a:spcAft>
              <a:buClr>
                <a:schemeClr val="dk1"/>
              </a:buClr>
              <a:buSzPts val="1600"/>
              <a:buFont typeface="Arial"/>
              <a:buNone/>
            </a:pPr>
            <a:endParaRPr sz="1600" b="0" i="1" u="none" strike="noStrike" cap="none">
              <a:solidFill>
                <a:srgbClr val="202124"/>
              </a:solidFill>
              <a:latin typeface="arial"/>
              <a:ea typeface="arial"/>
              <a:cs typeface="arial"/>
              <a:sym typeface="arial"/>
            </a:endParaRPr>
          </a:p>
          <a:p>
            <a:pPr marL="228600" marR="0" lvl="0" indent="-228600" algn="l" rtl="0">
              <a:lnSpc>
                <a:spcPct val="90000"/>
              </a:lnSpc>
              <a:spcBef>
                <a:spcPts val="1000"/>
              </a:spcBef>
              <a:spcAft>
                <a:spcPts val="0"/>
              </a:spcAft>
              <a:buClr>
                <a:srgbClr val="202124"/>
              </a:buClr>
              <a:buSzPts val="3200"/>
              <a:buFont typeface="Noto Sans Symbols"/>
              <a:buChar char="✔"/>
            </a:pPr>
            <a:r>
              <a:rPr lang="de-AT" sz="3200" b="0" i="1" u="none" strike="noStrike" cap="none">
                <a:solidFill>
                  <a:srgbClr val="202124"/>
                </a:solidFill>
                <a:latin typeface="arial"/>
                <a:ea typeface="arial"/>
                <a:cs typeface="arial"/>
                <a:sym typeface="arial"/>
              </a:rPr>
              <a:t> erhöht die Produktivität</a:t>
            </a:r>
            <a:endParaRPr/>
          </a:p>
          <a:p>
            <a:pPr marL="0" marR="0" lvl="0" indent="0" algn="l" rtl="0">
              <a:lnSpc>
                <a:spcPct val="90000"/>
              </a:lnSpc>
              <a:spcBef>
                <a:spcPts val="1000"/>
              </a:spcBef>
              <a:spcAft>
                <a:spcPts val="0"/>
              </a:spcAft>
              <a:buClr>
                <a:schemeClr val="dk1"/>
              </a:buClr>
              <a:buSzPts val="3200"/>
              <a:buFont typeface="Arial"/>
              <a:buNone/>
            </a:pPr>
            <a:endParaRPr sz="3200" b="0" i="0" u="none" strike="noStrike" cap="none">
              <a:solidFill>
                <a:srgbClr val="202124"/>
              </a:solidFill>
              <a:latin typeface="arial"/>
              <a:ea typeface="arial"/>
              <a:cs typeface="arial"/>
              <a:sym typeface="arial"/>
            </a:endParaRPr>
          </a:p>
          <a:p>
            <a:pPr marL="228600" marR="0" lvl="0" indent="-50800" algn="l" rtl="0">
              <a:lnSpc>
                <a:spcPct val="90000"/>
              </a:lnSpc>
              <a:spcBef>
                <a:spcPts val="1000"/>
              </a:spcBef>
              <a:spcAft>
                <a:spcPts val="0"/>
              </a:spcAft>
              <a:buClr>
                <a:schemeClr val="dk1"/>
              </a:buClr>
              <a:buSzPts val="2800"/>
              <a:buFont typeface="Arial"/>
              <a:buNone/>
            </a:pPr>
            <a:endParaRPr sz="2800" b="0" i="0" u="none" strike="noStrike" cap="none">
              <a:solidFill>
                <a:srgbClr val="202124"/>
              </a:solidFill>
              <a:latin typeface="arial"/>
              <a:ea typeface="arial"/>
              <a:cs typeface="arial"/>
              <a:sym typeface="arial"/>
            </a:endParaRPr>
          </a:p>
          <a:p>
            <a:pPr marL="228600" marR="0" lvl="0" indent="-228600" algn="l" rtl="0">
              <a:lnSpc>
                <a:spcPct val="90000"/>
              </a:lnSpc>
              <a:spcBef>
                <a:spcPts val="1000"/>
              </a:spcBef>
              <a:spcAft>
                <a:spcPts val="0"/>
              </a:spcAft>
              <a:buClr>
                <a:schemeClr val="dk1"/>
              </a:buClr>
              <a:buSzPts val="2800"/>
              <a:buFont typeface="Arial"/>
              <a:buNone/>
            </a:pPr>
            <a:endParaRPr sz="2800" b="0" i="0" u="none" strike="noStrike" cap="none">
              <a:solidFill>
                <a:srgbClr val="202124"/>
              </a:solidFill>
              <a:latin typeface="arial"/>
              <a:ea typeface="arial"/>
              <a:cs typeface="arial"/>
              <a:sym typeface="arial"/>
            </a:endParaRPr>
          </a:p>
          <a:p>
            <a:pPr marL="228600" marR="0" lvl="0" indent="-228600" algn="l" rtl="0">
              <a:lnSpc>
                <a:spcPct val="90000"/>
              </a:lnSpc>
              <a:spcBef>
                <a:spcPts val="1000"/>
              </a:spcBef>
              <a:spcAft>
                <a:spcPts val="0"/>
              </a:spcAft>
              <a:buClr>
                <a:schemeClr val="dk1"/>
              </a:buClr>
              <a:buSzPts val="2800"/>
              <a:buFont typeface="Arial"/>
              <a:buNone/>
            </a:pPr>
            <a:endParaRPr sz="2800" b="0" i="0" u="none" strike="noStrike" cap="none">
              <a:solidFill>
                <a:srgbClr val="202124"/>
              </a:solidFill>
              <a:latin typeface="arial"/>
              <a:ea typeface="arial"/>
              <a:cs typeface="arial"/>
              <a:sym typeface="arial"/>
            </a:endParaRPr>
          </a:p>
          <a:p>
            <a:pPr marL="457200" marR="0" lvl="0" indent="-228600" algn="l" rtl="0">
              <a:lnSpc>
                <a:spcPct val="100000"/>
              </a:lnSpc>
              <a:spcBef>
                <a:spcPts val="400"/>
              </a:spcBef>
              <a:spcAft>
                <a:spcPts val="0"/>
              </a:spcAft>
              <a:buClr>
                <a:schemeClr val="dk1"/>
              </a:buClr>
              <a:buSzPts val="1224"/>
              <a:buFont typeface="Arial"/>
              <a:buNone/>
            </a:pPr>
            <a:endParaRPr sz="2800" b="0" i="0" u="none" strike="noStrike" cap="none">
              <a:solidFill>
                <a:schemeClr val="dk1"/>
              </a:solidFill>
              <a:latin typeface="Calibri"/>
              <a:ea typeface="Calibri"/>
              <a:cs typeface="Calibri"/>
              <a:sym typeface="Calibri"/>
            </a:endParaRPr>
          </a:p>
        </p:txBody>
      </p:sp>
      <p:pic>
        <p:nvPicPr>
          <p:cNvPr id="182" name="Google Shape;182;p10"/>
          <p:cNvPicPr preferRelativeResize="0"/>
          <p:nvPr/>
        </p:nvPicPr>
        <p:blipFill rotWithShape="1">
          <a:blip r:embed="rId5">
            <a:alphaModFix/>
          </a:blip>
          <a:srcRect/>
          <a:stretch/>
        </p:blipFill>
        <p:spPr>
          <a:xfrm>
            <a:off x="7412182" y="2210388"/>
            <a:ext cx="3868274" cy="320945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11"/>
          <p:cNvSpPr txBox="1">
            <a:spLocks noGrp="1"/>
          </p:cNvSpPr>
          <p:nvPr>
            <p:ph type="ctrTitle"/>
          </p:nvPr>
        </p:nvSpPr>
        <p:spPr>
          <a:xfrm>
            <a:off x="193963" y="2235200"/>
            <a:ext cx="6761019" cy="238760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ct val="100000"/>
              <a:buFont typeface="Calibri"/>
              <a:buNone/>
            </a:pPr>
            <a:r>
              <a:rPr lang="de-AT"/>
              <a:t>Werkzeuge für </a:t>
            </a:r>
            <a:br>
              <a:rPr lang="de-AT"/>
            </a:br>
            <a:r>
              <a:rPr lang="de-AT"/>
              <a:t>Digitale Kommunikation  </a:t>
            </a:r>
            <a:br>
              <a:rPr lang="de-AT"/>
            </a:br>
            <a:r>
              <a:rPr lang="de-AT"/>
              <a:t>&amp;</a:t>
            </a:r>
            <a:br>
              <a:rPr lang="de-AT"/>
            </a:br>
            <a:r>
              <a:rPr lang="de-AT"/>
              <a:t>Zusammenarbeit</a:t>
            </a:r>
            <a:endParaRPr/>
          </a:p>
        </p:txBody>
      </p:sp>
      <p:pic>
        <p:nvPicPr>
          <p:cNvPr id="189" name="Google Shape;189;p11"/>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190" name="Google Shape;190;p11"/>
          <p:cNvPicPr preferRelativeResize="0"/>
          <p:nvPr/>
        </p:nvPicPr>
        <p:blipFill rotWithShape="1">
          <a:blip r:embed="rId4">
            <a:alphaModFix/>
          </a:blip>
          <a:srcRect/>
          <a:stretch/>
        </p:blipFill>
        <p:spPr>
          <a:xfrm>
            <a:off x="9498964" y="6062785"/>
            <a:ext cx="2372524" cy="498230"/>
          </a:xfrm>
          <a:prstGeom prst="rect">
            <a:avLst/>
          </a:prstGeom>
          <a:noFill/>
          <a:ln>
            <a:noFill/>
          </a:ln>
        </p:spPr>
      </p:pic>
      <p:pic>
        <p:nvPicPr>
          <p:cNvPr id="191" name="Google Shape;191;p11"/>
          <p:cNvPicPr preferRelativeResize="0"/>
          <p:nvPr/>
        </p:nvPicPr>
        <p:blipFill rotWithShape="1">
          <a:blip r:embed="rId5">
            <a:alphaModFix/>
          </a:blip>
          <a:srcRect/>
          <a:stretch/>
        </p:blipFill>
        <p:spPr>
          <a:xfrm>
            <a:off x="7238357" y="407821"/>
            <a:ext cx="4108515" cy="533898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2"/>
          <p:cNvSpPr txBox="1">
            <a:spLocks noGrp="1"/>
          </p:cNvSpPr>
          <p:nvPr>
            <p:ph type="title"/>
          </p:nvPr>
        </p:nvSpPr>
        <p:spPr>
          <a:xfrm>
            <a:off x="320500" y="244395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de-AT"/>
              <a:t>Welches Werkzeug sollte ich verwenden?</a:t>
            </a:r>
            <a:endParaRPr/>
          </a:p>
        </p:txBody>
      </p:sp>
      <p:pic>
        <p:nvPicPr>
          <p:cNvPr id="198" name="Google Shape;198;p12"/>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199" name="Google Shape;199;p12"/>
          <p:cNvPicPr preferRelativeResize="0"/>
          <p:nvPr/>
        </p:nvPicPr>
        <p:blipFill rotWithShape="1">
          <a:blip r:embed="rId4">
            <a:alphaModFix/>
          </a:blip>
          <a:srcRect/>
          <a:stretch/>
        </p:blipFill>
        <p:spPr>
          <a:xfrm>
            <a:off x="9498964" y="6062785"/>
            <a:ext cx="2372524" cy="498230"/>
          </a:xfrm>
          <a:prstGeom prst="rect">
            <a:avLst/>
          </a:prstGeom>
          <a:noFill/>
          <a:ln>
            <a:noFill/>
          </a:ln>
        </p:spPr>
      </p:pic>
      <p:sp>
        <p:nvSpPr>
          <p:cNvPr id="200" name="Google Shape;200;p1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p:txBody>
      </p:sp>
      <p:pic>
        <p:nvPicPr>
          <p:cNvPr id="201" name="Google Shape;201;p12"/>
          <p:cNvPicPr preferRelativeResize="0"/>
          <p:nvPr/>
        </p:nvPicPr>
        <p:blipFill rotWithShape="1">
          <a:blip r:embed="rId5">
            <a:alphaModFix/>
          </a:blip>
          <a:srcRect l="19615" r="29180"/>
          <a:stretch/>
        </p:blipFill>
        <p:spPr>
          <a:xfrm>
            <a:off x="9963950" y="835375"/>
            <a:ext cx="2228051" cy="43513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de-AT"/>
              <a:t>Microsoft Teams</a:t>
            </a:r>
            <a:endParaRPr/>
          </a:p>
        </p:txBody>
      </p:sp>
      <p:pic>
        <p:nvPicPr>
          <p:cNvPr id="208" name="Google Shape;208;p13"/>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209" name="Google Shape;209;p13"/>
          <p:cNvPicPr preferRelativeResize="0"/>
          <p:nvPr/>
        </p:nvPicPr>
        <p:blipFill rotWithShape="1">
          <a:blip r:embed="rId4">
            <a:alphaModFix/>
          </a:blip>
          <a:srcRect/>
          <a:stretch/>
        </p:blipFill>
        <p:spPr>
          <a:xfrm>
            <a:off x="9498964" y="6062785"/>
            <a:ext cx="2372524" cy="498230"/>
          </a:xfrm>
          <a:prstGeom prst="rect">
            <a:avLst/>
          </a:prstGeom>
          <a:noFill/>
          <a:ln>
            <a:noFill/>
          </a:ln>
        </p:spPr>
      </p:pic>
      <p:sp>
        <p:nvSpPr>
          <p:cNvPr id="210" name="Google Shape;210;p1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p:txBody>
      </p:sp>
      <p:pic>
        <p:nvPicPr>
          <p:cNvPr id="211" name="Google Shape;211;p13"/>
          <p:cNvPicPr preferRelativeResize="0"/>
          <p:nvPr/>
        </p:nvPicPr>
        <p:blipFill rotWithShape="1">
          <a:blip r:embed="rId5">
            <a:alphaModFix/>
          </a:blip>
          <a:srcRect/>
          <a:stretch/>
        </p:blipFill>
        <p:spPr>
          <a:xfrm>
            <a:off x="3737487" y="1613621"/>
            <a:ext cx="4717025" cy="47170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pic>
        <p:nvPicPr>
          <p:cNvPr id="217" name="Google Shape;217;p14"/>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218" name="Google Shape;218;p14"/>
          <p:cNvPicPr preferRelativeResize="0"/>
          <p:nvPr/>
        </p:nvPicPr>
        <p:blipFill rotWithShape="1">
          <a:blip r:embed="rId4">
            <a:alphaModFix/>
          </a:blip>
          <a:srcRect/>
          <a:stretch/>
        </p:blipFill>
        <p:spPr>
          <a:xfrm>
            <a:off x="9498964" y="6062785"/>
            <a:ext cx="2372524" cy="498230"/>
          </a:xfrm>
          <a:prstGeom prst="rect">
            <a:avLst/>
          </a:prstGeom>
          <a:noFill/>
          <a:ln>
            <a:noFill/>
          </a:ln>
        </p:spPr>
      </p:pic>
      <p:pic>
        <p:nvPicPr>
          <p:cNvPr id="219" name="Google Shape;219;p14">
            <a:hlinkClick r:id="rId5"/>
          </p:cNvPr>
          <p:cNvPicPr preferRelativeResize="0"/>
          <p:nvPr/>
        </p:nvPicPr>
        <p:blipFill rotWithShape="1">
          <a:blip r:embed="rId6">
            <a:alphaModFix/>
          </a:blip>
          <a:srcRect/>
          <a:stretch/>
        </p:blipFill>
        <p:spPr>
          <a:xfrm>
            <a:off x="4218343" y="3175721"/>
            <a:ext cx="3999134" cy="50655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de-AT"/>
              <a:t>Google Workspace-Tools</a:t>
            </a:r>
            <a:endParaRPr/>
          </a:p>
        </p:txBody>
      </p:sp>
      <p:pic>
        <p:nvPicPr>
          <p:cNvPr id="226" name="Google Shape;226;p15"/>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227" name="Google Shape;227;p15"/>
          <p:cNvPicPr preferRelativeResize="0"/>
          <p:nvPr/>
        </p:nvPicPr>
        <p:blipFill rotWithShape="1">
          <a:blip r:embed="rId4">
            <a:alphaModFix/>
          </a:blip>
          <a:srcRect/>
          <a:stretch/>
        </p:blipFill>
        <p:spPr>
          <a:xfrm>
            <a:off x="9498964" y="6062785"/>
            <a:ext cx="2372524" cy="498230"/>
          </a:xfrm>
          <a:prstGeom prst="rect">
            <a:avLst/>
          </a:prstGeom>
          <a:noFill/>
          <a:ln>
            <a:noFill/>
          </a:ln>
        </p:spPr>
      </p:pic>
      <p:pic>
        <p:nvPicPr>
          <p:cNvPr id="228" name="Google Shape;228;p15"/>
          <p:cNvPicPr preferRelativeResize="0"/>
          <p:nvPr/>
        </p:nvPicPr>
        <p:blipFill rotWithShape="1">
          <a:blip r:embed="rId5">
            <a:alphaModFix/>
          </a:blip>
          <a:srcRect/>
          <a:stretch/>
        </p:blipFill>
        <p:spPr>
          <a:xfrm>
            <a:off x="3851564" y="1906498"/>
            <a:ext cx="609600" cy="609600"/>
          </a:xfrm>
          <a:prstGeom prst="rect">
            <a:avLst/>
          </a:prstGeom>
          <a:noFill/>
          <a:ln>
            <a:noFill/>
          </a:ln>
        </p:spPr>
      </p:pic>
      <p:sp>
        <p:nvSpPr>
          <p:cNvPr id="229" name="Google Shape;229;p15"/>
          <p:cNvSpPr txBox="1"/>
          <p:nvPr/>
        </p:nvSpPr>
        <p:spPr>
          <a:xfrm>
            <a:off x="4738255" y="1375328"/>
            <a:ext cx="6518563" cy="4525963"/>
          </a:xfrm>
          <a:prstGeom prst="rect">
            <a:avLst/>
          </a:prstGeom>
          <a:noFill/>
          <a:ln>
            <a:noFill/>
          </a:ln>
        </p:spPr>
        <p:txBody>
          <a:bodyPr spcFirstLastPara="1" wrap="square" lIns="91425" tIns="45700" rIns="91425" bIns="45700" anchor="t" anchorCtr="0">
            <a:normAutofit lnSpcReduction="10000"/>
          </a:bodyPr>
          <a:lstStyle/>
          <a:p>
            <a:pPr marL="0" marR="0" lvl="0" indent="0" algn="l" rtl="0">
              <a:lnSpc>
                <a:spcPct val="90000"/>
              </a:lnSpc>
              <a:spcBef>
                <a:spcPts val="1000"/>
              </a:spcBef>
              <a:spcAft>
                <a:spcPts val="0"/>
              </a:spcAft>
              <a:buClr>
                <a:schemeClr val="dk1"/>
              </a:buClr>
              <a:buSzPts val="3200"/>
              <a:buFont typeface="Arial"/>
              <a:buNone/>
            </a:pPr>
            <a:endParaRPr sz="3200" b="0" i="1" u="none" strike="noStrike" cap="none">
              <a:solidFill>
                <a:srgbClr val="202124"/>
              </a:solidFill>
              <a:latin typeface="arial"/>
              <a:ea typeface="arial"/>
              <a:cs typeface="arial"/>
              <a:sym typeface="arial"/>
            </a:endParaRPr>
          </a:p>
          <a:p>
            <a:pPr marL="0" marR="0" lvl="0" indent="0" algn="l" rtl="0">
              <a:lnSpc>
                <a:spcPct val="90000"/>
              </a:lnSpc>
              <a:spcBef>
                <a:spcPts val="1000"/>
              </a:spcBef>
              <a:spcAft>
                <a:spcPts val="0"/>
              </a:spcAft>
              <a:buClr>
                <a:srgbClr val="202124"/>
              </a:buClr>
              <a:buSzPts val="3200"/>
              <a:buFont typeface="Arial"/>
              <a:buNone/>
            </a:pPr>
            <a:r>
              <a:rPr lang="de-AT" sz="3200" b="0" i="1" u="none" strike="noStrike" cap="none">
                <a:solidFill>
                  <a:srgbClr val="202124"/>
                </a:solidFill>
                <a:latin typeface="arial"/>
                <a:ea typeface="arial"/>
                <a:cs typeface="arial"/>
                <a:sym typeface="arial"/>
              </a:rPr>
              <a:t>Google Mail</a:t>
            </a:r>
            <a:endParaRPr/>
          </a:p>
          <a:p>
            <a:pPr marL="0" marR="0" lvl="0" indent="0" algn="l" rtl="0">
              <a:lnSpc>
                <a:spcPct val="90000"/>
              </a:lnSpc>
              <a:spcBef>
                <a:spcPts val="1000"/>
              </a:spcBef>
              <a:spcAft>
                <a:spcPts val="0"/>
              </a:spcAft>
              <a:buClr>
                <a:schemeClr val="dk1"/>
              </a:buClr>
              <a:buSzPts val="900"/>
              <a:buFont typeface="Arial"/>
              <a:buNone/>
            </a:pPr>
            <a:endParaRPr sz="900" b="0" i="1" u="none" strike="noStrike" cap="none">
              <a:solidFill>
                <a:srgbClr val="202124"/>
              </a:solidFill>
              <a:latin typeface="arial"/>
              <a:ea typeface="arial"/>
              <a:cs typeface="arial"/>
              <a:sym typeface="arial"/>
            </a:endParaRPr>
          </a:p>
          <a:p>
            <a:pPr marL="0" marR="0" lvl="0" indent="0" algn="l" rtl="0">
              <a:lnSpc>
                <a:spcPct val="90000"/>
              </a:lnSpc>
              <a:spcBef>
                <a:spcPts val="1000"/>
              </a:spcBef>
              <a:spcAft>
                <a:spcPts val="0"/>
              </a:spcAft>
              <a:buClr>
                <a:srgbClr val="202124"/>
              </a:buClr>
              <a:buSzPts val="3200"/>
              <a:buFont typeface="Arial"/>
              <a:buNone/>
            </a:pPr>
            <a:r>
              <a:rPr lang="de-AT" sz="3200" b="0" i="1" u="none" strike="noStrike" cap="none">
                <a:solidFill>
                  <a:srgbClr val="202124"/>
                </a:solidFill>
                <a:latin typeface="arial"/>
                <a:ea typeface="arial"/>
                <a:cs typeface="arial"/>
                <a:sym typeface="arial"/>
              </a:rPr>
              <a:t>Google Kalender</a:t>
            </a:r>
            <a:endParaRPr/>
          </a:p>
          <a:p>
            <a:pPr marL="0" marR="0" lvl="0" indent="0" algn="l" rtl="0">
              <a:lnSpc>
                <a:spcPct val="90000"/>
              </a:lnSpc>
              <a:spcBef>
                <a:spcPts val="1000"/>
              </a:spcBef>
              <a:spcAft>
                <a:spcPts val="0"/>
              </a:spcAft>
              <a:buClr>
                <a:schemeClr val="dk1"/>
              </a:buClr>
              <a:buSzPts val="1050"/>
              <a:buFont typeface="Arial"/>
              <a:buNone/>
            </a:pPr>
            <a:endParaRPr sz="1050" b="0" i="1" u="none" strike="noStrike" cap="none">
              <a:solidFill>
                <a:srgbClr val="202124"/>
              </a:solidFill>
              <a:latin typeface="arial"/>
              <a:ea typeface="arial"/>
              <a:cs typeface="arial"/>
              <a:sym typeface="arial"/>
            </a:endParaRPr>
          </a:p>
          <a:p>
            <a:pPr marL="0" marR="0" lvl="0" indent="0" algn="l" rtl="0">
              <a:lnSpc>
                <a:spcPct val="90000"/>
              </a:lnSpc>
              <a:spcBef>
                <a:spcPts val="1000"/>
              </a:spcBef>
              <a:spcAft>
                <a:spcPts val="0"/>
              </a:spcAft>
              <a:buClr>
                <a:srgbClr val="202124"/>
              </a:buClr>
              <a:buSzPts val="3200"/>
              <a:buFont typeface="Arial"/>
              <a:buNone/>
            </a:pPr>
            <a:r>
              <a:rPr lang="de-AT" sz="3200" b="0" i="1" u="none" strike="noStrike" cap="none">
                <a:solidFill>
                  <a:srgbClr val="202124"/>
                </a:solidFill>
                <a:latin typeface="arial"/>
                <a:ea typeface="arial"/>
                <a:cs typeface="arial"/>
                <a:sym typeface="arial"/>
              </a:rPr>
              <a:t>Google Drive </a:t>
            </a:r>
            <a:endParaRPr/>
          </a:p>
          <a:p>
            <a:pPr marL="0" marR="0" lvl="0" indent="0" algn="l" rtl="0">
              <a:lnSpc>
                <a:spcPct val="90000"/>
              </a:lnSpc>
              <a:spcBef>
                <a:spcPts val="1000"/>
              </a:spcBef>
              <a:spcAft>
                <a:spcPts val="0"/>
              </a:spcAft>
              <a:buClr>
                <a:schemeClr val="dk1"/>
              </a:buClr>
              <a:buSzPts val="1050"/>
              <a:buFont typeface="Arial"/>
              <a:buNone/>
            </a:pPr>
            <a:endParaRPr sz="1050" b="0" i="1" u="none" strike="noStrike" cap="none">
              <a:solidFill>
                <a:srgbClr val="202124"/>
              </a:solidFill>
              <a:latin typeface="arial"/>
              <a:ea typeface="arial"/>
              <a:cs typeface="arial"/>
              <a:sym typeface="arial"/>
            </a:endParaRPr>
          </a:p>
          <a:p>
            <a:pPr marL="0" marR="0" lvl="0" indent="0" algn="l" rtl="0">
              <a:lnSpc>
                <a:spcPct val="90000"/>
              </a:lnSpc>
              <a:spcBef>
                <a:spcPts val="1000"/>
              </a:spcBef>
              <a:spcAft>
                <a:spcPts val="0"/>
              </a:spcAft>
              <a:buClr>
                <a:srgbClr val="202124"/>
              </a:buClr>
              <a:buSzPts val="3200"/>
              <a:buFont typeface="Arial"/>
              <a:buNone/>
            </a:pPr>
            <a:r>
              <a:rPr lang="de-AT" sz="3200" b="0" i="1" u="none" strike="noStrike" cap="none">
                <a:solidFill>
                  <a:srgbClr val="202124"/>
                </a:solidFill>
                <a:latin typeface="arial"/>
                <a:ea typeface="arial"/>
                <a:cs typeface="arial"/>
                <a:sym typeface="arial"/>
              </a:rPr>
              <a:t>Google-Treffen</a:t>
            </a:r>
            <a:endParaRPr/>
          </a:p>
          <a:p>
            <a:pPr marL="0" marR="0" lvl="0" indent="0" algn="l" rtl="0">
              <a:lnSpc>
                <a:spcPct val="90000"/>
              </a:lnSpc>
              <a:spcBef>
                <a:spcPts val="1000"/>
              </a:spcBef>
              <a:spcAft>
                <a:spcPts val="0"/>
              </a:spcAft>
              <a:buClr>
                <a:schemeClr val="dk1"/>
              </a:buClr>
              <a:buSzPts val="1050"/>
              <a:buFont typeface="Arial"/>
              <a:buNone/>
            </a:pPr>
            <a:endParaRPr sz="1050" b="0" i="1" u="none" strike="noStrike" cap="none">
              <a:solidFill>
                <a:srgbClr val="202124"/>
              </a:solidFill>
              <a:latin typeface="arial"/>
              <a:ea typeface="arial"/>
              <a:cs typeface="arial"/>
              <a:sym typeface="arial"/>
            </a:endParaRPr>
          </a:p>
          <a:p>
            <a:pPr marL="0" marR="0" lvl="0" indent="0" algn="l" rtl="0">
              <a:lnSpc>
                <a:spcPct val="90000"/>
              </a:lnSpc>
              <a:spcBef>
                <a:spcPts val="1000"/>
              </a:spcBef>
              <a:spcAft>
                <a:spcPts val="0"/>
              </a:spcAft>
              <a:buClr>
                <a:srgbClr val="202124"/>
              </a:buClr>
              <a:buSzPts val="3200"/>
              <a:buFont typeface="Arial"/>
              <a:buNone/>
            </a:pPr>
            <a:r>
              <a:rPr lang="de-AT" sz="3200" b="0" i="1" u="none" strike="noStrike" cap="none">
                <a:solidFill>
                  <a:srgbClr val="202124"/>
                </a:solidFill>
                <a:latin typeface="arial"/>
                <a:ea typeface="arial"/>
                <a:cs typeface="arial"/>
                <a:sym typeface="arial"/>
              </a:rPr>
              <a:t>Google Chat </a:t>
            </a:r>
            <a:endParaRPr/>
          </a:p>
          <a:p>
            <a:pPr marL="0" marR="0" lvl="0" indent="0" algn="l" rtl="0">
              <a:lnSpc>
                <a:spcPct val="90000"/>
              </a:lnSpc>
              <a:spcBef>
                <a:spcPts val="1000"/>
              </a:spcBef>
              <a:spcAft>
                <a:spcPts val="0"/>
              </a:spcAft>
              <a:buClr>
                <a:schemeClr val="dk1"/>
              </a:buClr>
              <a:buSzPts val="3200"/>
              <a:buFont typeface="Arial"/>
              <a:buNone/>
            </a:pPr>
            <a:endParaRPr sz="3200" b="0" i="0" u="none" strike="noStrike" cap="none">
              <a:solidFill>
                <a:srgbClr val="202124"/>
              </a:solidFill>
              <a:latin typeface="arial"/>
              <a:ea typeface="arial"/>
              <a:cs typeface="arial"/>
              <a:sym typeface="arial"/>
            </a:endParaRPr>
          </a:p>
          <a:p>
            <a:pPr marL="228600" marR="0" lvl="0" indent="-50800" algn="l" rtl="0">
              <a:lnSpc>
                <a:spcPct val="90000"/>
              </a:lnSpc>
              <a:spcBef>
                <a:spcPts val="1000"/>
              </a:spcBef>
              <a:spcAft>
                <a:spcPts val="0"/>
              </a:spcAft>
              <a:buClr>
                <a:schemeClr val="dk1"/>
              </a:buClr>
              <a:buSzPts val="2800"/>
              <a:buFont typeface="Arial"/>
              <a:buNone/>
            </a:pPr>
            <a:endParaRPr sz="2800" b="0" i="0" u="none" strike="noStrike" cap="none">
              <a:solidFill>
                <a:srgbClr val="202124"/>
              </a:solidFill>
              <a:latin typeface="arial"/>
              <a:ea typeface="arial"/>
              <a:cs typeface="arial"/>
              <a:sym typeface="arial"/>
            </a:endParaRPr>
          </a:p>
          <a:p>
            <a:pPr marL="228600" marR="0" lvl="0" indent="-228600" algn="l" rtl="0">
              <a:lnSpc>
                <a:spcPct val="90000"/>
              </a:lnSpc>
              <a:spcBef>
                <a:spcPts val="1000"/>
              </a:spcBef>
              <a:spcAft>
                <a:spcPts val="0"/>
              </a:spcAft>
              <a:buClr>
                <a:schemeClr val="dk1"/>
              </a:buClr>
              <a:buSzPts val="2800"/>
              <a:buFont typeface="Arial"/>
              <a:buNone/>
            </a:pPr>
            <a:endParaRPr sz="2800" b="0" i="0" u="none" strike="noStrike" cap="none">
              <a:solidFill>
                <a:srgbClr val="202124"/>
              </a:solidFill>
              <a:latin typeface="arial"/>
              <a:ea typeface="arial"/>
              <a:cs typeface="arial"/>
              <a:sym typeface="arial"/>
            </a:endParaRPr>
          </a:p>
          <a:p>
            <a:pPr marL="228600" marR="0" lvl="0" indent="-228600" algn="l" rtl="0">
              <a:lnSpc>
                <a:spcPct val="90000"/>
              </a:lnSpc>
              <a:spcBef>
                <a:spcPts val="1000"/>
              </a:spcBef>
              <a:spcAft>
                <a:spcPts val="0"/>
              </a:spcAft>
              <a:buClr>
                <a:schemeClr val="dk1"/>
              </a:buClr>
              <a:buSzPts val="2800"/>
              <a:buFont typeface="Arial"/>
              <a:buNone/>
            </a:pPr>
            <a:endParaRPr sz="2800" b="0" i="0" u="none" strike="noStrike" cap="none">
              <a:solidFill>
                <a:srgbClr val="202124"/>
              </a:solidFill>
              <a:latin typeface="arial"/>
              <a:ea typeface="arial"/>
              <a:cs typeface="arial"/>
              <a:sym typeface="arial"/>
            </a:endParaRPr>
          </a:p>
          <a:p>
            <a:pPr marL="457200" marR="0" lvl="0" indent="-228600" algn="l" rtl="0">
              <a:lnSpc>
                <a:spcPct val="100000"/>
              </a:lnSpc>
              <a:spcBef>
                <a:spcPts val="400"/>
              </a:spcBef>
              <a:spcAft>
                <a:spcPts val="0"/>
              </a:spcAft>
              <a:buClr>
                <a:schemeClr val="dk1"/>
              </a:buClr>
              <a:buSzPts val="1224"/>
              <a:buFont typeface="Arial"/>
              <a:buNone/>
            </a:pPr>
            <a:endParaRPr sz="2800" b="0" i="0" u="none" strike="noStrike" cap="none">
              <a:solidFill>
                <a:schemeClr val="dk1"/>
              </a:solidFill>
              <a:latin typeface="Calibri"/>
              <a:ea typeface="Calibri"/>
              <a:cs typeface="Calibri"/>
              <a:sym typeface="Calibri"/>
            </a:endParaRPr>
          </a:p>
        </p:txBody>
      </p:sp>
      <p:pic>
        <p:nvPicPr>
          <p:cNvPr id="230" name="Google Shape;230;p15" descr="calendar icon"/>
          <p:cNvPicPr preferRelativeResize="0"/>
          <p:nvPr/>
        </p:nvPicPr>
        <p:blipFill rotWithShape="1">
          <a:blip r:embed="rId6">
            <a:alphaModFix/>
          </a:blip>
          <a:srcRect/>
          <a:stretch/>
        </p:blipFill>
        <p:spPr>
          <a:xfrm>
            <a:off x="3832637" y="2680125"/>
            <a:ext cx="609600" cy="609600"/>
          </a:xfrm>
          <a:prstGeom prst="rect">
            <a:avLst/>
          </a:prstGeom>
          <a:noFill/>
          <a:ln>
            <a:noFill/>
          </a:ln>
        </p:spPr>
      </p:pic>
      <p:pic>
        <p:nvPicPr>
          <p:cNvPr id="231" name="Google Shape;231;p15"/>
          <p:cNvPicPr preferRelativeResize="0"/>
          <p:nvPr/>
        </p:nvPicPr>
        <p:blipFill rotWithShape="1">
          <a:blip r:embed="rId7">
            <a:alphaModFix/>
          </a:blip>
          <a:srcRect/>
          <a:stretch/>
        </p:blipFill>
        <p:spPr>
          <a:xfrm>
            <a:off x="3832637" y="3453752"/>
            <a:ext cx="609600" cy="609600"/>
          </a:xfrm>
          <a:prstGeom prst="rect">
            <a:avLst/>
          </a:prstGeom>
          <a:noFill/>
          <a:ln>
            <a:noFill/>
          </a:ln>
        </p:spPr>
      </p:pic>
      <p:pic>
        <p:nvPicPr>
          <p:cNvPr id="232" name="Google Shape;232;p15"/>
          <p:cNvPicPr preferRelativeResize="0"/>
          <p:nvPr/>
        </p:nvPicPr>
        <p:blipFill rotWithShape="1">
          <a:blip r:embed="rId8">
            <a:alphaModFix/>
          </a:blip>
          <a:srcRect/>
          <a:stretch/>
        </p:blipFill>
        <p:spPr>
          <a:xfrm>
            <a:off x="3832636" y="4227379"/>
            <a:ext cx="609600" cy="609600"/>
          </a:xfrm>
          <a:prstGeom prst="rect">
            <a:avLst/>
          </a:prstGeom>
          <a:noFill/>
          <a:ln>
            <a:noFill/>
          </a:ln>
        </p:spPr>
      </p:pic>
      <p:pic>
        <p:nvPicPr>
          <p:cNvPr id="233" name="Google Shape;233;p15"/>
          <p:cNvPicPr preferRelativeResize="0"/>
          <p:nvPr/>
        </p:nvPicPr>
        <p:blipFill rotWithShape="1">
          <a:blip r:embed="rId9">
            <a:alphaModFix/>
          </a:blip>
          <a:srcRect r="61926" b="-16117"/>
          <a:stretch/>
        </p:blipFill>
        <p:spPr>
          <a:xfrm>
            <a:off x="3832636" y="5001006"/>
            <a:ext cx="624113" cy="84596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16"/>
          <p:cNvSpPr txBox="1">
            <a:spLocks noGrp="1"/>
          </p:cNvSpPr>
          <p:nvPr>
            <p:ph type="ctrTitle"/>
          </p:nvPr>
        </p:nvSpPr>
        <p:spPr>
          <a:xfrm>
            <a:off x="1502576" y="282470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r>
              <a:rPr lang="de-AT"/>
              <a:t>Netiquette im Internet</a:t>
            </a:r>
            <a:endParaRPr/>
          </a:p>
        </p:txBody>
      </p:sp>
      <p:pic>
        <p:nvPicPr>
          <p:cNvPr id="240" name="Google Shape;240;p16"/>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241" name="Google Shape;241;p16"/>
          <p:cNvPicPr preferRelativeResize="0"/>
          <p:nvPr/>
        </p:nvPicPr>
        <p:blipFill rotWithShape="1">
          <a:blip r:embed="rId4">
            <a:alphaModFix/>
          </a:blip>
          <a:srcRect/>
          <a:stretch/>
        </p:blipFill>
        <p:spPr>
          <a:xfrm>
            <a:off x="9498964" y="6062785"/>
            <a:ext cx="2372524" cy="498230"/>
          </a:xfrm>
          <a:prstGeom prst="rect">
            <a:avLst/>
          </a:prstGeom>
          <a:noFill/>
          <a:ln>
            <a:noFill/>
          </a:ln>
        </p:spPr>
      </p:pic>
      <p:pic>
        <p:nvPicPr>
          <p:cNvPr id="242" name="Google Shape;242;p16" descr="Paddington, Bär, Bahnhof, Statue"/>
          <p:cNvPicPr preferRelativeResize="0"/>
          <p:nvPr/>
        </p:nvPicPr>
        <p:blipFill rotWithShape="1">
          <a:blip r:embed="rId5">
            <a:alphaModFix/>
          </a:blip>
          <a:srcRect/>
          <a:stretch/>
        </p:blipFill>
        <p:spPr>
          <a:xfrm>
            <a:off x="99740" y="122548"/>
            <a:ext cx="5528062" cy="368825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de-AT"/>
              <a:t>Netiquette</a:t>
            </a:r>
            <a:endParaRPr/>
          </a:p>
        </p:txBody>
      </p:sp>
      <p:pic>
        <p:nvPicPr>
          <p:cNvPr id="249" name="Google Shape;249;p17"/>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250" name="Google Shape;250;p17"/>
          <p:cNvPicPr preferRelativeResize="0"/>
          <p:nvPr/>
        </p:nvPicPr>
        <p:blipFill rotWithShape="1">
          <a:blip r:embed="rId4">
            <a:alphaModFix/>
          </a:blip>
          <a:srcRect/>
          <a:stretch/>
        </p:blipFill>
        <p:spPr>
          <a:xfrm>
            <a:off x="9498964" y="6062785"/>
            <a:ext cx="2372524" cy="498230"/>
          </a:xfrm>
          <a:prstGeom prst="rect">
            <a:avLst/>
          </a:prstGeom>
          <a:noFill/>
          <a:ln>
            <a:noFill/>
          </a:ln>
        </p:spPr>
      </p:pic>
      <p:sp>
        <p:nvSpPr>
          <p:cNvPr id="251" name="Google Shape;251;p1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p:txBody>
      </p:sp>
      <p:sp>
        <p:nvSpPr>
          <p:cNvPr id="252" name="Google Shape;252;p17"/>
          <p:cNvSpPr txBox="1"/>
          <p:nvPr/>
        </p:nvSpPr>
        <p:spPr>
          <a:xfrm>
            <a:off x="911544" y="1651000"/>
            <a:ext cx="10515600" cy="4525963"/>
          </a:xfrm>
          <a:prstGeom prst="rect">
            <a:avLst/>
          </a:prstGeom>
          <a:noFill/>
          <a:ln>
            <a:noFill/>
          </a:ln>
        </p:spPr>
        <p:txBody>
          <a:bodyPr spcFirstLastPara="1" wrap="square" lIns="91425" tIns="45700" rIns="91425" bIns="45700" anchor="t" anchorCtr="0">
            <a:normAutofit lnSpcReduction="20000"/>
          </a:bodyPr>
          <a:lstStyle/>
          <a:p>
            <a:pPr marL="228600" marR="0" lvl="0" indent="-228600" algn="l" rtl="0">
              <a:lnSpc>
                <a:spcPct val="90000"/>
              </a:lnSpc>
              <a:spcBef>
                <a:spcPts val="1000"/>
              </a:spcBef>
              <a:spcAft>
                <a:spcPts val="0"/>
              </a:spcAft>
              <a:buClr>
                <a:srgbClr val="202124"/>
              </a:buClr>
              <a:buSzPts val="2800"/>
              <a:buFont typeface="Arial"/>
              <a:buNone/>
            </a:pPr>
            <a:r>
              <a:rPr lang="de-AT" sz="2800" b="0" i="0" u="none" strike="noStrike" cap="none">
                <a:solidFill>
                  <a:srgbClr val="202124"/>
                </a:solidFill>
                <a:latin typeface="arial"/>
                <a:ea typeface="arial"/>
                <a:cs typeface="arial"/>
                <a:sym typeface="arial"/>
              </a:rPr>
              <a:t>...die richtige oder akzeptable Art und Weise, das Internet zu nutzen.</a:t>
            </a:r>
            <a:endParaRPr/>
          </a:p>
          <a:p>
            <a:pPr marL="228600" marR="0" lvl="0" indent="-228600" algn="l" rtl="0">
              <a:lnSpc>
                <a:spcPct val="90000"/>
              </a:lnSpc>
              <a:spcBef>
                <a:spcPts val="1000"/>
              </a:spcBef>
              <a:spcAft>
                <a:spcPts val="0"/>
              </a:spcAft>
              <a:buClr>
                <a:schemeClr val="dk1"/>
              </a:buClr>
              <a:buSzPts val="2800"/>
              <a:buFont typeface="Arial"/>
              <a:buNone/>
            </a:pPr>
            <a:endParaRPr sz="2800" b="0" i="0" u="none" strike="noStrike" cap="none">
              <a:solidFill>
                <a:srgbClr val="202124"/>
              </a:solidFill>
              <a:latin typeface="arial"/>
              <a:ea typeface="arial"/>
              <a:cs typeface="arial"/>
              <a:sym typeface="arial"/>
            </a:endParaRPr>
          </a:p>
          <a:p>
            <a:pPr marL="228600" marR="0" lvl="0" indent="-228600" algn="l" rtl="0">
              <a:lnSpc>
                <a:spcPct val="90000"/>
              </a:lnSpc>
              <a:spcBef>
                <a:spcPts val="1000"/>
              </a:spcBef>
              <a:spcAft>
                <a:spcPts val="0"/>
              </a:spcAft>
              <a:buClr>
                <a:schemeClr val="dk1"/>
              </a:buClr>
              <a:buSzPts val="2800"/>
              <a:buFont typeface="Arial"/>
              <a:buNone/>
            </a:pPr>
            <a:endParaRPr sz="2800" b="0" i="0" u="none" strike="noStrike" cap="none">
              <a:solidFill>
                <a:srgbClr val="202124"/>
              </a:solidFill>
              <a:latin typeface="arial"/>
              <a:ea typeface="arial"/>
              <a:cs typeface="arial"/>
              <a:sym typeface="arial"/>
            </a:endParaRPr>
          </a:p>
          <a:p>
            <a:pPr marL="228600" marR="0" lvl="0" indent="-228600" algn="l" rtl="0">
              <a:lnSpc>
                <a:spcPct val="90000"/>
              </a:lnSpc>
              <a:spcBef>
                <a:spcPts val="1000"/>
              </a:spcBef>
              <a:spcAft>
                <a:spcPts val="0"/>
              </a:spcAft>
              <a:buClr>
                <a:srgbClr val="202124"/>
              </a:buClr>
              <a:buSzPts val="3600"/>
              <a:buFont typeface="Arial"/>
              <a:buNone/>
            </a:pPr>
            <a:r>
              <a:rPr lang="de-AT" sz="3600" b="1">
                <a:solidFill>
                  <a:srgbClr val="202124"/>
                </a:solidFill>
                <a:latin typeface="arial"/>
                <a:ea typeface="arial"/>
                <a:cs typeface="arial"/>
                <a:sym typeface="arial"/>
              </a:rPr>
              <a:t>Seien Sie</a:t>
            </a:r>
            <a:r>
              <a:rPr lang="de-AT" sz="3600" b="1" i="0" u="none" strike="noStrike" cap="none">
                <a:solidFill>
                  <a:srgbClr val="202124"/>
                </a:solidFill>
                <a:latin typeface="arial"/>
                <a:ea typeface="arial"/>
                <a:cs typeface="arial"/>
                <a:sym typeface="arial"/>
              </a:rPr>
              <a:t>:</a:t>
            </a:r>
            <a:endParaRPr/>
          </a:p>
          <a:p>
            <a:pPr marL="685800" marR="0" lvl="0" indent="-457200" algn="l" rtl="0">
              <a:lnSpc>
                <a:spcPct val="90000"/>
              </a:lnSpc>
              <a:spcBef>
                <a:spcPts val="1000"/>
              </a:spcBef>
              <a:spcAft>
                <a:spcPts val="0"/>
              </a:spcAft>
              <a:buClr>
                <a:srgbClr val="202124"/>
              </a:buClr>
              <a:buSzPts val="3600"/>
              <a:buFont typeface="Noto Sans Symbols"/>
              <a:buChar char="❖"/>
            </a:pPr>
            <a:r>
              <a:rPr lang="de-AT" sz="3600" b="0" i="0" u="none" strike="noStrike" cap="none">
                <a:solidFill>
                  <a:srgbClr val="202124"/>
                </a:solidFill>
                <a:latin typeface="arial"/>
                <a:ea typeface="arial"/>
                <a:cs typeface="arial"/>
                <a:sym typeface="arial"/>
              </a:rPr>
              <a:t>respektvoll</a:t>
            </a:r>
            <a:endParaRPr/>
          </a:p>
          <a:p>
            <a:pPr marL="685800" marR="0" lvl="0" indent="-457200" algn="l" rtl="0">
              <a:lnSpc>
                <a:spcPct val="90000"/>
              </a:lnSpc>
              <a:spcBef>
                <a:spcPts val="1000"/>
              </a:spcBef>
              <a:spcAft>
                <a:spcPts val="0"/>
              </a:spcAft>
              <a:buClr>
                <a:srgbClr val="202124"/>
              </a:buClr>
              <a:buSzPts val="3600"/>
              <a:buFont typeface="Noto Sans Symbols"/>
              <a:buChar char="❖"/>
            </a:pPr>
            <a:r>
              <a:rPr lang="de-AT" sz="3600" b="0" i="0" u="none" strike="noStrike" cap="none">
                <a:solidFill>
                  <a:srgbClr val="202124"/>
                </a:solidFill>
                <a:latin typeface="arial"/>
                <a:ea typeface="arial"/>
                <a:cs typeface="arial"/>
                <a:sym typeface="arial"/>
              </a:rPr>
              <a:t>freundlich</a:t>
            </a:r>
            <a:endParaRPr/>
          </a:p>
          <a:p>
            <a:pPr marL="228600" marR="0" lvl="0" indent="-228600" algn="l" rtl="0">
              <a:lnSpc>
                <a:spcPct val="90000"/>
              </a:lnSpc>
              <a:spcBef>
                <a:spcPts val="1000"/>
              </a:spcBef>
              <a:spcAft>
                <a:spcPts val="0"/>
              </a:spcAft>
              <a:buClr>
                <a:schemeClr val="dk1"/>
              </a:buClr>
              <a:buSzPts val="2800"/>
              <a:buFont typeface="Arial"/>
              <a:buNone/>
            </a:pPr>
            <a:endParaRPr sz="2800" b="0" i="0" u="none" strike="noStrike" cap="none">
              <a:solidFill>
                <a:srgbClr val="202124"/>
              </a:solidFill>
              <a:latin typeface="arial"/>
              <a:ea typeface="arial"/>
              <a:cs typeface="arial"/>
              <a:sym typeface="arial"/>
            </a:endParaRPr>
          </a:p>
          <a:p>
            <a:pPr marL="228600" marR="0" lvl="0" indent="-228600" algn="l" rtl="0">
              <a:lnSpc>
                <a:spcPct val="90000"/>
              </a:lnSpc>
              <a:spcBef>
                <a:spcPts val="1000"/>
              </a:spcBef>
              <a:spcAft>
                <a:spcPts val="0"/>
              </a:spcAft>
              <a:buClr>
                <a:schemeClr val="dk1"/>
              </a:buClr>
              <a:buSzPts val="2800"/>
              <a:buFont typeface="Arial"/>
              <a:buNone/>
            </a:pPr>
            <a:endParaRPr sz="2800" b="0" i="0" u="none" strike="noStrike" cap="none">
              <a:solidFill>
                <a:srgbClr val="202124"/>
              </a:solidFill>
              <a:latin typeface="arial"/>
              <a:ea typeface="arial"/>
              <a:cs typeface="arial"/>
              <a:sym typeface="arial"/>
            </a:endParaRPr>
          </a:p>
          <a:p>
            <a:pPr marL="457200" marR="0" lvl="0" indent="-228600" algn="l" rtl="0">
              <a:lnSpc>
                <a:spcPct val="100000"/>
              </a:lnSpc>
              <a:spcBef>
                <a:spcPts val="400"/>
              </a:spcBef>
              <a:spcAft>
                <a:spcPts val="0"/>
              </a:spcAft>
              <a:buClr>
                <a:schemeClr val="dk1"/>
              </a:buClr>
              <a:buSzPts val="1224"/>
              <a:buFont typeface="Arial"/>
              <a:buNone/>
            </a:pPr>
            <a:endParaRPr sz="2800" b="0" i="0" u="none" strike="noStrike" cap="none">
              <a:solidFill>
                <a:schemeClr val="dk1"/>
              </a:solidFill>
              <a:latin typeface="Calibri"/>
              <a:ea typeface="Calibri"/>
              <a:cs typeface="Calibri"/>
              <a:sym typeface="Calibri"/>
            </a:endParaRPr>
          </a:p>
        </p:txBody>
      </p:sp>
      <p:pic>
        <p:nvPicPr>
          <p:cNvPr id="253" name="Google Shape;253;p17" descr="Kamera, Telefon, Mädchen, Hände"/>
          <p:cNvPicPr preferRelativeResize="0">
            <a:picLocks noGrp="1"/>
          </p:cNvPicPr>
          <p:nvPr>
            <p:ph type="body" idx="2"/>
          </p:nvPr>
        </p:nvPicPr>
        <p:blipFill rotWithShape="1">
          <a:blip r:embed="rId5">
            <a:alphaModFix/>
          </a:blip>
          <a:srcRect/>
          <a:stretch/>
        </p:blipFill>
        <p:spPr>
          <a:xfrm>
            <a:off x="7241459" y="2863128"/>
            <a:ext cx="4630030" cy="308548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de-AT"/>
              <a:t>Erste Hilfe </a:t>
            </a:r>
            <a:endParaRPr/>
          </a:p>
        </p:txBody>
      </p:sp>
      <p:pic>
        <p:nvPicPr>
          <p:cNvPr id="260" name="Google Shape;260;p18"/>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261" name="Google Shape;261;p18"/>
          <p:cNvPicPr preferRelativeResize="0"/>
          <p:nvPr/>
        </p:nvPicPr>
        <p:blipFill rotWithShape="1">
          <a:blip r:embed="rId4">
            <a:alphaModFix/>
          </a:blip>
          <a:srcRect/>
          <a:stretch/>
        </p:blipFill>
        <p:spPr>
          <a:xfrm>
            <a:off x="9498964" y="6062785"/>
            <a:ext cx="2372524" cy="498230"/>
          </a:xfrm>
          <a:prstGeom prst="rect">
            <a:avLst/>
          </a:prstGeom>
          <a:noFill/>
          <a:ln>
            <a:noFill/>
          </a:ln>
        </p:spPr>
      </p:pic>
      <p:sp>
        <p:nvSpPr>
          <p:cNvPr id="262" name="Google Shape;262;p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2D2D2D"/>
              </a:buClr>
              <a:buSzPts val="2800"/>
              <a:buChar char="•"/>
            </a:pPr>
            <a:r>
              <a:rPr lang="de-AT" b="1" i="0" u="sng">
                <a:solidFill>
                  <a:srgbClr val="2D2D2D"/>
                </a:solidFill>
                <a:latin typeface="Arial"/>
                <a:ea typeface="Arial"/>
                <a:cs typeface="Arial"/>
                <a:sym typeface="Arial"/>
                <a:hlinkClick r:id="rId5">
                  <a:extLst>
                    <a:ext uri="{A12FA001-AC4F-418D-AE19-62706E023703}">
                      <ahyp:hlinkClr xmlns:ahyp="http://schemas.microsoft.com/office/drawing/2018/hyperlinkcolor" val="tx"/>
                    </a:ext>
                  </a:extLst>
                </a:hlinkClick>
              </a:rPr>
              <a:t>28 Best Practices für die E-Mail-Etikette am Arbeitsplatz</a:t>
            </a:r>
            <a:endParaRPr b="1" i="0">
              <a:solidFill>
                <a:srgbClr val="2D2D2D"/>
              </a:solidFill>
              <a:latin typeface="Arial"/>
              <a:ea typeface="Arial"/>
              <a:cs typeface="Arial"/>
              <a:sym typeface="Arial"/>
            </a:endParaRPr>
          </a:p>
          <a:p>
            <a:pPr marL="228600" lvl="0" indent="-50800" algn="l" rtl="0">
              <a:lnSpc>
                <a:spcPct val="90000"/>
              </a:lnSpc>
              <a:spcBef>
                <a:spcPts val="1000"/>
              </a:spcBef>
              <a:spcAft>
                <a:spcPts val="0"/>
              </a:spcAft>
              <a:buClr>
                <a:schemeClr val="dk1"/>
              </a:buClr>
              <a:buSzPts val="2800"/>
              <a:buNone/>
            </a:pPr>
            <a:endParaRPr b="1">
              <a:solidFill>
                <a:srgbClr val="2D2D2D"/>
              </a:solidFill>
              <a:latin typeface="Arial"/>
              <a:ea typeface="Arial"/>
              <a:cs typeface="Arial"/>
              <a:sym typeface="Arial"/>
            </a:endParaRPr>
          </a:p>
          <a:p>
            <a:pPr marL="228600" lvl="0" indent="-228600" algn="l" rtl="0">
              <a:lnSpc>
                <a:spcPct val="90000"/>
              </a:lnSpc>
              <a:spcBef>
                <a:spcPts val="1000"/>
              </a:spcBef>
              <a:spcAft>
                <a:spcPts val="0"/>
              </a:spcAft>
              <a:buClr>
                <a:srgbClr val="2D2D2D"/>
              </a:buClr>
              <a:buSzPts val="2800"/>
              <a:buChar char="•"/>
            </a:pPr>
            <a:r>
              <a:rPr lang="de-AT" b="1" i="0" u="sng">
                <a:solidFill>
                  <a:srgbClr val="2D2D2D"/>
                </a:solidFill>
                <a:latin typeface="Arial"/>
                <a:ea typeface="Arial"/>
                <a:cs typeface="Arial"/>
                <a:sym typeface="Arial"/>
                <a:hlinkClick r:id="rId6">
                  <a:extLst>
                    <a:ext uri="{A12FA001-AC4F-418D-AE19-62706E023703}">
                      <ahyp:hlinkClr xmlns:ahyp="http://schemas.microsoft.com/office/drawing/2018/hyperlinkcolor" val="tx"/>
                    </a:ext>
                  </a:extLst>
                </a:hlinkClick>
              </a:rPr>
              <a:t>Ein Leitfaden für Schriftstellerinnen und Schriftsteller: 13 Beispiele für den Tonfall beim Schreiben</a:t>
            </a:r>
            <a:endParaRPr b="1" i="0">
              <a:solidFill>
                <a:srgbClr val="2D2D2D"/>
              </a:solidFill>
              <a:latin typeface="Arial"/>
              <a:ea typeface="Arial"/>
              <a:cs typeface="Arial"/>
              <a:sym typeface="Arial"/>
            </a:endParaRPr>
          </a:p>
          <a:p>
            <a:pPr marL="228600" lvl="0" indent="-50800" algn="l" rtl="0">
              <a:lnSpc>
                <a:spcPct val="90000"/>
              </a:lnSpc>
              <a:spcBef>
                <a:spcPts val="1000"/>
              </a:spcBef>
              <a:spcAft>
                <a:spcPts val="0"/>
              </a:spcAft>
              <a:buClr>
                <a:schemeClr val="dk1"/>
              </a:buClr>
              <a:buSzPts val="2800"/>
              <a:buNone/>
            </a:pPr>
            <a:endParaRPr b="1">
              <a:solidFill>
                <a:srgbClr val="2D2D2D"/>
              </a:solidFill>
              <a:latin typeface="Arial"/>
              <a:ea typeface="Arial"/>
              <a:cs typeface="Arial"/>
              <a:sym typeface="Arial"/>
            </a:endParaRPr>
          </a:p>
          <a:p>
            <a:pPr marL="228600" lvl="0" indent="-50800" algn="l" rtl="0">
              <a:lnSpc>
                <a:spcPct val="90000"/>
              </a:lnSpc>
              <a:spcBef>
                <a:spcPts val="1000"/>
              </a:spcBef>
              <a:spcAft>
                <a:spcPts val="0"/>
              </a:spcAft>
              <a:buClr>
                <a:schemeClr val="dk1"/>
              </a:buClr>
              <a:buSzPts val="2800"/>
              <a:buNone/>
            </a:pPr>
            <a:endParaRPr b="1" i="0">
              <a:solidFill>
                <a:srgbClr val="2D2D2D"/>
              </a:solidFill>
              <a:latin typeface="Arial"/>
              <a:ea typeface="Arial"/>
              <a:cs typeface="Arial"/>
              <a:sym typeface="Arial"/>
            </a:endParaRPr>
          </a:p>
          <a:p>
            <a:pPr marL="228600" lvl="0" indent="-50800" algn="l" rtl="0">
              <a:lnSpc>
                <a:spcPct val="90000"/>
              </a:lnSpc>
              <a:spcBef>
                <a:spcPts val="1000"/>
              </a:spcBef>
              <a:spcAft>
                <a:spcPts val="0"/>
              </a:spcAft>
              <a:buClr>
                <a:schemeClr val="dk1"/>
              </a:buClr>
              <a:buSzPts val="2800"/>
              <a:buNone/>
            </a:pPr>
            <a:endParaRPr b="1" i="0">
              <a:solidFill>
                <a:srgbClr val="2D2D2D"/>
              </a:solidFill>
              <a:latin typeface="Arial"/>
              <a:ea typeface="Arial"/>
              <a:cs typeface="Arial"/>
              <a:sym typeface="Arial"/>
            </a:endParaRPr>
          </a:p>
          <a:p>
            <a:pPr marL="228600" lvl="0" indent="-50800" algn="l" rtl="0">
              <a:lnSpc>
                <a:spcPct val="90000"/>
              </a:lnSpc>
              <a:spcBef>
                <a:spcPts val="1000"/>
              </a:spcBef>
              <a:spcAft>
                <a:spcPts val="0"/>
              </a:spcAft>
              <a:buClr>
                <a:schemeClr val="dk1"/>
              </a:buClr>
              <a:buSzPts val="2800"/>
              <a:buNone/>
            </a:pPr>
            <a:endParaRPr b="1" i="0">
              <a:solidFill>
                <a:srgbClr val="2D2D2D"/>
              </a:solidFill>
              <a:latin typeface="Arial"/>
              <a:ea typeface="Arial"/>
              <a:cs typeface="Arial"/>
              <a:sym typeface="Arial"/>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179388" lvl="0" indent="-1587" algn="l" rtl="0">
              <a:lnSpc>
                <a:spcPct val="90000"/>
              </a:lnSpc>
              <a:spcBef>
                <a:spcPts val="1000"/>
              </a:spcBef>
              <a:spcAft>
                <a:spcPts val="0"/>
              </a:spcAft>
              <a:buClr>
                <a:schemeClr val="dk1"/>
              </a:buClr>
              <a:buSzPts val="2800"/>
              <a:buNone/>
            </a:pPr>
            <a:endParaRPr/>
          </a:p>
          <a:p>
            <a:pPr marL="179388" lvl="0" indent="-1587" algn="l" rtl="0">
              <a:lnSpc>
                <a:spcPct val="90000"/>
              </a:lnSpc>
              <a:spcBef>
                <a:spcPts val="1000"/>
              </a:spcBef>
              <a:spcAft>
                <a:spcPts val="0"/>
              </a:spcAft>
              <a:buClr>
                <a:schemeClr val="dk1"/>
              </a:buClr>
              <a:buSzPts val="2800"/>
              <a:buNone/>
            </a:pPr>
            <a:endParaRPr/>
          </a:p>
          <a:p>
            <a:pPr marL="179388" lvl="0" indent="-1587" algn="l" rtl="0">
              <a:lnSpc>
                <a:spcPct val="90000"/>
              </a:lnSpc>
              <a:spcBef>
                <a:spcPts val="1000"/>
              </a:spcBef>
              <a:spcAft>
                <a:spcPts val="0"/>
              </a:spcAft>
              <a:buClr>
                <a:schemeClr val="dk1"/>
              </a:buClr>
              <a:buSzPts val="2800"/>
              <a:buNone/>
            </a:pPr>
            <a:endParaRPr/>
          </a:p>
          <a:p>
            <a:pPr marL="179388" lvl="0" indent="-1587" algn="l" rtl="0">
              <a:lnSpc>
                <a:spcPct val="90000"/>
              </a:lnSpc>
              <a:spcBef>
                <a:spcPts val="1000"/>
              </a:spcBef>
              <a:spcAft>
                <a:spcPts val="0"/>
              </a:spcAft>
              <a:buClr>
                <a:schemeClr val="dk1"/>
              </a:buClr>
              <a:buSzPts val="2800"/>
              <a:buNone/>
            </a:pPr>
            <a:endParaRPr/>
          </a:p>
        </p:txBody>
      </p:sp>
      <p:pic>
        <p:nvPicPr>
          <p:cNvPr id="263" name="Google Shape;263;p18" descr="Rotes Kreuz, Berater, Hilfe, Erste Hilfe"/>
          <p:cNvPicPr preferRelativeResize="0"/>
          <p:nvPr/>
        </p:nvPicPr>
        <p:blipFill rotWithShape="1">
          <a:blip r:embed="rId7">
            <a:alphaModFix/>
          </a:blip>
          <a:srcRect/>
          <a:stretch/>
        </p:blipFill>
        <p:spPr>
          <a:xfrm>
            <a:off x="4531849" y="3938413"/>
            <a:ext cx="3128302" cy="2622602"/>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19"/>
          <p:cNvSpPr txBox="1">
            <a:spLocks noGrp="1"/>
          </p:cNvSpPr>
          <p:nvPr>
            <p:ph type="ctrTitle"/>
          </p:nvPr>
        </p:nvSpPr>
        <p:spPr>
          <a:xfrm>
            <a:off x="1502576" y="3675185"/>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r>
              <a:rPr lang="de-AT"/>
              <a:t>Entwicklung des Publikums</a:t>
            </a:r>
            <a:endParaRPr/>
          </a:p>
        </p:txBody>
      </p:sp>
      <p:pic>
        <p:nvPicPr>
          <p:cNvPr id="270" name="Google Shape;270;p19"/>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271" name="Google Shape;271;p19"/>
          <p:cNvPicPr preferRelativeResize="0"/>
          <p:nvPr/>
        </p:nvPicPr>
        <p:blipFill rotWithShape="1">
          <a:blip r:embed="rId4">
            <a:alphaModFix/>
          </a:blip>
          <a:srcRect/>
          <a:stretch/>
        </p:blipFill>
        <p:spPr>
          <a:xfrm>
            <a:off x="9498964" y="6062785"/>
            <a:ext cx="2372524" cy="498230"/>
          </a:xfrm>
          <a:prstGeom prst="rect">
            <a:avLst/>
          </a:prstGeom>
          <a:noFill/>
          <a:ln>
            <a:noFill/>
          </a:ln>
        </p:spPr>
      </p:pic>
      <p:pic>
        <p:nvPicPr>
          <p:cNvPr id="272" name="Google Shape;272;p19"/>
          <p:cNvPicPr preferRelativeResize="0"/>
          <p:nvPr/>
        </p:nvPicPr>
        <p:blipFill rotWithShape="1">
          <a:blip r:embed="rId5">
            <a:alphaModFix/>
          </a:blip>
          <a:srcRect/>
          <a:stretch/>
        </p:blipFill>
        <p:spPr>
          <a:xfrm>
            <a:off x="3803999" y="289988"/>
            <a:ext cx="4584002" cy="443717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de-AT"/>
              <a:t>Ziele und Lernergebnisse</a:t>
            </a:r>
            <a:endParaRPr/>
          </a:p>
        </p:txBody>
      </p:sp>
      <p:pic>
        <p:nvPicPr>
          <p:cNvPr id="103" name="Google Shape;103;p2"/>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104" name="Google Shape;104;p2"/>
          <p:cNvPicPr preferRelativeResize="0"/>
          <p:nvPr/>
        </p:nvPicPr>
        <p:blipFill rotWithShape="1">
          <a:blip r:embed="rId4">
            <a:alphaModFix/>
          </a:blip>
          <a:srcRect/>
          <a:stretch/>
        </p:blipFill>
        <p:spPr>
          <a:xfrm>
            <a:off x="9498964" y="6062785"/>
            <a:ext cx="2372524" cy="498230"/>
          </a:xfrm>
          <a:prstGeom prst="rect">
            <a:avLst/>
          </a:prstGeom>
          <a:noFill/>
          <a:ln>
            <a:noFill/>
          </a:ln>
        </p:spPr>
      </p:pic>
      <p:sp>
        <p:nvSpPr>
          <p:cNvPr id="105" name="Google Shape;105;p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p:txBody>
      </p:sp>
      <p:graphicFrame>
        <p:nvGraphicFramePr>
          <p:cNvPr id="106" name="Google Shape;106;p2"/>
          <p:cNvGraphicFramePr/>
          <p:nvPr/>
        </p:nvGraphicFramePr>
        <p:xfrm>
          <a:off x="838200" y="1690688"/>
          <a:ext cx="3000000" cy="3000000"/>
        </p:xfrm>
        <a:graphic>
          <a:graphicData uri="http://schemas.openxmlformats.org/drawingml/2006/table">
            <a:tbl>
              <a:tblPr firstRow="1" bandRow="1">
                <a:noFill/>
                <a:tableStyleId>{3E9A5ECB-EABA-49DC-9442-969E872A2BE4}</a:tableStyleId>
              </a:tblPr>
              <a:tblGrid>
                <a:gridCol w="5122725">
                  <a:extLst>
                    <a:ext uri="{9D8B030D-6E8A-4147-A177-3AD203B41FA5}">
                      <a16:colId xmlns:a16="http://schemas.microsoft.com/office/drawing/2014/main" val="20000"/>
                    </a:ext>
                  </a:extLst>
                </a:gridCol>
                <a:gridCol w="5122725">
                  <a:extLst>
                    <a:ext uri="{9D8B030D-6E8A-4147-A177-3AD203B41FA5}">
                      <a16:colId xmlns:a16="http://schemas.microsoft.com/office/drawing/2014/main" val="20001"/>
                    </a:ext>
                  </a:extLst>
                </a:gridCol>
              </a:tblGrid>
              <a:tr h="1004250">
                <a:tc>
                  <a:txBody>
                    <a:bodyPr/>
                    <a:lstStyle/>
                    <a:p>
                      <a:pPr marL="0" marR="0" lvl="0" indent="0" algn="ctr" rtl="0">
                        <a:spcBef>
                          <a:spcPts val="0"/>
                        </a:spcBef>
                        <a:spcAft>
                          <a:spcPts val="0"/>
                        </a:spcAft>
                        <a:buNone/>
                      </a:pPr>
                      <a:r>
                        <a:rPr lang="de-AT" sz="2400" u="none" strike="noStrike" cap="none"/>
                        <a:t>Ziele dieser Sitzung</a:t>
                      </a:r>
                      <a:endParaRPr sz="2400" u="none" strike="noStrike" cap="none"/>
                    </a:p>
                  </a:txBody>
                  <a:tcPr marL="91450" marR="91450" marT="45725" marB="45725" anchor="ctr"/>
                </a:tc>
                <a:tc>
                  <a:txBody>
                    <a:bodyPr/>
                    <a:lstStyle/>
                    <a:p>
                      <a:pPr marL="0" marR="0" lvl="0" indent="0" algn="ctr" rtl="0">
                        <a:spcBef>
                          <a:spcPts val="0"/>
                        </a:spcBef>
                        <a:spcAft>
                          <a:spcPts val="0"/>
                        </a:spcAft>
                        <a:buNone/>
                      </a:pPr>
                      <a:r>
                        <a:rPr lang="de-AT" sz="2400" u="none" strike="noStrike" cap="none"/>
                        <a:t>Lernergebnisse</a:t>
                      </a:r>
                      <a:endParaRPr sz="2400" u="none" strike="noStrike" cap="none"/>
                    </a:p>
                  </a:txBody>
                  <a:tcPr marL="91450" marR="91450" marT="45725" marB="45725" anchor="ctr"/>
                </a:tc>
                <a:extLst>
                  <a:ext uri="{0D108BD9-81ED-4DB2-BD59-A6C34878D82A}">
                    <a16:rowId xmlns:a16="http://schemas.microsoft.com/office/drawing/2014/main" val="10000"/>
                  </a:ext>
                </a:extLst>
              </a:tr>
              <a:tr h="1004250">
                <a:tc>
                  <a:txBody>
                    <a:bodyPr/>
                    <a:lstStyle/>
                    <a:p>
                      <a:pPr marL="0" marR="0" lvl="0" indent="0" algn="l" rtl="0">
                        <a:spcBef>
                          <a:spcPts val="0"/>
                        </a:spcBef>
                        <a:spcAft>
                          <a:spcPts val="0"/>
                        </a:spcAft>
                        <a:buClr>
                          <a:schemeClr val="dk1"/>
                        </a:buClr>
                        <a:buSzPts val="2000"/>
                        <a:buFont typeface="Arial"/>
                        <a:buNone/>
                      </a:pPr>
                      <a:endParaRPr sz="2000" u="none" strike="noStrike" cap="none"/>
                    </a:p>
                    <a:p>
                      <a:pPr marL="285750" marR="0" lvl="0" indent="-285750" algn="l" rtl="0">
                        <a:spcBef>
                          <a:spcPts val="0"/>
                        </a:spcBef>
                        <a:spcAft>
                          <a:spcPts val="0"/>
                        </a:spcAft>
                        <a:buClr>
                          <a:schemeClr val="dk1"/>
                        </a:buClr>
                        <a:buSzPts val="2000"/>
                        <a:buFont typeface="Arial"/>
                        <a:buChar char="•"/>
                      </a:pPr>
                      <a:r>
                        <a:rPr lang="de-AT" sz="2000" u="none" strike="noStrike" cap="none"/>
                        <a:t>Zusammenfassung aller bisherigen Sitzungen dieses Moduls</a:t>
                      </a:r>
                      <a:endParaRPr sz="2000" u="none" strike="noStrike" cap="none"/>
                    </a:p>
                    <a:p>
                      <a:pPr marL="285750" marR="0" lvl="0" indent="-158750" algn="l" rtl="0">
                        <a:spcBef>
                          <a:spcPts val="0"/>
                        </a:spcBef>
                        <a:spcAft>
                          <a:spcPts val="0"/>
                        </a:spcAft>
                        <a:buClr>
                          <a:schemeClr val="dk1"/>
                        </a:buClr>
                        <a:buSzPts val="2000"/>
                        <a:buFont typeface="Arial"/>
                        <a:buNone/>
                      </a:pPr>
                      <a:endParaRPr sz="2000" u="none" strike="noStrike" cap="none"/>
                    </a:p>
                    <a:p>
                      <a:pPr marL="285750" marR="0" lvl="0" indent="-158750" algn="l" rtl="0">
                        <a:spcBef>
                          <a:spcPts val="0"/>
                        </a:spcBef>
                        <a:spcAft>
                          <a:spcPts val="0"/>
                        </a:spcAft>
                        <a:buClr>
                          <a:schemeClr val="dk1"/>
                        </a:buClr>
                        <a:buSzPts val="2000"/>
                        <a:buFont typeface="Arial"/>
                        <a:buNone/>
                      </a:pPr>
                      <a:endParaRPr sz="2000" u="none" strike="noStrike" cap="none"/>
                    </a:p>
                    <a:p>
                      <a:pPr marL="0" marR="0" lvl="0" indent="0" algn="l" rtl="0">
                        <a:spcBef>
                          <a:spcPts val="0"/>
                        </a:spcBef>
                        <a:spcAft>
                          <a:spcPts val="0"/>
                        </a:spcAft>
                        <a:buClr>
                          <a:schemeClr val="dk1"/>
                        </a:buClr>
                        <a:buSzPts val="2000"/>
                        <a:buFont typeface="Arial"/>
                        <a:buNone/>
                      </a:pPr>
                      <a:endParaRPr sz="2000" u="none" strike="noStrike" cap="none"/>
                    </a:p>
                    <a:p>
                      <a:pPr marL="0" marR="0" lvl="0" indent="0" algn="l" rtl="0">
                        <a:spcBef>
                          <a:spcPts val="0"/>
                        </a:spcBef>
                        <a:spcAft>
                          <a:spcPts val="0"/>
                        </a:spcAft>
                        <a:buClr>
                          <a:schemeClr val="dk1"/>
                        </a:buClr>
                        <a:buSzPts val="2000"/>
                        <a:buFont typeface="Arial"/>
                        <a:buNone/>
                      </a:pPr>
                      <a:endParaRPr sz="2000" u="none" strike="noStrike" cap="none"/>
                    </a:p>
                  </a:txBody>
                  <a:tcPr marL="91450" marR="91450" marT="45725" marB="45725"/>
                </a:tc>
                <a:tc>
                  <a:txBody>
                    <a:bodyPr/>
                    <a:lstStyle/>
                    <a:p>
                      <a:pPr marL="285750" marR="0" lvl="0" indent="-158750" algn="l" rtl="0">
                        <a:spcBef>
                          <a:spcPts val="0"/>
                        </a:spcBef>
                        <a:spcAft>
                          <a:spcPts val="0"/>
                        </a:spcAft>
                        <a:buClr>
                          <a:schemeClr val="dk1"/>
                        </a:buClr>
                        <a:buSzPts val="2000"/>
                        <a:buFont typeface="Arial"/>
                        <a:buNone/>
                      </a:pPr>
                      <a:endParaRPr sz="2000" u="none" strike="noStrike" cap="none"/>
                    </a:p>
                    <a:p>
                      <a:pPr marL="285750" marR="0" lvl="0" indent="-285750" algn="l" rtl="0">
                        <a:spcBef>
                          <a:spcPts val="0"/>
                        </a:spcBef>
                        <a:spcAft>
                          <a:spcPts val="0"/>
                        </a:spcAft>
                        <a:buClr>
                          <a:schemeClr val="dk1"/>
                        </a:buClr>
                        <a:buSzPts val="2000"/>
                        <a:buFont typeface="Arial"/>
                        <a:buChar char="•"/>
                      </a:pPr>
                      <a:r>
                        <a:rPr lang="de-AT" sz="2000" u="none" strike="noStrike" cap="none"/>
                        <a:t>Gelernte Inhalte reflektieren</a:t>
                      </a:r>
                      <a:endParaRPr sz="2000" u="none" strike="noStrike" cap="none"/>
                    </a:p>
                    <a:p>
                      <a:pPr marL="285750" marR="0" lvl="0" indent="-158750" algn="l" rtl="0">
                        <a:spcBef>
                          <a:spcPts val="0"/>
                        </a:spcBef>
                        <a:spcAft>
                          <a:spcPts val="0"/>
                        </a:spcAft>
                        <a:buClr>
                          <a:schemeClr val="dk1"/>
                        </a:buClr>
                        <a:buSzPts val="2000"/>
                        <a:buFont typeface="Arial"/>
                        <a:buNone/>
                      </a:pPr>
                      <a:endParaRPr sz="2000" u="none" strike="noStrike" cap="none"/>
                    </a:p>
                    <a:p>
                      <a:pPr marL="285750" marR="0" lvl="0" indent="-285750" algn="l" rtl="0">
                        <a:spcBef>
                          <a:spcPts val="0"/>
                        </a:spcBef>
                        <a:spcAft>
                          <a:spcPts val="0"/>
                        </a:spcAft>
                        <a:buClr>
                          <a:schemeClr val="dk1"/>
                        </a:buClr>
                        <a:buSzPts val="2000"/>
                        <a:buFont typeface="Arial"/>
                        <a:buChar char="•"/>
                      </a:pPr>
                      <a:r>
                        <a:rPr lang="de-AT" sz="2000" u="none" strike="noStrike" cap="none"/>
                        <a:t>Vertiefung der vorhandenen Kenntnisse und praktischen Fähigkeiten</a:t>
                      </a:r>
                      <a:endParaRPr sz="2000" u="none" strike="noStrike" cap="none"/>
                    </a:p>
                    <a:p>
                      <a:pPr marL="285750" marR="0" lvl="0" indent="-158750" algn="l" rtl="0">
                        <a:spcBef>
                          <a:spcPts val="0"/>
                        </a:spcBef>
                        <a:spcAft>
                          <a:spcPts val="0"/>
                        </a:spcAft>
                        <a:buClr>
                          <a:schemeClr val="dk1"/>
                        </a:buClr>
                        <a:buSzPts val="2000"/>
                        <a:buFont typeface="Arial"/>
                        <a:buNone/>
                      </a:pPr>
                      <a:endParaRPr sz="2000" u="none" strike="noStrike" cap="none"/>
                    </a:p>
                    <a:p>
                      <a:pPr marL="285750" marR="0" lvl="0" indent="-285750" algn="l" rtl="0">
                        <a:spcBef>
                          <a:spcPts val="0"/>
                        </a:spcBef>
                        <a:spcAft>
                          <a:spcPts val="0"/>
                        </a:spcAft>
                        <a:buClr>
                          <a:schemeClr val="dk1"/>
                        </a:buClr>
                        <a:buSzPts val="2000"/>
                        <a:buFont typeface="Arial"/>
                        <a:buChar char="•"/>
                      </a:pPr>
                      <a:r>
                        <a:rPr lang="de-AT" sz="2000" u="none" strike="noStrike" cap="none"/>
                        <a:t>Selbstvertrauen für die zukünftige Arbeit in einer GLAM-Einrichtung</a:t>
                      </a:r>
                      <a:endParaRPr sz="2000" u="none" strike="noStrike" cap="none"/>
                    </a:p>
                    <a:p>
                      <a:pPr marL="0" marR="0" lvl="0" indent="0" algn="l" rtl="0">
                        <a:spcBef>
                          <a:spcPts val="0"/>
                        </a:spcBef>
                        <a:spcAft>
                          <a:spcPts val="0"/>
                        </a:spcAft>
                        <a:buClr>
                          <a:schemeClr val="dk1"/>
                        </a:buClr>
                        <a:buSzPts val="2000"/>
                        <a:buFont typeface="Arial"/>
                        <a:buNone/>
                      </a:pPr>
                      <a:endParaRPr sz="2000" u="none" strike="noStrike" cap="none"/>
                    </a:p>
                  </a:txBody>
                  <a:tcPr marL="91450" marR="91450" marT="45725" marB="45725"/>
                </a:tc>
                <a:extLst>
                  <a:ext uri="{0D108BD9-81ED-4DB2-BD59-A6C34878D82A}">
                    <a16:rowId xmlns:a16="http://schemas.microsoft.com/office/drawing/2014/main" val="10001"/>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de-AT"/>
              <a:t>Wie man anfängt...</a:t>
            </a:r>
            <a:endParaRPr/>
          </a:p>
        </p:txBody>
      </p:sp>
      <p:pic>
        <p:nvPicPr>
          <p:cNvPr id="279" name="Google Shape;279;p20"/>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280" name="Google Shape;280;p20"/>
          <p:cNvPicPr preferRelativeResize="0"/>
          <p:nvPr/>
        </p:nvPicPr>
        <p:blipFill rotWithShape="1">
          <a:blip r:embed="rId4">
            <a:alphaModFix/>
          </a:blip>
          <a:srcRect/>
          <a:stretch/>
        </p:blipFill>
        <p:spPr>
          <a:xfrm>
            <a:off x="9498964" y="6062785"/>
            <a:ext cx="2372524" cy="498230"/>
          </a:xfrm>
          <a:prstGeom prst="rect">
            <a:avLst/>
          </a:prstGeom>
          <a:noFill/>
          <a:ln>
            <a:noFill/>
          </a:ln>
        </p:spPr>
      </p:pic>
      <p:sp>
        <p:nvSpPr>
          <p:cNvPr id="281" name="Google Shape;281;p2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p:txBody>
      </p:sp>
      <p:sp>
        <p:nvSpPr>
          <p:cNvPr id="282" name="Google Shape;282;p20"/>
          <p:cNvSpPr txBox="1"/>
          <p:nvPr/>
        </p:nvSpPr>
        <p:spPr>
          <a:xfrm>
            <a:off x="911544" y="1651000"/>
            <a:ext cx="10515600" cy="4525963"/>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90000"/>
              </a:lnSpc>
              <a:spcBef>
                <a:spcPts val="1000"/>
              </a:spcBef>
              <a:spcAft>
                <a:spcPts val="0"/>
              </a:spcAft>
              <a:buClr>
                <a:srgbClr val="202124"/>
              </a:buClr>
              <a:buSzPts val="3200"/>
              <a:buFont typeface="Arial"/>
              <a:buNone/>
            </a:pPr>
            <a:r>
              <a:rPr lang="de-AT" sz="3200" b="1" i="0" u="sng" strike="noStrike" cap="none">
                <a:solidFill>
                  <a:srgbClr val="202124"/>
                </a:solidFill>
                <a:latin typeface="arial"/>
                <a:ea typeface="arial"/>
                <a:cs typeface="arial"/>
                <a:sym typeface="arial"/>
              </a:rPr>
              <a:t>...definieren Sie Ihre Zielgruppe(n).</a:t>
            </a:r>
            <a:endParaRPr/>
          </a:p>
          <a:p>
            <a:pPr marL="228600" marR="0" lvl="0" indent="-228600" algn="l" rtl="0">
              <a:lnSpc>
                <a:spcPct val="90000"/>
              </a:lnSpc>
              <a:spcBef>
                <a:spcPts val="1000"/>
              </a:spcBef>
              <a:spcAft>
                <a:spcPts val="0"/>
              </a:spcAft>
              <a:buClr>
                <a:schemeClr val="dk1"/>
              </a:buClr>
              <a:buSzPts val="2800"/>
              <a:buFont typeface="Arial"/>
              <a:buNone/>
            </a:pPr>
            <a:endParaRPr sz="2800" b="0" i="0" u="none" strike="noStrike" cap="none">
              <a:solidFill>
                <a:srgbClr val="202124"/>
              </a:solidFill>
              <a:latin typeface="arial"/>
              <a:ea typeface="arial"/>
              <a:cs typeface="arial"/>
              <a:sym typeface="arial"/>
            </a:endParaRPr>
          </a:p>
          <a:p>
            <a:pPr marL="228600" marR="0" lvl="0" indent="-228600" algn="l" rtl="0">
              <a:lnSpc>
                <a:spcPct val="90000"/>
              </a:lnSpc>
              <a:spcBef>
                <a:spcPts val="1000"/>
              </a:spcBef>
              <a:spcAft>
                <a:spcPts val="0"/>
              </a:spcAft>
              <a:buClr>
                <a:schemeClr val="dk1"/>
              </a:buClr>
              <a:buSzPts val="2800"/>
              <a:buFont typeface="Arial"/>
              <a:buNone/>
            </a:pPr>
            <a:endParaRPr sz="2800" b="0" i="0" u="none" strike="noStrike" cap="none">
              <a:solidFill>
                <a:srgbClr val="202124"/>
              </a:solidFill>
              <a:latin typeface="arial"/>
              <a:ea typeface="arial"/>
              <a:cs typeface="arial"/>
              <a:sym typeface="arial"/>
            </a:endParaRPr>
          </a:p>
          <a:p>
            <a:pPr marL="228600" marR="0" lvl="0" indent="-228600" algn="l" rtl="0">
              <a:lnSpc>
                <a:spcPct val="90000"/>
              </a:lnSpc>
              <a:spcBef>
                <a:spcPts val="1000"/>
              </a:spcBef>
              <a:spcAft>
                <a:spcPts val="0"/>
              </a:spcAft>
              <a:buClr>
                <a:srgbClr val="202124"/>
              </a:buClr>
              <a:buSzPts val="2800"/>
              <a:buFont typeface="Arial"/>
              <a:buNone/>
            </a:pPr>
            <a:r>
              <a:rPr lang="de-AT" sz="2800" b="0" i="0" u="none" strike="noStrike" cap="none">
                <a:solidFill>
                  <a:srgbClr val="202124"/>
                </a:solidFill>
                <a:latin typeface="arial"/>
                <a:ea typeface="arial"/>
                <a:cs typeface="arial"/>
                <a:sym typeface="arial"/>
              </a:rPr>
              <a:t>Eine </a:t>
            </a:r>
            <a:r>
              <a:rPr lang="de-AT" sz="2800" b="1" i="0" u="none" strike="noStrike" cap="none">
                <a:solidFill>
                  <a:srgbClr val="202124"/>
                </a:solidFill>
                <a:latin typeface="arial"/>
                <a:ea typeface="arial"/>
                <a:cs typeface="arial"/>
                <a:sym typeface="arial"/>
              </a:rPr>
              <a:t>Zielgruppe </a:t>
            </a:r>
            <a:r>
              <a:rPr lang="de-AT" sz="2800" b="0" i="0" u="none" strike="noStrike" cap="none">
                <a:solidFill>
                  <a:srgbClr val="202124"/>
                </a:solidFill>
                <a:latin typeface="arial"/>
                <a:ea typeface="arial"/>
                <a:cs typeface="arial"/>
                <a:sym typeface="arial"/>
              </a:rPr>
              <a:t>ist...</a:t>
            </a:r>
            <a:endParaRPr/>
          </a:p>
          <a:p>
            <a:pPr marL="228600" marR="0" lvl="0" indent="-228600" algn="l" rtl="0">
              <a:lnSpc>
                <a:spcPct val="90000"/>
              </a:lnSpc>
              <a:spcBef>
                <a:spcPts val="1000"/>
              </a:spcBef>
              <a:spcAft>
                <a:spcPts val="0"/>
              </a:spcAft>
              <a:buClr>
                <a:schemeClr val="dk1"/>
              </a:buClr>
              <a:buSzPts val="2800"/>
              <a:buFont typeface="Arial"/>
              <a:buNone/>
            </a:pPr>
            <a:endParaRPr sz="2800" b="0" i="0" u="none" strike="noStrike" cap="none">
              <a:solidFill>
                <a:srgbClr val="202124"/>
              </a:solidFill>
              <a:latin typeface="arial"/>
              <a:ea typeface="arial"/>
              <a:cs typeface="arial"/>
              <a:sym typeface="arial"/>
            </a:endParaRPr>
          </a:p>
          <a:p>
            <a:pPr marL="0" marR="0" lvl="0" indent="0" algn="l" rtl="0">
              <a:lnSpc>
                <a:spcPct val="90000"/>
              </a:lnSpc>
              <a:spcBef>
                <a:spcPts val="1000"/>
              </a:spcBef>
              <a:spcAft>
                <a:spcPts val="0"/>
              </a:spcAft>
              <a:buClr>
                <a:srgbClr val="202124"/>
              </a:buClr>
              <a:buSzPts val="2800"/>
              <a:buFont typeface="Arial"/>
              <a:buNone/>
            </a:pPr>
            <a:r>
              <a:rPr lang="de-AT" sz="2800" b="0" i="0" u="none" strike="noStrike" cap="none">
                <a:solidFill>
                  <a:srgbClr val="202124"/>
                </a:solidFill>
                <a:latin typeface="arial"/>
                <a:ea typeface="arial"/>
                <a:cs typeface="arial"/>
                <a:sym typeface="arial"/>
              </a:rPr>
              <a:t>...die bestimmte Gruppe von Personen, die mit einer Werbung erreicht werden soll.</a:t>
            </a:r>
            <a:endParaRPr/>
          </a:p>
          <a:p>
            <a:pPr marL="228600" marR="0" lvl="0" indent="-228600" algn="l" rtl="0">
              <a:lnSpc>
                <a:spcPct val="90000"/>
              </a:lnSpc>
              <a:spcBef>
                <a:spcPts val="1000"/>
              </a:spcBef>
              <a:spcAft>
                <a:spcPts val="0"/>
              </a:spcAft>
              <a:buClr>
                <a:schemeClr val="dk1"/>
              </a:buClr>
              <a:buSzPts val="2800"/>
              <a:buFont typeface="Arial"/>
              <a:buNone/>
            </a:pPr>
            <a:endParaRPr sz="2800" b="0" i="0" u="none" strike="noStrike" cap="none">
              <a:solidFill>
                <a:srgbClr val="202124"/>
              </a:solidFill>
              <a:latin typeface="arial"/>
              <a:ea typeface="arial"/>
              <a:cs typeface="arial"/>
              <a:sym typeface="arial"/>
            </a:endParaRPr>
          </a:p>
          <a:p>
            <a:pPr marL="228600" marR="0" lvl="0" indent="-228600" algn="l" rtl="0">
              <a:lnSpc>
                <a:spcPct val="90000"/>
              </a:lnSpc>
              <a:spcBef>
                <a:spcPts val="1000"/>
              </a:spcBef>
              <a:spcAft>
                <a:spcPts val="0"/>
              </a:spcAft>
              <a:buClr>
                <a:schemeClr val="dk1"/>
              </a:buClr>
              <a:buSzPts val="2800"/>
              <a:buFont typeface="Arial"/>
              <a:buNone/>
            </a:pPr>
            <a:endParaRPr sz="2800" b="0" i="0" u="none" strike="noStrike" cap="none">
              <a:solidFill>
                <a:srgbClr val="202124"/>
              </a:solidFill>
              <a:latin typeface="arial"/>
              <a:ea typeface="arial"/>
              <a:cs typeface="arial"/>
              <a:sym typeface="arial"/>
            </a:endParaRPr>
          </a:p>
          <a:p>
            <a:pPr marL="228600" marR="0" lvl="0" indent="-228600" algn="l" rtl="0">
              <a:lnSpc>
                <a:spcPct val="90000"/>
              </a:lnSpc>
              <a:spcBef>
                <a:spcPts val="1000"/>
              </a:spcBef>
              <a:spcAft>
                <a:spcPts val="0"/>
              </a:spcAft>
              <a:buClr>
                <a:schemeClr val="dk1"/>
              </a:buClr>
              <a:buSzPts val="2800"/>
              <a:buFont typeface="Arial"/>
              <a:buNone/>
            </a:pPr>
            <a:endParaRPr sz="2800" b="0" i="0" u="none" strike="noStrike" cap="none">
              <a:solidFill>
                <a:srgbClr val="202124"/>
              </a:solidFill>
              <a:latin typeface="arial"/>
              <a:ea typeface="arial"/>
              <a:cs typeface="arial"/>
              <a:sym typeface="arial"/>
            </a:endParaRPr>
          </a:p>
          <a:p>
            <a:pPr marL="457200" marR="0" lvl="0" indent="-228600" algn="l" rtl="0">
              <a:lnSpc>
                <a:spcPct val="100000"/>
              </a:lnSpc>
              <a:spcBef>
                <a:spcPts val="400"/>
              </a:spcBef>
              <a:spcAft>
                <a:spcPts val="0"/>
              </a:spcAft>
              <a:buClr>
                <a:schemeClr val="dk1"/>
              </a:buClr>
              <a:buSzPts val="1224"/>
              <a:buFont typeface="Arial"/>
              <a:buNone/>
            </a:pPr>
            <a:endParaRPr sz="2800" b="0" i="0" u="none" strike="noStrike" cap="none">
              <a:solidFill>
                <a:schemeClr val="dk1"/>
              </a:solidFill>
              <a:latin typeface="Calibri"/>
              <a:ea typeface="Calibri"/>
              <a:cs typeface="Calibri"/>
              <a:sym typeface="Calibri"/>
            </a:endParaRPr>
          </a:p>
        </p:txBody>
      </p:sp>
      <p:pic>
        <p:nvPicPr>
          <p:cNvPr id="283" name="Google Shape;283;p20" descr="Zielscheibe, Volltreffer, Bogenschießen"/>
          <p:cNvPicPr preferRelativeResize="0">
            <a:picLocks noGrp="1"/>
          </p:cNvPicPr>
          <p:nvPr>
            <p:ph type="body" idx="2"/>
          </p:nvPr>
        </p:nvPicPr>
        <p:blipFill rotWithShape="1">
          <a:blip r:embed="rId5">
            <a:alphaModFix/>
          </a:blip>
          <a:srcRect/>
          <a:stretch/>
        </p:blipFill>
        <p:spPr>
          <a:xfrm>
            <a:off x="9057471" y="210683"/>
            <a:ext cx="2814017" cy="277444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de-AT"/>
              <a:t>Posten Sie relevante Dinge zur richtigen Zeit</a:t>
            </a:r>
            <a:endParaRPr/>
          </a:p>
        </p:txBody>
      </p:sp>
      <p:pic>
        <p:nvPicPr>
          <p:cNvPr id="290" name="Google Shape;290;p21"/>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291" name="Google Shape;291;p21"/>
          <p:cNvPicPr preferRelativeResize="0"/>
          <p:nvPr/>
        </p:nvPicPr>
        <p:blipFill rotWithShape="1">
          <a:blip r:embed="rId4">
            <a:alphaModFix/>
          </a:blip>
          <a:srcRect/>
          <a:stretch/>
        </p:blipFill>
        <p:spPr>
          <a:xfrm>
            <a:off x="9498964" y="6062785"/>
            <a:ext cx="2372524" cy="498230"/>
          </a:xfrm>
          <a:prstGeom prst="rect">
            <a:avLst/>
          </a:prstGeom>
          <a:noFill/>
          <a:ln>
            <a:noFill/>
          </a:ln>
        </p:spPr>
      </p:pic>
      <p:pic>
        <p:nvPicPr>
          <p:cNvPr id="292" name="Google Shape;292;p21"/>
          <p:cNvPicPr preferRelativeResize="0"/>
          <p:nvPr/>
        </p:nvPicPr>
        <p:blipFill rotWithShape="1">
          <a:blip r:embed="rId5">
            <a:alphaModFix/>
          </a:blip>
          <a:srcRect/>
          <a:stretch/>
        </p:blipFill>
        <p:spPr>
          <a:xfrm>
            <a:off x="7348756" y="1316753"/>
            <a:ext cx="4300415" cy="4300415"/>
          </a:xfrm>
          <a:prstGeom prst="rect">
            <a:avLst/>
          </a:prstGeom>
          <a:noFill/>
          <a:ln>
            <a:noFill/>
          </a:ln>
        </p:spPr>
      </p:pic>
      <p:sp>
        <p:nvSpPr>
          <p:cNvPr id="293" name="Google Shape;293;p21"/>
          <p:cNvSpPr txBox="1"/>
          <p:nvPr/>
        </p:nvSpPr>
        <p:spPr>
          <a:xfrm>
            <a:off x="435337" y="4211917"/>
            <a:ext cx="6096000" cy="135421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AT" sz="3200" b="0" i="0" u="sng" strike="noStrike" cap="none">
                <a:solidFill>
                  <a:srgbClr val="2D2D2D"/>
                </a:solidFill>
                <a:latin typeface="Arial"/>
                <a:ea typeface="Arial"/>
                <a:cs typeface="Arial"/>
                <a:sym typeface="Arial"/>
                <a:hlinkClick r:id="rId6">
                  <a:extLst>
                    <a:ext uri="{A12FA001-AC4F-418D-AE19-62706E023703}">
                      <ahyp:hlinkClr xmlns:ahyp="http://schemas.microsoft.com/office/drawing/2018/hyperlinkcolor" val="tx"/>
                    </a:ext>
                  </a:extLst>
                </a:hlinkClick>
              </a:rPr>
              <a:t>https://www.facebook.com/business/tools/meta-business-suite/help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94" name="Google Shape;294;p21" descr="Rotes Kreuz, Berater, Hilfe, Erste Hilfe"/>
          <p:cNvPicPr preferRelativeResize="0"/>
          <p:nvPr/>
        </p:nvPicPr>
        <p:blipFill rotWithShape="1">
          <a:blip r:embed="rId7">
            <a:alphaModFix/>
          </a:blip>
          <a:srcRect/>
          <a:stretch/>
        </p:blipFill>
        <p:spPr>
          <a:xfrm>
            <a:off x="542829" y="2837082"/>
            <a:ext cx="1502667" cy="125975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de-AT"/>
              <a:t>#Hashtags verwenden</a:t>
            </a:r>
            <a:endParaRPr/>
          </a:p>
        </p:txBody>
      </p:sp>
      <p:pic>
        <p:nvPicPr>
          <p:cNvPr id="301" name="Google Shape;301;p22"/>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302" name="Google Shape;302;p22"/>
          <p:cNvPicPr preferRelativeResize="0"/>
          <p:nvPr/>
        </p:nvPicPr>
        <p:blipFill rotWithShape="1">
          <a:blip r:embed="rId4">
            <a:alphaModFix/>
          </a:blip>
          <a:srcRect/>
          <a:stretch/>
        </p:blipFill>
        <p:spPr>
          <a:xfrm>
            <a:off x="9498964" y="6062785"/>
            <a:ext cx="2372524" cy="498230"/>
          </a:xfrm>
          <a:prstGeom prst="rect">
            <a:avLst/>
          </a:prstGeom>
          <a:noFill/>
          <a:ln>
            <a:noFill/>
          </a:ln>
        </p:spPr>
      </p:pic>
      <p:pic>
        <p:nvPicPr>
          <p:cNvPr id="303" name="Google Shape;303;p22"/>
          <p:cNvPicPr preferRelativeResize="0"/>
          <p:nvPr/>
        </p:nvPicPr>
        <p:blipFill rotWithShape="1">
          <a:blip r:embed="rId5">
            <a:alphaModFix/>
          </a:blip>
          <a:srcRect/>
          <a:stretch/>
        </p:blipFill>
        <p:spPr>
          <a:xfrm>
            <a:off x="4765553" y="1981094"/>
            <a:ext cx="2660893" cy="370614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de-AT"/>
              <a:t>Mit anderen zusammenarbeiten</a:t>
            </a:r>
            <a:endParaRPr/>
          </a:p>
        </p:txBody>
      </p:sp>
      <p:pic>
        <p:nvPicPr>
          <p:cNvPr id="310" name="Google Shape;310;p23"/>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311" name="Google Shape;311;p23"/>
          <p:cNvPicPr preferRelativeResize="0"/>
          <p:nvPr/>
        </p:nvPicPr>
        <p:blipFill rotWithShape="1">
          <a:blip r:embed="rId4">
            <a:alphaModFix/>
          </a:blip>
          <a:srcRect/>
          <a:stretch/>
        </p:blipFill>
        <p:spPr>
          <a:xfrm>
            <a:off x="9498964" y="6062785"/>
            <a:ext cx="2372524" cy="498230"/>
          </a:xfrm>
          <a:prstGeom prst="rect">
            <a:avLst/>
          </a:prstGeom>
          <a:noFill/>
          <a:ln>
            <a:noFill/>
          </a:ln>
        </p:spPr>
      </p:pic>
      <p:pic>
        <p:nvPicPr>
          <p:cNvPr id="312" name="Google Shape;312;p23"/>
          <p:cNvPicPr preferRelativeResize="0"/>
          <p:nvPr/>
        </p:nvPicPr>
        <p:blipFill rotWithShape="1">
          <a:blip r:embed="rId5">
            <a:alphaModFix/>
          </a:blip>
          <a:srcRect/>
          <a:stretch/>
        </p:blipFill>
        <p:spPr>
          <a:xfrm>
            <a:off x="6539345" y="1571692"/>
            <a:ext cx="4045684" cy="3969827"/>
          </a:xfrm>
          <a:prstGeom prst="rect">
            <a:avLst/>
          </a:prstGeom>
          <a:noFill/>
          <a:ln>
            <a:noFill/>
          </a:ln>
        </p:spPr>
      </p:pic>
      <p:pic>
        <p:nvPicPr>
          <p:cNvPr id="313" name="Google Shape;313;p23" descr="Email, E-Mail, E Mail, Bei, Adressbuch"/>
          <p:cNvPicPr preferRelativeResize="0"/>
          <p:nvPr/>
        </p:nvPicPr>
        <p:blipFill rotWithShape="1">
          <a:blip r:embed="rId6">
            <a:alphaModFix/>
          </a:blip>
          <a:srcRect/>
          <a:stretch/>
        </p:blipFill>
        <p:spPr>
          <a:xfrm>
            <a:off x="2816942" y="2837500"/>
            <a:ext cx="1432270" cy="145039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de-AT"/>
              <a:t>Interaktion mit Ihren Anhängern</a:t>
            </a:r>
            <a:endParaRPr/>
          </a:p>
        </p:txBody>
      </p:sp>
      <p:pic>
        <p:nvPicPr>
          <p:cNvPr id="320" name="Google Shape;320;p24"/>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321" name="Google Shape;321;p24"/>
          <p:cNvPicPr preferRelativeResize="0"/>
          <p:nvPr/>
        </p:nvPicPr>
        <p:blipFill rotWithShape="1">
          <a:blip r:embed="rId4">
            <a:alphaModFix/>
          </a:blip>
          <a:srcRect/>
          <a:stretch/>
        </p:blipFill>
        <p:spPr>
          <a:xfrm>
            <a:off x="9498964" y="6062785"/>
            <a:ext cx="2372524" cy="498230"/>
          </a:xfrm>
          <a:prstGeom prst="rect">
            <a:avLst/>
          </a:prstGeom>
          <a:noFill/>
          <a:ln>
            <a:noFill/>
          </a:ln>
        </p:spPr>
      </p:pic>
      <p:pic>
        <p:nvPicPr>
          <p:cNvPr id="322" name="Google Shape;322;p24"/>
          <p:cNvPicPr preferRelativeResize="0"/>
          <p:nvPr/>
        </p:nvPicPr>
        <p:blipFill rotWithShape="1">
          <a:blip r:embed="rId5">
            <a:alphaModFix/>
          </a:blip>
          <a:srcRect/>
          <a:stretch/>
        </p:blipFill>
        <p:spPr>
          <a:xfrm>
            <a:off x="6109854" y="1857436"/>
            <a:ext cx="4019669" cy="4038600"/>
          </a:xfrm>
          <a:prstGeom prst="rect">
            <a:avLst/>
          </a:prstGeom>
          <a:noFill/>
          <a:ln>
            <a:noFill/>
          </a:ln>
        </p:spPr>
      </p:pic>
      <p:pic>
        <p:nvPicPr>
          <p:cNvPr id="323" name="Google Shape;323;p24"/>
          <p:cNvPicPr preferRelativeResize="0"/>
          <p:nvPr/>
        </p:nvPicPr>
        <p:blipFill rotWithShape="1">
          <a:blip r:embed="rId6">
            <a:alphaModFix/>
          </a:blip>
          <a:srcRect/>
          <a:stretch/>
        </p:blipFill>
        <p:spPr>
          <a:xfrm>
            <a:off x="2044092" y="1885592"/>
            <a:ext cx="3412981" cy="429137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de-AT"/>
              <a:t>Bewerten Sie Ihre Aktivitäten</a:t>
            </a:r>
            <a:endParaRPr/>
          </a:p>
        </p:txBody>
      </p:sp>
      <p:pic>
        <p:nvPicPr>
          <p:cNvPr id="330" name="Google Shape;330;p25"/>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331" name="Google Shape;331;p25"/>
          <p:cNvPicPr preferRelativeResize="0"/>
          <p:nvPr/>
        </p:nvPicPr>
        <p:blipFill rotWithShape="1">
          <a:blip r:embed="rId4">
            <a:alphaModFix/>
          </a:blip>
          <a:srcRect/>
          <a:stretch/>
        </p:blipFill>
        <p:spPr>
          <a:xfrm>
            <a:off x="9498964" y="6062785"/>
            <a:ext cx="2372524" cy="498230"/>
          </a:xfrm>
          <a:prstGeom prst="rect">
            <a:avLst/>
          </a:prstGeom>
          <a:noFill/>
          <a:ln>
            <a:noFill/>
          </a:ln>
        </p:spPr>
      </p:pic>
      <p:pic>
        <p:nvPicPr>
          <p:cNvPr id="332" name="Google Shape;332;p25"/>
          <p:cNvPicPr preferRelativeResize="0"/>
          <p:nvPr/>
        </p:nvPicPr>
        <p:blipFill rotWithShape="1">
          <a:blip r:embed="rId5">
            <a:alphaModFix/>
          </a:blip>
          <a:srcRect/>
          <a:stretch/>
        </p:blipFill>
        <p:spPr>
          <a:xfrm>
            <a:off x="2445379" y="1625096"/>
            <a:ext cx="7301241" cy="4551867"/>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1"/>
              </a:buClr>
              <a:buSzPts val="4400"/>
              <a:buFont typeface="Calibri"/>
              <a:buNone/>
            </a:pPr>
            <a:r>
              <a:rPr lang="de-AT" sz="4400" b="0" i="1">
                <a:solidFill>
                  <a:schemeClr val="accent1"/>
                </a:solidFill>
              </a:rPr>
              <a:t>Referenzen I</a:t>
            </a:r>
            <a:br>
              <a:rPr lang="de-AT" sz="4400"/>
            </a:br>
            <a:endParaRPr/>
          </a:p>
        </p:txBody>
      </p:sp>
      <p:sp>
        <p:nvSpPr>
          <p:cNvPr id="339" name="Google Shape;339;p26"/>
          <p:cNvSpPr txBox="1">
            <a:spLocks noGrp="1"/>
          </p:cNvSpPr>
          <p:nvPr>
            <p:ph type="body" idx="1"/>
          </p:nvPr>
        </p:nvSpPr>
        <p:spPr>
          <a:xfrm>
            <a:off x="838200" y="1489587"/>
            <a:ext cx="10515600" cy="4687376"/>
          </a:xfrm>
          <a:prstGeom prst="rect">
            <a:avLst/>
          </a:prstGeom>
          <a:noFill/>
          <a:ln>
            <a:noFill/>
          </a:ln>
        </p:spPr>
        <p:txBody>
          <a:bodyPr spcFirstLastPara="1" wrap="square" lIns="91425" tIns="45700" rIns="91425" bIns="45700" anchor="t" anchorCtr="0">
            <a:normAutofit fontScale="85000" lnSpcReduction="20000"/>
          </a:bodyPr>
          <a:lstStyle/>
          <a:p>
            <a:pPr marL="228600" lvl="0" indent="-228600" algn="l" rtl="0">
              <a:lnSpc>
                <a:spcPct val="90000"/>
              </a:lnSpc>
              <a:spcBef>
                <a:spcPts val="0"/>
              </a:spcBef>
              <a:spcAft>
                <a:spcPts val="0"/>
              </a:spcAft>
              <a:buClr>
                <a:schemeClr val="dk1"/>
              </a:buClr>
              <a:buSzPct val="100000"/>
              <a:buChar char="•"/>
            </a:pPr>
            <a:r>
              <a:rPr lang="de-AT" u="sng">
                <a:solidFill>
                  <a:schemeClr val="hlink"/>
                </a:solidFill>
                <a:hlinkClick r:id="rId3"/>
              </a:rPr>
              <a:t>Digitale Zusammenarbeit am Arbeitsplatz: 9 Vorteile | MailSafi</a:t>
            </a:r>
            <a:endParaRPr/>
          </a:p>
          <a:p>
            <a:pPr marL="228600" lvl="0" indent="-228600" algn="l" rtl="0">
              <a:lnSpc>
                <a:spcPct val="90000"/>
              </a:lnSpc>
              <a:spcBef>
                <a:spcPts val="1000"/>
              </a:spcBef>
              <a:spcAft>
                <a:spcPts val="0"/>
              </a:spcAft>
              <a:buClr>
                <a:schemeClr val="dk1"/>
              </a:buClr>
              <a:buSzPct val="100000"/>
              <a:buChar char="•"/>
            </a:pPr>
            <a:r>
              <a:rPr lang="de-AT" u="sng">
                <a:solidFill>
                  <a:schemeClr val="hlink"/>
                </a:solidFill>
                <a:hlinkClick r:id="rId4"/>
              </a:rPr>
              <a:t>Gemeinkosten: Bedeutung in der Wirtschaft, wichtige Arten und Beispiele (investopedia.com)</a:t>
            </a:r>
            <a:endParaRPr/>
          </a:p>
          <a:p>
            <a:pPr marL="228600" lvl="0" indent="-228600" algn="l" rtl="0">
              <a:lnSpc>
                <a:spcPct val="90000"/>
              </a:lnSpc>
              <a:spcBef>
                <a:spcPts val="1000"/>
              </a:spcBef>
              <a:spcAft>
                <a:spcPts val="0"/>
              </a:spcAft>
              <a:buClr>
                <a:schemeClr val="dk1"/>
              </a:buClr>
              <a:buSzPct val="100000"/>
              <a:buChar char="•"/>
            </a:pPr>
            <a:r>
              <a:rPr lang="de-AT" u="sng">
                <a:solidFill>
                  <a:schemeClr val="hlink"/>
                </a:solidFill>
                <a:hlinkClick r:id="rId5"/>
              </a:rPr>
              <a:t>Was bedeuten CC und BCC in E-Mails? | Campaign Monitor</a:t>
            </a:r>
            <a:endParaRPr/>
          </a:p>
          <a:p>
            <a:pPr marL="228600" lvl="0" indent="-228600" algn="l" rtl="0">
              <a:lnSpc>
                <a:spcPct val="90000"/>
              </a:lnSpc>
              <a:spcBef>
                <a:spcPts val="1000"/>
              </a:spcBef>
              <a:spcAft>
                <a:spcPts val="0"/>
              </a:spcAft>
              <a:buClr>
                <a:schemeClr val="dk1"/>
              </a:buClr>
              <a:buSzPct val="100000"/>
              <a:buChar char="•"/>
            </a:pPr>
            <a:r>
              <a:rPr lang="de-AT" u="sng">
                <a:solidFill>
                  <a:schemeClr val="hlink"/>
                </a:solidFill>
                <a:hlinkClick r:id="rId6"/>
              </a:rPr>
              <a:t>Die Bedeutung von Kommunikation und Zusammenarbeit am digitalen Arbeitsplatz - Blitzz</a:t>
            </a:r>
            <a:endParaRPr/>
          </a:p>
          <a:p>
            <a:pPr marL="228600" lvl="0" indent="-228600" algn="l" rtl="0">
              <a:lnSpc>
                <a:spcPct val="90000"/>
              </a:lnSpc>
              <a:spcBef>
                <a:spcPts val="1000"/>
              </a:spcBef>
              <a:spcAft>
                <a:spcPts val="0"/>
              </a:spcAft>
              <a:buClr>
                <a:schemeClr val="dk1"/>
              </a:buClr>
              <a:buSzPct val="100000"/>
              <a:buChar char="•"/>
            </a:pPr>
            <a:r>
              <a:rPr lang="de-AT" sz="2800" u="sng">
                <a:solidFill>
                  <a:schemeClr val="hlink"/>
                </a:solidFill>
                <a:hlinkClick r:id="rId7"/>
              </a:rPr>
              <a:t>Was ist Microsoft Teams? - Microsoft Unterstützung</a:t>
            </a:r>
            <a:endParaRPr sz="2800"/>
          </a:p>
          <a:p>
            <a:pPr marL="228600" lvl="0" indent="-228600" algn="l" rtl="0">
              <a:lnSpc>
                <a:spcPct val="90000"/>
              </a:lnSpc>
              <a:spcBef>
                <a:spcPts val="1000"/>
              </a:spcBef>
              <a:spcAft>
                <a:spcPts val="0"/>
              </a:spcAft>
              <a:buClr>
                <a:schemeClr val="dk1"/>
              </a:buClr>
              <a:buSzPct val="100000"/>
              <a:buChar char="•"/>
            </a:pPr>
            <a:r>
              <a:rPr lang="de-AT" sz="2800" u="sng">
                <a:solidFill>
                  <a:schemeClr val="hlink"/>
                </a:solidFill>
                <a:hlinkClick r:id="rId8"/>
              </a:rPr>
              <a:t>Google Arbeitsbereich: Sichere Online-Tools für Produktivität und Zusammenarbeit</a:t>
            </a:r>
            <a:endParaRPr sz="2800"/>
          </a:p>
          <a:p>
            <a:pPr marL="228600" lvl="0" indent="-228600" algn="l" rtl="0">
              <a:lnSpc>
                <a:spcPct val="90000"/>
              </a:lnSpc>
              <a:spcBef>
                <a:spcPts val="1000"/>
              </a:spcBef>
              <a:spcAft>
                <a:spcPts val="0"/>
              </a:spcAft>
              <a:buClr>
                <a:schemeClr val="dk1"/>
              </a:buClr>
              <a:buSzPct val="100000"/>
              <a:buChar char="•"/>
            </a:pPr>
            <a:r>
              <a:rPr lang="de-AT" u="sng">
                <a:solidFill>
                  <a:schemeClr val="hlink"/>
                </a:solidFill>
                <a:hlinkClick r:id="rId9"/>
              </a:rPr>
              <a:t>Was ist Netiquette? 20 Regeln für die Internet-Etikette (kaspersky.com)</a:t>
            </a:r>
            <a:endParaRPr/>
          </a:p>
          <a:p>
            <a:pPr marL="228600" lvl="0" indent="-228600" algn="l" rtl="0">
              <a:lnSpc>
                <a:spcPct val="90000"/>
              </a:lnSpc>
              <a:spcBef>
                <a:spcPts val="1000"/>
              </a:spcBef>
              <a:spcAft>
                <a:spcPts val="0"/>
              </a:spcAft>
              <a:buClr>
                <a:schemeClr val="dk1"/>
              </a:buClr>
              <a:buSzPct val="100000"/>
              <a:buChar char="•"/>
            </a:pPr>
            <a:r>
              <a:rPr lang="de-AT" u="sng">
                <a:solidFill>
                  <a:schemeClr val="hlink"/>
                </a:solidFill>
                <a:hlinkClick r:id="rId10"/>
              </a:rPr>
              <a:t>Wie Sie Ihr Zielpublikum finden | Marketing Evolution</a:t>
            </a:r>
            <a:endParaRPr/>
          </a:p>
          <a:p>
            <a:pPr marL="0" lvl="0" indent="0" algn="l" rtl="0">
              <a:lnSpc>
                <a:spcPct val="90000"/>
              </a:lnSpc>
              <a:spcBef>
                <a:spcPts val="1000"/>
              </a:spcBef>
              <a:spcAft>
                <a:spcPts val="0"/>
              </a:spcAft>
              <a:buClr>
                <a:schemeClr val="dk1"/>
              </a:buClr>
              <a:buSzPct val="100000"/>
              <a:buNone/>
            </a:pPr>
            <a:endParaRPr sz="1100"/>
          </a:p>
          <a:p>
            <a:pPr marL="0" lvl="0" indent="0" algn="l" rtl="0">
              <a:lnSpc>
                <a:spcPct val="90000"/>
              </a:lnSpc>
              <a:spcBef>
                <a:spcPts val="1000"/>
              </a:spcBef>
              <a:spcAft>
                <a:spcPts val="0"/>
              </a:spcAft>
              <a:buClr>
                <a:schemeClr val="dk1"/>
              </a:buClr>
              <a:buSzPct val="100000"/>
              <a:buNone/>
            </a:pPr>
            <a:r>
              <a:rPr lang="de-AT"/>
              <a:t>Bilder:</a:t>
            </a:r>
            <a:endParaRPr/>
          </a:p>
          <a:p>
            <a:pPr marL="228600" lvl="0" indent="-228600" algn="l" rtl="0">
              <a:lnSpc>
                <a:spcPct val="90000"/>
              </a:lnSpc>
              <a:spcBef>
                <a:spcPts val="1000"/>
              </a:spcBef>
              <a:spcAft>
                <a:spcPts val="0"/>
              </a:spcAft>
              <a:buClr>
                <a:schemeClr val="dk1"/>
              </a:buClr>
              <a:buSzPct val="100000"/>
              <a:buChar char="•"/>
            </a:pPr>
            <a:r>
              <a:rPr lang="de-AT" u="sng">
                <a:solidFill>
                  <a:schemeClr val="hlink"/>
                </a:solidFill>
                <a:hlinkClick r:id="rId11"/>
              </a:rPr>
              <a:t>www.pixabay.com </a:t>
            </a:r>
            <a:endParaRPr/>
          </a:p>
          <a:p>
            <a:pPr marL="228600" lvl="0" indent="-77470" algn="l" rtl="0">
              <a:lnSpc>
                <a:spcPct val="90000"/>
              </a:lnSpc>
              <a:spcBef>
                <a:spcPts val="1000"/>
              </a:spcBef>
              <a:spcAft>
                <a:spcPts val="0"/>
              </a:spcAft>
              <a:buClr>
                <a:schemeClr val="dk1"/>
              </a:buClr>
              <a:buSzPct val="100000"/>
              <a:buNone/>
            </a:pPr>
            <a:endParaRPr/>
          </a:p>
          <a:p>
            <a:pPr marL="228600" lvl="0" indent="-77470" algn="l" rtl="0">
              <a:lnSpc>
                <a:spcPct val="90000"/>
              </a:lnSpc>
              <a:spcBef>
                <a:spcPts val="1000"/>
              </a:spcBef>
              <a:spcAft>
                <a:spcPts val="0"/>
              </a:spcAft>
              <a:buClr>
                <a:schemeClr val="dk1"/>
              </a:buClr>
              <a:buSzPct val="100000"/>
              <a:buNone/>
            </a:pPr>
            <a:endParaRPr/>
          </a:p>
          <a:p>
            <a:pPr marL="228600" lvl="0" indent="-77470" algn="l" rtl="0">
              <a:lnSpc>
                <a:spcPct val="90000"/>
              </a:lnSpc>
              <a:spcBef>
                <a:spcPts val="1000"/>
              </a:spcBef>
              <a:spcAft>
                <a:spcPts val="0"/>
              </a:spcAft>
              <a:buClr>
                <a:schemeClr val="dk1"/>
              </a:buClr>
              <a:buSzPct val="100000"/>
              <a:buNone/>
            </a:pPr>
            <a:endParaRPr/>
          </a:p>
          <a:p>
            <a:pPr marL="228600" lvl="0" indent="-77470" algn="l" rtl="0">
              <a:lnSpc>
                <a:spcPct val="90000"/>
              </a:lnSpc>
              <a:spcBef>
                <a:spcPts val="1000"/>
              </a:spcBef>
              <a:spcAft>
                <a:spcPts val="0"/>
              </a:spcAft>
              <a:buClr>
                <a:schemeClr val="dk1"/>
              </a:buClr>
              <a:buSzPct val="100000"/>
              <a:buNone/>
            </a:pPr>
            <a:endParaRPr/>
          </a:p>
          <a:p>
            <a:pPr marL="228600" lvl="0" indent="-77470" algn="l" rtl="0">
              <a:lnSpc>
                <a:spcPct val="90000"/>
              </a:lnSpc>
              <a:spcBef>
                <a:spcPts val="1000"/>
              </a:spcBef>
              <a:spcAft>
                <a:spcPts val="0"/>
              </a:spcAft>
              <a:buClr>
                <a:schemeClr val="dk1"/>
              </a:buClr>
              <a:buSzPct val="100000"/>
              <a:buNone/>
            </a:pPr>
            <a:endParaRPr/>
          </a:p>
        </p:txBody>
      </p:sp>
      <p:pic>
        <p:nvPicPr>
          <p:cNvPr id="340" name="Google Shape;340;p26"/>
          <p:cNvPicPr preferRelativeResize="0"/>
          <p:nvPr/>
        </p:nvPicPr>
        <p:blipFill rotWithShape="1">
          <a:blip r:embed="rId12">
            <a:alphaModFix/>
          </a:blip>
          <a:srcRect/>
          <a:stretch/>
        </p:blipFill>
        <p:spPr>
          <a:xfrm>
            <a:off x="320512" y="5585931"/>
            <a:ext cx="1182064" cy="1182064"/>
          </a:xfrm>
          <a:prstGeom prst="rect">
            <a:avLst/>
          </a:prstGeom>
          <a:noFill/>
          <a:ln>
            <a:noFill/>
          </a:ln>
        </p:spPr>
      </p:pic>
      <p:pic>
        <p:nvPicPr>
          <p:cNvPr id="341" name="Google Shape;341;p26"/>
          <p:cNvPicPr preferRelativeResize="0"/>
          <p:nvPr/>
        </p:nvPicPr>
        <p:blipFill rotWithShape="1">
          <a:blip r:embed="rId13">
            <a:alphaModFix/>
          </a:blip>
          <a:srcRect/>
          <a:stretch/>
        </p:blipFill>
        <p:spPr>
          <a:xfrm>
            <a:off x="9498964" y="6062785"/>
            <a:ext cx="2372524" cy="49823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pic>
        <p:nvPicPr>
          <p:cNvPr id="346" name="Google Shape;346;p27"/>
          <p:cNvPicPr preferRelativeResize="0"/>
          <p:nvPr/>
        </p:nvPicPr>
        <p:blipFill rotWithShape="1">
          <a:blip r:embed="rId3">
            <a:alphaModFix/>
          </a:blip>
          <a:srcRect/>
          <a:stretch/>
        </p:blipFill>
        <p:spPr>
          <a:xfrm>
            <a:off x="9251027" y="6148955"/>
            <a:ext cx="2505895" cy="526238"/>
          </a:xfrm>
          <a:prstGeom prst="rect">
            <a:avLst/>
          </a:prstGeom>
          <a:noFill/>
          <a:ln>
            <a:noFill/>
          </a:ln>
        </p:spPr>
      </p:pic>
      <p:pic>
        <p:nvPicPr>
          <p:cNvPr id="347" name="Google Shape;347;p27"/>
          <p:cNvPicPr preferRelativeResize="0"/>
          <p:nvPr/>
        </p:nvPicPr>
        <p:blipFill rotWithShape="1">
          <a:blip r:embed="rId4">
            <a:alphaModFix/>
          </a:blip>
          <a:srcRect/>
          <a:stretch/>
        </p:blipFill>
        <p:spPr>
          <a:xfrm>
            <a:off x="547325" y="97715"/>
            <a:ext cx="2557807" cy="2557807"/>
          </a:xfrm>
          <a:prstGeom prst="rect">
            <a:avLst/>
          </a:prstGeom>
          <a:noFill/>
          <a:ln>
            <a:noFill/>
          </a:ln>
        </p:spPr>
      </p:pic>
      <p:sp>
        <p:nvSpPr>
          <p:cNvPr id="348" name="Google Shape;348;p27"/>
          <p:cNvSpPr/>
          <p:nvPr/>
        </p:nvSpPr>
        <p:spPr>
          <a:xfrm rot="5400000">
            <a:off x="-114994" y="3487047"/>
            <a:ext cx="3485945" cy="3255962"/>
          </a:xfrm>
          <a:prstGeom prst="triangle">
            <a:avLst>
              <a:gd name="adj" fmla="val 50000"/>
            </a:avLst>
          </a:prstGeom>
          <a:gradFill>
            <a:gsLst>
              <a:gs pos="0">
                <a:srgbClr val="50608A"/>
              </a:gs>
              <a:gs pos="50000">
                <a:srgbClr val="748BC8"/>
              </a:gs>
              <a:gs pos="100000">
                <a:srgbClr val="8BA7F0"/>
              </a:gs>
            </a:gsLst>
            <a:lin ang="135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9" name="Google Shape;349;p27"/>
          <p:cNvSpPr/>
          <p:nvPr/>
        </p:nvSpPr>
        <p:spPr>
          <a:xfrm rot="5400000">
            <a:off x="-114991" y="2091470"/>
            <a:ext cx="3485945" cy="3255962"/>
          </a:xfrm>
          <a:prstGeom prst="triangle">
            <a:avLst>
              <a:gd name="adj" fmla="val 50000"/>
            </a:avLst>
          </a:prstGeom>
          <a:gradFill>
            <a:gsLst>
              <a:gs pos="0">
                <a:srgbClr val="91735F"/>
              </a:gs>
              <a:gs pos="50000">
                <a:srgbClr val="D2A78A"/>
              </a:gs>
              <a:gs pos="100000">
                <a:srgbClr val="FCC8A6"/>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0" name="Google Shape;350;p27"/>
          <p:cNvSpPr/>
          <p:nvPr/>
        </p:nvSpPr>
        <p:spPr>
          <a:xfrm>
            <a:off x="3832264" y="716530"/>
            <a:ext cx="7017988" cy="193899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AT" sz="4000" b="0" cap="none">
                <a:solidFill>
                  <a:schemeClr val="accent1"/>
                </a:solidFill>
                <a:latin typeface="Calibri"/>
                <a:ea typeface="Calibri"/>
                <a:cs typeface="Calibri"/>
                <a:sym typeface="Calibri"/>
              </a:rPr>
              <a:t>Förderung der integrativen Beschäftigung im GLAM-Sektor durch offene Innovation</a:t>
            </a:r>
            <a:endParaRPr sz="4000" b="0" cap="none">
              <a:solidFill>
                <a:schemeClr val="accent1"/>
              </a:solidFill>
              <a:latin typeface="Calibri"/>
              <a:ea typeface="Calibri"/>
              <a:cs typeface="Calibri"/>
              <a:sym typeface="Calibri"/>
            </a:endParaRPr>
          </a:p>
        </p:txBody>
      </p:sp>
      <p:pic>
        <p:nvPicPr>
          <p:cNvPr id="351" name="Google Shape;351;p27"/>
          <p:cNvPicPr preferRelativeResize="0"/>
          <p:nvPr/>
        </p:nvPicPr>
        <p:blipFill rotWithShape="1">
          <a:blip r:embed="rId5">
            <a:alphaModFix/>
          </a:blip>
          <a:srcRect/>
          <a:stretch/>
        </p:blipFill>
        <p:spPr>
          <a:xfrm>
            <a:off x="9554893" y="3103160"/>
            <a:ext cx="1524273" cy="979627"/>
          </a:xfrm>
          <a:prstGeom prst="rect">
            <a:avLst/>
          </a:prstGeom>
          <a:noFill/>
          <a:ln>
            <a:noFill/>
          </a:ln>
        </p:spPr>
      </p:pic>
      <p:pic>
        <p:nvPicPr>
          <p:cNvPr id="352" name="Google Shape;352;p27"/>
          <p:cNvPicPr preferRelativeResize="0"/>
          <p:nvPr/>
        </p:nvPicPr>
        <p:blipFill rotWithShape="1">
          <a:blip r:embed="rId6">
            <a:alphaModFix/>
          </a:blip>
          <a:srcRect/>
          <a:stretch/>
        </p:blipFill>
        <p:spPr>
          <a:xfrm>
            <a:off x="3880074" y="4675114"/>
            <a:ext cx="2129231" cy="1086684"/>
          </a:xfrm>
          <a:prstGeom prst="rect">
            <a:avLst/>
          </a:prstGeom>
          <a:noFill/>
          <a:ln>
            <a:noFill/>
          </a:ln>
        </p:spPr>
      </p:pic>
      <p:pic>
        <p:nvPicPr>
          <p:cNvPr id="353" name="Google Shape;353;p27"/>
          <p:cNvPicPr preferRelativeResize="0"/>
          <p:nvPr/>
        </p:nvPicPr>
        <p:blipFill rotWithShape="1">
          <a:blip r:embed="rId7">
            <a:alphaModFix/>
          </a:blip>
          <a:srcRect/>
          <a:stretch/>
        </p:blipFill>
        <p:spPr>
          <a:xfrm>
            <a:off x="6381827" y="4739380"/>
            <a:ext cx="2869200" cy="723043"/>
          </a:xfrm>
          <a:prstGeom prst="rect">
            <a:avLst/>
          </a:prstGeom>
          <a:noFill/>
          <a:ln>
            <a:noFill/>
          </a:ln>
        </p:spPr>
      </p:pic>
      <p:pic>
        <p:nvPicPr>
          <p:cNvPr id="354" name="Google Shape;354;p27"/>
          <p:cNvPicPr preferRelativeResize="0"/>
          <p:nvPr/>
        </p:nvPicPr>
        <p:blipFill rotWithShape="1">
          <a:blip r:embed="rId8">
            <a:alphaModFix/>
          </a:blip>
          <a:srcRect/>
          <a:stretch/>
        </p:blipFill>
        <p:spPr>
          <a:xfrm>
            <a:off x="9847014" y="4638603"/>
            <a:ext cx="1003238" cy="823820"/>
          </a:xfrm>
          <a:prstGeom prst="rect">
            <a:avLst/>
          </a:prstGeom>
          <a:noFill/>
          <a:ln>
            <a:noFill/>
          </a:ln>
        </p:spPr>
      </p:pic>
      <p:pic>
        <p:nvPicPr>
          <p:cNvPr id="355" name="Google Shape;355;p27"/>
          <p:cNvPicPr preferRelativeResize="0"/>
          <p:nvPr/>
        </p:nvPicPr>
        <p:blipFill rotWithShape="1">
          <a:blip r:embed="rId9">
            <a:alphaModFix/>
          </a:blip>
          <a:srcRect/>
          <a:stretch/>
        </p:blipFill>
        <p:spPr>
          <a:xfrm>
            <a:off x="4055240" y="2759937"/>
            <a:ext cx="1773548" cy="1773548"/>
          </a:xfrm>
          <a:prstGeom prst="rect">
            <a:avLst/>
          </a:prstGeom>
          <a:noFill/>
          <a:ln>
            <a:noFill/>
          </a:ln>
        </p:spPr>
      </p:pic>
      <p:sp>
        <p:nvSpPr>
          <p:cNvPr id="356" name="Google Shape;356;p27"/>
          <p:cNvSpPr txBox="1"/>
          <p:nvPr/>
        </p:nvSpPr>
        <p:spPr>
          <a:xfrm>
            <a:off x="2396766" y="6305861"/>
            <a:ext cx="609442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AT" sz="1800">
                <a:solidFill>
                  <a:schemeClr val="dk1"/>
                </a:solidFill>
                <a:latin typeface="Calibri"/>
                <a:ea typeface="Calibri"/>
                <a:cs typeface="Calibri"/>
                <a:sym typeface="Calibri"/>
              </a:rPr>
              <a:t>Projekt Nr.: 2022-1-AT01-KA220-ADU-00008513</a:t>
            </a:r>
            <a:endParaRPr sz="1800">
              <a:solidFill>
                <a:schemeClr val="dk1"/>
              </a:solidFill>
              <a:latin typeface="Calibri"/>
              <a:ea typeface="Calibri"/>
              <a:cs typeface="Calibri"/>
              <a:sym typeface="Calibri"/>
            </a:endParaRPr>
          </a:p>
        </p:txBody>
      </p:sp>
      <p:pic>
        <p:nvPicPr>
          <p:cNvPr id="357" name="Google Shape;357;p27"/>
          <p:cNvPicPr preferRelativeResize="0"/>
          <p:nvPr/>
        </p:nvPicPr>
        <p:blipFill rotWithShape="1">
          <a:blip r:embed="rId10">
            <a:alphaModFix/>
          </a:blip>
          <a:srcRect/>
          <a:stretch/>
        </p:blipFill>
        <p:spPr>
          <a:xfrm>
            <a:off x="5926585" y="3287583"/>
            <a:ext cx="3316392" cy="78399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3"/>
          <p:cNvSpPr txBox="1">
            <a:spLocks noGrp="1"/>
          </p:cNvSpPr>
          <p:nvPr>
            <p:ph type="ctrTitle"/>
          </p:nvPr>
        </p:nvSpPr>
        <p:spPr>
          <a:xfrm>
            <a:off x="1502576" y="3675185"/>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r>
              <a:rPr lang="de-AT"/>
              <a:t>Zusammenfassung und Selbstreflexion</a:t>
            </a:r>
            <a:endParaRPr/>
          </a:p>
        </p:txBody>
      </p:sp>
      <p:pic>
        <p:nvPicPr>
          <p:cNvPr id="113" name="Google Shape;113;p3"/>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114" name="Google Shape;114;p3"/>
          <p:cNvPicPr preferRelativeResize="0"/>
          <p:nvPr/>
        </p:nvPicPr>
        <p:blipFill rotWithShape="1">
          <a:blip r:embed="rId4">
            <a:alphaModFix/>
          </a:blip>
          <a:srcRect/>
          <a:stretch/>
        </p:blipFill>
        <p:spPr>
          <a:xfrm>
            <a:off x="9498964" y="6062785"/>
            <a:ext cx="2372524" cy="498230"/>
          </a:xfrm>
          <a:prstGeom prst="rect">
            <a:avLst/>
          </a:prstGeom>
          <a:noFill/>
          <a:ln>
            <a:noFill/>
          </a:ln>
        </p:spPr>
      </p:pic>
      <p:pic>
        <p:nvPicPr>
          <p:cNvPr id="115" name="Google Shape;115;p3"/>
          <p:cNvPicPr preferRelativeResize="0"/>
          <p:nvPr/>
        </p:nvPicPr>
        <p:blipFill rotWithShape="1">
          <a:blip r:embed="rId5">
            <a:alphaModFix/>
          </a:blip>
          <a:srcRect/>
          <a:stretch/>
        </p:blipFill>
        <p:spPr>
          <a:xfrm>
            <a:off x="3349925" y="278699"/>
            <a:ext cx="5167274" cy="40571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de-AT"/>
              <a:t>Ziele </a:t>
            </a:r>
            <a:endParaRPr/>
          </a:p>
        </p:txBody>
      </p:sp>
      <p:pic>
        <p:nvPicPr>
          <p:cNvPr id="122" name="Google Shape;122;p4"/>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123" name="Google Shape;123;p4"/>
          <p:cNvPicPr preferRelativeResize="0"/>
          <p:nvPr/>
        </p:nvPicPr>
        <p:blipFill rotWithShape="1">
          <a:blip r:embed="rId4">
            <a:alphaModFix/>
          </a:blip>
          <a:srcRect/>
          <a:stretch/>
        </p:blipFill>
        <p:spPr>
          <a:xfrm>
            <a:off x="9498964" y="6062785"/>
            <a:ext cx="2372524" cy="498230"/>
          </a:xfrm>
          <a:prstGeom prst="rect">
            <a:avLst/>
          </a:prstGeom>
          <a:noFill/>
          <a:ln>
            <a:noFill/>
          </a:ln>
        </p:spPr>
      </p:pic>
      <p:sp>
        <p:nvSpPr>
          <p:cNvPr id="124" name="Google Shape;124;p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p:txBody>
      </p:sp>
      <p:sp>
        <p:nvSpPr>
          <p:cNvPr id="125" name="Google Shape;125;p4"/>
          <p:cNvSpPr txBox="1"/>
          <p:nvPr/>
        </p:nvSpPr>
        <p:spPr>
          <a:xfrm>
            <a:off x="911544" y="1651000"/>
            <a:ext cx="10515600" cy="4525963"/>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1000"/>
              </a:spcBef>
              <a:spcAft>
                <a:spcPts val="0"/>
              </a:spcAft>
              <a:buClr>
                <a:schemeClr val="dk1"/>
              </a:buClr>
              <a:buSzPts val="3200"/>
              <a:buFont typeface="Arial"/>
              <a:buNone/>
            </a:pPr>
            <a:endParaRPr sz="3200" b="0" i="0" u="none" strike="noStrike" cap="none">
              <a:solidFill>
                <a:srgbClr val="202124"/>
              </a:solidFill>
              <a:latin typeface="arial"/>
              <a:ea typeface="arial"/>
              <a:cs typeface="arial"/>
              <a:sym typeface="arial"/>
            </a:endParaRPr>
          </a:p>
          <a:p>
            <a:pPr marL="228600" marR="0" lvl="0" indent="-228600" algn="l" rtl="0">
              <a:lnSpc>
                <a:spcPct val="90000"/>
              </a:lnSpc>
              <a:spcBef>
                <a:spcPts val="1000"/>
              </a:spcBef>
              <a:spcAft>
                <a:spcPts val="0"/>
              </a:spcAft>
              <a:buClr>
                <a:srgbClr val="202124"/>
              </a:buClr>
              <a:buSzPts val="3200"/>
              <a:buFont typeface="Noto Sans Symbols"/>
              <a:buChar char="✔"/>
            </a:pPr>
            <a:r>
              <a:rPr lang="de-AT" sz="3200" b="0" i="1" u="none" strike="noStrike" cap="none">
                <a:solidFill>
                  <a:srgbClr val="202124"/>
                </a:solidFill>
                <a:latin typeface="arial"/>
                <a:ea typeface="arial"/>
                <a:cs typeface="arial"/>
                <a:sym typeface="arial"/>
              </a:rPr>
              <a:t> Alle Inhalte zusammenfassen</a:t>
            </a:r>
            <a:endParaRPr/>
          </a:p>
          <a:p>
            <a:pPr marL="228600" marR="0" lvl="0" indent="-25400" algn="l" rtl="0">
              <a:lnSpc>
                <a:spcPct val="90000"/>
              </a:lnSpc>
              <a:spcBef>
                <a:spcPts val="1000"/>
              </a:spcBef>
              <a:spcAft>
                <a:spcPts val="0"/>
              </a:spcAft>
              <a:buClr>
                <a:schemeClr val="dk1"/>
              </a:buClr>
              <a:buSzPts val="3200"/>
              <a:buFont typeface="Noto Sans Symbols"/>
              <a:buNone/>
            </a:pPr>
            <a:endParaRPr sz="3200" b="0" i="1" u="none" strike="noStrike" cap="none">
              <a:solidFill>
                <a:srgbClr val="202124"/>
              </a:solidFill>
              <a:latin typeface="arial"/>
              <a:ea typeface="arial"/>
              <a:cs typeface="arial"/>
              <a:sym typeface="arial"/>
            </a:endParaRPr>
          </a:p>
          <a:p>
            <a:pPr marL="228600" marR="0" lvl="0" indent="-228600" algn="l" rtl="0">
              <a:lnSpc>
                <a:spcPct val="90000"/>
              </a:lnSpc>
              <a:spcBef>
                <a:spcPts val="1000"/>
              </a:spcBef>
              <a:spcAft>
                <a:spcPts val="0"/>
              </a:spcAft>
              <a:buClr>
                <a:srgbClr val="202124"/>
              </a:buClr>
              <a:buSzPts val="3200"/>
              <a:buFont typeface="Noto Sans Symbols"/>
              <a:buChar char="✔"/>
            </a:pPr>
            <a:r>
              <a:rPr lang="de-AT" sz="3200" b="0" i="1" u="none" strike="noStrike" cap="none">
                <a:solidFill>
                  <a:srgbClr val="202124"/>
                </a:solidFill>
                <a:latin typeface="arial"/>
                <a:ea typeface="arial"/>
                <a:cs typeface="arial"/>
                <a:sym typeface="arial"/>
              </a:rPr>
              <a:t> Gelernte Inhalte reflektieren</a:t>
            </a:r>
            <a:endParaRPr/>
          </a:p>
          <a:p>
            <a:pPr marL="228600" marR="0" lvl="0" indent="-25400" algn="l" rtl="0">
              <a:lnSpc>
                <a:spcPct val="90000"/>
              </a:lnSpc>
              <a:spcBef>
                <a:spcPts val="1000"/>
              </a:spcBef>
              <a:spcAft>
                <a:spcPts val="0"/>
              </a:spcAft>
              <a:buClr>
                <a:schemeClr val="dk1"/>
              </a:buClr>
              <a:buSzPts val="3200"/>
              <a:buFont typeface="Arial"/>
              <a:buNone/>
            </a:pPr>
            <a:endParaRPr sz="3200" b="0" i="0" u="none" strike="noStrike" cap="none">
              <a:solidFill>
                <a:srgbClr val="202124"/>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3200"/>
              <a:buFont typeface="Arial"/>
              <a:buNone/>
            </a:pPr>
            <a:endParaRPr sz="3200" b="0" i="0" u="none" strike="noStrike" cap="none">
              <a:solidFill>
                <a:srgbClr val="202124"/>
              </a:solidFill>
              <a:latin typeface="arial"/>
              <a:ea typeface="arial"/>
              <a:cs typeface="arial"/>
              <a:sym typeface="arial"/>
            </a:endParaRPr>
          </a:p>
          <a:p>
            <a:pPr marL="228600" marR="0" lvl="0" indent="-50800" algn="l" rtl="0">
              <a:lnSpc>
                <a:spcPct val="90000"/>
              </a:lnSpc>
              <a:spcBef>
                <a:spcPts val="1000"/>
              </a:spcBef>
              <a:spcAft>
                <a:spcPts val="0"/>
              </a:spcAft>
              <a:buClr>
                <a:schemeClr val="dk1"/>
              </a:buClr>
              <a:buSzPts val="2800"/>
              <a:buFont typeface="Arial"/>
              <a:buNone/>
            </a:pPr>
            <a:endParaRPr sz="2800" b="0" i="0" u="none" strike="noStrike" cap="none">
              <a:solidFill>
                <a:srgbClr val="202124"/>
              </a:solidFill>
              <a:latin typeface="arial"/>
              <a:ea typeface="arial"/>
              <a:cs typeface="arial"/>
              <a:sym typeface="arial"/>
            </a:endParaRPr>
          </a:p>
          <a:p>
            <a:pPr marL="228600" marR="0" lvl="0" indent="-228600" algn="l" rtl="0">
              <a:lnSpc>
                <a:spcPct val="90000"/>
              </a:lnSpc>
              <a:spcBef>
                <a:spcPts val="1000"/>
              </a:spcBef>
              <a:spcAft>
                <a:spcPts val="0"/>
              </a:spcAft>
              <a:buClr>
                <a:schemeClr val="dk1"/>
              </a:buClr>
              <a:buSzPts val="2800"/>
              <a:buFont typeface="Arial"/>
              <a:buNone/>
            </a:pPr>
            <a:endParaRPr sz="2800" b="0" i="0" u="none" strike="noStrike" cap="none">
              <a:solidFill>
                <a:srgbClr val="202124"/>
              </a:solidFill>
              <a:latin typeface="arial"/>
              <a:ea typeface="arial"/>
              <a:cs typeface="arial"/>
              <a:sym typeface="arial"/>
            </a:endParaRPr>
          </a:p>
          <a:p>
            <a:pPr marL="228600" marR="0" lvl="0" indent="-228600" algn="l" rtl="0">
              <a:lnSpc>
                <a:spcPct val="90000"/>
              </a:lnSpc>
              <a:spcBef>
                <a:spcPts val="1000"/>
              </a:spcBef>
              <a:spcAft>
                <a:spcPts val="0"/>
              </a:spcAft>
              <a:buClr>
                <a:schemeClr val="dk1"/>
              </a:buClr>
              <a:buSzPts val="2800"/>
              <a:buFont typeface="Arial"/>
              <a:buNone/>
            </a:pPr>
            <a:endParaRPr sz="2800" b="0" i="0" u="none" strike="noStrike" cap="none">
              <a:solidFill>
                <a:srgbClr val="202124"/>
              </a:solidFill>
              <a:latin typeface="arial"/>
              <a:ea typeface="arial"/>
              <a:cs typeface="arial"/>
              <a:sym typeface="arial"/>
            </a:endParaRPr>
          </a:p>
          <a:p>
            <a:pPr marL="457200" marR="0" lvl="0" indent="-228600" algn="l" rtl="0">
              <a:lnSpc>
                <a:spcPct val="100000"/>
              </a:lnSpc>
              <a:spcBef>
                <a:spcPts val="400"/>
              </a:spcBef>
              <a:spcAft>
                <a:spcPts val="0"/>
              </a:spcAft>
              <a:buClr>
                <a:schemeClr val="dk1"/>
              </a:buClr>
              <a:buSzPts val="1224"/>
              <a:buFont typeface="Arial"/>
              <a:buNone/>
            </a:pPr>
            <a:endParaRPr sz="2800" b="0" i="0" u="none" strike="noStrike" cap="none">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de-AT"/>
              <a:t>Was ist digitale Zusammenarbeit?</a:t>
            </a:r>
            <a:endParaRPr/>
          </a:p>
        </p:txBody>
      </p:sp>
      <p:pic>
        <p:nvPicPr>
          <p:cNvPr id="132" name="Google Shape;132;p5"/>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133" name="Google Shape;133;p5"/>
          <p:cNvPicPr preferRelativeResize="0"/>
          <p:nvPr/>
        </p:nvPicPr>
        <p:blipFill rotWithShape="1">
          <a:blip r:embed="rId4">
            <a:alphaModFix/>
          </a:blip>
          <a:srcRect/>
          <a:stretch/>
        </p:blipFill>
        <p:spPr>
          <a:xfrm>
            <a:off x="9498964" y="6062785"/>
            <a:ext cx="2372524" cy="498230"/>
          </a:xfrm>
          <a:prstGeom prst="rect">
            <a:avLst/>
          </a:prstGeom>
          <a:noFill/>
          <a:ln>
            <a:noFill/>
          </a:ln>
        </p:spPr>
      </p:pic>
      <p:sp>
        <p:nvSpPr>
          <p:cNvPr id="134" name="Google Shape;134;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p:txBody>
      </p:sp>
      <p:sp>
        <p:nvSpPr>
          <p:cNvPr id="135" name="Google Shape;135;p5"/>
          <p:cNvSpPr txBox="1"/>
          <p:nvPr/>
        </p:nvSpPr>
        <p:spPr>
          <a:xfrm>
            <a:off x="911544" y="1651000"/>
            <a:ext cx="10515600" cy="4525963"/>
          </a:xfrm>
          <a:prstGeom prst="rect">
            <a:avLst/>
          </a:prstGeom>
          <a:noFill/>
          <a:ln>
            <a:noFill/>
          </a:ln>
        </p:spPr>
        <p:txBody>
          <a:bodyPr spcFirstLastPara="1" wrap="square" lIns="91425" tIns="45700" rIns="91425" bIns="45700" anchor="t" anchorCtr="0">
            <a:normAutofit/>
          </a:bodyPr>
          <a:lstStyle/>
          <a:p>
            <a:pPr marL="228600" marR="0" lvl="0" indent="-25400" algn="l" rtl="0">
              <a:lnSpc>
                <a:spcPct val="90000"/>
              </a:lnSpc>
              <a:spcBef>
                <a:spcPts val="1000"/>
              </a:spcBef>
              <a:spcAft>
                <a:spcPts val="0"/>
              </a:spcAft>
              <a:buClr>
                <a:schemeClr val="dk1"/>
              </a:buClr>
              <a:buSzPts val="3200"/>
              <a:buFont typeface="Arial"/>
              <a:buNone/>
            </a:pPr>
            <a:endParaRPr sz="3200" b="0" i="0" u="none" strike="noStrike" cap="none">
              <a:solidFill>
                <a:srgbClr val="202124"/>
              </a:solidFill>
              <a:latin typeface="arial"/>
              <a:ea typeface="arial"/>
              <a:cs typeface="arial"/>
              <a:sym typeface="arial"/>
            </a:endParaRPr>
          </a:p>
          <a:p>
            <a:pPr marL="228600" marR="0" lvl="0" indent="-25400" algn="l" rtl="0">
              <a:lnSpc>
                <a:spcPct val="90000"/>
              </a:lnSpc>
              <a:spcBef>
                <a:spcPts val="1000"/>
              </a:spcBef>
              <a:spcAft>
                <a:spcPts val="0"/>
              </a:spcAft>
              <a:buClr>
                <a:schemeClr val="dk1"/>
              </a:buClr>
              <a:buSzPts val="3200"/>
              <a:buFont typeface="Arial"/>
              <a:buNone/>
            </a:pPr>
            <a:endParaRPr sz="3200" b="0" i="0" u="none" strike="noStrike" cap="none">
              <a:solidFill>
                <a:srgbClr val="202124"/>
              </a:solidFill>
              <a:latin typeface="arial"/>
              <a:ea typeface="arial"/>
              <a:cs typeface="arial"/>
              <a:sym typeface="arial"/>
            </a:endParaRPr>
          </a:p>
          <a:p>
            <a:pPr marL="228600" marR="0" lvl="0" indent="-228600" algn="l" rtl="0">
              <a:lnSpc>
                <a:spcPct val="90000"/>
              </a:lnSpc>
              <a:spcBef>
                <a:spcPts val="1000"/>
              </a:spcBef>
              <a:spcAft>
                <a:spcPts val="0"/>
              </a:spcAft>
              <a:buClr>
                <a:srgbClr val="202124"/>
              </a:buClr>
              <a:buSzPts val="3200"/>
              <a:buFont typeface="Noto Sans Symbols"/>
              <a:buChar char="✔"/>
            </a:pPr>
            <a:r>
              <a:rPr lang="de-AT" sz="3200" b="0" i="1" u="none" strike="noStrike" cap="none">
                <a:solidFill>
                  <a:srgbClr val="202124"/>
                </a:solidFill>
                <a:latin typeface="arial"/>
                <a:ea typeface="arial"/>
                <a:cs typeface="arial"/>
                <a:sym typeface="arial"/>
              </a:rPr>
              <a:t> Online zusammenarbeiten</a:t>
            </a:r>
            <a:endParaRPr/>
          </a:p>
          <a:p>
            <a:pPr marL="0" marR="0" lvl="0" indent="0" algn="l" rtl="0">
              <a:lnSpc>
                <a:spcPct val="90000"/>
              </a:lnSpc>
              <a:spcBef>
                <a:spcPts val="1000"/>
              </a:spcBef>
              <a:spcAft>
                <a:spcPts val="0"/>
              </a:spcAft>
              <a:buClr>
                <a:schemeClr val="dk1"/>
              </a:buClr>
              <a:buSzPts val="3200"/>
              <a:buFont typeface="Arial"/>
              <a:buNone/>
            </a:pPr>
            <a:endParaRPr sz="3200" b="0" i="1" u="none" strike="noStrike" cap="none">
              <a:solidFill>
                <a:srgbClr val="202124"/>
              </a:solidFill>
              <a:latin typeface="arial"/>
              <a:ea typeface="arial"/>
              <a:cs typeface="arial"/>
              <a:sym typeface="arial"/>
            </a:endParaRPr>
          </a:p>
          <a:p>
            <a:pPr marL="228600" marR="0" lvl="0" indent="-228600" algn="l" rtl="0">
              <a:lnSpc>
                <a:spcPct val="90000"/>
              </a:lnSpc>
              <a:spcBef>
                <a:spcPts val="1000"/>
              </a:spcBef>
              <a:spcAft>
                <a:spcPts val="0"/>
              </a:spcAft>
              <a:buClr>
                <a:srgbClr val="202124"/>
              </a:buClr>
              <a:buSzPts val="3200"/>
              <a:buFont typeface="Noto Sans Symbols"/>
              <a:buChar char="✔"/>
            </a:pPr>
            <a:r>
              <a:rPr lang="de-AT" sz="3200" b="0" i="1" u="none" strike="noStrike" cap="none">
                <a:solidFill>
                  <a:srgbClr val="202124"/>
                </a:solidFill>
                <a:latin typeface="arial"/>
                <a:ea typeface="arial"/>
                <a:cs typeface="arial"/>
                <a:sym typeface="arial"/>
              </a:rPr>
              <a:t> Nutzung digitaler Werkzeuge und Plattformen</a:t>
            </a:r>
            <a:endParaRPr/>
          </a:p>
          <a:p>
            <a:pPr marL="228600" marR="0" lvl="0" indent="-25400" algn="l" rtl="0">
              <a:lnSpc>
                <a:spcPct val="90000"/>
              </a:lnSpc>
              <a:spcBef>
                <a:spcPts val="1000"/>
              </a:spcBef>
              <a:spcAft>
                <a:spcPts val="0"/>
              </a:spcAft>
              <a:buClr>
                <a:schemeClr val="dk1"/>
              </a:buClr>
              <a:buSzPts val="3200"/>
              <a:buFont typeface="Arial"/>
              <a:buNone/>
            </a:pPr>
            <a:endParaRPr sz="3200" b="0" i="0" u="none" strike="noStrike" cap="none">
              <a:solidFill>
                <a:srgbClr val="202124"/>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3200"/>
              <a:buFont typeface="Arial"/>
              <a:buNone/>
            </a:pPr>
            <a:endParaRPr sz="3200" b="0" i="0" u="none" strike="noStrike" cap="none">
              <a:solidFill>
                <a:srgbClr val="202124"/>
              </a:solidFill>
              <a:latin typeface="arial"/>
              <a:ea typeface="arial"/>
              <a:cs typeface="arial"/>
              <a:sym typeface="arial"/>
            </a:endParaRPr>
          </a:p>
          <a:p>
            <a:pPr marL="228600" marR="0" lvl="0" indent="-50800" algn="l" rtl="0">
              <a:lnSpc>
                <a:spcPct val="90000"/>
              </a:lnSpc>
              <a:spcBef>
                <a:spcPts val="1000"/>
              </a:spcBef>
              <a:spcAft>
                <a:spcPts val="0"/>
              </a:spcAft>
              <a:buClr>
                <a:schemeClr val="dk1"/>
              </a:buClr>
              <a:buSzPts val="2800"/>
              <a:buFont typeface="Arial"/>
              <a:buNone/>
            </a:pPr>
            <a:endParaRPr sz="2800" b="0" i="0" u="none" strike="noStrike" cap="none">
              <a:solidFill>
                <a:srgbClr val="202124"/>
              </a:solidFill>
              <a:latin typeface="arial"/>
              <a:ea typeface="arial"/>
              <a:cs typeface="arial"/>
              <a:sym typeface="arial"/>
            </a:endParaRPr>
          </a:p>
          <a:p>
            <a:pPr marL="228600" marR="0" lvl="0" indent="-228600" algn="l" rtl="0">
              <a:lnSpc>
                <a:spcPct val="90000"/>
              </a:lnSpc>
              <a:spcBef>
                <a:spcPts val="1000"/>
              </a:spcBef>
              <a:spcAft>
                <a:spcPts val="0"/>
              </a:spcAft>
              <a:buClr>
                <a:schemeClr val="dk1"/>
              </a:buClr>
              <a:buSzPts val="2800"/>
              <a:buFont typeface="Arial"/>
              <a:buNone/>
            </a:pPr>
            <a:endParaRPr sz="2800" b="0" i="0" u="none" strike="noStrike" cap="none">
              <a:solidFill>
                <a:srgbClr val="202124"/>
              </a:solidFill>
              <a:latin typeface="arial"/>
              <a:ea typeface="arial"/>
              <a:cs typeface="arial"/>
              <a:sym typeface="arial"/>
            </a:endParaRPr>
          </a:p>
          <a:p>
            <a:pPr marL="228600" marR="0" lvl="0" indent="-228600" algn="l" rtl="0">
              <a:lnSpc>
                <a:spcPct val="90000"/>
              </a:lnSpc>
              <a:spcBef>
                <a:spcPts val="1000"/>
              </a:spcBef>
              <a:spcAft>
                <a:spcPts val="0"/>
              </a:spcAft>
              <a:buClr>
                <a:schemeClr val="dk1"/>
              </a:buClr>
              <a:buSzPts val="2800"/>
              <a:buFont typeface="Arial"/>
              <a:buNone/>
            </a:pPr>
            <a:endParaRPr sz="2800" b="0" i="0" u="none" strike="noStrike" cap="none">
              <a:solidFill>
                <a:srgbClr val="202124"/>
              </a:solidFill>
              <a:latin typeface="arial"/>
              <a:ea typeface="arial"/>
              <a:cs typeface="arial"/>
              <a:sym typeface="arial"/>
            </a:endParaRPr>
          </a:p>
          <a:p>
            <a:pPr marL="457200" marR="0" lvl="0" indent="-228600" algn="l" rtl="0">
              <a:lnSpc>
                <a:spcPct val="100000"/>
              </a:lnSpc>
              <a:spcBef>
                <a:spcPts val="400"/>
              </a:spcBef>
              <a:spcAft>
                <a:spcPts val="0"/>
              </a:spcAft>
              <a:buClr>
                <a:schemeClr val="dk1"/>
              </a:buClr>
              <a:buSzPts val="1224"/>
              <a:buFont typeface="Arial"/>
              <a:buNone/>
            </a:pPr>
            <a:endParaRPr sz="2800" b="0" i="0" u="none" strike="noStrike" cap="none">
              <a:solidFill>
                <a:schemeClr val="dk1"/>
              </a:solidFill>
              <a:latin typeface="Calibri"/>
              <a:ea typeface="Calibri"/>
              <a:cs typeface="Calibri"/>
              <a:sym typeface="Calibri"/>
            </a:endParaRPr>
          </a:p>
        </p:txBody>
      </p:sp>
      <p:pic>
        <p:nvPicPr>
          <p:cNvPr id="136" name="Google Shape;136;p5"/>
          <p:cNvPicPr preferRelativeResize="0"/>
          <p:nvPr/>
        </p:nvPicPr>
        <p:blipFill rotWithShape="1">
          <a:blip r:embed="rId5">
            <a:alphaModFix/>
          </a:blip>
          <a:srcRect l="17799" r="17921"/>
          <a:stretch/>
        </p:blipFill>
        <p:spPr>
          <a:xfrm>
            <a:off x="9641200" y="1388425"/>
            <a:ext cx="2550800" cy="39684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de-AT"/>
              <a:t>Vorteile</a:t>
            </a:r>
            <a:endParaRPr/>
          </a:p>
        </p:txBody>
      </p:sp>
      <p:pic>
        <p:nvPicPr>
          <p:cNvPr id="143" name="Google Shape;143;p6"/>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144" name="Google Shape;144;p6"/>
          <p:cNvPicPr preferRelativeResize="0"/>
          <p:nvPr/>
        </p:nvPicPr>
        <p:blipFill rotWithShape="1">
          <a:blip r:embed="rId4">
            <a:alphaModFix/>
          </a:blip>
          <a:srcRect/>
          <a:stretch/>
        </p:blipFill>
        <p:spPr>
          <a:xfrm>
            <a:off x="9498964" y="6062785"/>
            <a:ext cx="2372524" cy="498230"/>
          </a:xfrm>
          <a:prstGeom prst="rect">
            <a:avLst/>
          </a:prstGeom>
          <a:noFill/>
          <a:ln>
            <a:noFill/>
          </a:ln>
        </p:spPr>
      </p:pic>
      <p:pic>
        <p:nvPicPr>
          <p:cNvPr id="145" name="Google Shape;145;p6"/>
          <p:cNvPicPr preferRelativeResize="0"/>
          <p:nvPr/>
        </p:nvPicPr>
        <p:blipFill rotWithShape="1">
          <a:blip r:embed="rId5">
            <a:alphaModFix/>
          </a:blip>
          <a:srcRect/>
          <a:stretch/>
        </p:blipFill>
        <p:spPr>
          <a:xfrm>
            <a:off x="3512344" y="1393703"/>
            <a:ext cx="5167312" cy="516731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de-AT"/>
              <a:t>Verbesserung </a:t>
            </a:r>
            <a:endParaRPr/>
          </a:p>
        </p:txBody>
      </p:sp>
      <p:pic>
        <p:nvPicPr>
          <p:cNvPr id="152" name="Google Shape;152;p7"/>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153" name="Google Shape;153;p7"/>
          <p:cNvPicPr preferRelativeResize="0"/>
          <p:nvPr/>
        </p:nvPicPr>
        <p:blipFill rotWithShape="1">
          <a:blip r:embed="rId4">
            <a:alphaModFix/>
          </a:blip>
          <a:srcRect/>
          <a:stretch/>
        </p:blipFill>
        <p:spPr>
          <a:xfrm>
            <a:off x="9498964" y="6062785"/>
            <a:ext cx="2372524" cy="498230"/>
          </a:xfrm>
          <a:prstGeom prst="rect">
            <a:avLst/>
          </a:prstGeom>
          <a:noFill/>
          <a:ln>
            <a:noFill/>
          </a:ln>
        </p:spPr>
      </p:pic>
      <p:pic>
        <p:nvPicPr>
          <p:cNvPr id="154" name="Google Shape;154;p7"/>
          <p:cNvPicPr preferRelativeResize="0"/>
          <p:nvPr/>
        </p:nvPicPr>
        <p:blipFill rotWithShape="1">
          <a:blip r:embed="rId5">
            <a:alphaModFix/>
          </a:blip>
          <a:srcRect/>
          <a:stretch/>
        </p:blipFill>
        <p:spPr>
          <a:xfrm>
            <a:off x="3591331" y="1263118"/>
            <a:ext cx="5009338" cy="504878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de-AT"/>
              <a:t>Leichterer Arbeitsablauf</a:t>
            </a:r>
            <a:endParaRPr/>
          </a:p>
        </p:txBody>
      </p:sp>
      <p:pic>
        <p:nvPicPr>
          <p:cNvPr id="161" name="Google Shape;161;p8"/>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162" name="Google Shape;162;p8"/>
          <p:cNvPicPr preferRelativeResize="0"/>
          <p:nvPr/>
        </p:nvPicPr>
        <p:blipFill rotWithShape="1">
          <a:blip r:embed="rId4">
            <a:alphaModFix/>
          </a:blip>
          <a:srcRect/>
          <a:stretch/>
        </p:blipFill>
        <p:spPr>
          <a:xfrm>
            <a:off x="9498964" y="6062785"/>
            <a:ext cx="2372524" cy="498230"/>
          </a:xfrm>
          <a:prstGeom prst="rect">
            <a:avLst/>
          </a:prstGeom>
          <a:noFill/>
          <a:ln>
            <a:noFill/>
          </a:ln>
        </p:spPr>
      </p:pic>
      <p:pic>
        <p:nvPicPr>
          <p:cNvPr id="163" name="Google Shape;163;p8"/>
          <p:cNvPicPr preferRelativeResize="0"/>
          <p:nvPr/>
        </p:nvPicPr>
        <p:blipFill rotWithShape="1">
          <a:blip r:embed="rId5">
            <a:alphaModFix/>
          </a:blip>
          <a:srcRect/>
          <a:stretch/>
        </p:blipFill>
        <p:spPr>
          <a:xfrm>
            <a:off x="3528834" y="1698603"/>
            <a:ext cx="5134332" cy="436418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de-AT"/>
              <a:t>Motiviert und schneller</a:t>
            </a:r>
            <a:endParaRPr/>
          </a:p>
        </p:txBody>
      </p:sp>
      <p:pic>
        <p:nvPicPr>
          <p:cNvPr id="170" name="Google Shape;170;p9"/>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171" name="Google Shape;171;p9"/>
          <p:cNvPicPr preferRelativeResize="0"/>
          <p:nvPr/>
        </p:nvPicPr>
        <p:blipFill rotWithShape="1">
          <a:blip r:embed="rId4">
            <a:alphaModFix/>
          </a:blip>
          <a:srcRect/>
          <a:stretch/>
        </p:blipFill>
        <p:spPr>
          <a:xfrm>
            <a:off x="9498964" y="6062785"/>
            <a:ext cx="2372524" cy="498230"/>
          </a:xfrm>
          <a:prstGeom prst="rect">
            <a:avLst/>
          </a:prstGeom>
          <a:noFill/>
          <a:ln>
            <a:noFill/>
          </a:ln>
        </p:spPr>
      </p:pic>
      <p:pic>
        <p:nvPicPr>
          <p:cNvPr id="172" name="Google Shape;172;p9"/>
          <p:cNvPicPr preferRelativeResize="0"/>
          <p:nvPr/>
        </p:nvPicPr>
        <p:blipFill rotWithShape="1">
          <a:blip r:embed="rId5">
            <a:alphaModFix/>
          </a:blip>
          <a:srcRect/>
          <a:stretch/>
        </p:blipFill>
        <p:spPr>
          <a:xfrm>
            <a:off x="2706221" y="1827091"/>
            <a:ext cx="6740722" cy="4349872"/>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4447</Words>
  <Application>Microsoft Office PowerPoint</Application>
  <PresentationFormat>Breitbild</PresentationFormat>
  <Paragraphs>350</Paragraphs>
  <Slides>27</Slides>
  <Notes>27</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27</vt:i4>
      </vt:variant>
    </vt:vector>
  </HeadingPairs>
  <TitlesOfParts>
    <vt:vector size="36" baseType="lpstr">
      <vt:lpstr>Proxima Nova</vt:lpstr>
      <vt:lpstr>Noto Sans Symbols</vt:lpstr>
      <vt:lpstr>Calibri</vt:lpstr>
      <vt:lpstr>arial</vt:lpstr>
      <vt:lpstr>arial</vt:lpstr>
      <vt:lpstr>Poppins</vt:lpstr>
      <vt:lpstr>Roboto</vt:lpstr>
      <vt:lpstr>Quicksand</vt:lpstr>
      <vt:lpstr>Office Theme</vt:lpstr>
      <vt:lpstr> Blended Learning-Kurs</vt:lpstr>
      <vt:lpstr>Ziele und Lernergebnisse</vt:lpstr>
      <vt:lpstr>Zusammenfassung und Selbstreflexion</vt:lpstr>
      <vt:lpstr>Ziele </vt:lpstr>
      <vt:lpstr>Was ist digitale Zusammenarbeit?</vt:lpstr>
      <vt:lpstr>Vorteile</vt:lpstr>
      <vt:lpstr>Verbesserung </vt:lpstr>
      <vt:lpstr>Leichterer Arbeitsablauf</vt:lpstr>
      <vt:lpstr>Motiviert und schneller</vt:lpstr>
      <vt:lpstr>Digitale Zusammenarbeit...</vt:lpstr>
      <vt:lpstr>Werkzeuge für  Digitale Kommunikation   &amp; Zusammenarbeit</vt:lpstr>
      <vt:lpstr>Welches Werkzeug sollte ich verwenden?</vt:lpstr>
      <vt:lpstr>Microsoft Teams</vt:lpstr>
      <vt:lpstr>PowerPoint-Präsentation</vt:lpstr>
      <vt:lpstr>Google Workspace-Tools</vt:lpstr>
      <vt:lpstr>Netiquette im Internet</vt:lpstr>
      <vt:lpstr>Netiquette</vt:lpstr>
      <vt:lpstr>Erste Hilfe </vt:lpstr>
      <vt:lpstr>Entwicklung des Publikums</vt:lpstr>
      <vt:lpstr>Wie man anfängt...</vt:lpstr>
      <vt:lpstr>Posten Sie relevante Dinge zur richtigen Zeit</vt:lpstr>
      <vt:lpstr>#Hashtags verwenden</vt:lpstr>
      <vt:lpstr>Mit anderen zusammenarbeiten</vt:lpstr>
      <vt:lpstr>Interaktion mit Ihren Anhängern</vt:lpstr>
      <vt:lpstr>Bewerten Sie Ihre Aktivitäten</vt:lpstr>
      <vt:lpstr>Referenzen I </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Blended Learning-Kurs</dc:title>
  <dc:creator>admin</dc:creator>
  <cp:lastModifiedBy>Wolfgang Schabereiter</cp:lastModifiedBy>
  <cp:revision>1</cp:revision>
  <dcterms:created xsi:type="dcterms:W3CDTF">2023-12-01T07:14:57Z</dcterms:created>
  <dcterms:modified xsi:type="dcterms:W3CDTF">2024-05-01T18:36:34Z</dcterms:modified>
</cp:coreProperties>
</file>