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36" r:id="rId3"/>
    <p:sldId id="257" r:id="rId4"/>
    <p:sldId id="313" r:id="rId5"/>
    <p:sldId id="288" r:id="rId6"/>
    <p:sldId id="289" r:id="rId7"/>
    <p:sldId id="306" r:id="rId8"/>
    <p:sldId id="305" r:id="rId9"/>
    <p:sldId id="309" r:id="rId10"/>
    <p:sldId id="315" r:id="rId11"/>
    <p:sldId id="316" r:id="rId12"/>
    <p:sldId id="312" r:id="rId13"/>
    <p:sldId id="303" r:id="rId14"/>
    <p:sldId id="304" r:id="rId15"/>
    <p:sldId id="317" r:id="rId16"/>
    <p:sldId id="318" r:id="rId17"/>
    <p:sldId id="319" r:id="rId18"/>
    <p:sldId id="320" r:id="rId19"/>
    <p:sldId id="321" r:id="rId20"/>
    <p:sldId id="295" r:id="rId21"/>
    <p:sldId id="296" r:id="rId22"/>
    <p:sldId id="297" r:id="rId23"/>
    <p:sldId id="300" r:id="rId24"/>
    <p:sldId id="301" r:id="rId25"/>
    <p:sldId id="260"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109A2-EE97-4D46-9AAB-F9FC7A526710}" v="34" dt="2024-02-02T06:20:29.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29" autoAdjust="0"/>
  </p:normalViewPr>
  <p:slideViewPr>
    <p:cSldViewPr snapToGrid="0">
      <p:cViewPr varScale="1">
        <p:scale>
          <a:sx n="78" d="100"/>
          <a:sy n="78" d="100"/>
        </p:scale>
        <p:origin x="85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er Schabereiter" userId="ec39d291-734c-4ac5-a648-4a2a0acf3475" providerId="ADAL" clId="{AAC109A2-EE97-4D46-9AAB-F9FC7A526710}"/>
    <pc:docChg chg="undo custSel addSld delSld modSld sldOrd">
      <pc:chgData name="Rainer Schabereiter" userId="ec39d291-734c-4ac5-a648-4a2a0acf3475" providerId="ADAL" clId="{AAC109A2-EE97-4D46-9AAB-F9FC7A526710}" dt="2024-02-02T06:25:23.906" v="4541" actId="20577"/>
      <pc:docMkLst>
        <pc:docMk/>
      </pc:docMkLst>
      <pc:sldChg chg="modSp mod">
        <pc:chgData name="Rainer Schabereiter" userId="ec39d291-734c-4ac5-a648-4a2a0acf3475" providerId="ADAL" clId="{AAC109A2-EE97-4D46-9AAB-F9FC7A526710}" dt="2024-01-31T08:20:18.312" v="1" actId="20577"/>
        <pc:sldMkLst>
          <pc:docMk/>
          <pc:sldMk cId="2522027111" sldId="256"/>
        </pc:sldMkLst>
        <pc:spChg chg="mod">
          <ac:chgData name="Rainer Schabereiter" userId="ec39d291-734c-4ac5-a648-4a2a0acf3475" providerId="ADAL" clId="{AAC109A2-EE97-4D46-9AAB-F9FC7A526710}" dt="2024-01-31T08:20:18.312" v="1" actId="20577"/>
          <ac:spMkLst>
            <pc:docMk/>
            <pc:sldMk cId="2522027111" sldId="256"/>
            <ac:spMk id="3" creationId="{FBF38C2F-F40C-3E10-95AF-AE764182241E}"/>
          </ac:spMkLst>
        </pc:spChg>
      </pc:sldChg>
      <pc:sldChg chg="addSp delSp modSp mod ord modNotesTx">
        <pc:chgData name="Rainer Schabereiter" userId="ec39d291-734c-4ac5-a648-4a2a0acf3475" providerId="ADAL" clId="{AAC109A2-EE97-4D46-9AAB-F9FC7A526710}" dt="2024-01-31T08:40:39.958" v="589" actId="20577"/>
        <pc:sldMkLst>
          <pc:docMk/>
          <pc:sldMk cId="4001038154" sldId="257"/>
        </pc:sldMkLst>
        <pc:spChg chg="mod">
          <ac:chgData name="Rainer Schabereiter" userId="ec39d291-734c-4ac5-a648-4a2a0acf3475" providerId="ADAL" clId="{AAC109A2-EE97-4D46-9AAB-F9FC7A526710}" dt="2024-01-31T08:38:00.579" v="194" actId="20577"/>
          <ac:spMkLst>
            <pc:docMk/>
            <pc:sldMk cId="4001038154" sldId="257"/>
            <ac:spMk id="2" creationId="{318D55C7-BA6E-4C68-E7E6-8FAA052FDEC3}"/>
          </ac:spMkLst>
        </pc:spChg>
        <pc:picChg chg="add mod">
          <ac:chgData name="Rainer Schabereiter" userId="ec39d291-734c-4ac5-a648-4a2a0acf3475" providerId="ADAL" clId="{AAC109A2-EE97-4D46-9AAB-F9FC7A526710}" dt="2024-01-31T08:38:03.640" v="195" actId="1076"/>
          <ac:picMkLst>
            <pc:docMk/>
            <pc:sldMk cId="4001038154" sldId="257"/>
            <ac:picMk id="3" creationId="{C35196C1-A793-C6F7-373C-8D1B47CABAB5}"/>
          </ac:picMkLst>
        </pc:picChg>
        <pc:picChg chg="del">
          <ac:chgData name="Rainer Schabereiter" userId="ec39d291-734c-4ac5-a648-4a2a0acf3475" providerId="ADAL" clId="{AAC109A2-EE97-4D46-9AAB-F9FC7A526710}" dt="2024-01-31T08:27:12.535" v="7" actId="478"/>
          <ac:picMkLst>
            <pc:docMk/>
            <pc:sldMk cId="4001038154" sldId="257"/>
            <ac:picMk id="6" creationId="{BA917E98-9EFA-B51A-E5B8-4143F357AFEC}"/>
          </ac:picMkLst>
        </pc:picChg>
      </pc:sldChg>
      <pc:sldChg chg="delSp modSp mod ord modNotesTx">
        <pc:chgData name="Rainer Schabereiter" userId="ec39d291-734c-4ac5-a648-4a2a0acf3475" providerId="ADAL" clId="{AAC109A2-EE97-4D46-9AAB-F9FC7A526710}" dt="2024-01-31T11:07:53.461" v="899" actId="20577"/>
        <pc:sldMkLst>
          <pc:docMk/>
          <pc:sldMk cId="1453471683" sldId="259"/>
        </pc:sldMkLst>
        <pc:spChg chg="mod">
          <ac:chgData name="Rainer Schabereiter" userId="ec39d291-734c-4ac5-a648-4a2a0acf3475" providerId="ADAL" clId="{AAC109A2-EE97-4D46-9AAB-F9FC7A526710}" dt="2024-01-31T08:30:59.035" v="45" actId="20577"/>
          <ac:spMkLst>
            <pc:docMk/>
            <pc:sldMk cId="1453471683" sldId="259"/>
            <ac:spMk id="2" creationId="{9502D6B1-9D8A-F428-9EB8-2583D28675F9}"/>
          </ac:spMkLst>
        </pc:spChg>
        <pc:spChg chg="mod">
          <ac:chgData name="Rainer Schabereiter" userId="ec39d291-734c-4ac5-a648-4a2a0acf3475" providerId="ADAL" clId="{AAC109A2-EE97-4D46-9AAB-F9FC7A526710}" dt="2024-01-31T08:36:51.779" v="156" actId="20577"/>
          <ac:spMkLst>
            <pc:docMk/>
            <pc:sldMk cId="1453471683" sldId="259"/>
            <ac:spMk id="7" creationId="{4BA17239-F685-AC53-0C33-626C53A4C049}"/>
          </ac:spMkLst>
        </pc:spChg>
        <pc:picChg chg="del">
          <ac:chgData name="Rainer Schabereiter" userId="ec39d291-734c-4ac5-a648-4a2a0acf3475" providerId="ADAL" clId="{AAC109A2-EE97-4D46-9AAB-F9FC7A526710}" dt="2024-01-31T08:30:50.931" v="31" actId="478"/>
          <ac:picMkLst>
            <pc:docMk/>
            <pc:sldMk cId="1453471683" sldId="259"/>
            <ac:picMk id="6" creationId="{0979FAD8-6F05-F946-3079-F347192E7C51}"/>
          </ac:picMkLst>
        </pc:picChg>
      </pc:sldChg>
      <pc:sldChg chg="modSp mod">
        <pc:chgData name="Rainer Schabereiter" userId="ec39d291-734c-4ac5-a648-4a2a0acf3475" providerId="ADAL" clId="{AAC109A2-EE97-4D46-9AAB-F9FC7A526710}" dt="2024-01-31T11:59:28.587" v="3277" actId="20577"/>
        <pc:sldMkLst>
          <pc:docMk/>
          <pc:sldMk cId="2915908112" sldId="260"/>
        </pc:sldMkLst>
        <pc:spChg chg="mod">
          <ac:chgData name="Rainer Schabereiter" userId="ec39d291-734c-4ac5-a648-4a2a0acf3475" providerId="ADAL" clId="{AAC109A2-EE97-4D46-9AAB-F9FC7A526710}" dt="2024-01-31T11:24:52.287" v="2152" actId="20577"/>
          <ac:spMkLst>
            <pc:docMk/>
            <pc:sldMk cId="2915908112" sldId="260"/>
            <ac:spMk id="2" creationId="{9502D6B1-9D8A-F428-9EB8-2583D28675F9}"/>
          </ac:spMkLst>
        </pc:spChg>
        <pc:spChg chg="mod">
          <ac:chgData name="Rainer Schabereiter" userId="ec39d291-734c-4ac5-a648-4a2a0acf3475" providerId="ADAL" clId="{AAC109A2-EE97-4D46-9AAB-F9FC7A526710}" dt="2024-01-31T11:59:28.587" v="3277" actId="20577"/>
          <ac:spMkLst>
            <pc:docMk/>
            <pc:sldMk cId="2915908112" sldId="260"/>
            <ac:spMk id="3" creationId="{CBA7F6A9-D4B7-55D5-BF13-F84DC1EB7AEC}"/>
          </ac:spMkLst>
        </pc:spChg>
      </pc:sldChg>
      <pc:sldChg chg="add del modNotesTx">
        <pc:chgData name="Rainer Schabereiter" userId="ec39d291-734c-4ac5-a648-4a2a0acf3475" providerId="ADAL" clId="{AAC109A2-EE97-4D46-9AAB-F9FC7A526710}" dt="2024-01-31T11:56:24.367" v="2921"/>
        <pc:sldMkLst>
          <pc:docMk/>
          <pc:sldMk cId="1961627539" sldId="278"/>
        </pc:sldMkLst>
      </pc:sldChg>
      <pc:sldChg chg="modSp mod modNotesTx">
        <pc:chgData name="Rainer Schabereiter" userId="ec39d291-734c-4ac5-a648-4a2a0acf3475" providerId="ADAL" clId="{AAC109A2-EE97-4D46-9AAB-F9FC7A526710}" dt="2024-01-31T11:09:07.237" v="1072" actId="20577"/>
        <pc:sldMkLst>
          <pc:docMk/>
          <pc:sldMk cId="2739949236" sldId="288"/>
        </pc:sldMkLst>
        <pc:spChg chg="mod">
          <ac:chgData name="Rainer Schabereiter" userId="ec39d291-734c-4ac5-a648-4a2a0acf3475" providerId="ADAL" clId="{AAC109A2-EE97-4D46-9AAB-F9FC7A526710}" dt="2024-01-31T11:08:45.027" v="959" actId="20577"/>
          <ac:spMkLst>
            <pc:docMk/>
            <pc:sldMk cId="2739949236" sldId="288"/>
            <ac:spMk id="2" creationId="{9502D6B1-9D8A-F428-9EB8-2583D28675F9}"/>
          </ac:spMkLst>
        </pc:spChg>
      </pc:sldChg>
      <pc:sldChg chg="modSp mod modNotesTx">
        <pc:chgData name="Rainer Schabereiter" userId="ec39d291-734c-4ac5-a648-4a2a0acf3475" providerId="ADAL" clId="{AAC109A2-EE97-4D46-9AAB-F9FC7A526710}" dt="2024-01-31T11:12:01.579" v="1461" actId="20577"/>
        <pc:sldMkLst>
          <pc:docMk/>
          <pc:sldMk cId="295830927" sldId="289"/>
        </pc:sldMkLst>
        <pc:spChg chg="mod">
          <ac:chgData name="Rainer Schabereiter" userId="ec39d291-734c-4ac5-a648-4a2a0acf3475" providerId="ADAL" clId="{AAC109A2-EE97-4D46-9AAB-F9FC7A526710}" dt="2024-01-31T11:09:32.100" v="1086" actId="20577"/>
          <ac:spMkLst>
            <pc:docMk/>
            <pc:sldMk cId="295830927" sldId="289"/>
            <ac:spMk id="2" creationId="{9502D6B1-9D8A-F428-9EB8-2583D28675F9}"/>
          </ac:spMkLst>
        </pc:spChg>
      </pc:sldChg>
      <pc:sldChg chg="del">
        <pc:chgData name="Rainer Schabereiter" userId="ec39d291-734c-4ac5-a648-4a2a0acf3475" providerId="ADAL" clId="{AAC109A2-EE97-4D46-9AAB-F9FC7A526710}" dt="2024-01-31T11:10:55.945" v="1208" actId="47"/>
        <pc:sldMkLst>
          <pc:docMk/>
          <pc:sldMk cId="1204281402" sldId="290"/>
        </pc:sldMkLst>
      </pc:sldChg>
      <pc:sldChg chg="del">
        <pc:chgData name="Rainer Schabereiter" userId="ec39d291-734c-4ac5-a648-4a2a0acf3475" providerId="ADAL" clId="{AAC109A2-EE97-4D46-9AAB-F9FC7A526710}" dt="2024-01-31T12:28:42.509" v="3917" actId="47"/>
        <pc:sldMkLst>
          <pc:docMk/>
          <pc:sldMk cId="6521837" sldId="294"/>
        </pc:sldMkLst>
      </pc:sldChg>
      <pc:sldChg chg="modSp add mod modNotesTx">
        <pc:chgData name="Rainer Schabereiter" userId="ec39d291-734c-4ac5-a648-4a2a0acf3475" providerId="ADAL" clId="{AAC109A2-EE97-4D46-9AAB-F9FC7A526710}" dt="2024-01-31T11:59:00.029" v="3269"/>
        <pc:sldMkLst>
          <pc:docMk/>
          <pc:sldMk cId="3148917049" sldId="295"/>
        </pc:sldMkLst>
        <pc:spChg chg="mod">
          <ac:chgData name="Rainer Schabereiter" userId="ec39d291-734c-4ac5-a648-4a2a0acf3475" providerId="ADAL" clId="{AAC109A2-EE97-4D46-9AAB-F9FC7A526710}" dt="2024-01-31T11:58:47.476" v="3265" actId="20577"/>
          <ac:spMkLst>
            <pc:docMk/>
            <pc:sldMk cId="3148917049" sldId="295"/>
            <ac:spMk id="2" creationId="{9502D6B1-9D8A-F428-9EB8-2583D28675F9}"/>
          </ac:spMkLst>
        </pc:spChg>
      </pc:sldChg>
      <pc:sldChg chg="modSp add mod modNotesTx">
        <pc:chgData name="Rainer Schabereiter" userId="ec39d291-734c-4ac5-a648-4a2a0acf3475" providerId="ADAL" clId="{AAC109A2-EE97-4D46-9AAB-F9FC7A526710}" dt="2024-01-31T12:01:49.456" v="3454" actId="20577"/>
        <pc:sldMkLst>
          <pc:docMk/>
          <pc:sldMk cId="1615338442" sldId="296"/>
        </pc:sldMkLst>
        <pc:spChg chg="mod">
          <ac:chgData name="Rainer Schabereiter" userId="ec39d291-734c-4ac5-a648-4a2a0acf3475" providerId="ADAL" clId="{AAC109A2-EE97-4D46-9AAB-F9FC7A526710}" dt="2024-01-31T11:59:44.124" v="3281" actId="20577"/>
          <ac:spMkLst>
            <pc:docMk/>
            <pc:sldMk cId="1615338442" sldId="296"/>
            <ac:spMk id="2" creationId="{9502D6B1-9D8A-F428-9EB8-2583D28675F9}"/>
          </ac:spMkLst>
        </pc:spChg>
      </pc:sldChg>
      <pc:sldChg chg="delSp modSp add mod modNotesTx">
        <pc:chgData name="Rainer Schabereiter" userId="ec39d291-734c-4ac5-a648-4a2a0acf3475" providerId="ADAL" clId="{AAC109A2-EE97-4D46-9AAB-F9FC7A526710}" dt="2024-01-31T12:25:51.553" v="3559" actId="20577"/>
        <pc:sldMkLst>
          <pc:docMk/>
          <pc:sldMk cId="278729347" sldId="297"/>
        </pc:sldMkLst>
        <pc:spChg chg="mod">
          <ac:chgData name="Rainer Schabereiter" userId="ec39d291-734c-4ac5-a648-4a2a0acf3475" providerId="ADAL" clId="{AAC109A2-EE97-4D46-9AAB-F9FC7A526710}" dt="2024-01-31T12:24:46.827" v="3458" actId="20577"/>
          <ac:spMkLst>
            <pc:docMk/>
            <pc:sldMk cId="278729347" sldId="297"/>
            <ac:spMk id="2" creationId="{9502D6B1-9D8A-F428-9EB8-2583D28675F9}"/>
          </ac:spMkLst>
        </pc:spChg>
        <pc:spChg chg="del mod">
          <ac:chgData name="Rainer Schabereiter" userId="ec39d291-734c-4ac5-a648-4a2a0acf3475" providerId="ADAL" clId="{AAC109A2-EE97-4D46-9AAB-F9FC7A526710}" dt="2024-01-31T12:24:53.983" v="3461" actId="478"/>
          <ac:spMkLst>
            <pc:docMk/>
            <pc:sldMk cId="278729347" sldId="297"/>
            <ac:spMk id="7" creationId="{F081AA59-C0B1-B1DD-536C-8B0358718E85}"/>
          </ac:spMkLst>
        </pc:spChg>
        <pc:picChg chg="mod">
          <ac:chgData name="Rainer Schabereiter" userId="ec39d291-734c-4ac5-a648-4a2a0acf3475" providerId="ADAL" clId="{AAC109A2-EE97-4D46-9AAB-F9FC7A526710}" dt="2024-01-31T12:24:58.927" v="3464" actId="1076"/>
          <ac:picMkLst>
            <pc:docMk/>
            <pc:sldMk cId="278729347" sldId="297"/>
            <ac:picMk id="5122" creationId="{10FD4249-28CA-6C8A-0608-FB5C9330A63B}"/>
          </ac:picMkLst>
        </pc:picChg>
      </pc:sldChg>
      <pc:sldChg chg="addSp delSp modSp add mod modNotesTx">
        <pc:chgData name="Rainer Schabereiter" userId="ec39d291-734c-4ac5-a648-4a2a0acf3475" providerId="ADAL" clId="{AAC109A2-EE97-4D46-9AAB-F9FC7A526710}" dt="2024-01-31T12:27:12.151" v="3647" actId="20577"/>
        <pc:sldMkLst>
          <pc:docMk/>
          <pc:sldMk cId="1718528847" sldId="300"/>
        </pc:sldMkLst>
        <pc:spChg chg="mod">
          <ac:chgData name="Rainer Schabereiter" userId="ec39d291-734c-4ac5-a648-4a2a0acf3475" providerId="ADAL" clId="{AAC109A2-EE97-4D46-9AAB-F9FC7A526710}" dt="2024-01-31T12:26:16.551" v="3562" actId="20577"/>
          <ac:spMkLst>
            <pc:docMk/>
            <pc:sldMk cId="1718528847" sldId="300"/>
            <ac:spMk id="2" creationId="{9502D6B1-9D8A-F428-9EB8-2583D28675F9}"/>
          </ac:spMkLst>
        </pc:spChg>
        <pc:spChg chg="del mod">
          <ac:chgData name="Rainer Schabereiter" userId="ec39d291-734c-4ac5-a648-4a2a0acf3475" providerId="ADAL" clId="{AAC109A2-EE97-4D46-9AAB-F9FC7A526710}" dt="2024-01-31T12:26:20.398" v="3565" actId="478"/>
          <ac:spMkLst>
            <pc:docMk/>
            <pc:sldMk cId="1718528847" sldId="300"/>
            <ac:spMk id="8" creationId="{77F9F982-AB5C-E95C-8232-AFF40E830CC8}"/>
          </ac:spMkLst>
        </pc:spChg>
        <pc:picChg chg="add mod">
          <ac:chgData name="Rainer Schabereiter" userId="ec39d291-734c-4ac5-a648-4a2a0acf3475" providerId="ADAL" clId="{AAC109A2-EE97-4D46-9AAB-F9FC7A526710}" dt="2024-01-31T12:26:35.755" v="3568" actId="1076"/>
          <ac:picMkLst>
            <pc:docMk/>
            <pc:sldMk cId="1718528847" sldId="300"/>
            <ac:picMk id="3" creationId="{70803EFC-07E1-338D-703E-297471B6B9E5}"/>
          </ac:picMkLst>
        </pc:picChg>
        <pc:picChg chg="del">
          <ac:chgData name="Rainer Schabereiter" userId="ec39d291-734c-4ac5-a648-4a2a0acf3475" providerId="ADAL" clId="{AAC109A2-EE97-4D46-9AAB-F9FC7A526710}" dt="2024-01-31T12:26:17.362" v="3563" actId="478"/>
          <ac:picMkLst>
            <pc:docMk/>
            <pc:sldMk cId="1718528847" sldId="300"/>
            <ac:picMk id="9" creationId="{627C91F4-6439-75E1-7461-2C39DE352A59}"/>
          </ac:picMkLst>
        </pc:picChg>
      </pc:sldChg>
      <pc:sldChg chg="modSp add mod modNotesTx">
        <pc:chgData name="Rainer Schabereiter" userId="ec39d291-734c-4ac5-a648-4a2a0acf3475" providerId="ADAL" clId="{AAC109A2-EE97-4D46-9AAB-F9FC7A526710}" dt="2024-01-31T12:28:38.522" v="3915" actId="5793"/>
        <pc:sldMkLst>
          <pc:docMk/>
          <pc:sldMk cId="269839792" sldId="301"/>
        </pc:sldMkLst>
        <pc:spChg chg="mod">
          <ac:chgData name="Rainer Schabereiter" userId="ec39d291-734c-4ac5-a648-4a2a0acf3475" providerId="ADAL" clId="{AAC109A2-EE97-4D46-9AAB-F9FC7A526710}" dt="2024-01-31T12:27:25.271" v="3649" actId="20577"/>
          <ac:spMkLst>
            <pc:docMk/>
            <pc:sldMk cId="269839792" sldId="301"/>
            <ac:spMk id="2" creationId="{9502D6B1-9D8A-F428-9EB8-2583D28675F9}"/>
          </ac:spMkLst>
        </pc:spChg>
      </pc:sldChg>
      <pc:sldChg chg="del">
        <pc:chgData name="Rainer Schabereiter" userId="ec39d291-734c-4ac5-a648-4a2a0acf3475" providerId="ADAL" clId="{AAC109A2-EE97-4D46-9AAB-F9FC7A526710}" dt="2024-01-31T12:28:40.864" v="3916" actId="47"/>
        <pc:sldMkLst>
          <pc:docMk/>
          <pc:sldMk cId="928185267" sldId="302"/>
        </pc:sldMkLst>
      </pc:sldChg>
      <pc:sldChg chg="del modNotesTx">
        <pc:chgData name="Rainer Schabereiter" userId="ec39d291-734c-4ac5-a648-4a2a0acf3475" providerId="ADAL" clId="{AAC109A2-EE97-4D46-9AAB-F9FC7A526710}" dt="2024-01-31T11:21:11.837" v="2142" actId="20577"/>
        <pc:sldMkLst>
          <pc:docMk/>
          <pc:sldMk cId="3161969248" sldId="303"/>
        </pc:sldMkLst>
      </pc:sldChg>
      <pc:sldChg chg="del modNotesTx">
        <pc:chgData name="Rainer Schabereiter" userId="ec39d291-734c-4ac5-a648-4a2a0acf3475" providerId="ADAL" clId="{AAC109A2-EE97-4D46-9AAB-F9FC7A526710}" dt="2024-01-31T11:29:11.520" v="2310" actId="20577"/>
        <pc:sldMkLst>
          <pc:docMk/>
          <pc:sldMk cId="2880267352" sldId="304"/>
        </pc:sldMkLst>
      </pc:sldChg>
      <pc:sldChg chg="modSp mod modNotesTx">
        <pc:chgData name="Rainer Schabereiter" userId="ec39d291-734c-4ac5-a648-4a2a0acf3475" providerId="ADAL" clId="{AAC109A2-EE97-4D46-9AAB-F9FC7A526710}" dt="2024-01-31T11:14:35.869" v="1593" actId="20577"/>
        <pc:sldMkLst>
          <pc:docMk/>
          <pc:sldMk cId="157784532" sldId="305"/>
        </pc:sldMkLst>
        <pc:spChg chg="mod">
          <ac:chgData name="Rainer Schabereiter" userId="ec39d291-734c-4ac5-a648-4a2a0acf3475" providerId="ADAL" clId="{AAC109A2-EE97-4D46-9AAB-F9FC7A526710}" dt="2024-01-31T11:13:54.001" v="1579" actId="20577"/>
          <ac:spMkLst>
            <pc:docMk/>
            <pc:sldMk cId="157784532" sldId="305"/>
            <ac:spMk id="2" creationId="{9502D6B1-9D8A-F428-9EB8-2583D28675F9}"/>
          </ac:spMkLst>
        </pc:spChg>
      </pc:sldChg>
      <pc:sldChg chg="modSp mod ord modNotesTx">
        <pc:chgData name="Rainer Schabereiter" userId="ec39d291-734c-4ac5-a648-4a2a0acf3475" providerId="ADAL" clId="{AAC109A2-EE97-4D46-9AAB-F9FC7A526710}" dt="2024-01-31T11:12:59.087" v="1479" actId="20577"/>
        <pc:sldMkLst>
          <pc:docMk/>
          <pc:sldMk cId="1247773802" sldId="306"/>
        </pc:sldMkLst>
        <pc:spChg chg="mod">
          <ac:chgData name="Rainer Schabereiter" userId="ec39d291-734c-4ac5-a648-4a2a0acf3475" providerId="ADAL" clId="{AAC109A2-EE97-4D46-9AAB-F9FC7A526710}" dt="2024-01-31T11:12:24.119" v="1468" actId="20577"/>
          <ac:spMkLst>
            <pc:docMk/>
            <pc:sldMk cId="1247773802" sldId="306"/>
            <ac:spMk id="2" creationId="{9502D6B1-9D8A-F428-9EB8-2583D28675F9}"/>
          </ac:spMkLst>
        </pc:spChg>
      </pc:sldChg>
      <pc:sldChg chg="del">
        <pc:chgData name="Rainer Schabereiter" userId="ec39d291-734c-4ac5-a648-4a2a0acf3475" providerId="ADAL" clId="{AAC109A2-EE97-4D46-9AAB-F9FC7A526710}" dt="2024-01-31T11:14:42.459" v="1594" actId="47"/>
        <pc:sldMkLst>
          <pc:docMk/>
          <pc:sldMk cId="3597166811" sldId="307"/>
        </pc:sldMkLst>
      </pc:sldChg>
      <pc:sldChg chg="del">
        <pc:chgData name="Rainer Schabereiter" userId="ec39d291-734c-4ac5-a648-4a2a0acf3475" providerId="ADAL" clId="{AAC109A2-EE97-4D46-9AAB-F9FC7A526710}" dt="2024-01-31T11:13:15.054" v="1481" actId="47"/>
        <pc:sldMkLst>
          <pc:docMk/>
          <pc:sldMk cId="325280214" sldId="308"/>
        </pc:sldMkLst>
      </pc:sldChg>
      <pc:sldChg chg="del">
        <pc:chgData name="Rainer Schabereiter" userId="ec39d291-734c-4ac5-a648-4a2a0acf3475" providerId="ADAL" clId="{AAC109A2-EE97-4D46-9AAB-F9FC7A526710}" dt="2024-01-31T11:08:22.119" v="901" actId="47"/>
        <pc:sldMkLst>
          <pc:docMk/>
          <pc:sldMk cId="2866661497" sldId="310"/>
        </pc:sldMkLst>
      </pc:sldChg>
      <pc:sldChg chg="del">
        <pc:chgData name="Rainer Schabereiter" userId="ec39d291-734c-4ac5-a648-4a2a0acf3475" providerId="ADAL" clId="{AAC109A2-EE97-4D46-9AAB-F9FC7A526710}" dt="2024-01-31T11:15:45.755" v="1600" actId="47"/>
        <pc:sldMkLst>
          <pc:docMk/>
          <pc:sldMk cId="3898330474" sldId="311"/>
        </pc:sldMkLst>
      </pc:sldChg>
      <pc:sldChg chg="add del">
        <pc:chgData name="Rainer Schabereiter" userId="ec39d291-734c-4ac5-a648-4a2a0acf3475" providerId="ADAL" clId="{AAC109A2-EE97-4D46-9AAB-F9FC7A526710}" dt="2024-01-31T11:08:10.932" v="900" actId="47"/>
        <pc:sldMkLst>
          <pc:docMk/>
          <pc:sldMk cId="635890823" sldId="312"/>
        </pc:sldMkLst>
      </pc:sldChg>
      <pc:sldChg chg="addSp delSp modSp mod modNotesTx">
        <pc:chgData name="Rainer Schabereiter" userId="ec39d291-734c-4ac5-a648-4a2a0acf3475" providerId="ADAL" clId="{AAC109A2-EE97-4D46-9AAB-F9FC7A526710}" dt="2024-01-31T11:20:24.547" v="2020" actId="20577"/>
        <pc:sldMkLst>
          <pc:docMk/>
          <pc:sldMk cId="911638465" sldId="312"/>
        </pc:sldMkLst>
        <pc:picChg chg="add mod">
          <ac:chgData name="Rainer Schabereiter" userId="ec39d291-734c-4ac5-a648-4a2a0acf3475" providerId="ADAL" clId="{AAC109A2-EE97-4D46-9AAB-F9FC7A526710}" dt="2024-01-31T11:20:16.463" v="2016" actId="1035"/>
          <ac:picMkLst>
            <pc:docMk/>
            <pc:sldMk cId="911638465" sldId="312"/>
            <ac:picMk id="3" creationId="{EB76B958-8C52-CCD3-288F-2A8C138B7409}"/>
          </ac:picMkLst>
        </pc:picChg>
        <pc:picChg chg="del">
          <ac:chgData name="Rainer Schabereiter" userId="ec39d291-734c-4ac5-a648-4a2a0acf3475" providerId="ADAL" clId="{AAC109A2-EE97-4D46-9AAB-F9FC7A526710}" dt="2024-01-31T11:20:05.552" v="2002" actId="478"/>
          <ac:picMkLst>
            <pc:docMk/>
            <pc:sldMk cId="911638465" sldId="312"/>
            <ac:picMk id="9" creationId="{0882ADD4-3263-74E6-6A69-27D56134E727}"/>
          </ac:picMkLst>
        </pc:picChg>
      </pc:sldChg>
      <pc:sldChg chg="add">
        <pc:chgData name="Rainer Schabereiter" userId="ec39d291-734c-4ac5-a648-4a2a0acf3475" providerId="ADAL" clId="{AAC109A2-EE97-4D46-9AAB-F9FC7A526710}" dt="2024-01-31T08:30:20.291" v="17" actId="2890"/>
        <pc:sldMkLst>
          <pc:docMk/>
          <pc:sldMk cId="87785255" sldId="313"/>
        </pc:sldMkLst>
      </pc:sldChg>
      <pc:sldChg chg="new del">
        <pc:chgData name="Rainer Schabereiter" userId="ec39d291-734c-4ac5-a648-4a2a0acf3475" providerId="ADAL" clId="{AAC109A2-EE97-4D46-9AAB-F9FC7A526710}" dt="2024-01-31T11:15:43.416" v="1599" actId="47"/>
        <pc:sldMkLst>
          <pc:docMk/>
          <pc:sldMk cId="1486006836" sldId="314"/>
        </pc:sldMkLst>
      </pc:sldChg>
      <pc:sldChg chg="add modNotesTx">
        <pc:chgData name="Rainer Schabereiter" userId="ec39d291-734c-4ac5-a648-4a2a0acf3475" providerId="ADAL" clId="{AAC109A2-EE97-4D46-9AAB-F9FC7A526710}" dt="2024-01-31T11:16:48.598" v="1717"/>
        <pc:sldMkLst>
          <pc:docMk/>
          <pc:sldMk cId="1138668898" sldId="315"/>
        </pc:sldMkLst>
      </pc:sldChg>
      <pc:sldChg chg="add del">
        <pc:chgData name="Rainer Schabereiter" userId="ec39d291-734c-4ac5-a648-4a2a0acf3475" providerId="ADAL" clId="{AAC109A2-EE97-4D46-9AAB-F9FC7A526710}" dt="2024-01-31T11:15:32.769" v="1597" actId="47"/>
        <pc:sldMkLst>
          <pc:docMk/>
          <pc:sldMk cId="1887323882" sldId="315"/>
        </pc:sldMkLst>
      </pc:sldChg>
      <pc:sldChg chg="new del">
        <pc:chgData name="Rainer Schabereiter" userId="ec39d291-734c-4ac5-a648-4a2a0acf3475" providerId="ADAL" clId="{AAC109A2-EE97-4D46-9AAB-F9FC7A526710}" dt="2024-01-31T11:17:08.479" v="1719" actId="680"/>
        <pc:sldMkLst>
          <pc:docMk/>
          <pc:sldMk cId="789391375" sldId="316"/>
        </pc:sldMkLst>
      </pc:sldChg>
      <pc:sldChg chg="modNotesTx">
        <pc:chgData name="Rainer Schabereiter" userId="ec39d291-734c-4ac5-a648-4a2a0acf3475" providerId="ADAL" clId="{AAC109A2-EE97-4D46-9AAB-F9FC7A526710}" dt="2024-01-31T11:18:36.910" v="1952" actId="20577"/>
        <pc:sldMkLst>
          <pc:docMk/>
          <pc:sldMk cId="1682864077" sldId="316"/>
        </pc:sldMkLst>
      </pc:sldChg>
      <pc:sldChg chg="modNotesTx">
        <pc:chgData name="Rainer Schabereiter" userId="ec39d291-734c-4ac5-a648-4a2a0acf3475" providerId="ADAL" clId="{AAC109A2-EE97-4D46-9AAB-F9FC7A526710}" dt="2024-01-31T11:30:52.822" v="2398" actId="20577"/>
        <pc:sldMkLst>
          <pc:docMk/>
          <pc:sldMk cId="3566416271" sldId="317"/>
        </pc:sldMkLst>
      </pc:sldChg>
      <pc:sldChg chg="modSp mod modNotesTx">
        <pc:chgData name="Rainer Schabereiter" userId="ec39d291-734c-4ac5-a648-4a2a0acf3475" providerId="ADAL" clId="{AAC109A2-EE97-4D46-9AAB-F9FC7A526710}" dt="2024-01-31T11:33:33.896" v="2501" actId="20577"/>
        <pc:sldMkLst>
          <pc:docMk/>
          <pc:sldMk cId="1834605325" sldId="318"/>
        </pc:sldMkLst>
        <pc:spChg chg="mod">
          <ac:chgData name="Rainer Schabereiter" userId="ec39d291-734c-4ac5-a648-4a2a0acf3475" providerId="ADAL" clId="{AAC109A2-EE97-4D46-9AAB-F9FC7A526710}" dt="2024-01-31T11:32:27.321" v="2405" actId="20577"/>
          <ac:spMkLst>
            <pc:docMk/>
            <pc:sldMk cId="1834605325" sldId="318"/>
            <ac:spMk id="2" creationId="{9502D6B1-9D8A-F428-9EB8-2583D28675F9}"/>
          </ac:spMkLst>
        </pc:spChg>
        <pc:spChg chg="mod">
          <ac:chgData name="Rainer Schabereiter" userId="ec39d291-734c-4ac5-a648-4a2a0acf3475" providerId="ADAL" clId="{AAC109A2-EE97-4D46-9AAB-F9FC7A526710}" dt="2024-01-31T11:32:46.749" v="2412" actId="6549"/>
          <ac:spMkLst>
            <pc:docMk/>
            <pc:sldMk cId="1834605325" sldId="318"/>
            <ac:spMk id="7" creationId="{4BA17239-F685-AC53-0C33-626C53A4C049}"/>
          </ac:spMkLst>
        </pc:spChg>
        <pc:picChg chg="mod">
          <ac:chgData name="Rainer Schabereiter" userId="ec39d291-734c-4ac5-a648-4a2a0acf3475" providerId="ADAL" clId="{AAC109A2-EE97-4D46-9AAB-F9FC7A526710}" dt="2024-01-31T11:32:49.773" v="2413" actId="14100"/>
          <ac:picMkLst>
            <pc:docMk/>
            <pc:sldMk cId="1834605325" sldId="318"/>
            <ac:picMk id="8" creationId="{82BF80E9-098D-383B-339D-EBB5FD2EC00B}"/>
          </ac:picMkLst>
        </pc:picChg>
      </pc:sldChg>
      <pc:sldChg chg="modSp add mod modNotesTx">
        <pc:chgData name="Rainer Schabereiter" userId="ec39d291-734c-4ac5-a648-4a2a0acf3475" providerId="ADAL" clId="{AAC109A2-EE97-4D46-9AAB-F9FC7A526710}" dt="2024-01-31T11:35:08.466" v="2697" actId="20577"/>
        <pc:sldMkLst>
          <pc:docMk/>
          <pc:sldMk cId="3151670560" sldId="319"/>
        </pc:sldMkLst>
        <pc:spChg chg="mod">
          <ac:chgData name="Rainer Schabereiter" userId="ec39d291-734c-4ac5-a648-4a2a0acf3475" providerId="ADAL" clId="{AAC109A2-EE97-4D46-9AAB-F9FC7A526710}" dt="2024-01-31T11:34:34.220" v="2570" actId="20577"/>
          <ac:spMkLst>
            <pc:docMk/>
            <pc:sldMk cId="3151670560" sldId="319"/>
            <ac:spMk id="2" creationId="{9502D6B1-9D8A-F428-9EB8-2583D28675F9}"/>
          </ac:spMkLst>
        </pc:spChg>
      </pc:sldChg>
      <pc:sldChg chg="add modNotesTx">
        <pc:chgData name="Rainer Schabereiter" userId="ec39d291-734c-4ac5-a648-4a2a0acf3475" providerId="ADAL" clId="{AAC109A2-EE97-4D46-9AAB-F9FC7A526710}" dt="2024-01-31T11:55:58.976" v="2915" actId="20577"/>
        <pc:sldMkLst>
          <pc:docMk/>
          <pc:sldMk cId="2628645773" sldId="320"/>
        </pc:sldMkLst>
      </pc:sldChg>
      <pc:sldChg chg="add modNotesTx">
        <pc:chgData name="Rainer Schabereiter" userId="ec39d291-734c-4ac5-a648-4a2a0acf3475" providerId="ADAL" clId="{AAC109A2-EE97-4D46-9AAB-F9FC7A526710}" dt="2024-01-31T11:58:14.980" v="3240" actId="20577"/>
        <pc:sldMkLst>
          <pc:docMk/>
          <pc:sldMk cId="3270358382" sldId="321"/>
        </pc:sldMkLst>
      </pc:sldChg>
      <pc:sldChg chg="modSp mod modNotesTx">
        <pc:chgData name="Rainer Schabereiter" userId="ec39d291-734c-4ac5-a648-4a2a0acf3475" providerId="ADAL" clId="{AAC109A2-EE97-4D46-9AAB-F9FC7A526710}" dt="2024-02-02T06:25:23.906" v="4541" actId="20577"/>
        <pc:sldMkLst>
          <pc:docMk/>
          <pc:sldMk cId="1577364160" sldId="336"/>
        </pc:sldMkLst>
        <pc:graphicFrameChg chg="modGraphic">
          <ac:chgData name="Rainer Schabereiter" userId="ec39d291-734c-4ac5-a648-4a2a0acf3475" providerId="ADAL" clId="{AAC109A2-EE97-4D46-9AAB-F9FC7A526710}" dt="2024-02-02T06:25:23.906" v="4541" actId="20577"/>
          <ac:graphicFrameMkLst>
            <pc:docMk/>
            <pc:sldMk cId="1577364160" sldId="336"/>
            <ac:graphicFrameMk id="3" creationId="{7F022365-7461-075C-1A23-DCD7855A23A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AE52F-DD2B-4821-80DA-B32D68A8CA9D}" type="datetimeFigureOut">
              <a:rPr lang="de-AT" smtClean="0"/>
              <a:t>13.11.2024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433EF-1E01-4717-96BF-F44828D2ED17}" type="slidenum">
              <a:rPr lang="de-AT" smtClean="0"/>
              <a:t>‹#›</a:t>
            </a:fld>
            <a:endParaRPr lang="de-AT"/>
          </a:p>
        </p:txBody>
      </p:sp>
    </p:spTree>
    <p:extLst>
      <p:ext uri="{BB962C8B-B14F-4D97-AF65-F5344CB8AC3E}">
        <p14:creationId xmlns:p14="http://schemas.microsoft.com/office/powerpoint/2010/main" val="232189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433EF-1E01-4717-96BF-F44828D2ED17}" type="slidenum">
              <a:rPr lang="de-AT" smtClean="0"/>
              <a:t>1</a:t>
            </a:fld>
            <a:endParaRPr lang="de-AT"/>
          </a:p>
        </p:txBody>
      </p:sp>
    </p:spTree>
    <p:extLst>
      <p:ext uri="{BB962C8B-B14F-4D97-AF65-F5344CB8AC3E}">
        <p14:creationId xmlns:p14="http://schemas.microsoft.com/office/powerpoint/2010/main" val="92263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Išklausę apie skaitmeninio bendravimo ir bendradarbiavimo naudą, pereikime prie konkrečių įrankių. Šiuolaikinė darbo vieta yra pakeliui į visišką skaitmeninę transformaciją, ypač dėl to, kad poreikis veiksmingai valdyti daugelio darbuotojų bendradarbiavimą tampa prioritetu. Tačiau daugelis įmonių turi problemų dėl skirtingų, nesuderintų vidinių programų. Ryšių platformos ir programinė įranga gali būti nepakeičiamos, padedančios geriau bendradarbiauti ir palaikyti ryšį tiek įmonės viduje, tiek su klientais ir partneriais.</a:t>
            </a:r>
          </a:p>
          <a:p>
            <a:endParaRPr lang="lt-LT" dirty="0"/>
          </a:p>
          <a:p>
            <a:r>
              <a:rPr lang="lt-LT" dirty="0"/>
              <a:t>Pradėkime!</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10</a:t>
            </a:fld>
            <a:endParaRPr lang="de-AT"/>
          </a:p>
        </p:txBody>
      </p:sp>
    </p:spTree>
    <p:extLst>
      <p:ext uri="{BB962C8B-B14F-4D97-AF65-F5344CB8AC3E}">
        <p14:creationId xmlns:p14="http://schemas.microsoft.com/office/powerpoint/2010/main" val="175034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lt-LT" b="0" i="0" dirty="0">
                <a:solidFill>
                  <a:srgbClr val="3C4043"/>
                </a:solidFill>
                <a:effectLst/>
                <a:latin typeface="Roboto" panose="02000000000000000000" pitchFamily="2" charset="0"/>
              </a:rPr>
              <a:t>Atsižvelgdami į savo tikslą, auditoriją ir kontekstą, turite pasirinkti geriausiai jūsų poreikius atitinkančias skaitmeninio bendravimo ir bendradarbiavimo platformas ir įrankius. Pavyzdžiui, jei norite pasidalyti dokumentu su komanda ir gauti atsiliepimų, galite naudoti debesijos paslaugas, pavyzdžiui, „Google </a:t>
            </a:r>
            <a:r>
              <a:rPr lang="lt-LT" b="0" i="0" dirty="0" err="1">
                <a:solidFill>
                  <a:srgbClr val="3C4043"/>
                </a:solidFill>
                <a:effectLst/>
                <a:latin typeface="Roboto" panose="02000000000000000000" pitchFamily="2" charset="0"/>
              </a:rPr>
              <a:t>Docs</a:t>
            </a:r>
            <a:r>
              <a:rPr lang="lt-LT" b="0" i="0" dirty="0">
                <a:solidFill>
                  <a:srgbClr val="3C4043"/>
                </a:solidFill>
                <a:effectLst/>
                <a:latin typeface="Roboto" panose="02000000000000000000" pitchFamily="2" charset="0"/>
              </a:rPr>
              <a:t>“ arba „</a:t>
            </a:r>
            <a:r>
              <a:rPr lang="lt-LT" b="0" i="0" dirty="0" err="1">
                <a:solidFill>
                  <a:srgbClr val="3C4043"/>
                </a:solidFill>
                <a:effectLst/>
                <a:latin typeface="Roboto" panose="02000000000000000000" pitchFamily="2" charset="0"/>
              </a:rPr>
              <a:t>Dropbox</a:t>
            </a:r>
            <a:r>
              <a:rPr lang="lt-LT" b="0" i="0" dirty="0">
                <a:solidFill>
                  <a:srgbClr val="3C4043"/>
                </a:solidFill>
                <a:effectLst/>
                <a:latin typeface="Roboto" panose="02000000000000000000" pitchFamily="2" charset="0"/>
              </a:rPr>
              <a:t>“. Jei norite nuotoliniu būdu diskutuoti su klientu, galite naudoti vaizdo konferencijų priemonę, pavyzdžiui, „</a:t>
            </a:r>
            <a:r>
              <a:rPr lang="lt-LT" b="0" i="0" dirty="0" err="1">
                <a:solidFill>
                  <a:srgbClr val="3C4043"/>
                </a:solidFill>
                <a:effectLst/>
                <a:latin typeface="Roboto" panose="02000000000000000000" pitchFamily="2" charset="0"/>
              </a:rPr>
              <a:t>Zoom</a:t>
            </a:r>
            <a:r>
              <a:rPr lang="lt-LT" b="0" i="0" dirty="0">
                <a:solidFill>
                  <a:srgbClr val="3C4043"/>
                </a:solidFill>
                <a:effectLst/>
                <a:latin typeface="Roboto" panose="02000000000000000000" pitchFamily="2" charset="0"/>
              </a:rPr>
              <a:t>“ arba „Skype“. Jei norite kurti savo profesinį tinklą ir pristatyti savo žinias, galite naudoti socialinių tinklų platformą, pavyzdžiui, „</a:t>
            </a:r>
            <a:r>
              <a:rPr lang="lt-LT" b="0" i="0" dirty="0" err="1">
                <a:solidFill>
                  <a:srgbClr val="3C4043"/>
                </a:solidFill>
                <a:effectLst/>
                <a:latin typeface="Roboto" panose="02000000000000000000" pitchFamily="2" charset="0"/>
              </a:rPr>
              <a:t>LinkedIn</a:t>
            </a:r>
            <a:r>
              <a:rPr lang="lt-LT" b="0" i="0" dirty="0">
                <a:solidFill>
                  <a:srgbClr val="3C4043"/>
                </a:solidFill>
                <a:effectLst/>
                <a:latin typeface="Roboto" panose="02000000000000000000" pitchFamily="2" charset="0"/>
              </a:rPr>
              <a:t>“ arba „X“. Svarbiausia pritaikyti įrankį ar platformą prie savo bendravimo tikslo ir stiliaus.</a:t>
            </a:r>
          </a:p>
          <a:p>
            <a:pPr algn="l" fontAlgn="base"/>
            <a:endParaRPr lang="en-US" b="0" i="0" dirty="0">
              <a:solidFill>
                <a:srgbClr val="3C4043"/>
              </a:solidFill>
              <a:effectLst/>
              <a:latin typeface="Roboto" panose="02000000000000000000" pitchFamily="2" charset="0"/>
            </a:endParaRPr>
          </a:p>
          <a:p>
            <a:pPr algn="l" fontAlgn="base"/>
            <a:r>
              <a:rPr lang="lt-LT" b="0" i="0" dirty="0">
                <a:solidFill>
                  <a:srgbClr val="3C4043"/>
                </a:solidFill>
                <a:effectLst/>
                <a:latin typeface="Roboto" panose="02000000000000000000" pitchFamily="2" charset="0"/>
              </a:rPr>
              <a:t>Štai keletas pagrindinių aspektų, į kuriuos reikėtų atsižvelgti renkantis jūsų įstaigai tinkamą įrankį:</a:t>
            </a:r>
          </a:p>
          <a:p>
            <a:pPr algn="l" fontAlgn="base"/>
            <a:endParaRPr lang="lt-LT" b="0" i="0" dirty="0">
              <a:solidFill>
                <a:srgbClr val="3C4043"/>
              </a:solidFill>
              <a:effectLst/>
              <a:latin typeface="Roboto" panose="02000000000000000000" pitchFamily="2" charset="0"/>
            </a:endParaRPr>
          </a:p>
          <a:p>
            <a:pPr algn="l" fontAlgn="base"/>
            <a:r>
              <a:rPr lang="lt-LT" b="0" i="0" dirty="0">
                <a:solidFill>
                  <a:srgbClr val="3C4043"/>
                </a:solidFill>
                <a:effectLst/>
                <a:latin typeface="Roboto" panose="02000000000000000000" pitchFamily="2" charset="0"/>
              </a:rPr>
              <a:t>Integracijos galimybės:</a:t>
            </a:r>
          </a:p>
          <a:p>
            <a:pPr algn="l" fontAlgn="base"/>
            <a:r>
              <a:rPr lang="lt-LT" b="0" i="0" dirty="0">
                <a:solidFill>
                  <a:srgbClr val="3C4043"/>
                </a:solidFill>
                <a:effectLst/>
                <a:latin typeface="Roboto" panose="02000000000000000000" pitchFamily="2" charset="0"/>
              </a:rPr>
              <a:t>Pasirinkta programa turėtų būti sklandžiai integruojama su esamomis sistemomis, užtikrinant supaprastintą darbo eigą. Tokia integracija ypač svarbi įmonėms, turinčioms esamą infrastruktūrą, pavyzdžiui, intranetus, portalus ar mokymosi valdymo sistemas.</a:t>
            </a:r>
          </a:p>
          <a:p>
            <a:pPr algn="l" fontAlgn="base"/>
            <a:endParaRPr lang="en-US" b="0" i="0" dirty="0">
              <a:solidFill>
                <a:srgbClr val="444444"/>
              </a:solidFill>
              <a:effectLst/>
              <a:latin typeface="Quicksand"/>
            </a:endParaRPr>
          </a:p>
          <a:p>
            <a:pPr algn="l">
              <a:buFont typeface="Arial" panose="020B0604020202020204" pitchFamily="34" charset="0"/>
              <a:buNone/>
            </a:pPr>
            <a:r>
              <a:rPr lang="lt-LT" b="0" i="0" dirty="0">
                <a:solidFill>
                  <a:srgbClr val="444444"/>
                </a:solidFill>
                <a:effectLst/>
                <a:latin typeface="Quicksand"/>
              </a:rPr>
              <a:t>Patogi naudotojo sąsaja:</a:t>
            </a:r>
          </a:p>
          <a:p>
            <a:pPr algn="l">
              <a:buFont typeface="Arial" panose="020B0604020202020204" pitchFamily="34" charset="0"/>
              <a:buNone/>
            </a:pPr>
            <a:r>
              <a:rPr lang="lt-LT" b="0" i="0" dirty="0">
                <a:solidFill>
                  <a:srgbClr val="444444"/>
                </a:solidFill>
                <a:effectLst/>
                <a:latin typeface="Quicksand"/>
              </a:rPr>
              <a:t>Įrankis yra tik tiek geras, kiek geras jo pritaikomumas. Populiariausios komunikacijos priemonės darbo vietoje yra tos, kurių sąsajos yra lengvai suprantamos, todėl su jomis gali lengvai susipažinti įvairių techninių įgūdžių turintys darbuotojai.</a:t>
            </a:r>
          </a:p>
          <a:p>
            <a:pPr algn="l">
              <a:buFont typeface="Arial" panose="020B0604020202020204" pitchFamily="34" charset="0"/>
              <a:buNone/>
            </a:pPr>
            <a:endParaRPr lang="lt-LT" b="0" i="0" dirty="0">
              <a:solidFill>
                <a:srgbClr val="444444"/>
              </a:solidFill>
              <a:effectLst/>
              <a:latin typeface="Quicksand"/>
            </a:endParaRPr>
          </a:p>
          <a:p>
            <a:pPr algn="l">
              <a:buFont typeface="Arial" panose="020B0604020202020204" pitchFamily="34" charset="0"/>
              <a:buNone/>
            </a:pPr>
            <a:r>
              <a:rPr lang="lt-LT" b="0" i="0" dirty="0">
                <a:solidFill>
                  <a:srgbClr val="444444"/>
                </a:solidFill>
                <a:effectLst/>
                <a:latin typeface="Quicksand"/>
              </a:rPr>
              <a:t>Saugumas ir atitiktis:</a:t>
            </a:r>
          </a:p>
          <a:p>
            <a:pPr algn="l">
              <a:buFont typeface="Arial" panose="020B0604020202020204" pitchFamily="34" charset="0"/>
              <a:buNone/>
            </a:pPr>
            <a:r>
              <a:rPr lang="lt-LT" b="0" i="0" dirty="0">
                <a:solidFill>
                  <a:srgbClr val="444444"/>
                </a:solidFill>
                <a:effectLst/>
                <a:latin typeface="Quicksand"/>
              </a:rPr>
              <a:t>Atsižvelgiant į tai, kad verslo ryšiai yra konfidencialūs, būtina teikti pirmenybę priemonėms, kurios atitinka aukščiausio lygio saugumo protokolus ir atitikties standartus.</a:t>
            </a:r>
          </a:p>
          <a:p>
            <a:pPr algn="l">
              <a:buFont typeface="Arial" panose="020B0604020202020204" pitchFamily="34" charset="0"/>
              <a:buNone/>
            </a:pPr>
            <a:endParaRPr lang="en-US" b="0" i="0" dirty="0">
              <a:solidFill>
                <a:srgbClr val="444444"/>
              </a:solidFill>
              <a:effectLst/>
              <a:latin typeface="Quicksand"/>
            </a:endParaRPr>
          </a:p>
          <a:p>
            <a:pPr algn="l">
              <a:buFont typeface="Arial" panose="020B0604020202020204" pitchFamily="34" charset="0"/>
              <a:buNone/>
            </a:pPr>
            <a:r>
              <a:rPr lang="lt-LT" b="0" i="0" dirty="0">
                <a:solidFill>
                  <a:srgbClr val="444444"/>
                </a:solidFill>
                <a:effectLst/>
                <a:latin typeface="Quicksand"/>
              </a:rPr>
              <a:t>Masto keitimo galimybės:</a:t>
            </a:r>
          </a:p>
          <a:p>
            <a:pPr algn="l">
              <a:buFont typeface="Arial" panose="020B0604020202020204" pitchFamily="34" charset="0"/>
              <a:buNone/>
            </a:pPr>
            <a:r>
              <a:rPr lang="lt-LT" b="0" i="0" dirty="0">
                <a:solidFill>
                  <a:srgbClr val="444444"/>
                </a:solidFill>
                <a:effectLst/>
                <a:latin typeface="Quicksand"/>
              </a:rPr>
              <a:t>Įmonėms augant ir tobulėjant, jų komunikacijos poreikiai gali keistis. Pasirinkę tinkamai užtikrinsite, kad organizacijai plečiantis įrankis bus lengvai pritaikomas.</a:t>
            </a:r>
          </a:p>
          <a:p>
            <a:pPr algn="l">
              <a:buFont typeface="Arial" panose="020B0604020202020204" pitchFamily="34" charset="0"/>
              <a:buNone/>
            </a:pPr>
            <a:endParaRPr lang="lt-LT" b="0" i="0" dirty="0">
              <a:solidFill>
                <a:srgbClr val="444444"/>
              </a:solidFill>
              <a:effectLst/>
              <a:latin typeface="Quicksand"/>
            </a:endParaRPr>
          </a:p>
          <a:p>
            <a:pPr algn="l">
              <a:buFont typeface="Arial" panose="020B0604020202020204" pitchFamily="34" charset="0"/>
              <a:buNone/>
            </a:pPr>
            <a:r>
              <a:rPr lang="lt-LT" b="0" i="0" dirty="0">
                <a:solidFill>
                  <a:srgbClr val="444444"/>
                </a:solidFill>
                <a:effectLst/>
                <a:latin typeface="Quicksand"/>
              </a:rPr>
              <a:t>Toliau sužinosite pagrindinę informaciją apie du pagrindinius skaitmeninio bendradarbiavimo ir bendravimo </a:t>
            </a:r>
            <a:r>
              <a:rPr lang="lt-LT" b="0" i="0" dirty="0" err="1">
                <a:solidFill>
                  <a:srgbClr val="444444"/>
                </a:solidFill>
                <a:effectLst/>
                <a:latin typeface="Quicksand"/>
              </a:rPr>
              <a:t>produktus:„Microsoft</a:t>
            </a:r>
            <a:r>
              <a:rPr lang="lt-LT" b="0" i="0" dirty="0">
                <a:solidFill>
                  <a:srgbClr val="444444"/>
                </a:solidFill>
                <a:effectLst/>
                <a:latin typeface="Quicksand"/>
              </a:rPr>
              <a:t> </a:t>
            </a:r>
            <a:r>
              <a:rPr lang="lt-LT" b="0" i="0" dirty="0" err="1">
                <a:solidFill>
                  <a:srgbClr val="444444"/>
                </a:solidFill>
                <a:effectLst/>
                <a:latin typeface="Quicksand"/>
              </a:rPr>
              <a:t>Teams</a:t>
            </a:r>
            <a:r>
              <a:rPr lang="lt-LT" b="0" i="0" dirty="0">
                <a:solidFill>
                  <a:srgbClr val="444444"/>
                </a:solidFill>
                <a:effectLst/>
                <a:latin typeface="Quicksand"/>
              </a:rPr>
              <a:t>“ ir „Google </a:t>
            </a:r>
            <a:r>
              <a:rPr lang="lt-LT" b="0" i="0" dirty="0" err="1">
                <a:solidFill>
                  <a:srgbClr val="444444"/>
                </a:solidFill>
                <a:effectLst/>
                <a:latin typeface="Quicksand"/>
              </a:rPr>
              <a:t>Workspace</a:t>
            </a:r>
            <a:r>
              <a:rPr lang="lt-LT" b="0" i="0" dirty="0">
                <a:solidFill>
                  <a:srgbClr val="444444"/>
                </a:solidFill>
                <a:effectLst/>
                <a:latin typeface="Quicksand"/>
              </a:rPr>
              <a:t>“.</a:t>
            </a:r>
            <a:endParaRPr lang="en-US" b="0" i="0" dirty="0">
              <a:solidFill>
                <a:srgbClr val="3C4043"/>
              </a:solidFill>
              <a:effectLst/>
              <a:latin typeface="Roboto" panose="02000000000000000000" pitchFamily="2" charset="0"/>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11</a:t>
            </a:fld>
            <a:endParaRPr lang="de-AT"/>
          </a:p>
        </p:txBody>
      </p:sp>
    </p:spTree>
    <p:extLst>
      <p:ext uri="{BB962C8B-B14F-4D97-AF65-F5344CB8AC3E}">
        <p14:creationId xmlns:p14="http://schemas.microsoft.com/office/powerpoint/2010/main" val="178255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dirty="0">
                <a:solidFill>
                  <a:srgbClr val="444444"/>
                </a:solidFill>
                <a:effectLst/>
                <a:latin typeface="Quicksand"/>
              </a:rPr>
              <a:t>„Microsoft </a:t>
            </a:r>
            <a:r>
              <a:rPr lang="lt-LT" b="0" i="0" dirty="0" err="1">
                <a:solidFill>
                  <a:srgbClr val="444444"/>
                </a:solidFill>
                <a:effectLst/>
                <a:latin typeface="Quicksand"/>
              </a:rPr>
              <a:t>Teams</a:t>
            </a:r>
            <a:r>
              <a:rPr lang="lt-LT" b="0" i="0" dirty="0">
                <a:solidFill>
                  <a:srgbClr val="444444"/>
                </a:solidFill>
                <a:effectLst/>
                <a:latin typeface="Quicksand"/>
              </a:rPr>
              <a:t>“, anksčiau buvusi „Skype </a:t>
            </a:r>
            <a:r>
              <a:rPr lang="lt-LT" b="0" i="0" dirty="0" err="1">
                <a:solidFill>
                  <a:srgbClr val="444444"/>
                </a:solidFill>
                <a:effectLst/>
                <a:latin typeface="Quicksand"/>
              </a:rPr>
              <a:t>for</a:t>
            </a:r>
            <a:r>
              <a:rPr lang="lt-LT" b="0" i="0" dirty="0">
                <a:solidFill>
                  <a:srgbClr val="444444"/>
                </a:solidFill>
                <a:effectLst/>
                <a:latin typeface="Quicksand"/>
              </a:rPr>
              <a:t> </a:t>
            </a:r>
            <a:r>
              <a:rPr lang="lt-LT" b="0" i="0" dirty="0" err="1">
                <a:solidFill>
                  <a:srgbClr val="444444"/>
                </a:solidFill>
                <a:effectLst/>
                <a:latin typeface="Quicksand"/>
              </a:rPr>
              <a:t>Business</a:t>
            </a:r>
            <a:r>
              <a:rPr lang="lt-LT" b="0" i="0" dirty="0">
                <a:solidFill>
                  <a:srgbClr val="444444"/>
                </a:solidFill>
                <a:effectLst/>
                <a:latin typeface="Quicksand"/>
              </a:rPr>
              <a:t>“, dabar pateikiama kartu su standartiniu ir „Premium“ verslo paketais. Ji leidžia bendradarbiauti su kitais žmonėmis specialioje internetinėje darbo erdvėje, kurioje galite bendrauti ir dalytis dokumentais. Joje galima siųsti žinutes, skambinti paprastai ir vaizdo skambučiais ir bendrauti su vienu žmogumi ar žmonių grupe. Ją galima naudoti kaip programėlę mobiliesiems telefonams ir kompiuteriams. Kanalai - grupinių pokalbių kambariai - gali būti sukurti konkrečiomis temomis, pavyzdžiui, apie darbo projektus, ir gali būti privatūs arba vieši. Tai ekonomiška bendravimo platforma, skirta bendrauti su kitoje šalyje esančiais asmenimis. Dauguma iš jūsų galbūt jau dirbate su „Microsoft Office“ produktais, tokiais kaip „MS Word“ ar „MS Office“. Todėl „Microsoft </a:t>
            </a:r>
            <a:r>
              <a:rPr lang="lt-LT" b="0" i="0" dirty="0" err="1">
                <a:solidFill>
                  <a:srgbClr val="444444"/>
                </a:solidFill>
                <a:effectLst/>
                <a:latin typeface="Quicksand"/>
              </a:rPr>
              <a:t>Teams</a:t>
            </a:r>
            <a:r>
              <a:rPr lang="lt-LT" b="0" i="0" dirty="0">
                <a:solidFill>
                  <a:srgbClr val="444444"/>
                </a:solidFill>
                <a:effectLst/>
                <a:latin typeface="Quicksand"/>
              </a:rPr>
              <a:t>“ jums bus pažįstama ir geras sprendimas pradėti bendravimą ir bendradarbiavimą internetu. </a:t>
            </a:r>
            <a:endParaRPr lang="en-US" b="0" i="0" dirty="0">
              <a:solidFill>
                <a:srgbClr val="444444"/>
              </a:solidFill>
              <a:effectLst/>
              <a:latin typeface="Quicksand"/>
            </a:endParaRP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12</a:t>
            </a:fld>
            <a:endParaRPr lang="de-AT"/>
          </a:p>
        </p:txBody>
      </p:sp>
    </p:spTree>
    <p:extLst>
      <p:ext uri="{BB962C8B-B14F-4D97-AF65-F5344CB8AC3E}">
        <p14:creationId xmlns:p14="http://schemas.microsoft.com/office/powerpoint/2010/main" val="191772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lt-LT" dirty="0"/>
              <a:t>Kitas bendras skaitmeninio bendravimo ir bendradarbiavimo įrankis yra „Google </a:t>
            </a:r>
            <a:r>
              <a:rPr lang="lt-LT" dirty="0" err="1"/>
              <a:t>Workspace</a:t>
            </a:r>
            <a:r>
              <a:rPr lang="lt-LT" dirty="0"/>
              <a:t>“. Galbūt „Google“ pažįstate iš paieškos internete, tačiau „Google“ siūlo kur kas daugiau ir yra naudojama daugelyje institucijų tiek vidiniam, tiek išoriniam bendravimui ir bendradarbiavimui.</a:t>
            </a:r>
          </a:p>
          <a:p>
            <a:pPr algn="l" fontAlgn="base"/>
            <a:endParaRPr lang="lt-LT" dirty="0"/>
          </a:p>
          <a:p>
            <a:pPr algn="l" fontAlgn="base"/>
            <a:r>
              <a:rPr lang="lt-LT" dirty="0"/>
              <a:t>Antrajame šio modulio užsiėmime sužinojote, kaip dirbti su „Google </a:t>
            </a:r>
            <a:r>
              <a:rPr lang="lt-LT" dirty="0" err="1"/>
              <a:t>Workspace</a:t>
            </a:r>
            <a:r>
              <a:rPr lang="lt-LT" dirty="0"/>
              <a:t>“. Ar prisimenate?</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13</a:t>
            </a:fld>
            <a:endParaRPr lang="de-AT"/>
          </a:p>
        </p:txBody>
      </p:sp>
    </p:spTree>
    <p:extLst>
      <p:ext uri="{BB962C8B-B14F-4D97-AF65-F5344CB8AC3E}">
        <p14:creationId xmlns:p14="http://schemas.microsoft.com/office/powerpoint/2010/main" val="990497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Išmokote dirbti su „Google </a:t>
            </a:r>
            <a:r>
              <a:rPr lang="lt-LT" dirty="0" err="1"/>
              <a:t>Workspace</a:t>
            </a:r>
            <a:r>
              <a:rPr lang="lt-LT" dirty="0"/>
              <a:t>“. Ar galite prisiminti visus skirtingus įrankius ir funkcijas? Štai jos:</a:t>
            </a:r>
          </a:p>
          <a:p>
            <a:r>
              <a:rPr lang="lt-LT" dirty="0"/>
              <a:t>„</a:t>
            </a:r>
            <a:r>
              <a:rPr lang="lt-LT" dirty="0" err="1"/>
              <a:t>Gmail</a:t>
            </a:r>
            <a:r>
              <a:rPr lang="lt-LT" dirty="0"/>
              <a:t>“ skirtas el. laiškams siųsti ir gauti. </a:t>
            </a:r>
          </a:p>
          <a:p>
            <a:r>
              <a:rPr lang="lt-LT" dirty="0"/>
              <a:t>Google kalendorius yra kaip popierinis kalendorius, tačiau turi daug daugiau skaitmeninio bendradarbiavimo </a:t>
            </a:r>
            <a:r>
              <a:rPr lang="lt-LT" dirty="0" err="1"/>
              <a:t>funkcijų.Google</a:t>
            </a:r>
            <a:r>
              <a:rPr lang="lt-LT" dirty="0"/>
              <a:t> diskas - tai internetinis aplankas, kuriame galite išsaugoti ir bendrinti įvairius failus su </a:t>
            </a:r>
            <a:r>
              <a:rPr lang="lt-LT" dirty="0" err="1"/>
              <a:t>bendrad</a:t>
            </a:r>
            <a:endParaRPr lang="lt-LT" dirty="0"/>
          </a:p>
          <a:p>
            <a:r>
              <a:rPr lang="lt-LT" dirty="0" err="1"/>
              <a:t>arbiais</a:t>
            </a:r>
            <a:r>
              <a:rPr lang="lt-LT" dirty="0"/>
              <a:t>.</a:t>
            </a:r>
          </a:p>
          <a:p>
            <a:r>
              <a:rPr lang="lt-LT" dirty="0"/>
              <a:t>Google </a:t>
            </a:r>
            <a:r>
              <a:rPr lang="lt-LT" dirty="0" err="1"/>
              <a:t>Meet</a:t>
            </a:r>
            <a:r>
              <a:rPr lang="lt-LT" dirty="0"/>
              <a:t> yra vaizdo skambučių arba vaizdo konferencijų įrankis.</a:t>
            </a:r>
          </a:p>
          <a:p>
            <a:r>
              <a:rPr lang="lt-LT" dirty="0"/>
              <a:t>Google Chat - tai pokalbių programa, kurią galite naudoti trumpųjų žinučių siuntimui.</a:t>
            </a:r>
          </a:p>
          <a:p>
            <a:endParaRPr lang="lt-LT" dirty="0"/>
          </a:p>
          <a:p>
            <a:r>
              <a:rPr lang="lt-LT" dirty="0"/>
              <a:t>Kaip matote, „Google“ turi daugiau ar mažiau tokių pačių funkcijų kaip ir „Microsoft </a:t>
            </a:r>
            <a:r>
              <a:rPr lang="lt-LT" dirty="0" err="1"/>
              <a:t>Teams</a:t>
            </a:r>
            <a:r>
              <a:rPr lang="lt-LT" dirty="0"/>
              <a:t>“. Nuo jūsų organizacijos priklauso, kuris produktas bus naudojamas.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14</a:t>
            </a:fld>
            <a:endParaRPr lang="de-AT"/>
          </a:p>
        </p:txBody>
      </p:sp>
    </p:spTree>
    <p:extLst>
      <p:ext uri="{BB962C8B-B14F-4D97-AF65-F5344CB8AC3E}">
        <p14:creationId xmlns:p14="http://schemas.microsoft.com/office/powerpoint/2010/main" val="911648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Trečiasis šio modulio užsiėmimas buvo skirtas </a:t>
            </a:r>
            <a:r>
              <a:rPr lang="lt-LT" dirty="0" err="1"/>
              <a:t>netiketui</a:t>
            </a:r>
            <a:r>
              <a:rPr lang="lt-LT" dirty="0"/>
              <a:t>, gana juokingam žodžiui. Ar galite prisiminti, ką jis reiškia?</a:t>
            </a:r>
          </a:p>
          <a:p>
            <a:endParaRPr lang="lt-LT" dirty="0"/>
          </a:p>
          <a:p>
            <a:r>
              <a:rPr lang="lt-LT" dirty="0"/>
              <a:t> Žodis </a:t>
            </a:r>
            <a:r>
              <a:rPr lang="lt-LT" dirty="0" err="1"/>
              <a:t>netiketas</a:t>
            </a:r>
            <a:r>
              <a:rPr lang="lt-LT" dirty="0"/>
              <a:t> dažniausiai vartojamas bendraujant su nepažįstamais žmonėmis internete. </a:t>
            </a:r>
            <a:r>
              <a:rPr lang="lt-LT" dirty="0" err="1"/>
              <a:t>Netinketo</a:t>
            </a:r>
            <a:r>
              <a:rPr lang="lt-LT" dirty="0"/>
              <a:t> taisyklės labai priklauso nuo platformos ir jos dalyvių. Paprastai tinklapio ar bendravimo programėlės operatorius turi nurodyti, kokios yra bendravimo taisyklės. Taip pat jų pareiga yra prižiūrėti, kaip laikomasi šių pagrindinių taisyklių, ir bausti už jų pažeidimus.</a:t>
            </a:r>
          </a:p>
          <a:p>
            <a:endParaRPr lang="lt-LT" dirty="0"/>
          </a:p>
          <a:p>
            <a:r>
              <a:rPr lang="lt-LT" dirty="0"/>
              <a:t>Netiketo laikymasis gali būti svarbus jūsų reputacijai internete stiprinti. Potencialūs darbdaviai dažnai tikrina kandidatus į darbo vietą ir gali būti labiau linkę įdarbinti žmogų, kuris pagarbiai elgiasi su kitais. Taip pat vertinga praktikuoti </a:t>
            </a:r>
            <a:r>
              <a:rPr lang="lt-LT" dirty="0" err="1"/>
              <a:t>netiketą</a:t>
            </a:r>
            <a:r>
              <a:rPr lang="lt-LT" dirty="0"/>
              <a:t>, kad galėtumėte efektyviai bendrauti su žmonėmis, pavyzdžiui, bendradarbiais, bendraklasiais ar mokytojais, naudodamiesi interneto platformomis. Pavyzdžiui, jums gali būti svarbu žinoti, kaip parašyti malonų, profesionalų el. laišką, kai teiraujatės potencialaus darbdavio apie darbo galimybes.</a:t>
            </a:r>
            <a:endParaRPr lang="en-US" dirty="0"/>
          </a:p>
        </p:txBody>
      </p:sp>
      <p:sp>
        <p:nvSpPr>
          <p:cNvPr id="4" name="Foliennummernplatzhalter 3"/>
          <p:cNvSpPr>
            <a:spLocks noGrp="1"/>
          </p:cNvSpPr>
          <p:nvPr>
            <p:ph type="sldNum" sz="quarter" idx="5"/>
          </p:nvPr>
        </p:nvSpPr>
        <p:spPr/>
        <p:txBody>
          <a:bodyPr/>
          <a:lstStyle/>
          <a:p>
            <a:fld id="{999433EF-1E01-4717-96BF-F44828D2ED17}" type="slidenum">
              <a:rPr lang="de-AT" smtClean="0"/>
              <a:t>15</a:t>
            </a:fld>
            <a:endParaRPr lang="de-AT"/>
          </a:p>
        </p:txBody>
      </p:sp>
    </p:spTree>
    <p:extLst>
      <p:ext uri="{BB962C8B-B14F-4D97-AF65-F5344CB8AC3E}">
        <p14:creationId xmlns:p14="http://schemas.microsoft.com/office/powerpoint/2010/main" val="1750347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8F8F8F"/>
                </a:solidFill>
                <a:effectLst/>
                <a:latin typeface="MuseoSans"/>
              </a:rPr>
              <a:t>Bendraudami internetu visada turėtumėte prisiminti, kad bendraujate su žmonėmis, o ne tik su kompiuteriais ar išmaniaisiais telefonais. Kaip ir realiame pasaulyje, internete būtina laikytis etiketo taisyklių. Todėl, norint išvengti neigiamų pasekmių, svarbu laikytis etiketo taisyklių.</a:t>
            </a:r>
          </a:p>
          <a:p>
            <a:endParaRPr lang="lt-LT" b="0" i="0" dirty="0">
              <a:solidFill>
                <a:srgbClr val="8F8F8F"/>
              </a:solidFill>
              <a:effectLst/>
              <a:latin typeface="MuseoSans"/>
            </a:endParaRPr>
          </a:p>
          <a:p>
            <a:r>
              <a:rPr lang="lt-LT" b="0" i="0" dirty="0">
                <a:solidFill>
                  <a:srgbClr val="8F8F8F"/>
                </a:solidFill>
                <a:effectLst/>
                <a:latin typeface="MuseoSans"/>
              </a:rPr>
              <a:t>Būkite pagarbūs ir draugiški kaip ir realiame gyvenime - ir viskas! </a:t>
            </a:r>
            <a:endParaRPr lang="en-US" b="0" i="0" dirty="0">
              <a:solidFill>
                <a:srgbClr val="8F8F8F"/>
              </a:solidFill>
              <a:effectLst/>
              <a:latin typeface="MuseoSans"/>
            </a:endParaRPr>
          </a:p>
          <a:p>
            <a:endParaRPr lang="en-US" b="0" i="0" dirty="0">
              <a:solidFill>
                <a:srgbClr val="8F8F8F"/>
              </a:solidFill>
              <a:effectLst/>
              <a:latin typeface="MuseoSans"/>
            </a:endParaRP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16</a:t>
            </a:fld>
            <a:endParaRPr lang="de-AT"/>
          </a:p>
        </p:txBody>
      </p:sp>
    </p:spTree>
    <p:extLst>
      <p:ext uri="{BB962C8B-B14F-4D97-AF65-F5344CB8AC3E}">
        <p14:creationId xmlns:p14="http://schemas.microsoft.com/office/powerpoint/2010/main" val="1782550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Jei norite, spustelėkite šias nuorodas ir sužinokite daugiau apie bendravimą internete bei profesionalų elgesį skaitmeninėje erdvėje. Tai labai svarbu tiek jūsų darbui, tiek asmeniniam gyvenimui.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17</a:t>
            </a:fld>
            <a:endParaRPr lang="de-AT"/>
          </a:p>
        </p:txBody>
      </p:sp>
    </p:spTree>
    <p:extLst>
      <p:ext uri="{BB962C8B-B14F-4D97-AF65-F5344CB8AC3E}">
        <p14:creationId xmlns:p14="http://schemas.microsoft.com/office/powerpoint/2010/main" val="77069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Ketvirtasis šio modulio užsiėmimas buvo skirtas auditorijos pritraukimui. Tai reiškia, kaip pasiekti kuo daugiau žmonių internete, kad visi žinotų apie jūsų įstaigą ir norėtų joje apsilankyti. Štai keletas pagrindinių punktų, kuriuos turėtumėte įsiminti.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18</a:t>
            </a:fld>
            <a:endParaRPr lang="de-AT"/>
          </a:p>
        </p:txBody>
      </p:sp>
    </p:spTree>
    <p:extLst>
      <p:ext uri="{BB962C8B-B14F-4D97-AF65-F5344CB8AC3E}">
        <p14:creationId xmlns:p14="http://schemas.microsoft.com/office/powerpoint/2010/main" val="1750347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Pirmas pagrindinis žingsnis siekiant padidinti auditoriją - apibrėžti tikslinę grupę. Tikslinė grupė - tai tam tikra žmonių grupė, kurią siekiama pasiekti reklama. Žiūrovui ar skaitytojui, kuris nepriklauso tikslinei grupei, reklama bus neįdomi. Tikslinę auditoriją gali lemti amžius, lytis, pajamos, vietovė, interesai ar daugybė kitų veiksnių.</a:t>
            </a:r>
          </a:p>
          <a:p>
            <a:endParaRPr lang="de-AT" dirty="0"/>
          </a:p>
          <a:p>
            <a:r>
              <a:rPr lang="lt-LT" b="0" i="0" dirty="0">
                <a:solidFill>
                  <a:srgbClr val="011140"/>
                </a:solidFill>
                <a:effectLst/>
                <a:latin typeface="Proxima Nova Rg"/>
              </a:rPr>
              <a:t>Priklausomai nuo to, ką parduodate, jūsų tikslinė auditorija gali būti </a:t>
            </a:r>
            <a:r>
              <a:rPr lang="lt-LT" b="0" i="0" dirty="0" err="1">
                <a:solidFill>
                  <a:srgbClr val="011140"/>
                </a:solidFill>
                <a:effectLst/>
                <a:latin typeface="Proxima Nova Rg"/>
              </a:rPr>
              <a:t>nišinė</a:t>
            </a:r>
            <a:r>
              <a:rPr lang="lt-LT" b="0" i="0" dirty="0">
                <a:solidFill>
                  <a:srgbClr val="011140"/>
                </a:solidFill>
                <a:effectLst/>
                <a:latin typeface="Proxima Nova Rg"/>
              </a:rPr>
              <a:t> arba platesnė. Pavyzdžiui, jei būtumėte batų pardavėjas, jūsų tikslinė auditorija būtų plati, nes batus nešioja ir vyrai, ir moterys, ir vaikai. Kita vertus, galbūt parduodate būtent aukštos kokybės bėgimo batelius. Tuomet jūsų tikslinė auditorija būtų labiau </a:t>
            </a:r>
            <a:r>
              <a:rPr lang="lt-LT" b="0" i="0" dirty="0" err="1">
                <a:solidFill>
                  <a:srgbClr val="011140"/>
                </a:solidFill>
                <a:effectLst/>
                <a:latin typeface="Proxima Nova Rg"/>
              </a:rPr>
              <a:t>nišinė</a:t>
            </a:r>
            <a:r>
              <a:rPr lang="lt-LT" b="0" i="0" dirty="0">
                <a:solidFill>
                  <a:srgbClr val="011140"/>
                </a:solidFill>
                <a:effectLst/>
                <a:latin typeface="Proxima Nova Rg"/>
              </a:rPr>
              <a:t> - elitiniai 20-40 metų amžiaus sportininkai, kurie susidomėjo bėgimu arba yra bėgę maratoną. Bet kuriuo atveju svarbu apibrėžti ir suskirstyti tikslinę auditoriją, kad galėtumėte kurti pranešimus, kurie jai patiktų, ir nustatyti, kokius kanalus ji renkasi.</a:t>
            </a:r>
          </a:p>
          <a:p>
            <a:endParaRPr lang="en-US" b="0" i="0" dirty="0">
              <a:solidFill>
                <a:srgbClr val="011140"/>
              </a:solidFill>
              <a:effectLst/>
              <a:latin typeface="Proxima Nova Rg"/>
            </a:endParaRPr>
          </a:p>
          <a:p>
            <a:r>
              <a:rPr lang="lt-LT" b="0" i="0" dirty="0">
                <a:solidFill>
                  <a:srgbClr val="011140"/>
                </a:solidFill>
                <a:effectLst/>
                <a:latin typeface="Proxima Nova Rg"/>
              </a:rPr>
              <a:t>Tikslinės auditorijos yra orientuotos į konkrečią žmonių grupę. Tai gali būti vyrai, moterys, paaugliai arba vaikai. Juos paprastai sieja bendri interesai, pavyzdžiui, skaitymas, bėgimas ar futbolas. Lengvas būdas tai padaryti - stebėti visus jūsų įstaigoje besilankančius žmones ir suskirstyti juos į kelias grupes. Suskirstydami juos, apsvarstykite galimybę naudoti toliau nurodytus demografinius duomenis ir identifikatorius:</a:t>
            </a:r>
            <a:endParaRPr lang="en-US" b="0" i="0" u="none" strike="noStrike" dirty="0">
              <a:solidFill>
                <a:srgbClr val="011140"/>
              </a:solidFill>
              <a:effectLst/>
              <a:latin typeface="Proxima Nova Rg"/>
            </a:endParaRPr>
          </a:p>
          <a:p>
            <a:pPr algn="l">
              <a:buFont typeface="Arial" panose="020B0604020202020204" pitchFamily="34" charset="0"/>
              <a:buChar char="•"/>
            </a:pPr>
            <a:r>
              <a:rPr lang="lt-LT" b="0" i="0" dirty="0">
                <a:solidFill>
                  <a:srgbClr val="011140"/>
                </a:solidFill>
                <a:effectLst/>
                <a:latin typeface="Proxima Nova Rg"/>
              </a:rPr>
              <a:t>Amžius</a:t>
            </a:r>
          </a:p>
          <a:p>
            <a:pPr algn="l">
              <a:buFont typeface="Arial" panose="020B0604020202020204" pitchFamily="34" charset="0"/>
              <a:buChar char="•"/>
            </a:pPr>
            <a:r>
              <a:rPr lang="lt-LT" b="0" i="0" dirty="0">
                <a:solidFill>
                  <a:srgbClr val="011140"/>
                </a:solidFill>
                <a:effectLst/>
                <a:latin typeface="Proxima Nova Rg"/>
              </a:rPr>
              <a:t>Lytis</a:t>
            </a:r>
          </a:p>
          <a:p>
            <a:pPr algn="l">
              <a:buFont typeface="Arial" panose="020B0604020202020204" pitchFamily="34" charset="0"/>
              <a:buChar char="•"/>
            </a:pPr>
            <a:r>
              <a:rPr lang="lt-LT" b="0" i="0" dirty="0">
                <a:solidFill>
                  <a:srgbClr val="011140"/>
                </a:solidFill>
                <a:effectLst/>
                <a:latin typeface="Proxima Nova Rg"/>
              </a:rPr>
              <a:t>Vietovė</a:t>
            </a:r>
          </a:p>
          <a:p>
            <a:pPr algn="l">
              <a:buFont typeface="Arial" panose="020B0604020202020204" pitchFamily="34" charset="0"/>
              <a:buChar char="•"/>
            </a:pPr>
            <a:r>
              <a:rPr lang="lt-LT" b="0" i="0" dirty="0">
                <a:solidFill>
                  <a:srgbClr val="011140"/>
                </a:solidFill>
                <a:effectLst/>
                <a:latin typeface="Proxima Nova Rg"/>
              </a:rPr>
              <a:t>Pomėgiai</a:t>
            </a:r>
          </a:p>
          <a:p>
            <a:pPr algn="l">
              <a:buFont typeface="Arial" panose="020B0604020202020204" pitchFamily="34" charset="0"/>
              <a:buChar char="•"/>
            </a:pPr>
            <a:r>
              <a:rPr lang="lt-LT" b="0" i="0" dirty="0">
                <a:solidFill>
                  <a:srgbClr val="011140"/>
                </a:solidFill>
                <a:effectLst/>
                <a:latin typeface="Proxima Nova Rg"/>
              </a:rPr>
              <a:t>Pajamos</a:t>
            </a:r>
          </a:p>
          <a:p>
            <a:pPr algn="l">
              <a:buFont typeface="Arial" panose="020B0604020202020204" pitchFamily="34" charset="0"/>
              <a:buChar char="•"/>
            </a:pPr>
            <a:r>
              <a:rPr lang="lt-LT" b="0" i="0" dirty="0">
                <a:solidFill>
                  <a:srgbClr val="011140"/>
                </a:solidFill>
                <a:effectLst/>
                <a:latin typeface="Proxima Nova Rg"/>
              </a:rPr>
              <a:t>Išsilavinimas</a:t>
            </a:r>
          </a:p>
          <a:p>
            <a:pPr algn="l">
              <a:buFont typeface="Arial" panose="020B0604020202020204" pitchFamily="34" charset="0"/>
              <a:buChar char="•"/>
            </a:pPr>
            <a:r>
              <a:rPr lang="lt-LT" b="0" i="0" dirty="0">
                <a:solidFill>
                  <a:srgbClr val="011140"/>
                </a:solidFill>
                <a:effectLst/>
                <a:latin typeface="Proxima Nova Rg"/>
              </a:rPr>
              <a:t>Profesija</a:t>
            </a:r>
          </a:p>
          <a:p>
            <a:pPr algn="l">
              <a:buFont typeface="Arial" panose="020B0604020202020204" pitchFamily="34" charset="0"/>
              <a:buChar char="•"/>
            </a:pPr>
            <a:r>
              <a:rPr lang="lt-LT" b="0" i="0" dirty="0">
                <a:solidFill>
                  <a:srgbClr val="011140"/>
                </a:solidFill>
                <a:effectLst/>
                <a:latin typeface="Proxima Nova Rg"/>
              </a:rPr>
              <a:t>Šeimyninė padėtis</a:t>
            </a:r>
          </a:p>
          <a:p>
            <a:pPr algn="l">
              <a:buFont typeface="Arial" panose="020B0604020202020204" pitchFamily="34" charset="0"/>
              <a:buChar char="•"/>
            </a:pPr>
            <a:r>
              <a:rPr lang="lt-LT" b="0" i="0" dirty="0">
                <a:solidFill>
                  <a:srgbClr val="011140"/>
                </a:solidFill>
                <a:effectLst/>
                <a:latin typeface="Proxima Nova Rg"/>
              </a:rPr>
              <a:t>Kuo jie pasitiki</a:t>
            </a:r>
          </a:p>
          <a:p>
            <a:pPr algn="l">
              <a:buFont typeface="Arial" panose="020B0604020202020204" pitchFamily="34" charset="0"/>
              <a:buChar char="•"/>
            </a:pPr>
            <a:r>
              <a:rPr lang="lt-LT" b="0" i="0" dirty="0">
                <a:solidFill>
                  <a:srgbClr val="011140"/>
                </a:solidFill>
                <a:effectLst/>
                <a:latin typeface="Proxima Nova Rg"/>
              </a:rPr>
              <a:t>Ką jie skaito ir (arba) žiūri</a:t>
            </a:r>
            <a:endParaRPr lang="en-US" b="0" i="0" dirty="0">
              <a:solidFill>
                <a:srgbClr val="011140"/>
              </a:solidFill>
              <a:effectLst/>
              <a:latin typeface="Proxima Nova Rg"/>
            </a:endParaRPr>
          </a:p>
          <a:p>
            <a:pPr algn="l">
              <a:buFont typeface="Arial" panose="020B0604020202020204" pitchFamily="34" charset="0"/>
              <a:buChar char="•"/>
            </a:pPr>
            <a:endParaRPr lang="en-US" b="0" i="0" dirty="0">
              <a:solidFill>
                <a:srgbClr val="011140"/>
              </a:solidFill>
              <a:effectLst/>
              <a:latin typeface="Proxima Nova Rg"/>
            </a:endParaRPr>
          </a:p>
          <a:p>
            <a:pPr algn="l">
              <a:buFont typeface="Arial" panose="020B0604020202020204" pitchFamily="34" charset="0"/>
              <a:buNone/>
            </a:pPr>
            <a:r>
              <a:rPr lang="lt-LT" b="0" i="0" dirty="0">
                <a:solidFill>
                  <a:srgbClr val="011140"/>
                </a:solidFill>
                <a:effectLst/>
                <a:latin typeface="Proxima Nova Rg"/>
              </a:rPr>
              <a:t>Nustačius tikslines grupes, galite pradėti burti savo auditoriją. Pradėkime nuo keleto dalykų, kuriuos reikia prisiminti. </a:t>
            </a:r>
            <a:endParaRPr lang="en-US" b="0" i="0" dirty="0">
              <a:solidFill>
                <a:srgbClr val="011140"/>
              </a:solidFill>
              <a:effectLst/>
              <a:latin typeface="Proxima Nova Rg"/>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19</a:t>
            </a:fld>
            <a:endParaRPr lang="de-AT"/>
          </a:p>
        </p:txBody>
      </p:sp>
    </p:spTree>
    <p:extLst>
      <p:ext uri="{BB962C8B-B14F-4D97-AF65-F5344CB8AC3E}">
        <p14:creationId xmlns:p14="http://schemas.microsoft.com/office/powerpoint/2010/main" val="178255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Paskutiniame trečiojo modulio užsiėmime trumpai apibendrinsite visą ankstesnį turinį. Tai turėtų įtvirtinti jūsų turimas žinias ir praktinius įgūdžius, kad būtumėte pasirengę juos naudoti GLAM įstaigoje.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433EF-1E01-4717-96BF-F44828D2ED17}"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99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Norėdami sukurti sąveiką socialinių tinklų platformose, turite kurti turinį, kuris sukeltų naudotojų reakciją. Tai priklauso nuo jūsų tikslinės grupės ir jūsų įstaigos, jos vertybių ir siūlomų paslaugų. Tačiau apskritai turinio derinimas yra prasmingas. Dalinkitės informatyviu, linksmu, įkvepiančiu ir aktualiu turiniu. Pavyzdžiui, skelbkite užkulisinį turinį, gyvai aiškinkite, kaip naudojami jūsų produktai ar paslaugos, kurkite grafikus su informacija iš tyrimų, įrodančių jūsų įstaigos efektyvumą, arba pristatykite savo komandą. Taip elgdamiesi </a:t>
            </a:r>
            <a:r>
              <a:rPr lang="lt-LT" b="0" i="0" dirty="0" err="1">
                <a:solidFill>
                  <a:srgbClr val="3C4043"/>
                </a:solidFill>
                <a:effectLst/>
                <a:latin typeface="Roboto" panose="02000000000000000000" pitchFamily="2" charset="0"/>
              </a:rPr>
              <a:t>apeliuosite</a:t>
            </a:r>
            <a:r>
              <a:rPr lang="lt-LT" b="0" i="0" dirty="0">
                <a:solidFill>
                  <a:srgbClr val="3C4043"/>
                </a:solidFill>
                <a:effectLst/>
                <a:latin typeface="Roboto" panose="02000000000000000000" pitchFamily="2" charset="0"/>
              </a:rPr>
              <a:t> į plačią žmonių grupę.</a:t>
            </a:r>
          </a:p>
          <a:p>
            <a:endParaRPr lang="en-US" b="0" i="0" dirty="0">
              <a:solidFill>
                <a:srgbClr val="3C4043"/>
              </a:solidFill>
              <a:effectLst/>
              <a:latin typeface="Roboto" panose="02000000000000000000" pitchFamily="2" charset="0"/>
            </a:endParaRPr>
          </a:p>
          <a:p>
            <a:r>
              <a:rPr lang="lt-LT" dirty="0"/>
              <a:t>Apskritai kiekvieną įrašą reikėtų sujungti su paveikslėliu arba nuoroda, kad jis būtų vaizdingesnis. Įrašai turėtų sukelti konkrečią emociją, tam taip pat galite naudoti jaustukus. Sukurkite nuotrauką su savo pranešimais! Tačiau turėkite omenyje: Neskelbkite žmonių nuotraukų be jų leidimo. Tai gali sukelti jums didelių teisinių problemų. Jei nesate tikri, tiesiog paklauskite savo viršininko, kokias nuotraukas jums leidžiama skelbti socialiniuose tinkluose. Svetainės pixaby.com arba freepik.com gali padėti jums rasti nuotraukų, kurias galima nemokamai naudoti socialiniuose tinkluose. </a:t>
            </a:r>
            <a:endParaRPr lang="de-AT" dirty="0"/>
          </a:p>
          <a:p>
            <a:endParaRPr lang="en-US" b="0" i="0" dirty="0">
              <a:solidFill>
                <a:srgbClr val="3C4043"/>
              </a:solidFill>
              <a:effectLst/>
              <a:latin typeface="Roboto" panose="02000000000000000000" pitchFamily="2" charset="0"/>
            </a:endParaRPr>
          </a:p>
          <a:p>
            <a:endParaRPr lang="en-US" b="0" i="0" dirty="0">
              <a:solidFill>
                <a:srgbClr val="3C4043"/>
              </a:solidFill>
              <a:effectLst/>
              <a:latin typeface="Roboto" panose="02000000000000000000" pitchFamily="2" charset="0"/>
            </a:endParaRPr>
          </a:p>
          <a:p>
            <a:r>
              <a:rPr lang="lt-LT" dirty="0"/>
              <a:t>Skaidrėje esanti nuoroda veda į „Meta“, bendrovės, kuri valdo „Facebook“ ir „Instagram“, palaikymo svetainę. Joje galite sužinoti ir išbandyti, kaip naudoti „Meta </a:t>
            </a:r>
            <a:r>
              <a:rPr lang="lt-LT" dirty="0" err="1"/>
              <a:t>Business</a:t>
            </a:r>
            <a:r>
              <a:rPr lang="lt-LT" dirty="0"/>
              <a:t> </a:t>
            </a:r>
            <a:r>
              <a:rPr lang="lt-LT" dirty="0" err="1"/>
              <a:t>Suite</a:t>
            </a:r>
            <a:r>
              <a:rPr lang="lt-LT" dirty="0"/>
              <a:t>“ savo GLAM įstaigai.</a:t>
            </a:r>
            <a:endParaRPr lang="de-AT" dirty="0"/>
          </a:p>
          <a:p>
            <a:r>
              <a:rPr lang="de-AT" dirty="0"/>
              <a:t> </a:t>
            </a: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20</a:t>
            </a:fld>
            <a:endParaRPr lang="de-AT"/>
          </a:p>
        </p:txBody>
      </p:sp>
    </p:spTree>
    <p:extLst>
      <p:ext uri="{BB962C8B-B14F-4D97-AF65-F5344CB8AC3E}">
        <p14:creationId xmlns:p14="http://schemas.microsoft.com/office/powerpoint/2010/main" val="406120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4D5156"/>
                </a:solidFill>
                <a:effectLst/>
                <a:latin typeface="Google Sans"/>
              </a:rPr>
              <a:t>Grotažymės - tai žodis arba raktažodis, prieš kurį rašomas grotelių simbolis, kaip matote skaidrėje. Jis naudojamas socialiniuose tinkluose paskelbtame pranešime, kad tie, kurie galbūt domisi jūsų tema, galėtų ją rasti ieškodami raktinio žodžio arba </a:t>
            </a:r>
            <a:r>
              <a:rPr lang="lt-LT" b="0" i="0" dirty="0" err="1">
                <a:solidFill>
                  <a:srgbClr val="4D5156"/>
                </a:solidFill>
                <a:effectLst/>
                <a:latin typeface="Google Sans"/>
              </a:rPr>
              <a:t>hashtag'o</a:t>
            </a:r>
            <a:r>
              <a:rPr lang="lt-LT" b="0" i="0" dirty="0">
                <a:solidFill>
                  <a:srgbClr val="4D5156"/>
                </a:solidFill>
                <a:effectLst/>
                <a:latin typeface="Google Sans"/>
              </a:rPr>
              <a:t>. Jis padeda atkreipti dėmesį į jūsų įrašus ir skatina sąveikavimą.</a:t>
            </a:r>
          </a:p>
          <a:p>
            <a:endParaRPr lang="en-US" b="0" i="0" dirty="0">
              <a:solidFill>
                <a:srgbClr val="040C28"/>
              </a:solidFill>
              <a:effectLst/>
              <a:latin typeface="Google Sans"/>
            </a:endParaRPr>
          </a:p>
          <a:p>
            <a:endParaRPr lang="en-US" b="0" i="0" dirty="0">
              <a:solidFill>
                <a:srgbClr val="040C28"/>
              </a:solidFill>
              <a:effectLst/>
              <a:latin typeface="Google Sans"/>
            </a:endParaRPr>
          </a:p>
          <a:p>
            <a:r>
              <a:rPr lang="lt-LT" b="0" i="0" dirty="0">
                <a:solidFill>
                  <a:srgbClr val="3C4043"/>
                </a:solidFill>
                <a:effectLst/>
                <a:latin typeface="Roboto" panose="02000000000000000000" pitchFamily="2" charset="0"/>
              </a:rPr>
              <a:t>Naudokite </a:t>
            </a:r>
            <a:r>
              <a:rPr lang="lt-LT" b="0" i="0" dirty="0" err="1">
                <a:solidFill>
                  <a:srgbClr val="3C4043"/>
                </a:solidFill>
                <a:effectLst/>
                <a:latin typeface="Roboto" panose="02000000000000000000" pitchFamily="2" charset="0"/>
              </a:rPr>
              <a:t>grotažymes</a:t>
            </a:r>
            <a:r>
              <a:rPr lang="lt-LT" b="0" i="0" dirty="0">
                <a:solidFill>
                  <a:srgbClr val="3C4043"/>
                </a:solidFill>
                <a:effectLst/>
                <a:latin typeface="Roboto" panose="02000000000000000000" pitchFamily="2" charset="0"/>
              </a:rPr>
              <a:t> kiekvienam pranešimui, kad jūsų įstaigą lengvai rastų kiti. Paprastai kiekvieno įrašo pabaigoje parašykite keletą raktažodžių su </a:t>
            </a:r>
            <a:r>
              <a:rPr lang="lt-LT" b="0" i="0" dirty="0" err="1">
                <a:solidFill>
                  <a:srgbClr val="3C4043"/>
                </a:solidFill>
                <a:effectLst/>
                <a:latin typeface="Roboto" panose="02000000000000000000" pitchFamily="2" charset="0"/>
              </a:rPr>
              <a:t>grotažymėmis</a:t>
            </a:r>
            <a:r>
              <a:rPr lang="lt-LT" b="0" i="0" dirty="0">
                <a:solidFill>
                  <a:srgbClr val="3C4043"/>
                </a:solidFill>
                <a:effectLst/>
                <a:latin typeface="Roboto" panose="02000000000000000000" pitchFamily="2" charset="0"/>
              </a:rPr>
              <a:t>. Jie visada turėtų būti vienodi, kad padidintumėte savo pasiekiamumą socialiniuose tinkluose. </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Viename ar keliuose užsiėmimuose jau nustatėte keletą savo įstaigos </a:t>
            </a:r>
            <a:r>
              <a:rPr lang="lt-LT" b="0" i="0" dirty="0" err="1">
                <a:solidFill>
                  <a:srgbClr val="3C4043"/>
                </a:solidFill>
                <a:effectLst/>
                <a:latin typeface="Roboto" panose="02000000000000000000" pitchFamily="2" charset="0"/>
              </a:rPr>
              <a:t>grotažymių</a:t>
            </a:r>
            <a:r>
              <a:rPr lang="lt-LT" b="0" i="0" dirty="0">
                <a:solidFill>
                  <a:srgbClr val="3C4043"/>
                </a:solidFill>
                <a:effectLst/>
                <a:latin typeface="Roboto" panose="02000000000000000000" pitchFamily="2" charset="0"/>
              </a:rPr>
              <a:t>. Naudokite juos ateityje. Pamatysite, kad tai jums labai padės. </a:t>
            </a:r>
            <a:endParaRPr lang="en-US" b="0" i="0" dirty="0">
              <a:solidFill>
                <a:srgbClr val="3C4043"/>
              </a:solidFill>
              <a:effectLst/>
              <a:latin typeface="Roboto" panose="02000000000000000000" pitchFamily="2" charset="0"/>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21</a:t>
            </a:fld>
            <a:endParaRPr lang="de-AT"/>
          </a:p>
        </p:txBody>
      </p:sp>
    </p:spTree>
    <p:extLst>
      <p:ext uri="{BB962C8B-B14F-4D97-AF65-F5344CB8AC3E}">
        <p14:creationId xmlns:p14="http://schemas.microsoft.com/office/powerpoint/2010/main" val="115949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Pasidomėkite, ar jums verta bendradarbiauti su kitomis jūsų regiono GLAM institucijomis. Jei jos paskelbs jūsų įnašą, pasieksite naują bendruomenę. Įmonė „</a:t>
            </a:r>
            <a:r>
              <a:rPr lang="lt-LT" b="0" i="0" dirty="0" err="1">
                <a:solidFill>
                  <a:srgbClr val="3C4043"/>
                </a:solidFill>
                <a:effectLst/>
                <a:latin typeface="Roboto" panose="02000000000000000000" pitchFamily="2" charset="0"/>
              </a:rPr>
              <a:t>WillaWunst</a:t>
            </a:r>
            <a:r>
              <a:rPr lang="lt-LT" b="0" i="0" dirty="0">
                <a:solidFill>
                  <a:srgbClr val="3C4043"/>
                </a:solidFill>
                <a:effectLst/>
                <a:latin typeface="Roboto" panose="02000000000000000000" pitchFamily="2" charset="0"/>
              </a:rPr>
              <a:t>“ čia pateikia pavyzdį. Tvarkinga internetinė dėlionių parduotuvė bendradarbiaudama su „</a:t>
            </a:r>
            <a:r>
              <a:rPr lang="lt-LT" b="0" i="0" dirty="0" err="1">
                <a:solidFill>
                  <a:srgbClr val="3C4043"/>
                </a:solidFill>
                <a:effectLst/>
                <a:latin typeface="Roboto" panose="02000000000000000000" pitchFamily="2" charset="0"/>
              </a:rPr>
              <a:t>Brammibal's</a:t>
            </a:r>
            <a:r>
              <a:rPr lang="lt-LT" b="0" i="0" dirty="0">
                <a:solidFill>
                  <a:srgbClr val="3C4043"/>
                </a:solidFill>
                <a:effectLst/>
                <a:latin typeface="Roboto" panose="02000000000000000000" pitchFamily="2" charset="0"/>
              </a:rPr>
              <a:t> </a:t>
            </a:r>
            <a:r>
              <a:rPr lang="lt-LT" b="0" i="0" dirty="0" err="1">
                <a:solidFill>
                  <a:srgbClr val="3C4043"/>
                </a:solidFill>
                <a:effectLst/>
                <a:latin typeface="Roboto" panose="02000000000000000000" pitchFamily="2" charset="0"/>
              </a:rPr>
              <a:t>Donuts</a:t>
            </a:r>
            <a:r>
              <a:rPr lang="lt-LT" b="0" i="0" dirty="0">
                <a:solidFill>
                  <a:srgbClr val="3C4043"/>
                </a:solidFill>
                <a:effectLst/>
                <a:latin typeface="Roboto" panose="02000000000000000000" pitchFamily="2" charset="0"/>
              </a:rPr>
              <a:t>“ dėlionių parduotuve išleido dėlionių motyvą. Tuomet jie tai reklamavo savo „Instagram“ kanaluose ir taip pasiekė abiejų „Instagram“ profilių sekėjus.</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Konkrečiu atveju galite bandyti bendradarbiauti su savivaldybėmis ar kitomis kultūros įstaigomis. Tiesiog pasidalykite jų pranešimais, o jos padarys tą patį su jūsų pranešimais. Taigi, bus galima plėsti savo tikslinę auditoriją. </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Norėdami pažymėti kitas įstaigas, kurios taip pat naudojasi socialiniais tinklais, tiesiog naudokite simbolį, kaip parodyta skaidrėje, uždėkite jį prieš įstaigos pavadinimą ir jis taps mėlynas. Mėlyna spalva parodo, kad ši institucija yra pažymėta jūsų įraše. </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Naudotojų kuriamas turinys - tai jūsų bendruomenės indėlis. Tai gali būti, pavyzdžiui, įrašai, kuriuose minima jūsų įstaiga, vertinama jūsų paslauga arba testuojamas jūsų produktas. Dalinkitės tuo savo socialinių tinklų paskyrose. Taip tapsite autentiškesni ir kartu patikimesni, padidės interaktyvumas jūsų profilyje.</a:t>
            </a:r>
            <a:br>
              <a:rPr lang="lt-LT" b="0" i="0" dirty="0">
                <a:solidFill>
                  <a:srgbClr val="3C4043"/>
                </a:solidFill>
                <a:effectLst/>
                <a:latin typeface="Roboto" panose="02000000000000000000" pitchFamily="2" charset="0"/>
              </a:rPr>
            </a:br>
            <a:endParaRPr lang="lt-LT"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Šis punktas tiesiogiai susijęs su ankstesniuoju. Užmegzkite bendradarbiavimą su kitomis įstaigomis ir abi pusės gaus naudos. </a:t>
            </a:r>
            <a:endParaRPr lang="en-US" b="0" i="0" dirty="0">
              <a:solidFill>
                <a:srgbClr val="3C4043"/>
              </a:solidFill>
              <a:effectLst/>
              <a:latin typeface="Roboto" panose="02000000000000000000" pitchFamily="2" charset="0"/>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22</a:t>
            </a:fld>
            <a:endParaRPr lang="de-AT"/>
          </a:p>
        </p:txBody>
      </p:sp>
    </p:spTree>
    <p:extLst>
      <p:ext uri="{BB962C8B-B14F-4D97-AF65-F5344CB8AC3E}">
        <p14:creationId xmlns:p14="http://schemas.microsoft.com/office/powerpoint/2010/main" val="2217211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Labai svarbu bendrauti su sekėjais, taip pat atsakinėti į komentarus ir žinutes. Be to, dalyvaukite diskusijose, susijusiose su jūsų sektoriumi, produktu arba tema, kurią išmanote. Taip užmegsite ryšį tarp savo įmonės ir socialinių tinklų naudotojų.</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Konkursai ir loterijos padeda atkreipti dėmesį į jūsų įstaigą ir padaryti ją žinomesnę. Vartotojai yra labiau linkę dalytis pranešimais ir kviesti tai daryti savo draugus. Ir viena, ir kita didina jūsų pasiekiamumą. Be to, gerokai padidėja sąveika. Jei komentarai ir „patinka“ yra būtina sąlyga dalyvauti konkurse, tai motyvuoja naudotojus juos jums skirti. Kartu ugdote klientų lojalumą. Svarbu, kad vykdydami tokius veiksmus atkreiptumėte dėmesį į teisines nuostatas.</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Pavyzdžiui, galite suplanuoti konkursą, kurio nugalėtojas bus pakviestas į parodą ar kitą renginį jūsų įstaigoje. </a:t>
            </a:r>
          </a:p>
        </p:txBody>
      </p:sp>
      <p:sp>
        <p:nvSpPr>
          <p:cNvPr id="4" name="Foliennummernplatzhalter 3"/>
          <p:cNvSpPr>
            <a:spLocks noGrp="1"/>
          </p:cNvSpPr>
          <p:nvPr>
            <p:ph type="sldNum" sz="quarter" idx="5"/>
          </p:nvPr>
        </p:nvSpPr>
        <p:spPr/>
        <p:txBody>
          <a:bodyPr/>
          <a:lstStyle/>
          <a:p>
            <a:fld id="{999433EF-1E01-4717-96BF-F44828D2ED17}" type="slidenum">
              <a:rPr lang="de-AT" smtClean="0"/>
              <a:t>23</a:t>
            </a:fld>
            <a:endParaRPr lang="de-AT"/>
          </a:p>
        </p:txBody>
      </p:sp>
    </p:spTree>
    <p:extLst>
      <p:ext uri="{BB962C8B-B14F-4D97-AF65-F5344CB8AC3E}">
        <p14:creationId xmlns:p14="http://schemas.microsoft.com/office/powerpoint/2010/main" val="368587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Turėtumėte reguliariai vertinti savo veiklą socialiniuose tinkluose. </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Patikrinkite naudojamos strategijos veiksmingumą, kad sužinotumėte, ar pasiektas norimas tikslas. Jei norimas rezultatas dar nepasiektas, galite įvertinti, kurios priemonės yra sėkmingos, o kurias reikia koreguoti ar peržiūrėti. Kaip elgiatės toliau?</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Atlikdami šią užduotį galite susitikti su kolegomis. Visada naudinga pasidalyti patirtimi ir nuomonėmis. Pamatysite, kad dirbdami komandoje tampate stipresni ir geresni!</a:t>
            </a:r>
            <a:endParaRPr lang="en-US" b="0" i="0" dirty="0">
              <a:solidFill>
                <a:srgbClr val="3C4043"/>
              </a:solidFill>
              <a:effectLst/>
              <a:latin typeface="Roboto" panose="02000000000000000000" pitchFamily="2" charset="0"/>
            </a:endParaRP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Apskritai su kolegomis naudinga kalbėtis apie savo tikslus ir jausmus. Šiam tikslui galbūt geriau tinka fiziniai susitikimai, bet nepamirškite: esate skaitmeninio bendradarbiavimo ir bendravimo profesionalas! </a:t>
            </a:r>
            <a:endParaRPr lang="en-US" b="0" i="0" dirty="0">
              <a:solidFill>
                <a:srgbClr val="3C4043"/>
              </a:solidFill>
              <a:effectLst/>
              <a:latin typeface="Roboto" panose="02000000000000000000" pitchFamily="2" charset="0"/>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24</a:t>
            </a:fld>
            <a:endParaRPr lang="de-AT"/>
          </a:p>
        </p:txBody>
      </p:sp>
    </p:spTree>
    <p:extLst>
      <p:ext uri="{BB962C8B-B14F-4D97-AF65-F5344CB8AC3E}">
        <p14:creationId xmlns:p14="http://schemas.microsoft.com/office/powerpoint/2010/main" val="3243456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25</a:t>
            </a:fld>
            <a:endParaRPr lang="de-AT"/>
          </a:p>
        </p:txBody>
      </p:sp>
    </p:spTree>
    <p:extLst>
      <p:ext uri="{BB962C8B-B14F-4D97-AF65-F5344CB8AC3E}">
        <p14:creationId xmlns:p14="http://schemas.microsoft.com/office/powerpoint/2010/main" val="123889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Sveiki atvykę į penktąjį ir paskutinį šio modulio užsiėmimą apie skaitmeninį komunikavimą ir bendradarbiavimą. Per pastaruosius keturis užsiėmimus sužinojote daug naujo apie komunikaciją ir bendradarbiavimą skaitmeniniame pasaulyje. Dabar metas pakartoti keletą pagrindinių dalykų, kad būtumėte tikri, jog būsite absoliutūs visų šių temų ekspertai. </a:t>
            </a:r>
            <a:endParaRPr lang="de-AT"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a:t>
            </a:fld>
            <a:endParaRPr lang="de-AT"/>
          </a:p>
        </p:txBody>
      </p:sp>
    </p:spTree>
    <p:extLst>
      <p:ext uri="{BB962C8B-B14F-4D97-AF65-F5344CB8AC3E}">
        <p14:creationId xmlns:p14="http://schemas.microsoft.com/office/powerpoint/2010/main" val="175034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lt-LT" b="0" i="0" dirty="0">
                <a:solidFill>
                  <a:srgbClr val="000000"/>
                </a:solidFill>
                <a:effectLst/>
                <a:latin typeface="Poppins" panose="00000500000000000000" pitchFamily="2" charset="0"/>
              </a:rPr>
              <a:t>Taigi, kas yra bendradarbiavimas ir kas yra skaitmeninis bendradarbiavimas?</a:t>
            </a:r>
            <a:endParaRPr lang="en-US" b="0" i="0" dirty="0">
              <a:solidFill>
                <a:srgbClr val="000000"/>
              </a:solidFill>
              <a:effectLst/>
              <a:latin typeface="Poppins" panose="00000500000000000000" pitchFamily="2" charset="0"/>
            </a:endParaRPr>
          </a:p>
          <a:p>
            <a:pPr algn="l" fontAlgn="base"/>
            <a:endParaRPr lang="en-US"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Bendradarbiavimas - tai asmenys, dirbantys kartu dėl bendro tikslo. Žmonės, turintys bendrų tikslų ir interesų, sukuria neprilygstamą sinergiją, kuri gali pranokti bet kurią organizaciją.</a:t>
            </a:r>
            <a:endParaRPr lang="en-US" b="0" i="0" dirty="0">
              <a:solidFill>
                <a:srgbClr val="000000"/>
              </a:solidFill>
              <a:effectLst/>
              <a:latin typeface="Poppins" panose="00000500000000000000" pitchFamily="2" charset="0"/>
            </a:endParaRPr>
          </a:p>
          <a:p>
            <a:pPr algn="l" fontAlgn="base"/>
            <a:endParaRPr lang="en-US"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Skaitmeninis bendradarbiavimas - tai praktika, kai žmonės dirba kartu naudodamiesi internetinėmis priemonėmis, pavyzdžiui, programinės įrangos kaip sprendimo platformomis, trumpiau tariant, </a:t>
            </a:r>
            <a:r>
              <a:rPr lang="lt-LT" b="0" i="0" dirty="0" err="1">
                <a:solidFill>
                  <a:srgbClr val="000000"/>
                </a:solidFill>
                <a:effectLst/>
                <a:latin typeface="Poppins" panose="00000500000000000000" pitchFamily="2" charset="0"/>
              </a:rPr>
              <a:t>SaaS</a:t>
            </a:r>
            <a:r>
              <a:rPr lang="lt-LT" b="0" i="0" dirty="0">
                <a:solidFill>
                  <a:srgbClr val="000000"/>
                </a:solidFill>
                <a:effectLst/>
                <a:latin typeface="Poppins" panose="00000500000000000000" pitchFamily="2" charset="0"/>
              </a:rPr>
              <a:t> platformomis. Vietoj to, kad komandos bendrautų ir dirbtų kartu tik vienoje patalpoje, jos gali pasikliauti skaitmeninėmis priemonėmis, leidžiančiomis joms dirbti kartu. Kai kurios organizacijos naudoja skaitmeninį bendradarbiavimą, kad papildytų savo kasdienę, vietoje vykdomą veiklą. Kitos praktikuoja skaitmeninį bendradarbiavimą, kad padėtų bendrauti su nuotoliu dirbančiais darbuotojais, pavyzdžiui, susirašinėti trumposiomis žinutėmis, skambinti vaizdo skambučiais, dalytis dokumentais ir valdyti projektus debesyje.</a:t>
            </a:r>
            <a:endParaRPr lang="en-US" b="0" i="0" dirty="0">
              <a:solidFill>
                <a:srgbClr val="000000"/>
              </a:solidFill>
              <a:effectLst/>
              <a:latin typeface="Poppins" panose="00000500000000000000" pitchFamily="2" charset="0"/>
            </a:endParaRPr>
          </a:p>
          <a:p>
            <a:pPr algn="l" fontAlgn="base"/>
            <a:endParaRPr lang="en-US"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Skaitmeniniai bendradarbiavimo įrankiai turi daug privalumų, kurie gali padėti padidinti darbuotojų produktyvumą jūsų įmonėje ir sumažinti pridėtines išlaidas. GLAM sektoriuje bendravimui ir bendradarbiavimui skirtų skaitmeninių priemonių naudojimas gerokai palengvina darbą ir leidžia lengvai, bet efektyviai bendradarbiauti su kolegomis ir net kitomis institucijomis visame pasaulyje. Naudojant skaitmenines priemones galima suaktyvinti ir panaudoti didžiulę sinergiją.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4</a:t>
            </a:fld>
            <a:endParaRPr lang="de-AT"/>
          </a:p>
        </p:txBody>
      </p:sp>
    </p:spTree>
    <p:extLst>
      <p:ext uri="{BB962C8B-B14F-4D97-AF65-F5344CB8AC3E}">
        <p14:creationId xmlns:p14="http://schemas.microsoft.com/office/powerpoint/2010/main" val="110190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Skaitmeninio bendradarbiavimo ir partnerystės naudą galima apibūdinti keliais pagrindiniais punktais, kurie bus pristatyti tolesnėse skaidrėse.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5</a:t>
            </a:fld>
            <a:endParaRPr lang="de-AT"/>
          </a:p>
        </p:txBody>
      </p:sp>
    </p:spTree>
    <p:extLst>
      <p:ext uri="{BB962C8B-B14F-4D97-AF65-F5344CB8AC3E}">
        <p14:creationId xmlns:p14="http://schemas.microsoft.com/office/powerpoint/2010/main" val="1595561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lt-LT" b="0" i="0" dirty="0">
                <a:effectLst/>
                <a:latin typeface="inherit"/>
              </a:rPr>
              <a:t>Dalinimasis dokumentais bendradarbiaujant skaitmeninėje erdvėje pagerina prieigą prie informacijos.</a:t>
            </a:r>
          </a:p>
          <a:p>
            <a:pPr algn="l" fontAlgn="base"/>
            <a:endParaRPr lang="lt-LT" b="0" i="0" dirty="0">
              <a:effectLst/>
              <a:latin typeface="inherit"/>
            </a:endParaRPr>
          </a:p>
          <a:p>
            <a:pPr algn="l" fontAlgn="base"/>
            <a:r>
              <a:rPr lang="lt-LT" b="0" i="0" dirty="0">
                <a:effectLst/>
                <a:latin typeface="inherit"/>
              </a:rPr>
              <a:t>Jei norite patobulinti verslo procesus ir darbo eigą, puikus atspirties taškas yra skaitmeninis bendradarbiavimas dalijantis dokumentais.</a:t>
            </a:r>
          </a:p>
          <a:p>
            <a:pPr algn="l" fontAlgn="base"/>
            <a:endParaRPr lang="lt-LT" b="0" i="0" dirty="0">
              <a:effectLst/>
              <a:latin typeface="inherit"/>
            </a:endParaRPr>
          </a:p>
          <a:p>
            <a:pPr algn="l" fontAlgn="base"/>
            <a:r>
              <a:rPr lang="lt-LT" b="0" i="0" dirty="0">
                <a:effectLst/>
                <a:latin typeface="inherit"/>
              </a:rPr>
              <a:t>Skaitmeninių dokumentų dalijimosi įrankiai suteikia centrinę vietą visoms byloms, dokumentams ir kitai daugialypės terpės informacijai. Taigi nereikės turėti kelių to paties dokumento kopijų visų darbuotojų pašto dėžutėse.</a:t>
            </a:r>
          </a:p>
          <a:p>
            <a:pPr algn="l" fontAlgn="base"/>
            <a:endParaRPr lang="lt-LT" b="0" i="0" dirty="0">
              <a:effectLst/>
              <a:latin typeface="inherit"/>
            </a:endParaRPr>
          </a:p>
          <a:p>
            <a:pPr algn="l" fontAlgn="base"/>
            <a:r>
              <a:rPr lang="lt-LT" b="0" i="0" dirty="0">
                <a:effectLst/>
                <a:latin typeface="inherit"/>
              </a:rPr>
              <a:t>Darbuotojams nebereikės failų saugoti savo standžiuosiuose diskuose ar USB atmintinėse. Jiems tereikia prisijungti prie bendradarbiavimo įrankio, kad galėtų pasiekti reikiamus failus.</a:t>
            </a:r>
          </a:p>
          <a:p>
            <a:pPr algn="l" fontAlgn="base"/>
            <a:endParaRPr lang="lt-LT" b="0" i="0" dirty="0">
              <a:effectLst/>
              <a:latin typeface="inherit"/>
            </a:endParaRPr>
          </a:p>
          <a:p>
            <a:pPr algn="l" fontAlgn="base"/>
            <a:r>
              <a:rPr lang="lt-LT" b="0" i="0" dirty="0">
                <a:effectLst/>
                <a:latin typeface="inherit"/>
              </a:rPr>
              <a:t>Dokumento saugojimas debesyje - tai paprasčiausias būdas žinoti, kad visi, kuriems reikia dokumento, visada galės jį pasiekti, kad ir kurioje pasaulio vietoje jie būtų. Skaitmeninis bendradarbiavimas internete tiesiogiai susijęs su debesų saugyklomis, kurios leidžia darbuotojams pasiekti ir dalytis turiniu nepriklausomai nuo buvimo vietos.</a:t>
            </a:r>
          </a:p>
          <a:p>
            <a:pPr algn="l" fontAlgn="base"/>
            <a:endParaRPr lang="en-US"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Tai taip pat pagerina visą organizacijos veiklą.</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Bendradarbiavimas internetu suteikia galimybę artimiau ir lengviau dirbti atskiroms komandoms virtualioje erdvėje, todėl panaikinami struktūriniai barjerai ir darbuotojai gali bendrauti efektyviau. Kai darbuotojai iš skirtingų skyrių bendrauja, jie gali rengti minčių lietų ir keistis naujomis idėjomis, plėtros strategijomis ir taktikomis.</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Tai taip pat kuria bendruomenės jausmą, net jei darbuotojai negali būti toje pačioje patalpoje.</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Asmenys ar komandos organizacijoje gali būti pasiskirstę dėl tokių priežasčių:</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filialai yra skirtingose geografinėse vietovėse - miestuose, miesteliuose ir net visiškai skirtingose laiko juostose!</a:t>
            </a:r>
            <a:endParaRPr lang="en-US" b="0" i="0" dirty="0">
              <a:solidFill>
                <a:srgbClr val="000000"/>
              </a:solidFill>
              <a:effectLst/>
              <a:latin typeface="inherit"/>
            </a:endParaRPr>
          </a:p>
          <a:p>
            <a:pPr algn="l" fontAlgn="base">
              <a:buFont typeface="Arial" panose="020B0604020202020204" pitchFamily="34" charset="0"/>
              <a:buNone/>
            </a:pPr>
            <a:endParaRPr lang="lt-LT" b="0" i="0" dirty="0">
              <a:solidFill>
                <a:srgbClr val="000000"/>
              </a:solidFill>
              <a:effectLst/>
              <a:latin typeface="inherit"/>
            </a:endParaRPr>
          </a:p>
          <a:p>
            <a:pPr algn="l" fontAlgn="base">
              <a:buFont typeface="Arial" panose="020B0604020202020204" pitchFamily="34" charset="0"/>
              <a:buNone/>
            </a:pPr>
            <a:r>
              <a:rPr lang="lt-LT" b="0" i="0" dirty="0">
                <a:solidFill>
                  <a:srgbClr val="000000"/>
                </a:solidFill>
                <a:effectLst/>
                <a:latin typeface="inherit"/>
              </a:rPr>
              <a:t>Organizacinė struktūrinė atskirtis, t. y. skirtingi skyriai, esantys skirtingose fizinėse vietose (aukštuose ar geografinėse vietovėse). Kai bendradarbiai iš skirtingų skyrių prie vieno projekto dirba atskirai, yra didesnė tikimybė, kad gyvybiškai svarbi informacija gali praslysti pro plyšius. Pavyzdžiui, kuriant naują produktą gali prireikti bendrų rinkodaros, dizaino ir techninių komandų pastangų. Skaitmeninio bendradarbiavimo dėka visi darbuotojai gali sklandžiai bendradarbiauti vienoje darbo erdvėje - kartu kurdami dokumentą, bendraudami pokalbiais ar rengdami visaverčius virtualius susitikimus.</a:t>
            </a:r>
          </a:p>
          <a:p>
            <a:pPr algn="l" fontAlgn="base">
              <a:buFont typeface="Arial" panose="020B0604020202020204" pitchFamily="34" charset="0"/>
              <a:buNone/>
            </a:pPr>
            <a:endParaRPr lang="en-US" b="0" i="0" dirty="0">
              <a:solidFill>
                <a:srgbClr val="000000"/>
              </a:solidFill>
              <a:effectLst/>
              <a:latin typeface="inherit"/>
            </a:endParaRPr>
          </a:p>
          <a:p>
            <a:pPr algn="l" fontAlgn="base">
              <a:buFont typeface="Arial" panose="020B0604020202020204" pitchFamily="34" charset="0"/>
              <a:buNone/>
            </a:pPr>
            <a:r>
              <a:rPr lang="lt-LT" b="0" i="0" dirty="0">
                <a:solidFill>
                  <a:srgbClr val="000000"/>
                </a:solidFill>
                <a:effectLst/>
                <a:latin typeface="inherit"/>
              </a:rPr>
              <a:t>Nuotoliu dirbantys darbuotojai: Šiandien daug daugiau organizacijų imasi nuotolinio darbo. Kai kurios organizacijos ir toliau skatina savo darbuotojus pamainomis arba visiškai dirbti iš namų. Bendradarbiavimas internetu gali padėti nuotoliu dirbantiems darbuotojams efektyviai dirbti, nepaisant to, kad jų nėra biure.</a:t>
            </a:r>
          </a:p>
          <a:p>
            <a:pPr algn="l" fontAlgn="base">
              <a:buFont typeface="Arial" panose="020B0604020202020204" pitchFamily="34" charset="0"/>
              <a:buNone/>
            </a:pPr>
            <a:endParaRPr lang="en-US" b="0" i="0" dirty="0">
              <a:solidFill>
                <a:srgbClr val="000000"/>
              </a:solidFill>
              <a:effectLst/>
              <a:latin typeface="inherit"/>
            </a:endParaRPr>
          </a:p>
          <a:p>
            <a:pPr algn="l" fontAlgn="base">
              <a:buFont typeface="Arial" panose="020B0604020202020204" pitchFamily="34" charset="0"/>
              <a:buNone/>
            </a:pPr>
            <a:r>
              <a:rPr lang="lt-LT" b="0" i="0" dirty="0">
                <a:solidFill>
                  <a:srgbClr val="000000"/>
                </a:solidFill>
                <a:effectLst/>
                <a:latin typeface="inherit"/>
              </a:rPr>
              <a:t>Išorės šalys - bendradarbiavimas internetu nėra tik virtuali interaktyvi darbo erdvė darbuotojams. Šiose erdvėse esančiais dokumentais taip pat galima dalytis su partneriais, klientais ir tiekėjais, todėl nebereikia įmonės dokumentų pridėti prie el. laiškų.</a:t>
            </a:r>
          </a:p>
          <a:p>
            <a:pPr algn="l" fontAlgn="base">
              <a:buFont typeface="Arial" panose="020B0604020202020204" pitchFamily="34" charset="0"/>
              <a:buNone/>
            </a:pPr>
            <a:endParaRPr lang="lt-LT" b="0" i="0" dirty="0">
              <a:solidFill>
                <a:srgbClr val="000000"/>
              </a:solidFill>
              <a:effectLst/>
              <a:latin typeface="inherit"/>
            </a:endParaRPr>
          </a:p>
          <a:p>
            <a:pPr algn="l" fontAlgn="base">
              <a:buFont typeface="Arial" panose="020B0604020202020204" pitchFamily="34" charset="0"/>
              <a:buNone/>
            </a:pPr>
            <a:r>
              <a:rPr lang="lt-LT" b="0" i="0" dirty="0">
                <a:solidFill>
                  <a:srgbClr val="000000"/>
                </a:solidFill>
                <a:effectLst/>
                <a:latin typeface="inherit"/>
              </a:rPr>
              <a:t>Galiausiai, skaitmeninės priemonės gali padėti jūsų organizacijai taupyti pinigus. Taip pat ir asmeniniame gyvenime skaitmeninių bendradarbiavimo ir bendravimo priemonių naudojimas gali padėti taupyti pinigus. Jums nebereikia keliauti, kad susitiktumėte su draugais. </a:t>
            </a:r>
            <a:endParaRPr lang="en-US" b="0" i="0" dirty="0">
              <a:solidFill>
                <a:srgbClr val="000000"/>
              </a:solidFill>
              <a:effectLst/>
              <a:latin typeface="inherit"/>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6</a:t>
            </a:fld>
            <a:endParaRPr lang="de-AT"/>
          </a:p>
        </p:txBody>
      </p:sp>
    </p:spTree>
    <p:extLst>
      <p:ext uri="{BB962C8B-B14F-4D97-AF65-F5344CB8AC3E}">
        <p14:creationId xmlns:p14="http://schemas.microsoft.com/office/powerpoint/2010/main" val="358197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000000"/>
                </a:solidFill>
                <a:effectLst/>
                <a:latin typeface="Poppins" panose="00000500000000000000" pitchFamily="2" charset="0"/>
              </a:rPr>
              <a:t>Kai bendradarbiaujama dalinantis skaitmeniniais dokumentais lengva kontroliuoti, kas turi turėti prieigą prie kokio turinio. Prieigą prie failų, aplankų, dokumentų galima suteikti konkretiems naudotojams tik pagal poreikį.</a:t>
            </a:r>
          </a:p>
          <a:p>
            <a:endParaRPr lang="lt-LT" b="0" i="0" dirty="0">
              <a:solidFill>
                <a:srgbClr val="000000"/>
              </a:solidFill>
              <a:effectLst/>
              <a:latin typeface="Poppins" panose="00000500000000000000" pitchFamily="2" charset="0"/>
            </a:endParaRPr>
          </a:p>
          <a:p>
            <a:r>
              <a:rPr lang="lt-LT" b="0" i="0" dirty="0">
                <a:solidFill>
                  <a:srgbClr val="000000"/>
                </a:solidFill>
                <a:effectLst/>
                <a:latin typeface="Poppins" panose="00000500000000000000" pitchFamily="2" charset="0"/>
              </a:rPr>
              <a:t>Pavyzdžiui, bibliotekoje prieigą prie klientų asmeninių duomenų turi tik tiesiogiai su klientais dirbantys darbuotojai. Visiems kitiems šių duomenų atverti neįmanoma. Tai labai svarbu duomenų privatumo požiūriu, nes draudžiama dalytis asmens duomenimis su trečiosiomis šalimis. </a:t>
            </a:r>
          </a:p>
          <a:p>
            <a:endParaRPr lang="en-US" b="0" i="0" dirty="0">
              <a:solidFill>
                <a:srgbClr val="000000"/>
              </a:solidFill>
              <a:effectLst/>
              <a:latin typeface="Poppins" panose="00000500000000000000" pitchFamily="2" charset="0"/>
            </a:endParaRPr>
          </a:p>
          <a:p>
            <a:pPr algn="l" fontAlgn="base"/>
            <a:r>
              <a:rPr lang="lt-LT" b="0" i="0" dirty="0" err="1">
                <a:solidFill>
                  <a:srgbClr val="000000"/>
                </a:solidFill>
                <a:effectLst/>
                <a:latin typeface="Poppins" panose="00000500000000000000" pitchFamily="2" charset="0"/>
              </a:rPr>
              <a:t>Įtikinamiausias</a:t>
            </a:r>
            <a:r>
              <a:rPr lang="lt-LT" b="0" i="0" dirty="0">
                <a:solidFill>
                  <a:srgbClr val="000000"/>
                </a:solidFill>
                <a:effectLst/>
                <a:latin typeface="Poppins" panose="00000500000000000000" pitchFamily="2" charset="0"/>
              </a:rPr>
              <a:t> bendradarbiavimo internetu dalinantis dokumentais argumentas yra tas, kad tai palengvina darbo eigos stebėjimą ir sumažina painiavą. Dažniausiai pradedate siųsti elektroniniu paštu pirmyn ir atgal skirtingas dokumento versijas, kai jis yra peržiūrimas. Suprasti, kuri versija yra naujausia, gali būti painu.</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Prisiminkite, kada paskutinį kartą teko siųsti failus elektroniniu paštu pirmyn ir atgal? Ar kada nors nebuvote tikri, ar dirbate su naujausia failo versija? Tie laikai baigėsi. Skaitmeninė bendradarbiavimo dalijantis dokumentais priemonė pašalina šią elektroninio pašto painiavą. Bet kurio projekto komandos nariai gali dirbti kartu su tuo pačiu dokumentu tuo pačiu metu. Visi visada gali matyti dabartinę darbinę dokumento versiją. Jie taip pat gali redaguoti ar peržiūrėti kitų atliktus pakeitimus, nesiųsdami el. pašto priedų visą dieną pirmyn ir atgal.</a:t>
            </a:r>
          </a:p>
          <a:p>
            <a:pPr algn="l" fontAlgn="base"/>
            <a:endParaRPr lang="en-US"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Taip pat galite tiesiog pridėti komandos narius, kad jie peržiūrėtų dokumentą, ir sužinoti, kas ir kada atliko dokumento pakeitimus. Taip pat galite pamatyti, kaip dokumentas atrodė prieš atliekant pakeitimus.</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Ypač didesnėse komandose muziejuose, archyvuose ar bibliotekose toks skaitmeninio bendradarbiavimo būdas yra būtinas, kad visi komandos nariai turėtų tą pačią informaciją. Dirbkite efektyviai naudodamiesi skaitmeninėmis bendradarbiavimo priemonėmis!</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7</a:t>
            </a:fld>
            <a:endParaRPr lang="de-AT"/>
          </a:p>
        </p:txBody>
      </p:sp>
    </p:spTree>
    <p:extLst>
      <p:ext uri="{BB962C8B-B14F-4D97-AF65-F5344CB8AC3E}">
        <p14:creationId xmlns:p14="http://schemas.microsoft.com/office/powerpoint/2010/main" val="150335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lt-LT" b="0" i="0" dirty="0">
                <a:solidFill>
                  <a:srgbClr val="000000"/>
                </a:solidFill>
                <a:effectLst/>
                <a:latin typeface="Poppins" panose="00000500000000000000" pitchFamily="2" charset="0"/>
              </a:rPr>
              <a:t>Skaitmeninės bendradarbiavimo priemonės pagerina darbuotojų įsitraukimą. Jos puikiai sukuria aplinką, kuri skatina bendradarbiavimą ir grįžtamąjį ryšį.</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Bendradarbiaujant dalijantis dokumentais internete, kiekvienas (turintis prieigą prie dokumento) gali matyti kitų paliktus komentarus ar atliktus pataisymus. Kaip ir būdinga žmogiškai prigimčiai, kai vienas asmuo mato, kad kiti komentuoja, tai natūraliai skatina didesnį įsitraukimą. Elektroninių laiškų siuntimas daugeliui žmonių CC ir BCC eilutėse juos supainioja ir net gali supykdyti. Bendradarbiavimas internetu suteikia kolegoms lygiavertiškumo jausmą, o toks skaidrumas lemia didesnį įsitraukimą ir motyvuoja. </a:t>
            </a:r>
          </a:p>
          <a:p>
            <a:pPr algn="l" fontAlgn="base"/>
            <a:endParaRPr lang="en-US"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Skaitmeninis bendradarbiavimas taip pat padeda sumažinti neproduktyvaus laiko, praleidžiamo susirinkimuose aptariant dokumentus, kiekį. Naudodamasis bendradarbiavimo dokumentuose priemone, bet kuris prieigos teises turintis asmuo gali greitai komentuoti ar redaguoti dokumentus. Kai tik dokumento pakeitimai bus paruošti, galite išsiųsti trumpą komentarą visiems dalyvaujantiems, o jie galės pasidalyti savo atsiliepimais arba pradėti keisti dokumentą. Jei reikia atlikti sudėtingus pakeitimus, galite surengti garso / vaizdo skambutį ir aptarti konkrečius klausimus.</a:t>
            </a:r>
          </a:p>
          <a:p>
            <a:pPr algn="l" fontAlgn="base"/>
            <a:endParaRPr lang="lt-LT" b="0" i="0" dirty="0">
              <a:solidFill>
                <a:srgbClr val="000000"/>
              </a:solidFill>
              <a:effectLst/>
              <a:latin typeface="Poppins" panose="00000500000000000000" pitchFamily="2" charset="0"/>
            </a:endParaRPr>
          </a:p>
          <a:p>
            <a:pPr algn="l" fontAlgn="base"/>
            <a:r>
              <a:rPr lang="lt-LT" b="0" i="0" dirty="0">
                <a:solidFill>
                  <a:srgbClr val="000000"/>
                </a:solidFill>
                <a:effectLst/>
                <a:latin typeface="Poppins" panose="00000500000000000000" pitchFamily="2" charset="0"/>
              </a:rPr>
              <a:t>Dar viena labai svarbi bendradarbiavimo internete priemonė, padedanti padidinti efektyvumą darbo vietoje, yra tiesioginės žinutės. Realiuoju laiku susirašinėdami trumposiomis žinutėmis galite susisiekti su savo komandos nariais per kelias sekundes, o ne laukti, kol bus laiko atsakyti į el. laišką. Kartais tiesiog iškelti trumpą klausimą pokalbyje ir gauti greitą atsakymą yra naudingiau nei siųsti jį el. paštu.</a:t>
            </a:r>
          </a:p>
          <a:p>
            <a:pPr algn="l" fontAlgn="base"/>
            <a:endParaRPr lang="en-US" b="0" i="0" dirty="0">
              <a:solidFill>
                <a:srgbClr val="000000"/>
              </a:solidFill>
              <a:effectLst/>
              <a:latin typeface="Poppins" panose="00000500000000000000" pitchFamily="2" charset="0"/>
            </a:endParaRPr>
          </a:p>
          <a:p>
            <a:pPr fontAlgn="base"/>
            <a:r>
              <a:rPr lang="lt-LT" dirty="0">
                <a:effectLst/>
                <a:latin typeface="inherit"/>
              </a:rPr>
              <a:t>Greitųjų žinučių siuntimo įrankiai sumažina el. laiškų grandines ir pagreitina bendravimo procesą. Greitųjų žinučių siuntimas, dažnai sutrumpintai vadinamas IM arba </a:t>
            </a:r>
            <a:r>
              <a:rPr lang="lt-LT" dirty="0" err="1">
                <a:effectLst/>
                <a:latin typeface="inherit"/>
              </a:rPr>
              <a:t>IM'ing</a:t>
            </a:r>
            <a:r>
              <a:rPr lang="lt-LT" dirty="0">
                <a:effectLst/>
                <a:latin typeface="inherit"/>
              </a:rPr>
              <a:t>, - tai keitimasis beveik realiuoju laiku siunčiamomis žinutėmis naudojant atskirą programą arba integruotą programinę įrangą. Skirtingai nuo pokalbių kambarių, kuriuose daug naudotojų dalyvauja daugybiniuose ir persidengiančiuose pokalbiuose, IM sesijos paprastai vyksta tarp dviejų naudotojų, bendraujant privačiai.</a:t>
            </a:r>
          </a:p>
          <a:p>
            <a:pPr fontAlgn="base"/>
            <a:endParaRPr lang="lt-LT" dirty="0">
              <a:effectLst/>
              <a:latin typeface="inherit"/>
            </a:endParaRPr>
          </a:p>
          <a:p>
            <a:pPr fontAlgn="base"/>
            <a:r>
              <a:rPr lang="lt-LT" dirty="0">
                <a:effectLst/>
                <a:latin typeface="inherit"/>
              </a:rPr>
              <a:t>Siųsdami tokias žinutes darbuotojai gali greitai spręsti problemas. Be to, komandos gali bendradarbiauti iš bet kurios vietos ir bet kuriuo metu. Pokalbių istorijos išsaugojimas padeda išsaugoti pasitarimus, kurie padėjo priimti sprendimą.</a:t>
            </a:r>
          </a:p>
          <a:p>
            <a:pPr fontAlgn="base"/>
            <a:endParaRPr lang="lt-LT" dirty="0">
              <a:effectLst/>
              <a:latin typeface="inherit"/>
            </a:endParaRPr>
          </a:p>
          <a:p>
            <a:pPr fontAlgn="base"/>
            <a:r>
              <a:rPr lang="lt-LT" dirty="0">
                <a:effectLst/>
                <a:latin typeface="inherit"/>
              </a:rPr>
              <a:t>Toks bendradarbiavimas tampa nesudėtingu, jis padeda lengviau užmegzti ryšius ir lemia geresnius rezultatus visiems.</a:t>
            </a:r>
            <a:endParaRPr lang="en-US" dirty="0">
              <a:effectLst/>
              <a:latin typeface="inherit"/>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8</a:t>
            </a:fld>
            <a:endParaRPr lang="de-AT"/>
          </a:p>
        </p:txBody>
      </p:sp>
    </p:spTree>
    <p:extLst>
      <p:ext uri="{BB962C8B-B14F-4D97-AF65-F5344CB8AC3E}">
        <p14:creationId xmlns:p14="http://schemas.microsoft.com/office/powerpoint/2010/main" val="127635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Štai trumpa santrauka. </a:t>
            </a:r>
          </a:p>
          <a:p>
            <a:endParaRPr lang="lt-LT" dirty="0"/>
          </a:p>
          <a:p>
            <a:r>
              <a:rPr lang="lt-LT" dirty="0"/>
              <a:t>Skaitmeninis bendradarbiavimas yra vis labiau populiarėjanti tendencija šiuolaikinėse organizacijose, o jo nauda yra daugialypė. Skaitmeninis bendradarbiavimas taupo laiką ir pastangas, lengvina darbo eigą, skatina komandinį darbą ir didina produktyvumą.</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9</a:t>
            </a:fld>
            <a:endParaRPr lang="de-AT"/>
          </a:p>
        </p:txBody>
      </p:sp>
    </p:spTree>
    <p:extLst>
      <p:ext uri="{BB962C8B-B14F-4D97-AF65-F5344CB8AC3E}">
        <p14:creationId xmlns:p14="http://schemas.microsoft.com/office/powerpoint/2010/main" val="63549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4675-70B7-BC20-980E-CBF6A9992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2432-36DE-D963-CF6C-F4D996E03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11F8-0E74-7AF8-F72E-8E5E6E792177}"/>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D5C2028B-B1CF-3087-67B5-AFB7A9238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3121-C28B-64A6-B188-5ED16A5EC208}"/>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53759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D2C7-49E0-3D2C-B049-80956D868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0B569-4C74-24E8-2D71-1B2B55841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E6171-64A2-FE82-9F27-165A05F9BBC1}"/>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BCE46BEE-7101-9053-952B-40F488677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9B0AC-272C-6B07-F6E1-AD647AF44CCE}"/>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884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22AD-DB14-9FD8-5A06-6A6EDF15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17BFA-6A73-10F8-0E3E-C2E1D6C99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65AC-D688-8B1F-EFA4-31F36CFA8D5E}"/>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2678BD7F-4E30-0E92-1141-103D04097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EABD-AF84-0413-2F24-0C5D075B6755}"/>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684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04D6-2608-9107-D23C-649188673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48B1F-44CF-1AAC-F886-D14B560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92D47-F1E2-F911-6529-135F875CA67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495A51CE-B663-6EFE-42E1-5A253F2B6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8D01-70E5-265E-1C45-3BA032888F4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3690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044F-BD8B-C11D-21E7-FFA5D7FF9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CFAE9-2C99-825F-356B-421E741B4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49096-E73D-F83B-4336-EA5BEDCB01AB}"/>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A52EB17A-D8A4-0FD7-D8AD-6D46A216D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CB323-DF6C-488F-8A54-820B76FB7254}"/>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68963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924-7CA4-986B-798C-47C6D9A38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BB736-90F9-9D82-6901-4D391B78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2A509-CED1-D3F3-0EB7-40F76E827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E25661-EB84-B3FA-66B4-78DF129A6BC4}"/>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0A0CE544-145E-316F-2E6C-15D49AA01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46678-FAAD-4BE6-D407-23427A680173}"/>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47730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119C-08D8-6D45-9A25-70E1E0DFC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B928-F489-AE5C-D725-1550C4A2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776EB-E9E0-FC0D-2D2B-0699035F3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546C2-BAAE-3153-2E83-2BDFDDB3A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FB735-1548-BA71-84CB-9A9FBBE27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5CDA3-697D-D4D2-2865-C5D60E65BCF6}"/>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8" name="Footer Placeholder 7">
            <a:extLst>
              <a:ext uri="{FF2B5EF4-FFF2-40B4-BE49-F238E27FC236}">
                <a16:creationId xmlns:a16="http://schemas.microsoft.com/office/drawing/2014/main" id="{84195480-E3F2-ACDC-80F2-5294FE982A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5F03B-AF0C-6186-9A05-55A79C2D8F80}"/>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58252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775-CA56-2E87-EC2D-3FEBEEA10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560BB-1734-7803-8B36-FC0FB94C10BF}"/>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4" name="Footer Placeholder 3">
            <a:extLst>
              <a:ext uri="{FF2B5EF4-FFF2-40B4-BE49-F238E27FC236}">
                <a16:creationId xmlns:a16="http://schemas.microsoft.com/office/drawing/2014/main" id="{0DE40A8C-0707-E713-C7C0-223A334C2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654A3-5F68-AF8A-0FBA-8578E4BF2F6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1709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3A1B3-2744-EEF9-7DA5-221941F2EFDC}"/>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3" name="Footer Placeholder 2">
            <a:extLst>
              <a:ext uri="{FF2B5EF4-FFF2-40B4-BE49-F238E27FC236}">
                <a16:creationId xmlns:a16="http://schemas.microsoft.com/office/drawing/2014/main" id="{D9771630-C3FE-4660-AFA5-6243179EA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89297-E96A-B2B1-B9CA-9885AF8309A2}"/>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93705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1348-262C-10D7-2D62-CBF5E6AB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F3F9A-8EB8-F809-D1DF-6DC6E678C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DBC7-7FE3-2DE6-9E90-1CFFD9F8E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91279-981F-4C19-74B0-56C790612F85}"/>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FEFD2BA-8F3C-1B33-3F98-A7BE3C460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4E5C9-8DD4-04FA-C5AA-91FD759B1A8B}"/>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7683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AC6-3964-E1C8-DCF1-D64F3CFBD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07B4E-9C2F-5CEB-4E5E-0F86E1FB1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EB5A-FB5E-4A82-8D3C-EE1F0D7D6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C765A-57C5-E765-E618-C37B1D26363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75AD102-E133-FED3-4D5D-DD23C348A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F463-2FAE-CC99-0740-5A4B8E88E61D}"/>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58749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51A7-CB74-A90E-391E-7005DC451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253F0-7A1F-9C56-E83C-274CEF601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4622-A56D-F229-E58D-8D712BC1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8FFC888F-C7A8-E50B-EC52-A4F9B23A5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8B2A54-ED4B-4122-A796-79590F1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1C175-0F7F-45CF-AD2A-52A5689186F6}" type="slidenum">
              <a:rPr lang="en-US" smtClean="0"/>
              <a:pPr/>
              <a:t>‹#›</a:t>
            </a:fld>
            <a:endParaRPr lang="en-US"/>
          </a:p>
        </p:txBody>
      </p:sp>
    </p:spTree>
    <p:extLst>
      <p:ext uri="{BB962C8B-B14F-4D97-AF65-F5344CB8AC3E}">
        <p14:creationId xmlns:p14="http://schemas.microsoft.com/office/powerpoint/2010/main" val="187048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hyperlink" Target="https://storage.googleapis.com/googwebreview.appspot.com/grow-ext-cloud-images-uploads/7uffzv9dk4sn-7hKvAioxXzE82hvj7kMopV-932d7bca6dc128089e803f9cac9dc634-14786_HomePageFeature_Demo_v10_MidRes_96F9E3FC.mp4"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notesSlide" Target="../notesSlides/notesSlide14.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indeed.com/career-advice/career-development/examples-of-tone" TargetMode="External"/><Relationship Id="rId3" Type="http://schemas.openxmlformats.org/officeDocument/2006/relationships/slideLayout" Target="../slideLayouts/slideLayout2.xml"/><Relationship Id="rId7" Type="http://schemas.openxmlformats.org/officeDocument/2006/relationships/hyperlink" Target="https://www.indeed.com/career-advice/career-development/email-etiquett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e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facebook.com/business/tools/meta-business-suite/help" TargetMode="External"/><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jpe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0.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workspace.google.com/intl/en_ie/?utm_source=google&amp;utm_medium=cpc&amp;utm_campaign=emea-at-all-en-dr-bkws-all-hv-trial-b-t4-1011339&amp;utm_content=text-ad-none-none-DEV_c-CRE_667927906287-ADGP_Hybrid+%7C+BKWS+-+BRO+%7C+Txt+~+Google+Workspace+~+Create_Account-KWID_43700077471692916-kwd-1023618284762-userloc_9062721&amp;utm_term=KW_google%20workspace%20account-ST_google+workspace+account&amp;gad_source=1&amp;gclid=Cj0KCQiAwbitBhDIARIsABfFYIKrAKKtb553KqeArjU2t00i1buZ7G0-gSXRG38UfVI0qeST6sQ-iBkaAp68EALw_wcB&amp;gclsrc=aw.ds" TargetMode="External"/><Relationship Id="rId13" Type="http://schemas.openxmlformats.org/officeDocument/2006/relationships/image" Target="../media/image1.jpeg"/><Relationship Id="rId3" Type="http://schemas.openxmlformats.org/officeDocument/2006/relationships/hyperlink" Target="https://mailsafi.com/blog/benefits-of-digital-collaboration/#:~:text=Digital%20collaboration%20can%20improve%20communication,lead%20to%20significant%20cost%20savings." TargetMode="External"/><Relationship Id="rId7" Type="http://schemas.openxmlformats.org/officeDocument/2006/relationships/hyperlink" Target="https://support.microsoft.com/en-us/topic/what-is-microsoft-teams-3de4d369-0167-8def-b93b-0eb5286d7a29" TargetMode="External"/><Relationship Id="rId12"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blitzz.co/blog/digital-workplace-commnunication-and-collaboration" TargetMode="External"/><Relationship Id="rId11" Type="http://schemas.openxmlformats.org/officeDocument/2006/relationships/hyperlink" Target="http://www.pixabay.com/" TargetMode="External"/><Relationship Id="rId5" Type="http://schemas.openxmlformats.org/officeDocument/2006/relationships/hyperlink" Target="https://www.campaignmonitor.com/resources/knowledge-base/what-do-cc-and-bcc-mean-in-emails/#:~:text=The%20difference%20between%20the%20two,a%20copy%20of%20the%20email." TargetMode="External"/><Relationship Id="rId10" Type="http://schemas.openxmlformats.org/officeDocument/2006/relationships/hyperlink" Target="https://www.marketingevolution.com/marketing-essentials/target-audience" TargetMode="External"/><Relationship Id="rId4" Type="http://schemas.openxmlformats.org/officeDocument/2006/relationships/hyperlink" Target="https://www.investopedia.com/terms/o/overhead.asp" TargetMode="External"/><Relationship Id="rId9" Type="http://schemas.openxmlformats.org/officeDocument/2006/relationships/hyperlink" Target="https://www.kaspersky.com/resource-center/preemptive-safety/what-is-netiquette"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EE1-516E-6D33-3AE3-F8283C252D1F}"/>
              </a:ext>
            </a:extLst>
          </p:cNvPr>
          <p:cNvSpPr>
            <a:spLocks noGrp="1"/>
          </p:cNvSpPr>
          <p:nvPr>
            <p:ph type="ctrTitle"/>
          </p:nvPr>
        </p:nvSpPr>
        <p:spPr>
          <a:xfrm>
            <a:off x="4049754" y="2686449"/>
            <a:ext cx="6454220" cy="526239"/>
          </a:xfrm>
        </p:spPr>
        <p:txBody>
          <a:bodyPr>
            <a:normAutofit fontScale="90000"/>
          </a:bodyPr>
          <a:lstStyle/>
          <a:p>
            <a:br>
              <a:rPr lang="lt-LT" sz="3600" dirty="0"/>
            </a:br>
            <a:r>
              <a:rPr lang="lt-LT" sz="3600" b="1" dirty="0"/>
              <a:t>Mišraus mokymosi kursas</a:t>
            </a:r>
            <a:endParaRPr lang="en-US" sz="3600" b="1" dirty="0"/>
          </a:p>
        </p:txBody>
      </p:sp>
      <p:sp>
        <p:nvSpPr>
          <p:cNvPr id="3" name="Subtitle 2">
            <a:extLst>
              <a:ext uri="{FF2B5EF4-FFF2-40B4-BE49-F238E27FC236}">
                <a16:creationId xmlns:a16="http://schemas.microsoft.com/office/drawing/2014/main" id="{FBF38C2F-F40C-3E10-95AF-AE764182241E}"/>
              </a:ext>
            </a:extLst>
          </p:cNvPr>
          <p:cNvSpPr>
            <a:spLocks noGrp="1"/>
          </p:cNvSpPr>
          <p:nvPr>
            <p:ph type="subTitle" idx="1"/>
          </p:nvPr>
        </p:nvSpPr>
        <p:spPr>
          <a:xfrm>
            <a:off x="3744009" y="3472454"/>
            <a:ext cx="7194497" cy="1607774"/>
          </a:xfrm>
        </p:spPr>
        <p:txBody>
          <a:bodyPr>
            <a:normAutofit/>
          </a:bodyPr>
          <a:lstStyle/>
          <a:p>
            <a:r>
              <a:rPr lang="en-US" b="1" dirty="0"/>
              <a:t>3</a:t>
            </a:r>
            <a:r>
              <a:rPr lang="lt-LT" b="1" dirty="0"/>
              <a:t> modulis</a:t>
            </a:r>
            <a:r>
              <a:rPr lang="en-US" b="1" dirty="0"/>
              <a:t>:</a:t>
            </a:r>
            <a:r>
              <a:rPr lang="lt-LT" b="1" dirty="0"/>
              <a:t> </a:t>
            </a:r>
            <a:r>
              <a:rPr lang="de-AT" b="1" dirty="0"/>
              <a:t>KOMUNIKACIJA IR BENDRADARBIAVIMAS</a:t>
            </a:r>
            <a:endParaRPr lang="lt-LT" b="1" dirty="0"/>
          </a:p>
          <a:p>
            <a:r>
              <a:rPr lang="lt-LT" b="1" dirty="0"/>
              <a:t>5 užsiėmimas</a:t>
            </a:r>
          </a:p>
          <a:p>
            <a:r>
              <a:rPr lang="lt-LT" dirty="0"/>
              <a:t>Parengė:</a:t>
            </a:r>
            <a:r>
              <a:rPr lang="de-AT" dirty="0"/>
              <a:t> VINCO</a:t>
            </a:r>
            <a:endParaRPr lang="lt-LT" dirty="0"/>
          </a:p>
        </p:txBody>
      </p:sp>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154" y="-39188"/>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2" y="3041120"/>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3" y="1801018"/>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a:t>
            </a:r>
            <a:r>
              <a:rPr lang="en-GB" sz="4000" b="0" cap="none" spc="0" dirty="0" err="1">
                <a:ln w="0"/>
                <a:solidFill>
                  <a:schemeClr val="accent1"/>
                </a:solidFill>
                <a:effectLst>
                  <a:outerShdw blurRad="38100" dist="25400" dir="5400000" algn="ctr" rotWithShape="0">
                    <a:srgbClr val="6E747A">
                      <a:alpha val="43000"/>
                    </a:srgbClr>
                  </a:outerShdw>
                </a:effectLst>
              </a:rPr>
              <a:t>Įtraukiojo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užimtumo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skatinimas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diegiant</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atviras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inovacijas</a:t>
            </a:r>
            <a:r>
              <a:rPr lang="en-GB" sz="4000" b="0" cap="none" spc="0" dirty="0">
                <a:ln w="0"/>
                <a:solidFill>
                  <a:schemeClr val="accent1"/>
                </a:solidFill>
                <a:effectLst>
                  <a:outerShdw blurRad="38100" dist="25400" dir="5400000" algn="ctr" rotWithShape="0">
                    <a:srgbClr val="6E747A">
                      <a:alpha val="43000"/>
                    </a:srgbClr>
                  </a:outerShdw>
                </a:effectLst>
              </a:rPr>
              <a:t> GLAM </a:t>
            </a:r>
            <a:r>
              <a:rPr lang="en-GB" sz="4000" b="0" cap="none" spc="0" dirty="0" err="1">
                <a:ln w="0"/>
                <a:solidFill>
                  <a:schemeClr val="accent1"/>
                </a:solidFill>
                <a:effectLst>
                  <a:outerShdw blurRad="38100" dist="25400" dir="5400000" algn="ctr" rotWithShape="0">
                    <a:srgbClr val="6E747A">
                      <a:alpha val="43000"/>
                    </a:srgbClr>
                  </a:outerShdw>
                </a:effectLst>
              </a:rPr>
              <a:t>sektoriuje</a:t>
            </a:r>
            <a:r>
              <a:rPr lang="en-GB" sz="4000" b="0" cap="none" spc="0" dirty="0">
                <a:ln w="0"/>
                <a:solidFill>
                  <a:schemeClr val="accent1"/>
                </a:solidFill>
                <a:effectLst>
                  <a:outerShdw blurRad="38100" dist="25400" dir="5400000" algn="ctr" rotWithShape="0">
                    <a:srgbClr val="6E747A">
                      <a:alpha val="43000"/>
                    </a:srgbClr>
                  </a:outerShdw>
                </a:effectLst>
              </a:rPr>
              <a:t>“</a:t>
            </a:r>
          </a:p>
        </p:txBody>
      </p:sp>
      <p:sp>
        <p:nvSpPr>
          <p:cNvPr id="4" name="TextBox 8">
            <a:extLst>
              <a:ext uri="{FF2B5EF4-FFF2-40B4-BE49-F238E27FC236}">
                <a16:creationId xmlns:a16="http://schemas.microsoft.com/office/drawing/2014/main" id="{2F9A5588-6CC5-D4D8-00D2-83A2B97E9837}"/>
              </a:ext>
            </a:extLst>
          </p:cNvPr>
          <p:cNvSpPr txBox="1"/>
          <p:nvPr/>
        </p:nvSpPr>
        <p:spPr>
          <a:xfrm>
            <a:off x="698154" y="6188473"/>
            <a:ext cx="8444971" cy="5770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pic>
        <p:nvPicPr>
          <p:cNvPr id="6" name="Audio 5">
            <a:hlinkClick r:id="" action="ppaction://media"/>
            <a:extLst>
              <a:ext uri="{FF2B5EF4-FFF2-40B4-BE49-F238E27FC236}">
                <a16:creationId xmlns:a16="http://schemas.microsoft.com/office/drawing/2014/main" id="{56A031C8-2749-8C12-1388-E139674F8F3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27111"/>
      </p:ext>
    </p:extLst>
  </p:cSld>
  <p:clrMapOvr>
    <a:masterClrMapping/>
  </p:clrMapOvr>
  <mc:AlternateContent xmlns:mc="http://schemas.openxmlformats.org/markup-compatibility/2006" xmlns:p14="http://schemas.microsoft.com/office/powerpoint/2010/main">
    <mc:Choice Requires="p14">
      <p:transition spd="slow" p14:dur="2000" advTm="5742"/>
    </mc:Choice>
    <mc:Fallback xmlns="">
      <p:transition spd="slow" advTm="5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5C7-BA6E-4C68-E7E6-8FAA052FDEC3}"/>
              </a:ext>
            </a:extLst>
          </p:cNvPr>
          <p:cNvSpPr>
            <a:spLocks noGrp="1"/>
          </p:cNvSpPr>
          <p:nvPr>
            <p:ph type="ctrTitle"/>
          </p:nvPr>
        </p:nvSpPr>
        <p:spPr>
          <a:xfrm>
            <a:off x="193963" y="2235200"/>
            <a:ext cx="6761019" cy="2387600"/>
          </a:xfrm>
        </p:spPr>
        <p:txBody>
          <a:bodyPr>
            <a:normAutofit fontScale="90000"/>
          </a:bodyPr>
          <a:lstStyle/>
          <a:p>
            <a:r>
              <a:rPr lang="lt-LT" dirty="0"/>
              <a:t>Skaitmeninio bendravimo ir bendradarbiavimo įrankiai</a:t>
            </a:r>
            <a:endParaRPr lang="de-AT"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81CFBC01-6BC5-4449-73A9-5434183B460B}"/>
              </a:ext>
            </a:extLst>
          </p:cNvPr>
          <p:cNvPicPr>
            <a:picLocks noChangeAspect="1"/>
          </p:cNvPicPr>
          <p:nvPr/>
        </p:nvPicPr>
        <p:blipFill>
          <a:blip r:embed="rId7"/>
          <a:stretch>
            <a:fillRect/>
          </a:stretch>
        </p:blipFill>
        <p:spPr>
          <a:xfrm>
            <a:off x="7238357" y="407821"/>
            <a:ext cx="4108515" cy="5338984"/>
          </a:xfrm>
          <a:prstGeom prst="rect">
            <a:avLst/>
          </a:prstGeom>
        </p:spPr>
      </p:pic>
      <p:pic>
        <p:nvPicPr>
          <p:cNvPr id="6" name="Audio 5">
            <a:hlinkClick r:id="" action="ppaction://media"/>
            <a:extLst>
              <a:ext uri="{FF2B5EF4-FFF2-40B4-BE49-F238E27FC236}">
                <a16:creationId xmlns:a16="http://schemas.microsoft.com/office/drawing/2014/main" id="{35F93B92-C8DD-EA2B-F009-B70BBF72A3A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38668898"/>
      </p:ext>
    </p:extLst>
  </p:cSld>
  <p:clrMapOvr>
    <a:masterClrMapping/>
  </p:clrMapOvr>
  <mc:AlternateContent xmlns:mc="http://schemas.openxmlformats.org/markup-compatibility/2006" xmlns:p14="http://schemas.microsoft.com/office/powerpoint/2010/main">
    <mc:Choice Requires="p14">
      <p:transition spd="slow" p14:dur="2000" advTm="35595"/>
    </mc:Choice>
    <mc:Fallback xmlns="">
      <p:transition spd="slow" advTm="35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838200" y="2443955"/>
            <a:ext cx="10515600" cy="1325563"/>
          </a:xfrm>
        </p:spPr>
        <p:txBody>
          <a:bodyPr/>
          <a:lstStyle/>
          <a:p>
            <a:r>
              <a:rPr lang="lt-LT" dirty="0"/>
              <a:t>Kokį įrankį turėčiau naudoti?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0979FAD8-6F05-F946-3079-F347192E7C51}"/>
              </a:ext>
            </a:extLst>
          </p:cNvPr>
          <p:cNvPicPr>
            <a:picLocks noChangeAspect="1"/>
          </p:cNvPicPr>
          <p:nvPr/>
        </p:nvPicPr>
        <p:blipFill>
          <a:blip r:embed="rId7"/>
          <a:stretch>
            <a:fillRect/>
          </a:stretch>
        </p:blipFill>
        <p:spPr>
          <a:xfrm>
            <a:off x="8867553" y="1927032"/>
            <a:ext cx="3003935" cy="3003935"/>
          </a:xfrm>
          <a:prstGeom prst="rect">
            <a:avLst/>
          </a:prstGeom>
        </p:spPr>
      </p:pic>
      <p:pic>
        <p:nvPicPr>
          <p:cNvPr id="7" name="Audio 6">
            <a:hlinkClick r:id="" action="ppaction://media"/>
            <a:extLst>
              <a:ext uri="{FF2B5EF4-FFF2-40B4-BE49-F238E27FC236}">
                <a16:creationId xmlns:a16="http://schemas.microsoft.com/office/drawing/2014/main" id="{546BAA7E-CCA3-B750-E5BD-7A6957C8321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82864077"/>
      </p:ext>
    </p:extLst>
  </p:cSld>
  <p:clrMapOvr>
    <a:masterClrMapping/>
  </p:clrMapOvr>
  <mc:AlternateContent xmlns:mc="http://schemas.openxmlformats.org/markup-compatibility/2006" xmlns:p14="http://schemas.microsoft.com/office/powerpoint/2010/main">
    <mc:Choice Requires="p14">
      <p:transition spd="slow" p14:dur="2000" advTm="117957"/>
    </mc:Choice>
    <mc:Fallback xmlns="">
      <p:transition spd="slow" advTm="11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Microsoft Teams</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pic>
        <p:nvPicPr>
          <p:cNvPr id="3" name="Grafik 2">
            <a:extLst>
              <a:ext uri="{FF2B5EF4-FFF2-40B4-BE49-F238E27FC236}">
                <a16:creationId xmlns:a16="http://schemas.microsoft.com/office/drawing/2014/main" id="{EB76B958-8C52-CCD3-288F-2A8C138B7409}"/>
              </a:ext>
            </a:extLst>
          </p:cNvPr>
          <p:cNvPicPr>
            <a:picLocks noChangeAspect="1"/>
          </p:cNvPicPr>
          <p:nvPr/>
        </p:nvPicPr>
        <p:blipFill>
          <a:blip r:embed="rId7"/>
          <a:stretch>
            <a:fillRect/>
          </a:stretch>
        </p:blipFill>
        <p:spPr>
          <a:xfrm>
            <a:off x="3737487" y="1613621"/>
            <a:ext cx="4717025" cy="4717025"/>
          </a:xfrm>
          <a:prstGeom prst="rect">
            <a:avLst/>
          </a:prstGeom>
        </p:spPr>
      </p:pic>
      <p:pic>
        <p:nvPicPr>
          <p:cNvPr id="6" name="Audio 5">
            <a:hlinkClick r:id="" action="ppaction://media"/>
            <a:extLst>
              <a:ext uri="{FF2B5EF4-FFF2-40B4-BE49-F238E27FC236}">
                <a16:creationId xmlns:a16="http://schemas.microsoft.com/office/drawing/2014/main" id="{648471AD-FBC0-8317-3D67-1F84C1CEDD6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11638465"/>
      </p:ext>
    </p:extLst>
  </p:cSld>
  <p:clrMapOvr>
    <a:masterClrMapping/>
  </p:clrMapOvr>
  <mc:AlternateContent xmlns:mc="http://schemas.openxmlformats.org/markup-compatibility/2006" xmlns:p14="http://schemas.microsoft.com/office/powerpoint/2010/main">
    <mc:Choice Requires="p14">
      <p:transition spd="slow" p14:dur="2000" advTm="57819"/>
    </mc:Choice>
    <mc:Fallback xmlns="">
      <p:transition spd="slow" advTm="5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hlinkClick r:id="rId7"/>
            <a:extLst>
              <a:ext uri="{FF2B5EF4-FFF2-40B4-BE49-F238E27FC236}">
                <a16:creationId xmlns:a16="http://schemas.microsoft.com/office/drawing/2014/main" id="{147E667D-C50A-1504-77CA-A1B02B6B3A73}"/>
              </a:ext>
            </a:extLst>
          </p:cNvPr>
          <p:cNvPicPr>
            <a:picLocks noChangeAspect="1"/>
          </p:cNvPicPr>
          <p:nvPr/>
        </p:nvPicPr>
        <p:blipFill>
          <a:blip r:embed="rId8"/>
          <a:stretch>
            <a:fillRect/>
          </a:stretch>
        </p:blipFill>
        <p:spPr>
          <a:xfrm>
            <a:off x="4218343" y="3175721"/>
            <a:ext cx="3999134" cy="506557"/>
          </a:xfrm>
          <a:prstGeom prst="rect">
            <a:avLst/>
          </a:prstGeom>
        </p:spPr>
      </p:pic>
      <p:pic>
        <p:nvPicPr>
          <p:cNvPr id="2" name="Audio 1">
            <a:hlinkClick r:id="" action="ppaction://media"/>
            <a:extLst>
              <a:ext uri="{FF2B5EF4-FFF2-40B4-BE49-F238E27FC236}">
                <a16:creationId xmlns:a16="http://schemas.microsoft.com/office/drawing/2014/main" id="{CB0D274B-1913-E566-4978-85197736A24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61969248"/>
      </p:ext>
    </p:extLst>
  </p:cSld>
  <p:clrMapOvr>
    <a:masterClrMapping/>
  </p:clrMapOvr>
  <mc:AlternateContent xmlns:mc="http://schemas.openxmlformats.org/markup-compatibility/2006" xmlns:p14="http://schemas.microsoft.com/office/powerpoint/2010/main">
    <mc:Choice Requires="p14">
      <p:transition spd="slow" p14:dur="2000" advTm="22858"/>
    </mc:Choice>
    <mc:Fallback xmlns="">
      <p:transition spd="slow" advTm="2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Google Workspace </a:t>
            </a:r>
            <a:r>
              <a:rPr lang="lt-LT" dirty="0"/>
              <a:t>įrankiai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CAF14ED4-1349-9F0C-7402-5A990724F7F6}"/>
              </a:ext>
            </a:extLst>
          </p:cNvPr>
          <p:cNvPicPr>
            <a:picLocks noChangeAspect="1"/>
          </p:cNvPicPr>
          <p:nvPr/>
        </p:nvPicPr>
        <p:blipFill>
          <a:blip r:embed="rId7"/>
          <a:stretch>
            <a:fillRect/>
          </a:stretch>
        </p:blipFill>
        <p:spPr>
          <a:xfrm>
            <a:off x="3851564" y="1906498"/>
            <a:ext cx="609600" cy="60960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4738255" y="1375328"/>
            <a:ext cx="6518563" cy="4525963"/>
          </a:xfrm>
          <a:prstGeom prst="rect">
            <a:avLst/>
          </a:prstGeom>
          <a:noFill/>
          <a:ln>
            <a:noFill/>
          </a:ln>
        </p:spPr>
        <p:txBody>
          <a:bodyPr spcFirstLastPara="1" vert="horz" wrap="square" lIns="91425" tIns="45700" rIns="91425"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Gmail</a:t>
            </a:r>
          </a:p>
          <a:p>
            <a:pPr marL="0" indent="0">
              <a:buNone/>
            </a:pPr>
            <a:endParaRPr lang="en-US" sz="90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a:t>
            </a:r>
            <a:r>
              <a:rPr lang="lt-LT" sz="3200" i="1" dirty="0">
                <a:solidFill>
                  <a:srgbClr val="202124"/>
                </a:solidFill>
                <a:latin typeface="arial" panose="020B0604020202020204" pitchFamily="34" charset="0"/>
              </a:rPr>
              <a:t>kalendorius</a:t>
            </a:r>
            <a:endParaRPr lang="en-US" sz="3200" i="1" dirty="0">
              <a:solidFill>
                <a:srgbClr val="202124"/>
              </a:solidFill>
              <a:latin typeface="arial" panose="020B0604020202020204" pitchFamily="34" charset="0"/>
            </a:endParaRPr>
          </a:p>
          <a:p>
            <a:pPr marL="0" indent="0">
              <a:buNone/>
            </a:pPr>
            <a:endParaRPr lang="en-US" sz="105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a:t>
            </a:r>
            <a:r>
              <a:rPr lang="lt-LT" sz="3200" i="1" dirty="0">
                <a:solidFill>
                  <a:srgbClr val="202124"/>
                </a:solidFill>
                <a:latin typeface="arial" panose="020B0604020202020204" pitchFamily="34" charset="0"/>
              </a:rPr>
              <a:t>diskas</a:t>
            </a:r>
            <a:r>
              <a:rPr lang="en-US" sz="3200" i="1" dirty="0">
                <a:solidFill>
                  <a:srgbClr val="202124"/>
                </a:solidFill>
                <a:latin typeface="arial" panose="020B0604020202020204" pitchFamily="34" charset="0"/>
              </a:rPr>
              <a:t> </a:t>
            </a:r>
          </a:p>
          <a:p>
            <a:pPr marL="0" indent="0">
              <a:buNone/>
            </a:pPr>
            <a:endParaRPr lang="en-US" sz="105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Meet</a:t>
            </a:r>
          </a:p>
          <a:p>
            <a:pPr marL="0" indent="0">
              <a:buNone/>
            </a:pPr>
            <a:endParaRPr lang="en-US" sz="105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Chat </a:t>
            </a: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2050" name="Picture 2" descr="calendar icon">
            <a:extLst>
              <a:ext uri="{FF2B5EF4-FFF2-40B4-BE49-F238E27FC236}">
                <a16:creationId xmlns:a16="http://schemas.microsoft.com/office/drawing/2014/main" id="{A705A1BA-62BE-C4E3-19B0-A4AE10D46E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7" y="268012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CCC1663C-262E-B9AB-6F84-6092C78EAED1}"/>
              </a:ext>
            </a:extLst>
          </p:cNvPr>
          <p:cNvPicPr>
            <a:picLocks noChangeAspect="1"/>
          </p:cNvPicPr>
          <p:nvPr/>
        </p:nvPicPr>
        <p:blipFill>
          <a:blip r:embed="rId9"/>
          <a:stretch>
            <a:fillRect/>
          </a:stretch>
        </p:blipFill>
        <p:spPr>
          <a:xfrm>
            <a:off x="3832637" y="3453752"/>
            <a:ext cx="609600" cy="609600"/>
          </a:xfrm>
          <a:prstGeom prst="rect">
            <a:avLst/>
          </a:prstGeom>
        </p:spPr>
      </p:pic>
      <p:pic>
        <p:nvPicPr>
          <p:cNvPr id="10" name="Grafik 9">
            <a:extLst>
              <a:ext uri="{FF2B5EF4-FFF2-40B4-BE49-F238E27FC236}">
                <a16:creationId xmlns:a16="http://schemas.microsoft.com/office/drawing/2014/main" id="{FC579AF4-3439-D477-EC46-46D0AC3DD346}"/>
              </a:ext>
            </a:extLst>
          </p:cNvPr>
          <p:cNvPicPr>
            <a:picLocks noChangeAspect="1"/>
          </p:cNvPicPr>
          <p:nvPr/>
        </p:nvPicPr>
        <p:blipFill>
          <a:blip r:embed="rId10"/>
          <a:stretch>
            <a:fillRect/>
          </a:stretch>
        </p:blipFill>
        <p:spPr>
          <a:xfrm>
            <a:off x="3832636" y="4227379"/>
            <a:ext cx="609600" cy="609600"/>
          </a:xfrm>
          <a:prstGeom prst="rect">
            <a:avLst/>
          </a:prstGeom>
        </p:spPr>
      </p:pic>
      <p:pic>
        <p:nvPicPr>
          <p:cNvPr id="12" name="Grafik 11">
            <a:extLst>
              <a:ext uri="{FF2B5EF4-FFF2-40B4-BE49-F238E27FC236}">
                <a16:creationId xmlns:a16="http://schemas.microsoft.com/office/drawing/2014/main" id="{07347DAF-6C7B-B9A2-BE8E-1886742D331B}"/>
              </a:ext>
            </a:extLst>
          </p:cNvPr>
          <p:cNvPicPr>
            <a:picLocks noChangeAspect="1"/>
          </p:cNvPicPr>
          <p:nvPr/>
        </p:nvPicPr>
        <p:blipFill rotWithShape="1">
          <a:blip r:embed="rId11"/>
          <a:srcRect r="61926" b="-16117"/>
          <a:stretch/>
        </p:blipFill>
        <p:spPr>
          <a:xfrm>
            <a:off x="3832636" y="5001006"/>
            <a:ext cx="624113" cy="845969"/>
          </a:xfrm>
          <a:prstGeom prst="rect">
            <a:avLst/>
          </a:prstGeom>
        </p:spPr>
      </p:pic>
      <p:pic>
        <p:nvPicPr>
          <p:cNvPr id="7" name="Audio 6">
            <a:hlinkClick r:id="" action="ppaction://media"/>
            <a:extLst>
              <a:ext uri="{FF2B5EF4-FFF2-40B4-BE49-F238E27FC236}">
                <a16:creationId xmlns:a16="http://schemas.microsoft.com/office/drawing/2014/main" id="{0903C56D-9388-063B-5BFE-96A24781D43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80267352"/>
      </p:ext>
    </p:extLst>
  </p:cSld>
  <p:clrMapOvr>
    <a:masterClrMapping/>
  </p:clrMapOvr>
  <mc:AlternateContent xmlns:mc="http://schemas.openxmlformats.org/markup-compatibility/2006" xmlns:p14="http://schemas.microsoft.com/office/powerpoint/2010/main">
    <mc:Choice Requires="p14">
      <p:transition spd="slow" p14:dur="2000" advTm="43259"/>
    </mc:Choice>
    <mc:Fallback xmlns="">
      <p:transition spd="slow" advTm="4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5C7-BA6E-4C68-E7E6-8FAA052FDEC3}"/>
              </a:ext>
            </a:extLst>
          </p:cNvPr>
          <p:cNvSpPr>
            <a:spLocks noGrp="1"/>
          </p:cNvSpPr>
          <p:nvPr>
            <p:ph type="ctrTitle"/>
          </p:nvPr>
        </p:nvSpPr>
        <p:spPr>
          <a:xfrm>
            <a:off x="1502576" y="2824703"/>
            <a:ext cx="9661610" cy="2387600"/>
          </a:xfrm>
        </p:spPr>
        <p:txBody>
          <a:bodyPr/>
          <a:lstStyle/>
          <a:p>
            <a:r>
              <a:rPr lang="de-AT" dirty="0" err="1"/>
              <a:t>Netiketas</a:t>
            </a:r>
            <a:r>
              <a:rPr lang="de-AT" dirty="0"/>
              <a:t> </a:t>
            </a:r>
            <a:r>
              <a:rPr lang="lt-LT" dirty="0"/>
              <a:t>internete</a:t>
            </a:r>
            <a:endParaRPr lang="de-AT"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7" name="Picture 2" descr="Paddington, Bär, Bahnhof, Statue">
            <a:extLst>
              <a:ext uri="{FF2B5EF4-FFF2-40B4-BE49-F238E27FC236}">
                <a16:creationId xmlns:a16="http://schemas.microsoft.com/office/drawing/2014/main" id="{07FA492B-165E-401A-4BC1-53DEBAF4D2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40" y="122548"/>
            <a:ext cx="5528062" cy="368825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B440007-16A6-047C-3582-33D50EAC40A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66416271"/>
      </p:ext>
    </p:extLst>
  </p:cSld>
  <p:clrMapOvr>
    <a:masterClrMapping/>
  </p:clrMapOvr>
  <mc:AlternateContent xmlns:mc="http://schemas.openxmlformats.org/markup-compatibility/2006" xmlns:p14="http://schemas.microsoft.com/office/powerpoint/2010/main">
    <mc:Choice Requires="p14">
      <p:transition spd="slow" p14:dur="2000" advTm="65495"/>
    </mc:Choice>
    <mc:Fallback xmlns="">
      <p:transition spd="slow" advTm="6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Kas </a:t>
            </a:r>
            <a:r>
              <a:rPr lang="en-US" dirty="0" err="1"/>
              <a:t>yra</a:t>
            </a:r>
            <a:r>
              <a:rPr lang="en-US" dirty="0"/>
              <a:t> </a:t>
            </a:r>
            <a:r>
              <a:rPr lang="en-US" dirty="0" err="1"/>
              <a:t>netiketas</a:t>
            </a:r>
            <a:r>
              <a:rPr lang="en-US" dirty="0"/>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sp>
        <p:nvSpPr>
          <p:cNvPr id="7" name="Google Shape;69;p2">
            <a:extLst>
              <a:ext uri="{FF2B5EF4-FFF2-40B4-BE49-F238E27FC236}">
                <a16:creationId xmlns:a16="http://schemas.microsoft.com/office/drawing/2014/main" id="{4BA17239-F685-AC53-0C33-626C53A4C049}"/>
              </a:ext>
            </a:extLst>
          </p:cNvPr>
          <p:cNvSpPr txBox="1">
            <a:spLocks/>
          </p:cNvSpPr>
          <p:nvPr/>
        </p:nvSpPr>
        <p:spPr>
          <a:xfrm>
            <a:off x="911544" y="1651000"/>
            <a:ext cx="10515600"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dirty="0">
                <a:solidFill>
                  <a:srgbClr val="202124"/>
                </a:solidFill>
                <a:latin typeface="arial" panose="020B0604020202020204" pitchFamily="34" charset="0"/>
              </a:rPr>
              <a:t>...</a:t>
            </a:r>
            <a:r>
              <a:rPr lang="en-US" dirty="0" err="1">
                <a:solidFill>
                  <a:srgbClr val="202124"/>
                </a:solidFill>
                <a:latin typeface="arial" panose="020B0604020202020204" pitchFamily="34" charset="0"/>
              </a:rPr>
              <a:t>teisingas</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ar</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priimtinas</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naudojimosi</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internetu</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būdas</a:t>
            </a:r>
            <a:r>
              <a:rPr lang="en-US" dirty="0">
                <a:solidFill>
                  <a:srgbClr val="202124"/>
                </a:solidFill>
                <a:latin typeface="arial" panose="020B0604020202020204" pitchFamily="34" charset="0"/>
              </a:rPr>
              <a:t>.</a:t>
            </a: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r>
              <a:rPr lang="en-US" sz="3200" dirty="0">
                <a:solidFill>
                  <a:srgbClr val="202124"/>
                </a:solidFill>
                <a:latin typeface="arial" panose="020B0604020202020204" pitchFamily="34" charset="0"/>
              </a:rPr>
              <a:t>Tiesiog </a:t>
            </a:r>
            <a:r>
              <a:rPr lang="en-US" sz="3200" dirty="0" err="1">
                <a:solidFill>
                  <a:srgbClr val="202124"/>
                </a:solidFill>
                <a:latin typeface="arial" panose="020B0604020202020204" pitchFamily="34" charset="0"/>
              </a:rPr>
              <a:t>būkite</a:t>
            </a:r>
            <a:r>
              <a:rPr lang="en-US" sz="3200" dirty="0">
                <a:solidFill>
                  <a:srgbClr val="202124"/>
                </a:solidFill>
                <a:latin typeface="arial" panose="020B0604020202020204" pitchFamily="34" charset="0"/>
              </a:rPr>
              <a:t>:</a:t>
            </a:r>
          </a:p>
          <a:p>
            <a:pPr marL="685800" indent="-457200">
              <a:buFont typeface="Wingdings" panose="05000000000000000000" pitchFamily="2" charset="2"/>
              <a:buChar char="v"/>
            </a:pPr>
            <a:r>
              <a:rPr lang="lt-LT" sz="3200" dirty="0">
                <a:solidFill>
                  <a:srgbClr val="202124"/>
                </a:solidFill>
                <a:latin typeface="arial" panose="020B0604020202020204" pitchFamily="34" charset="0"/>
              </a:rPr>
              <a:t>p</a:t>
            </a:r>
            <a:r>
              <a:rPr lang="en-US" sz="3200" dirty="0" err="1">
                <a:solidFill>
                  <a:srgbClr val="202124"/>
                </a:solidFill>
                <a:latin typeface="arial" panose="020B0604020202020204" pitchFamily="34" charset="0"/>
              </a:rPr>
              <a:t>agarb</a:t>
            </a:r>
            <a:r>
              <a:rPr lang="lt-LT" sz="3200" dirty="0">
                <a:solidFill>
                  <a:srgbClr val="202124"/>
                </a:solidFill>
                <a:latin typeface="arial" panose="020B0604020202020204" pitchFamily="34" charset="0"/>
              </a:rPr>
              <a:t>ū</a:t>
            </a:r>
            <a:r>
              <a:rPr lang="en-US" sz="3200" dirty="0">
                <a:solidFill>
                  <a:srgbClr val="202124"/>
                </a:solidFill>
                <a:latin typeface="arial" panose="020B0604020202020204" pitchFamily="34" charset="0"/>
              </a:rPr>
              <a:t>s</a:t>
            </a:r>
            <a:endParaRPr lang="lt-LT" sz="3200" dirty="0">
              <a:solidFill>
                <a:srgbClr val="202124"/>
              </a:solidFill>
              <a:latin typeface="arial" panose="020B0604020202020204" pitchFamily="34" charset="0"/>
            </a:endParaRPr>
          </a:p>
          <a:p>
            <a:pPr marL="685800" indent="-457200">
              <a:buFont typeface="Wingdings" panose="05000000000000000000" pitchFamily="2" charset="2"/>
              <a:buChar char="v"/>
            </a:pPr>
            <a:r>
              <a:rPr lang="lt-LT" sz="3200" dirty="0">
                <a:solidFill>
                  <a:srgbClr val="202124"/>
                </a:solidFill>
                <a:latin typeface="arial" panose="020B0604020202020204" pitchFamily="34" charset="0"/>
              </a:rPr>
              <a:t>draugiški</a:t>
            </a:r>
            <a:endParaRPr lang="en-US" sz="3200"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8" name="Picture 2" descr="Kamera, Telefon, Mädchen, Hände">
            <a:extLst>
              <a:ext uri="{FF2B5EF4-FFF2-40B4-BE49-F238E27FC236}">
                <a16:creationId xmlns:a16="http://schemas.microsoft.com/office/drawing/2014/main" id="{82BF80E9-098D-383B-339D-EBB5FD2EC00B}"/>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7241459" y="2863128"/>
            <a:ext cx="4630030" cy="308548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3CD271F-7ED7-1494-F8DF-5FF93685953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34605325"/>
      </p:ext>
    </p:extLst>
  </p:cSld>
  <p:clrMapOvr>
    <a:masterClrMapping/>
  </p:clrMapOvr>
  <mc:AlternateContent xmlns:mc="http://schemas.openxmlformats.org/markup-compatibility/2006" xmlns:p14="http://schemas.microsoft.com/office/powerpoint/2010/main">
    <mc:Choice Requires="p14">
      <p:transition spd="slow" p14:dur="2000" advTm="21898"/>
    </mc:Choice>
    <mc:Fallback xmlns="">
      <p:transition spd="slow" advTm="2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Pirmosios </a:t>
            </a:r>
            <a:r>
              <a:rPr lang="en-US" dirty="0" err="1"/>
              <a:t>pagalbos</a:t>
            </a:r>
            <a:r>
              <a:rPr lang="en-US" dirty="0"/>
              <a:t> </a:t>
            </a:r>
            <a:r>
              <a:rPr lang="en-US" dirty="0" err="1"/>
              <a:t>rinkinys</a:t>
            </a:r>
            <a:r>
              <a:rPr lang="en-US" dirty="0"/>
              <a:t> </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7" name="Content Placeholder 20">
            <a:extLst>
              <a:ext uri="{FF2B5EF4-FFF2-40B4-BE49-F238E27FC236}">
                <a16:creationId xmlns:a16="http://schemas.microsoft.com/office/drawing/2014/main" id="{26C19904-11BD-0FCD-C290-BE7A348A1802}"/>
              </a:ext>
            </a:extLst>
          </p:cNvPr>
          <p:cNvSpPr>
            <a:spLocks noGrp="1"/>
          </p:cNvSpPr>
          <p:nvPr>
            <p:ph idx="1"/>
          </p:nvPr>
        </p:nvSpPr>
        <p:spPr>
          <a:xfrm>
            <a:off x="838200" y="1825625"/>
            <a:ext cx="10515600" cy="4351338"/>
          </a:xfrm>
        </p:spPr>
        <p:txBody>
          <a:bodyPr>
            <a:normAutofit/>
          </a:bodyPr>
          <a:lstStyle/>
          <a:p>
            <a:r>
              <a:rPr lang="en-US" b="1" i="0" dirty="0">
                <a:solidFill>
                  <a:srgbClr val="2D2D2D"/>
                </a:solidFill>
                <a:effectLst/>
                <a:latin typeface="Indeed Sans"/>
                <a:hlinkClick r:id="rId7"/>
              </a:rPr>
              <a:t>28 Best Practices for Email Etiquette in the Workplace</a:t>
            </a:r>
            <a:endParaRPr lang="en-US" b="1" i="0" dirty="0">
              <a:solidFill>
                <a:srgbClr val="2D2D2D"/>
              </a:solidFill>
              <a:effectLst/>
              <a:latin typeface="Indeed Sans"/>
            </a:endParaRPr>
          </a:p>
          <a:p>
            <a:endParaRPr lang="en-US" b="1" dirty="0">
              <a:solidFill>
                <a:srgbClr val="2D2D2D"/>
              </a:solidFill>
              <a:latin typeface="Indeed Sans"/>
            </a:endParaRPr>
          </a:p>
          <a:p>
            <a:r>
              <a:rPr lang="en-US" b="1" i="0" dirty="0">
                <a:solidFill>
                  <a:srgbClr val="2D2D2D"/>
                </a:solidFill>
                <a:effectLst/>
                <a:latin typeface="Indeed Sans"/>
                <a:hlinkClick r:id="rId8"/>
              </a:rPr>
              <a:t>A Guide for Writers: 13 Examples of Tone in Writing</a:t>
            </a:r>
            <a:endParaRPr lang="en-US" b="1" i="0" dirty="0">
              <a:solidFill>
                <a:srgbClr val="2D2D2D"/>
              </a:solidFill>
              <a:effectLst/>
              <a:latin typeface="Indeed Sans"/>
            </a:endParaRPr>
          </a:p>
          <a:p>
            <a:endParaRPr lang="en-US" b="1" dirty="0">
              <a:solidFill>
                <a:srgbClr val="2D2D2D"/>
              </a:solidFill>
              <a:latin typeface="Indeed Sans"/>
            </a:endParaRPr>
          </a:p>
          <a:p>
            <a:endParaRPr lang="en-US" b="1" i="0" dirty="0">
              <a:solidFill>
                <a:srgbClr val="2D2D2D"/>
              </a:solidFill>
              <a:effectLst/>
              <a:latin typeface="Indeed Sans"/>
            </a:endParaRPr>
          </a:p>
          <a:p>
            <a:endParaRPr lang="en-US" b="1" i="0" dirty="0">
              <a:solidFill>
                <a:srgbClr val="2D2D2D"/>
              </a:solidFill>
              <a:effectLst/>
              <a:latin typeface="Indeed Sans"/>
            </a:endParaRPr>
          </a:p>
          <a:p>
            <a:endParaRPr lang="en-US" b="1" i="0" dirty="0">
              <a:solidFill>
                <a:srgbClr val="2D2D2D"/>
              </a:solidFill>
              <a:effectLst/>
              <a:latin typeface="Indeed Sans"/>
            </a:endParaRPr>
          </a:p>
          <a:p>
            <a:pPr lvl="0"/>
            <a:endParaRPr lang="en-CA" dirty="0"/>
          </a:p>
          <a:p>
            <a:pPr lvl="0"/>
            <a:endParaRPr lang="en-CA" dirty="0"/>
          </a:p>
          <a:p>
            <a:pPr lvl="0"/>
            <a:endParaRPr lang="el-GR" dirty="0"/>
          </a:p>
          <a:p>
            <a:endParaRPr lang="en-US" dirty="0"/>
          </a:p>
          <a:p>
            <a:endParaRPr lang="en-US" dirty="0"/>
          </a:p>
          <a:p>
            <a:endParaRPr lang="en-US" dirty="0"/>
          </a:p>
          <a:p>
            <a:endParaRPr lang="en-US" dirty="0"/>
          </a:p>
          <a:p>
            <a:endParaRPr lang="en-US" dirty="0"/>
          </a:p>
          <a:p>
            <a:pPr marL="179388" indent="-179388"/>
            <a:endParaRPr lang="en-US" dirty="0"/>
          </a:p>
          <a:p>
            <a:pPr marL="179388" indent="-179388"/>
            <a:endParaRPr lang="en-US" dirty="0"/>
          </a:p>
          <a:p>
            <a:pPr marL="179388" indent="-179388"/>
            <a:endParaRPr lang="en-US" dirty="0"/>
          </a:p>
          <a:p>
            <a:pPr marL="179388" indent="-179388"/>
            <a:endParaRPr lang="en-US" dirty="0"/>
          </a:p>
        </p:txBody>
      </p:sp>
      <p:pic>
        <p:nvPicPr>
          <p:cNvPr id="8" name="Picture 2" descr="Rotes Kreuz, Berater, Hilfe, Erste Hilfe">
            <a:extLst>
              <a:ext uri="{FF2B5EF4-FFF2-40B4-BE49-F238E27FC236}">
                <a16:creationId xmlns:a16="http://schemas.microsoft.com/office/drawing/2014/main" id="{4F70A8A0-177D-214A-9CF9-73DCA4E34F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1849" y="3938413"/>
            <a:ext cx="3128302" cy="262260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4BF99FC-FAD5-49B6-81FE-C7C3DA4C44B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51670560"/>
      </p:ext>
    </p:extLst>
  </p:cSld>
  <p:clrMapOvr>
    <a:masterClrMapping/>
  </p:clrMapOvr>
  <mc:AlternateContent xmlns:mc="http://schemas.openxmlformats.org/markup-compatibility/2006" xmlns:p14="http://schemas.microsoft.com/office/powerpoint/2010/main">
    <mc:Choice Requires="p14">
      <p:transition spd="slow" p14:dur="2000" advTm="12088"/>
    </mc:Choice>
    <mc:Fallback xmlns="">
      <p:transition spd="slow" advTm="12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5C7-BA6E-4C68-E7E6-8FAA052FDEC3}"/>
              </a:ext>
            </a:extLst>
          </p:cNvPr>
          <p:cNvSpPr>
            <a:spLocks noGrp="1"/>
          </p:cNvSpPr>
          <p:nvPr>
            <p:ph type="ctrTitle"/>
          </p:nvPr>
        </p:nvSpPr>
        <p:spPr>
          <a:xfrm>
            <a:off x="1502576" y="3675185"/>
            <a:ext cx="9144000" cy="2387600"/>
          </a:xfrm>
        </p:spPr>
        <p:txBody>
          <a:bodyPr/>
          <a:lstStyle/>
          <a:p>
            <a:r>
              <a:rPr lang="de-AT" dirty="0"/>
              <a:t>Auditorijos </a:t>
            </a:r>
            <a:r>
              <a:rPr lang="de-AT" dirty="0" err="1"/>
              <a:t>pritraukimas</a:t>
            </a:r>
            <a:endParaRPr lang="de-AT"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8944E122-F56A-3A49-8D90-CCB33645356C}"/>
              </a:ext>
            </a:extLst>
          </p:cNvPr>
          <p:cNvPicPr>
            <a:picLocks noChangeAspect="1"/>
          </p:cNvPicPr>
          <p:nvPr/>
        </p:nvPicPr>
        <p:blipFill>
          <a:blip r:embed="rId7"/>
          <a:stretch>
            <a:fillRect/>
          </a:stretch>
        </p:blipFill>
        <p:spPr>
          <a:xfrm>
            <a:off x="3803999" y="289988"/>
            <a:ext cx="4584002" cy="4437171"/>
          </a:xfrm>
          <a:prstGeom prst="rect">
            <a:avLst/>
          </a:prstGeom>
        </p:spPr>
      </p:pic>
      <p:pic>
        <p:nvPicPr>
          <p:cNvPr id="6" name="Audio 5">
            <a:hlinkClick r:id="" action="ppaction://media"/>
            <a:extLst>
              <a:ext uri="{FF2B5EF4-FFF2-40B4-BE49-F238E27FC236}">
                <a16:creationId xmlns:a16="http://schemas.microsoft.com/office/drawing/2014/main" id="{65C251B8-1542-E4DF-F944-AE633D4D915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28645773"/>
      </p:ext>
    </p:extLst>
  </p:cSld>
  <p:clrMapOvr>
    <a:masterClrMapping/>
  </p:clrMapOvr>
  <mc:AlternateContent xmlns:mc="http://schemas.openxmlformats.org/markup-compatibility/2006" xmlns:p14="http://schemas.microsoft.com/office/powerpoint/2010/main">
    <mc:Choice Requires="p14">
      <p:transition spd="slow" p14:dur="2000" advTm="14373"/>
    </mc:Choice>
    <mc:Fallback xmlns="">
      <p:transition spd="slow" advTm="1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Kaip pradėti…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sp>
        <p:nvSpPr>
          <p:cNvPr id="7" name="Google Shape;69;p2">
            <a:extLst>
              <a:ext uri="{FF2B5EF4-FFF2-40B4-BE49-F238E27FC236}">
                <a16:creationId xmlns:a16="http://schemas.microsoft.com/office/drawing/2014/main" id="{4BA17239-F685-AC53-0C33-626C53A4C049}"/>
              </a:ext>
            </a:extLst>
          </p:cNvPr>
          <p:cNvSpPr txBox="1">
            <a:spLocks/>
          </p:cNvSpPr>
          <p:nvPr/>
        </p:nvSpPr>
        <p:spPr>
          <a:xfrm>
            <a:off x="911544" y="1651000"/>
            <a:ext cx="8069732"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3200" b="1" u="sng" dirty="0">
                <a:solidFill>
                  <a:srgbClr val="202124"/>
                </a:solidFill>
                <a:latin typeface="arial" panose="020B0604020202020204" pitchFamily="34" charset="0"/>
              </a:rPr>
              <a:t>…</a:t>
            </a:r>
            <a:r>
              <a:rPr lang="lt-LT" sz="3200" b="1" u="sng" dirty="0">
                <a:solidFill>
                  <a:srgbClr val="202124"/>
                </a:solidFill>
                <a:latin typeface="arial" panose="020B0604020202020204" pitchFamily="34" charset="0"/>
              </a:rPr>
              <a:t>apibrėžkite tikslinę (-</a:t>
            </a:r>
            <a:r>
              <a:rPr lang="lt-LT" sz="3200" b="1" u="sng" dirty="0" err="1">
                <a:solidFill>
                  <a:srgbClr val="202124"/>
                </a:solidFill>
                <a:latin typeface="arial" panose="020B0604020202020204" pitchFamily="34" charset="0"/>
              </a:rPr>
              <a:t>es</a:t>
            </a:r>
            <a:r>
              <a:rPr lang="lt-LT" sz="3200" b="1" u="sng" dirty="0">
                <a:solidFill>
                  <a:srgbClr val="202124"/>
                </a:solidFill>
                <a:latin typeface="arial" panose="020B0604020202020204" pitchFamily="34" charset="0"/>
              </a:rPr>
              <a:t>) grupę (-</a:t>
            </a:r>
            <a:r>
              <a:rPr lang="lt-LT" sz="3200" b="1" u="sng" dirty="0" err="1">
                <a:solidFill>
                  <a:srgbClr val="202124"/>
                </a:solidFill>
                <a:latin typeface="arial" panose="020B0604020202020204" pitchFamily="34" charset="0"/>
              </a:rPr>
              <a:t>es</a:t>
            </a:r>
            <a:r>
              <a:rPr lang="lt-LT" sz="3200" b="1" u="sng" dirty="0">
                <a:solidFill>
                  <a:srgbClr val="202124"/>
                </a:solidFill>
                <a:latin typeface="arial" panose="020B0604020202020204" pitchFamily="34" charset="0"/>
              </a:rPr>
              <a:t>).</a:t>
            </a:r>
            <a:endParaRPr lang="en-US" sz="3200" b="1" u="sng" dirty="0">
              <a:solidFill>
                <a:srgbClr val="202124"/>
              </a:solidFill>
              <a:latin typeface="arial" panose="020B0604020202020204" pitchFamily="34" charset="0"/>
            </a:endParaRPr>
          </a:p>
          <a:p>
            <a:pPr>
              <a:buFont typeface="Arial" panose="020B0604020202020204" pitchFamily="34" charset="0"/>
              <a:buNone/>
            </a:pPr>
            <a:endParaRPr lang="en-US" sz="2000" dirty="0">
              <a:solidFill>
                <a:srgbClr val="202124"/>
              </a:solidFill>
              <a:latin typeface="arial" panose="020B0604020202020204" pitchFamily="34" charset="0"/>
            </a:endParaRPr>
          </a:p>
          <a:p>
            <a:pPr>
              <a:buFont typeface="Arial" panose="020B0604020202020204" pitchFamily="34" charset="0"/>
              <a:buNone/>
            </a:pPr>
            <a:endParaRPr lang="en-US" sz="2000" dirty="0">
              <a:solidFill>
                <a:srgbClr val="202124"/>
              </a:solidFill>
              <a:latin typeface="arial" panose="020B0604020202020204" pitchFamily="34" charset="0"/>
            </a:endParaRPr>
          </a:p>
          <a:p>
            <a:pPr>
              <a:buFont typeface="Arial" panose="020B0604020202020204" pitchFamily="34" charset="0"/>
              <a:buNone/>
            </a:pPr>
            <a:r>
              <a:rPr lang="lt-LT" sz="2400" b="1" dirty="0">
                <a:solidFill>
                  <a:srgbClr val="202124"/>
                </a:solidFill>
                <a:latin typeface="arial" panose="020B0604020202020204" pitchFamily="34" charset="0"/>
              </a:rPr>
              <a:t>Tikslinė grupė </a:t>
            </a:r>
            <a:r>
              <a:rPr lang="lt-LT" sz="2400" dirty="0">
                <a:solidFill>
                  <a:srgbClr val="202124"/>
                </a:solidFill>
                <a:latin typeface="arial" panose="020B0604020202020204" pitchFamily="34" charset="0"/>
              </a:rPr>
              <a:t>yra</a:t>
            </a:r>
            <a:r>
              <a:rPr lang="en-US" sz="2400" dirty="0">
                <a:solidFill>
                  <a:srgbClr val="202124"/>
                </a:solidFill>
                <a:latin typeface="arial" panose="020B0604020202020204" pitchFamily="34" charset="0"/>
              </a:rPr>
              <a:t>...</a:t>
            </a:r>
          </a:p>
          <a:p>
            <a:pPr>
              <a:buFont typeface="Arial" panose="020B0604020202020204" pitchFamily="34" charset="0"/>
              <a:buNone/>
            </a:pPr>
            <a:endParaRPr lang="en-US" sz="2400" dirty="0">
              <a:solidFill>
                <a:srgbClr val="202124"/>
              </a:solidFill>
              <a:latin typeface="arial" panose="020B0604020202020204" pitchFamily="34" charset="0"/>
            </a:endParaRPr>
          </a:p>
          <a:p>
            <a:pPr marL="0" indent="0">
              <a:buNone/>
            </a:pPr>
            <a:r>
              <a:rPr lang="lt-LT" sz="2400" dirty="0">
                <a:solidFill>
                  <a:srgbClr val="202124"/>
                </a:solidFill>
                <a:latin typeface="arial" panose="020B0604020202020204" pitchFamily="34" charset="0"/>
              </a:rPr>
              <a:t>...tam tikra žmonių grupė, kurią norima pasiekti su reklama.</a:t>
            </a:r>
            <a:endParaRPr lang="en-US" sz="2400"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2050" name="Picture 2" descr="Zielscheibe, Volltreffer, Bogenschießen">
            <a:extLst>
              <a:ext uri="{FF2B5EF4-FFF2-40B4-BE49-F238E27FC236}">
                <a16:creationId xmlns:a16="http://schemas.microsoft.com/office/drawing/2014/main" id="{57B894CA-1326-19BC-C5EB-DED830A0E919}"/>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8981276" y="2041777"/>
            <a:ext cx="2814017" cy="27744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A3A3BDE-35BC-08CE-B3C1-3F9D19281D3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70358382"/>
      </p:ext>
    </p:extLst>
  </p:cSld>
  <p:clrMapOvr>
    <a:masterClrMapping/>
  </p:clrMapOvr>
  <mc:AlternateContent xmlns:mc="http://schemas.openxmlformats.org/markup-compatibility/2006" xmlns:p14="http://schemas.microsoft.com/office/powerpoint/2010/main">
    <mc:Choice Requires="p14">
      <p:transition spd="slow" p14:dur="2000" advTm="105763"/>
    </mc:Choice>
    <mc:Fallback xmlns="">
      <p:transition spd="slow" advTm="10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Tikslai </a:t>
            </a:r>
            <a:r>
              <a:rPr lang="en-US" dirty="0" err="1"/>
              <a:t>ir</a:t>
            </a:r>
            <a:r>
              <a:rPr lang="en-US" dirty="0"/>
              <a:t> </a:t>
            </a:r>
            <a:r>
              <a:rPr lang="en-US" dirty="0" err="1"/>
              <a:t>mokymosi</a:t>
            </a:r>
            <a:r>
              <a:rPr lang="en-US" dirty="0"/>
              <a:t> </a:t>
            </a:r>
            <a:r>
              <a:rPr lang="en-US" dirty="0" err="1"/>
              <a:t>rezultatai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graphicFrame>
        <p:nvGraphicFramePr>
          <p:cNvPr id="3" name="Tabelle 2">
            <a:extLst>
              <a:ext uri="{FF2B5EF4-FFF2-40B4-BE49-F238E27FC236}">
                <a16:creationId xmlns:a16="http://schemas.microsoft.com/office/drawing/2014/main" id="{7F022365-7461-075C-1A23-DCD7855A23AA}"/>
              </a:ext>
            </a:extLst>
          </p:cNvPr>
          <p:cNvGraphicFramePr>
            <a:graphicFrameLocks noGrp="1"/>
          </p:cNvGraphicFramePr>
          <p:nvPr>
            <p:extLst>
              <p:ext uri="{D42A27DB-BD31-4B8C-83A1-F6EECF244321}">
                <p14:modId xmlns:p14="http://schemas.microsoft.com/office/powerpoint/2010/main" val="3883661694"/>
              </p:ext>
            </p:extLst>
          </p:nvPr>
        </p:nvGraphicFramePr>
        <p:xfrm>
          <a:off x="838200" y="1690688"/>
          <a:ext cx="10245436" cy="2924478"/>
        </p:xfrm>
        <a:graphic>
          <a:graphicData uri="http://schemas.openxmlformats.org/drawingml/2006/table">
            <a:tbl>
              <a:tblPr firstRow="1" bandRow="1">
                <a:tableStyleId>{5C22544A-7EE6-4342-B048-85BDC9FD1C3A}</a:tableStyleId>
              </a:tblPr>
              <a:tblGrid>
                <a:gridCol w="5122718">
                  <a:extLst>
                    <a:ext uri="{9D8B030D-6E8A-4147-A177-3AD203B41FA5}">
                      <a16:colId xmlns:a16="http://schemas.microsoft.com/office/drawing/2014/main" val="3524848239"/>
                    </a:ext>
                  </a:extLst>
                </a:gridCol>
                <a:gridCol w="5122718">
                  <a:extLst>
                    <a:ext uri="{9D8B030D-6E8A-4147-A177-3AD203B41FA5}">
                      <a16:colId xmlns:a16="http://schemas.microsoft.com/office/drawing/2014/main" val="4181990165"/>
                    </a:ext>
                  </a:extLst>
                </a:gridCol>
              </a:tblGrid>
              <a:tr h="1004238">
                <a:tc>
                  <a:txBody>
                    <a:bodyPr/>
                    <a:lstStyle/>
                    <a:p>
                      <a:pPr algn="ctr"/>
                      <a:r>
                        <a:rPr lang="lt-LT" sz="2400" dirty="0"/>
                        <a:t>Užsiėmimo tikslai</a:t>
                      </a:r>
                    </a:p>
                  </a:txBody>
                  <a:tcPr anchor="ctr"/>
                </a:tc>
                <a:tc>
                  <a:txBody>
                    <a:bodyPr/>
                    <a:lstStyle/>
                    <a:p>
                      <a:pPr algn="ctr"/>
                      <a:r>
                        <a:rPr lang="de-AT" sz="2400" dirty="0"/>
                        <a:t>Mokymosi </a:t>
                      </a:r>
                      <a:r>
                        <a:rPr lang="de-AT" sz="2400" dirty="0" err="1"/>
                        <a:t>rezultatai</a:t>
                      </a:r>
                      <a:endParaRPr lang="de-AT" sz="2400" dirty="0"/>
                    </a:p>
                  </a:txBody>
                  <a:tcPr anchor="ctr"/>
                </a:tc>
                <a:extLst>
                  <a:ext uri="{0D108BD9-81ED-4DB2-BD59-A6C34878D82A}">
                    <a16:rowId xmlns:a16="http://schemas.microsoft.com/office/drawing/2014/main" val="2732129477"/>
                  </a:ext>
                </a:extLst>
              </a:tr>
              <a:tr h="1004238">
                <a:tc>
                  <a:txBody>
                    <a:bodyPr/>
                    <a:lstStyle/>
                    <a:p>
                      <a:pPr marL="0" indent="0">
                        <a:buFont typeface="Arial" panose="020B0604020202020204" pitchFamily="34" charset="0"/>
                        <a:buNone/>
                      </a:pPr>
                      <a:endParaRPr lang="de-AT" sz="2000" dirty="0"/>
                    </a:p>
                    <a:p>
                      <a:pPr marL="285750" indent="-285750">
                        <a:buFont typeface="Arial" panose="020B0604020202020204" pitchFamily="34" charset="0"/>
                        <a:buChar char="•"/>
                      </a:pPr>
                      <a:r>
                        <a:rPr lang="lt-LT" sz="2000" dirty="0"/>
                        <a:t>Visų ankstesnių šio modulio užsiėmimų santrauka.</a:t>
                      </a:r>
                      <a:endParaRPr lang="de-AT" sz="2000" dirty="0"/>
                    </a:p>
                    <a:p>
                      <a:pPr marL="285750" indent="-285750">
                        <a:buFont typeface="Arial" panose="020B0604020202020204" pitchFamily="34" charset="0"/>
                        <a:buChar char="•"/>
                      </a:pPr>
                      <a:endParaRPr lang="de-AT" sz="2000" dirty="0"/>
                    </a:p>
                    <a:p>
                      <a:pPr marL="0" indent="0">
                        <a:buFont typeface="Arial" panose="020B0604020202020204" pitchFamily="34" charset="0"/>
                        <a:buNone/>
                      </a:pPr>
                      <a:endParaRPr lang="de-AT" sz="2000" dirty="0"/>
                    </a:p>
                    <a:p>
                      <a:pPr marL="0" indent="0">
                        <a:buFont typeface="Arial" panose="020B0604020202020204" pitchFamily="34" charset="0"/>
                        <a:buNone/>
                      </a:pPr>
                      <a:endParaRPr lang="de-AT" sz="2000" dirty="0"/>
                    </a:p>
                  </a:txBody>
                  <a:tcPr/>
                </a:tc>
                <a:tc>
                  <a:txBody>
                    <a:bodyPr/>
                    <a:lstStyle/>
                    <a:p>
                      <a:pPr marL="285750" indent="-285750">
                        <a:buFont typeface="Arial" panose="020B0604020202020204" pitchFamily="34" charset="0"/>
                        <a:buChar char="•"/>
                      </a:pPr>
                      <a:endParaRPr lang="de-AT" sz="2000" dirty="0"/>
                    </a:p>
                    <a:p>
                      <a:pPr marL="285750" indent="-285750">
                        <a:buFont typeface="Arial" panose="020B0604020202020204" pitchFamily="34" charset="0"/>
                        <a:buChar char="•"/>
                      </a:pPr>
                      <a:r>
                        <a:rPr lang="lt-LT" sz="2000" dirty="0"/>
                        <a:t>Įtvirtintos turimos žinios ir praktiniai įgūdžiai</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Įgytas pasitikėjimas savimi būsimam darbui GLAM institucijoje</a:t>
                      </a:r>
                      <a:endParaRPr lang="de-AT" sz="2000" dirty="0"/>
                    </a:p>
                  </a:txBody>
                  <a:tcPr/>
                </a:tc>
                <a:extLst>
                  <a:ext uri="{0D108BD9-81ED-4DB2-BD59-A6C34878D82A}">
                    <a16:rowId xmlns:a16="http://schemas.microsoft.com/office/drawing/2014/main" val="2056271316"/>
                  </a:ext>
                </a:extLst>
              </a:tr>
            </a:tbl>
          </a:graphicData>
        </a:graphic>
      </p:graphicFrame>
      <p:pic>
        <p:nvPicPr>
          <p:cNvPr id="6" name="Audio 5">
            <a:hlinkClick r:id="" action="ppaction://media"/>
            <a:extLst>
              <a:ext uri="{FF2B5EF4-FFF2-40B4-BE49-F238E27FC236}">
                <a16:creationId xmlns:a16="http://schemas.microsoft.com/office/drawing/2014/main" id="{408986DC-8A31-8E91-BD52-395717D6201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77364160"/>
      </p:ext>
    </p:extLst>
  </p:cSld>
  <p:clrMapOvr>
    <a:masterClrMapping/>
  </p:clrMapOvr>
  <mc:AlternateContent xmlns:mc="http://schemas.openxmlformats.org/markup-compatibility/2006" xmlns:p14="http://schemas.microsoft.com/office/powerpoint/2010/main">
    <mc:Choice Requires="p14">
      <p:transition spd="slow" p14:dur="2000" advTm="13946"/>
    </mc:Choice>
    <mc:Fallback xmlns="">
      <p:transition spd="slow" advTm="1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Skelbkite</a:t>
            </a:r>
            <a:r>
              <a:rPr lang="en-US" dirty="0"/>
              <a:t> </a:t>
            </a:r>
            <a:r>
              <a:rPr lang="en-US" dirty="0" err="1"/>
              <a:t>aktualius</a:t>
            </a:r>
            <a:r>
              <a:rPr lang="en-US" dirty="0"/>
              <a:t> </a:t>
            </a:r>
            <a:r>
              <a:rPr lang="en-US" dirty="0" err="1"/>
              <a:t>dalykus</a:t>
            </a:r>
            <a:r>
              <a:rPr lang="en-US" dirty="0"/>
              <a:t> </a:t>
            </a:r>
            <a:r>
              <a:rPr lang="en-US" dirty="0" err="1"/>
              <a:t>tinkamu</a:t>
            </a:r>
            <a:r>
              <a:rPr lang="en-US" dirty="0"/>
              <a:t> </a:t>
            </a:r>
            <a:r>
              <a:rPr lang="en-US" dirty="0" err="1"/>
              <a:t>laiku</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BDB2FCA2-5B42-028B-29FF-A67FBBD1C665}"/>
              </a:ext>
            </a:extLst>
          </p:cNvPr>
          <p:cNvPicPr>
            <a:picLocks noChangeAspect="1"/>
          </p:cNvPicPr>
          <p:nvPr/>
        </p:nvPicPr>
        <p:blipFill>
          <a:blip r:embed="rId7"/>
          <a:stretch>
            <a:fillRect/>
          </a:stretch>
        </p:blipFill>
        <p:spPr>
          <a:xfrm>
            <a:off x="7348756" y="1316753"/>
            <a:ext cx="4300415" cy="4300415"/>
          </a:xfrm>
          <a:prstGeom prst="rect">
            <a:avLst/>
          </a:prstGeom>
        </p:spPr>
      </p:pic>
      <p:sp>
        <p:nvSpPr>
          <p:cNvPr id="8" name="Textfeld 7">
            <a:extLst>
              <a:ext uri="{FF2B5EF4-FFF2-40B4-BE49-F238E27FC236}">
                <a16:creationId xmlns:a16="http://schemas.microsoft.com/office/drawing/2014/main" id="{A46F5C99-3F32-FE56-8486-8FBD00380094}"/>
              </a:ext>
            </a:extLst>
          </p:cNvPr>
          <p:cNvSpPr txBox="1"/>
          <p:nvPr/>
        </p:nvSpPr>
        <p:spPr>
          <a:xfrm>
            <a:off x="435337" y="4211917"/>
            <a:ext cx="6096000" cy="1354217"/>
          </a:xfrm>
          <a:prstGeom prst="rect">
            <a:avLst/>
          </a:prstGeom>
          <a:noFill/>
        </p:spPr>
        <p:txBody>
          <a:bodyPr wrap="square">
            <a:spAutoFit/>
          </a:bodyPr>
          <a:lstStyle/>
          <a:p>
            <a:r>
              <a:rPr lang="en-US" sz="3200" i="0" dirty="0">
                <a:solidFill>
                  <a:srgbClr val="2D2D2D"/>
                </a:solidFill>
                <a:effectLst/>
                <a:latin typeface="Indeed Sans"/>
                <a:hlinkClick r:id="rId8"/>
              </a:rPr>
              <a:t>https://www.facebook.com/business/tools/meta-business-suite/help</a:t>
            </a:r>
            <a:r>
              <a:rPr lang="en-US" sz="3200" i="0" dirty="0">
                <a:solidFill>
                  <a:srgbClr val="2D2D2D"/>
                </a:solidFill>
                <a:effectLst/>
                <a:latin typeface="Indeed Sans"/>
              </a:rPr>
              <a:t> </a:t>
            </a:r>
          </a:p>
          <a:p>
            <a:pPr lvl="0"/>
            <a:endParaRPr lang="en-CA" dirty="0"/>
          </a:p>
        </p:txBody>
      </p:sp>
      <p:pic>
        <p:nvPicPr>
          <p:cNvPr id="9" name="Picture 2" descr="Rotes Kreuz, Berater, Hilfe, Erste Hilfe">
            <a:extLst>
              <a:ext uri="{FF2B5EF4-FFF2-40B4-BE49-F238E27FC236}">
                <a16:creationId xmlns:a16="http://schemas.microsoft.com/office/drawing/2014/main" id="{182AC11F-3FBA-DB09-0603-4061E99958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829" y="2837082"/>
            <a:ext cx="1502667" cy="1259756"/>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9E0F63FA-344F-ED63-4EA0-12FE87F7B6C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48917049"/>
      </p:ext>
    </p:extLst>
  </p:cSld>
  <p:clrMapOvr>
    <a:masterClrMapping/>
  </p:clrMapOvr>
  <mc:AlternateContent xmlns:mc="http://schemas.openxmlformats.org/markup-compatibility/2006" xmlns:p14="http://schemas.microsoft.com/office/powerpoint/2010/main">
    <mc:Choice Requires="p14">
      <p:transition spd="slow" p14:dur="2000" advTm="88219"/>
    </mc:Choice>
    <mc:Fallback xmlns="">
      <p:transition spd="slow" advTm="8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Naudokite</a:t>
            </a:r>
            <a:r>
              <a:rPr lang="en-US" dirty="0"/>
              <a:t> #</a:t>
            </a:r>
            <a:r>
              <a:rPr lang="lt-LT" dirty="0" err="1"/>
              <a:t>grotažymes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6C0D6ABB-698C-4B6F-EE2E-475456E9FF7F}"/>
              </a:ext>
            </a:extLst>
          </p:cNvPr>
          <p:cNvPicPr>
            <a:picLocks noChangeAspect="1"/>
          </p:cNvPicPr>
          <p:nvPr/>
        </p:nvPicPr>
        <p:blipFill>
          <a:blip r:embed="rId7"/>
          <a:stretch>
            <a:fillRect/>
          </a:stretch>
        </p:blipFill>
        <p:spPr>
          <a:xfrm>
            <a:off x="4765553" y="1981094"/>
            <a:ext cx="2660893" cy="3706140"/>
          </a:xfrm>
          <a:prstGeom prst="rect">
            <a:avLst/>
          </a:prstGeom>
        </p:spPr>
      </p:pic>
      <p:pic>
        <p:nvPicPr>
          <p:cNvPr id="3" name="Audio 2">
            <a:hlinkClick r:id="" action="ppaction://media"/>
            <a:extLst>
              <a:ext uri="{FF2B5EF4-FFF2-40B4-BE49-F238E27FC236}">
                <a16:creationId xmlns:a16="http://schemas.microsoft.com/office/drawing/2014/main" id="{EEA64BC9-49D5-9F63-FE12-D71939B3C26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15338442"/>
      </p:ext>
    </p:extLst>
  </p:cSld>
  <p:clrMapOvr>
    <a:masterClrMapping/>
  </p:clrMapOvr>
  <mc:AlternateContent xmlns:mc="http://schemas.openxmlformats.org/markup-compatibility/2006" xmlns:p14="http://schemas.microsoft.com/office/powerpoint/2010/main">
    <mc:Choice Requires="p14">
      <p:transition spd="slow" p14:dur="2000" advTm="46711"/>
    </mc:Choice>
    <mc:Fallback xmlns="">
      <p:transition spd="slow" advTm="4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Bendradarbiaukite </a:t>
            </a:r>
            <a:r>
              <a:rPr lang="en-US" dirty="0" err="1"/>
              <a:t>su</a:t>
            </a:r>
            <a:r>
              <a:rPr lang="en-US" dirty="0"/>
              <a:t> </a:t>
            </a:r>
            <a:r>
              <a:rPr lang="en-US" dirty="0" err="1"/>
              <a:t>kitais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B3827E78-4753-E1C5-40A8-7993A451EE25}"/>
              </a:ext>
            </a:extLst>
          </p:cNvPr>
          <p:cNvPicPr>
            <a:picLocks noChangeAspect="1"/>
          </p:cNvPicPr>
          <p:nvPr/>
        </p:nvPicPr>
        <p:blipFill>
          <a:blip r:embed="rId7"/>
          <a:stretch>
            <a:fillRect/>
          </a:stretch>
        </p:blipFill>
        <p:spPr>
          <a:xfrm>
            <a:off x="6539345" y="1571692"/>
            <a:ext cx="4045684" cy="3969827"/>
          </a:xfrm>
          <a:prstGeom prst="rect">
            <a:avLst/>
          </a:prstGeom>
        </p:spPr>
      </p:pic>
      <p:pic>
        <p:nvPicPr>
          <p:cNvPr id="5122" name="Picture 2" descr="Email, E-Mail, E Mail, Bei, Adressbuch">
            <a:extLst>
              <a:ext uri="{FF2B5EF4-FFF2-40B4-BE49-F238E27FC236}">
                <a16:creationId xmlns:a16="http://schemas.microsoft.com/office/drawing/2014/main" id="{10FD4249-28CA-6C8A-0608-FB5C9330A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6942" y="2837500"/>
            <a:ext cx="1432270" cy="145039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C0CBDB8C-C86E-907B-29D7-316FF6F6DB5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8729347"/>
      </p:ext>
    </p:extLst>
  </p:cSld>
  <p:clrMapOvr>
    <a:masterClrMapping/>
  </p:clrMapOvr>
  <mc:AlternateContent xmlns:mc="http://schemas.openxmlformats.org/markup-compatibility/2006" xmlns:p14="http://schemas.microsoft.com/office/powerpoint/2010/main">
    <mc:Choice Requires="p14">
      <p:transition spd="slow" p14:dur="2000" advTm="67284"/>
    </mc:Choice>
    <mc:Fallback xmlns="">
      <p:transition spd="slow" advTm="67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Bendraukite su savo sekėjais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7" name="Grafik 6">
            <a:extLst>
              <a:ext uri="{FF2B5EF4-FFF2-40B4-BE49-F238E27FC236}">
                <a16:creationId xmlns:a16="http://schemas.microsoft.com/office/drawing/2014/main" id="{8BAE6F6F-AC60-75D6-B25D-D25E9E2B4D2B}"/>
              </a:ext>
            </a:extLst>
          </p:cNvPr>
          <p:cNvPicPr>
            <a:picLocks noChangeAspect="1"/>
          </p:cNvPicPr>
          <p:nvPr/>
        </p:nvPicPr>
        <p:blipFill>
          <a:blip r:embed="rId7"/>
          <a:stretch>
            <a:fillRect/>
          </a:stretch>
        </p:blipFill>
        <p:spPr>
          <a:xfrm>
            <a:off x="6109854" y="1857436"/>
            <a:ext cx="4019669" cy="4038600"/>
          </a:xfrm>
          <a:prstGeom prst="rect">
            <a:avLst/>
          </a:prstGeom>
        </p:spPr>
      </p:pic>
      <p:pic>
        <p:nvPicPr>
          <p:cNvPr id="3" name="Grafik 2">
            <a:extLst>
              <a:ext uri="{FF2B5EF4-FFF2-40B4-BE49-F238E27FC236}">
                <a16:creationId xmlns:a16="http://schemas.microsoft.com/office/drawing/2014/main" id="{70803EFC-07E1-338D-703E-297471B6B9E5}"/>
              </a:ext>
            </a:extLst>
          </p:cNvPr>
          <p:cNvPicPr>
            <a:picLocks noChangeAspect="1"/>
          </p:cNvPicPr>
          <p:nvPr/>
        </p:nvPicPr>
        <p:blipFill>
          <a:blip r:embed="rId8"/>
          <a:stretch>
            <a:fillRect/>
          </a:stretch>
        </p:blipFill>
        <p:spPr>
          <a:xfrm>
            <a:off x="2044092" y="1885592"/>
            <a:ext cx="3412981" cy="4291371"/>
          </a:xfrm>
          <a:prstGeom prst="rect">
            <a:avLst/>
          </a:prstGeom>
        </p:spPr>
      </p:pic>
      <p:pic>
        <p:nvPicPr>
          <p:cNvPr id="8" name="Audio 7">
            <a:hlinkClick r:id="" action="ppaction://media"/>
            <a:extLst>
              <a:ext uri="{FF2B5EF4-FFF2-40B4-BE49-F238E27FC236}">
                <a16:creationId xmlns:a16="http://schemas.microsoft.com/office/drawing/2014/main" id="{CF400F97-950E-45BC-9D14-6FBCFAC3D8D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18528847"/>
      </p:ext>
    </p:extLst>
  </p:cSld>
  <p:clrMapOvr>
    <a:masterClrMapping/>
  </p:clrMapOvr>
  <mc:AlternateContent xmlns:mc="http://schemas.openxmlformats.org/markup-compatibility/2006" xmlns:p14="http://schemas.microsoft.com/office/powerpoint/2010/main">
    <mc:Choice Requires="p14">
      <p:transition spd="slow" p14:dur="2000" advTm="55159"/>
    </mc:Choice>
    <mc:Fallback xmlns="">
      <p:transition spd="slow" advTm="5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Įvertinkite </a:t>
            </a:r>
            <a:r>
              <a:rPr lang="en-US" dirty="0" err="1"/>
              <a:t>savo</a:t>
            </a:r>
            <a:r>
              <a:rPr lang="en-US" dirty="0"/>
              <a:t> </a:t>
            </a:r>
            <a:r>
              <a:rPr lang="en-US" dirty="0" err="1"/>
              <a:t>veiklą</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A278B014-4AEF-DF63-61BF-2409E50E7CEA}"/>
              </a:ext>
            </a:extLst>
          </p:cNvPr>
          <p:cNvPicPr>
            <a:picLocks noChangeAspect="1"/>
          </p:cNvPicPr>
          <p:nvPr/>
        </p:nvPicPr>
        <p:blipFill>
          <a:blip r:embed="rId7"/>
          <a:stretch>
            <a:fillRect/>
          </a:stretch>
        </p:blipFill>
        <p:spPr>
          <a:xfrm>
            <a:off x="2445379" y="1625096"/>
            <a:ext cx="7301241" cy="4551867"/>
          </a:xfrm>
          <a:prstGeom prst="rect">
            <a:avLst/>
          </a:prstGeom>
        </p:spPr>
      </p:pic>
      <p:pic>
        <p:nvPicPr>
          <p:cNvPr id="6" name="Audio 5">
            <a:hlinkClick r:id="" action="ppaction://media"/>
            <a:extLst>
              <a:ext uri="{FF2B5EF4-FFF2-40B4-BE49-F238E27FC236}">
                <a16:creationId xmlns:a16="http://schemas.microsoft.com/office/drawing/2014/main" id="{3F2E490A-F4BA-A035-FD43-479C0281E35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9839792"/>
      </p:ext>
    </p:extLst>
  </p:cSld>
  <p:clrMapOvr>
    <a:masterClrMapping/>
  </p:clrMapOvr>
  <mc:AlternateContent xmlns:mc="http://schemas.openxmlformats.org/markup-compatibility/2006" xmlns:p14="http://schemas.microsoft.com/office/powerpoint/2010/main">
    <mc:Choice Requires="p14">
      <p:transition spd="slow" p14:dur="2000" advTm="43762"/>
    </mc:Choice>
    <mc:Fallback xmlns="">
      <p:transition spd="slow" advTm="4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r>
              <a:rPr lang="de-AT" sz="4400" b="0" i="1" dirty="0">
                <a:ln w="0"/>
                <a:solidFill>
                  <a:schemeClr val="accent1"/>
                </a:solidFill>
                <a:effectLst>
                  <a:outerShdw blurRad="38100" dist="25400" dir="5400000" algn="ctr" rotWithShape="0">
                    <a:srgbClr val="6E747A">
                      <a:alpha val="43000"/>
                    </a:srgbClr>
                  </a:outerShdw>
                </a:effectLst>
              </a:rPr>
              <a:t> 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a:xfrm>
            <a:off x="838200" y="1489587"/>
            <a:ext cx="10515600" cy="4687376"/>
          </a:xfrm>
        </p:spPr>
        <p:txBody>
          <a:bodyPr>
            <a:normAutofit fontScale="85000" lnSpcReduction="20000"/>
          </a:bodyPr>
          <a:lstStyle/>
          <a:p>
            <a:r>
              <a:rPr lang="en-US" dirty="0">
                <a:hlinkClick r:id="rId3"/>
              </a:rPr>
              <a:t>Digital Collaboration in the Workplace: 9 Benefits | </a:t>
            </a:r>
            <a:r>
              <a:rPr lang="en-US" dirty="0" err="1">
                <a:hlinkClick r:id="rId3"/>
              </a:rPr>
              <a:t>MailSafi</a:t>
            </a:r>
            <a:endParaRPr lang="en-US" dirty="0"/>
          </a:p>
          <a:p>
            <a:r>
              <a:rPr lang="en-US" dirty="0">
                <a:hlinkClick r:id="rId4"/>
              </a:rPr>
              <a:t>Overhead: What It Means in Business, Major Types, and Examples (investopedia.com)</a:t>
            </a:r>
            <a:endParaRPr lang="en-US" dirty="0"/>
          </a:p>
          <a:p>
            <a:r>
              <a:rPr lang="en-US" dirty="0">
                <a:hlinkClick r:id="rId5"/>
              </a:rPr>
              <a:t>What Do CC and BCC Mean in Emails? | Campaign Monitor</a:t>
            </a:r>
            <a:endParaRPr lang="en-US" dirty="0"/>
          </a:p>
          <a:p>
            <a:r>
              <a:rPr lang="en-US" dirty="0">
                <a:hlinkClick r:id="rId6"/>
              </a:rPr>
              <a:t>Importance of Communication &amp; Collaboration in Digital Workplace – </a:t>
            </a:r>
            <a:r>
              <a:rPr lang="en-US" dirty="0" err="1">
                <a:hlinkClick r:id="rId6"/>
              </a:rPr>
              <a:t>Blitzz</a:t>
            </a:r>
            <a:endParaRPr lang="en-US" dirty="0"/>
          </a:p>
          <a:p>
            <a:r>
              <a:rPr lang="en-US" sz="2800" dirty="0">
                <a:hlinkClick r:id="rId7"/>
              </a:rPr>
              <a:t>What is Microsoft Teams? - Microsoft Support</a:t>
            </a:r>
            <a:endParaRPr lang="en-US" sz="2800" dirty="0"/>
          </a:p>
          <a:p>
            <a:r>
              <a:rPr lang="en-US" sz="2800" dirty="0">
                <a:hlinkClick r:id="rId8"/>
              </a:rPr>
              <a:t>Google Workspace: Secure Online Productivity &amp; Collaboration Tools</a:t>
            </a:r>
            <a:endParaRPr lang="en-US" sz="2800" dirty="0"/>
          </a:p>
          <a:p>
            <a:r>
              <a:rPr lang="de-AT" dirty="0" err="1">
                <a:hlinkClick r:id="rId9"/>
              </a:rPr>
              <a:t>What</a:t>
            </a:r>
            <a:r>
              <a:rPr lang="de-AT" dirty="0">
                <a:hlinkClick r:id="rId9"/>
              </a:rPr>
              <a:t> </a:t>
            </a:r>
            <a:r>
              <a:rPr lang="de-AT" dirty="0" err="1">
                <a:hlinkClick r:id="rId9"/>
              </a:rPr>
              <a:t>is</a:t>
            </a:r>
            <a:r>
              <a:rPr lang="de-AT" dirty="0">
                <a:hlinkClick r:id="rId9"/>
              </a:rPr>
              <a:t> Netiquette? 20 Internet </a:t>
            </a:r>
            <a:r>
              <a:rPr lang="de-AT" dirty="0" err="1">
                <a:hlinkClick r:id="rId9"/>
              </a:rPr>
              <a:t>Etiquette</a:t>
            </a:r>
            <a:r>
              <a:rPr lang="de-AT" dirty="0">
                <a:hlinkClick r:id="rId9"/>
              </a:rPr>
              <a:t> Rules (kaspersky.com)</a:t>
            </a:r>
            <a:endParaRPr lang="de-AT" dirty="0"/>
          </a:p>
          <a:p>
            <a:r>
              <a:rPr lang="en-US" dirty="0">
                <a:hlinkClick r:id="rId10"/>
              </a:rPr>
              <a:t>How to Find Your Target Audience | Marketing Evolution</a:t>
            </a:r>
            <a:endParaRPr lang="en-US" dirty="0"/>
          </a:p>
          <a:p>
            <a:pPr marL="0" indent="0">
              <a:buNone/>
            </a:pPr>
            <a:endParaRPr lang="en-US" sz="1100" dirty="0"/>
          </a:p>
          <a:p>
            <a:pPr marL="0" indent="0">
              <a:buNone/>
            </a:pPr>
            <a:r>
              <a:rPr lang="en-US" dirty="0"/>
              <a:t>P</a:t>
            </a:r>
            <a:r>
              <a:rPr lang="lt-LT" dirty="0" err="1"/>
              <a:t>aveikslėliai</a:t>
            </a:r>
            <a:r>
              <a:rPr lang="en-US" dirty="0"/>
              <a:t>:</a:t>
            </a:r>
          </a:p>
          <a:p>
            <a:r>
              <a:rPr lang="en-US" dirty="0">
                <a:hlinkClick r:id="rId11"/>
              </a:rPr>
              <a:t>www.pixabay.com</a:t>
            </a:r>
            <a:r>
              <a:rPr lang="en-US" dirty="0"/>
              <a:t>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2915908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325" y="97715"/>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4" y="3487047"/>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1" y="2091470"/>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a:t>
            </a:r>
            <a:r>
              <a:rPr lang="en-GB" sz="4000" b="0" cap="none" spc="0" dirty="0" err="1">
                <a:ln w="0"/>
                <a:solidFill>
                  <a:schemeClr val="accent1"/>
                </a:solidFill>
                <a:effectLst>
                  <a:outerShdw blurRad="38100" dist="25400" dir="5400000" algn="ctr" rotWithShape="0">
                    <a:srgbClr val="6E747A">
                      <a:alpha val="43000"/>
                    </a:srgbClr>
                  </a:outerShdw>
                </a:effectLst>
              </a:rPr>
              <a:t>Įtraukiojo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užimtumo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skatinimas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diegiant</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atviras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inovacijas</a:t>
            </a:r>
            <a:r>
              <a:rPr lang="en-GB" sz="4000" b="0" cap="none" spc="0" dirty="0">
                <a:ln w="0"/>
                <a:solidFill>
                  <a:schemeClr val="accent1"/>
                </a:solidFill>
                <a:effectLst>
                  <a:outerShdw blurRad="38100" dist="25400" dir="5400000" algn="ctr" rotWithShape="0">
                    <a:srgbClr val="6E747A">
                      <a:alpha val="43000"/>
                    </a:srgbClr>
                  </a:outerShdw>
                </a:effectLst>
              </a:rPr>
              <a:t> GLAM </a:t>
            </a:r>
            <a:r>
              <a:rPr lang="en-GB" sz="4000" b="0" cap="none" spc="0" dirty="0" err="1">
                <a:ln w="0"/>
                <a:solidFill>
                  <a:schemeClr val="accent1"/>
                </a:solidFill>
                <a:effectLst>
                  <a:outerShdw blurRad="38100" dist="25400" dir="5400000" algn="ctr" rotWithShape="0">
                    <a:srgbClr val="6E747A">
                      <a:alpha val="43000"/>
                    </a:srgbClr>
                  </a:outerShdw>
                </a:effectLst>
              </a:rPr>
              <a:t>sektoriuje</a:t>
            </a:r>
            <a:r>
              <a:rPr lang="en-GB" sz="4000" b="0" cap="none" spc="0" dirty="0">
                <a:ln w="0"/>
                <a:solidFill>
                  <a:schemeClr val="accent1"/>
                </a:solidFill>
                <a:effectLst>
                  <a:outerShdw blurRad="38100" dist="25400" dir="5400000" algn="ctr" rotWithShape="0">
                    <a:srgbClr val="6E747A">
                      <a:alpha val="43000"/>
                    </a:srgbClr>
                  </a:outerShdw>
                </a:effectLst>
              </a:rPr>
              <a:t>“</a:t>
            </a:r>
          </a:p>
        </p:txBody>
      </p:sp>
      <p:pic>
        <p:nvPicPr>
          <p:cNvPr id="11" name="Picture 10">
            <a:extLst>
              <a:ext uri="{FF2B5EF4-FFF2-40B4-BE49-F238E27FC236}">
                <a16:creationId xmlns:a16="http://schemas.microsoft.com/office/drawing/2014/main" id="{55BBC107-BF3A-A599-554A-906F158F9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4893" y="3103160"/>
            <a:ext cx="1524273" cy="979627"/>
          </a:xfrm>
          <a:prstGeom prst="rect">
            <a:avLst/>
          </a:prstGeom>
        </p:spPr>
      </p:pic>
      <p:pic>
        <p:nvPicPr>
          <p:cNvPr id="13" name="Picture 12">
            <a:extLst>
              <a:ext uri="{FF2B5EF4-FFF2-40B4-BE49-F238E27FC236}">
                <a16:creationId xmlns:a16="http://schemas.microsoft.com/office/drawing/2014/main" id="{57E2E022-DA44-AD8F-EAD5-7010EECA30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0074" y="4675114"/>
            <a:ext cx="2129231" cy="1086684"/>
          </a:xfrm>
          <a:prstGeom prst="rect">
            <a:avLst/>
          </a:prstGeom>
        </p:spPr>
      </p:pic>
      <p:pic>
        <p:nvPicPr>
          <p:cNvPr id="15" name="Picture 14">
            <a:extLst>
              <a:ext uri="{FF2B5EF4-FFF2-40B4-BE49-F238E27FC236}">
                <a16:creationId xmlns:a16="http://schemas.microsoft.com/office/drawing/2014/main" id="{E0164455-A3AE-5D30-914C-AE49A4636B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1827" y="4739380"/>
            <a:ext cx="2869200" cy="723043"/>
          </a:xfrm>
          <a:prstGeom prst="rect">
            <a:avLst/>
          </a:prstGeom>
        </p:spPr>
      </p:pic>
      <p:pic>
        <p:nvPicPr>
          <p:cNvPr id="18" name="Picture 17">
            <a:extLst>
              <a:ext uri="{FF2B5EF4-FFF2-40B4-BE49-F238E27FC236}">
                <a16:creationId xmlns:a16="http://schemas.microsoft.com/office/drawing/2014/main" id="{360E0629-858F-4CDB-42F4-2DEF125F0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7014" y="4638603"/>
            <a:ext cx="1003238" cy="823820"/>
          </a:xfrm>
          <a:prstGeom prst="rect">
            <a:avLst/>
          </a:prstGeom>
        </p:spPr>
      </p:pic>
      <p:pic>
        <p:nvPicPr>
          <p:cNvPr id="19" name="Picture 18">
            <a:extLst>
              <a:ext uri="{FF2B5EF4-FFF2-40B4-BE49-F238E27FC236}">
                <a16:creationId xmlns:a16="http://schemas.microsoft.com/office/drawing/2014/main" id="{2BB46B8E-01E2-0477-3AD6-F9297499A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5240" y="2759937"/>
            <a:ext cx="1773548" cy="1773548"/>
          </a:xfrm>
          <a:prstGeom prst="rect">
            <a:avLst/>
          </a:prstGeom>
        </p:spPr>
      </p:pic>
      <p:sp>
        <p:nvSpPr>
          <p:cNvPr id="21" name="TextBox 20">
            <a:extLst>
              <a:ext uri="{FF2B5EF4-FFF2-40B4-BE49-F238E27FC236}">
                <a16:creationId xmlns:a16="http://schemas.microsoft.com/office/drawing/2014/main" id="{2736A386-6AB9-863F-738A-4CE215808972}"/>
              </a:ext>
            </a:extLst>
          </p:cNvPr>
          <p:cNvSpPr txBox="1"/>
          <p:nvPr/>
        </p:nvSpPr>
        <p:spPr>
          <a:xfrm>
            <a:off x="2396766" y="6305861"/>
            <a:ext cx="6094428" cy="369332"/>
          </a:xfrm>
          <a:prstGeom prst="rect">
            <a:avLst/>
          </a:prstGeom>
          <a:noFill/>
        </p:spPr>
        <p:txBody>
          <a:bodyPr wrap="square">
            <a:spAutoFit/>
          </a:bodyPr>
          <a:lstStyle/>
          <a:p>
            <a:r>
              <a:rPr lang="en-GB" sz="1800" dirty="0" err="1"/>
              <a:t>Proje</a:t>
            </a:r>
            <a:r>
              <a:rPr lang="lt-LT" sz="1800" dirty="0" err="1"/>
              <a:t>kto</a:t>
            </a:r>
            <a:r>
              <a:rPr lang="en-GB" sz="1800" dirty="0"/>
              <a:t> N</a:t>
            </a:r>
            <a:r>
              <a:rPr lang="lt-LT" sz="1800" dirty="0"/>
              <a:t>r</a:t>
            </a:r>
            <a:r>
              <a:rPr lang="en-GB" sz="1800" dirty="0"/>
              <a:t>: 2022-1-AT01-KA220-ADU-00008513</a:t>
            </a:r>
            <a:endParaRPr lang="en-US" dirty="0"/>
          </a:p>
        </p:txBody>
      </p:sp>
      <p:pic>
        <p:nvPicPr>
          <p:cNvPr id="3" name="Picture 2">
            <a:extLst>
              <a:ext uri="{FF2B5EF4-FFF2-40B4-BE49-F238E27FC236}">
                <a16:creationId xmlns:a16="http://schemas.microsoft.com/office/drawing/2014/main" id="{B2FB2A00-B265-78BD-C076-0C0511F965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6585" y="3287583"/>
            <a:ext cx="3316392" cy="783995"/>
          </a:xfrm>
          <a:prstGeom prst="rect">
            <a:avLst/>
          </a:prstGeom>
        </p:spPr>
      </p:pic>
    </p:spTree>
    <p:extLst>
      <p:ext uri="{BB962C8B-B14F-4D97-AF65-F5344CB8AC3E}">
        <p14:creationId xmlns:p14="http://schemas.microsoft.com/office/powerpoint/2010/main" val="121761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5C7-BA6E-4C68-E7E6-8FAA052FDEC3}"/>
              </a:ext>
            </a:extLst>
          </p:cNvPr>
          <p:cNvSpPr>
            <a:spLocks noGrp="1"/>
          </p:cNvSpPr>
          <p:nvPr>
            <p:ph type="ctrTitle"/>
          </p:nvPr>
        </p:nvSpPr>
        <p:spPr>
          <a:xfrm>
            <a:off x="911544" y="3363451"/>
            <a:ext cx="10151276" cy="2387600"/>
          </a:xfrm>
        </p:spPr>
        <p:txBody>
          <a:bodyPr/>
          <a:lstStyle/>
          <a:p>
            <a:r>
              <a:rPr lang="de-AT" dirty="0" err="1"/>
              <a:t>Apibendrinimas</a:t>
            </a:r>
            <a:r>
              <a:rPr lang="de-AT" dirty="0"/>
              <a:t> </a:t>
            </a:r>
            <a:r>
              <a:rPr lang="de-AT" dirty="0" err="1"/>
              <a:t>ir</a:t>
            </a:r>
            <a:r>
              <a:rPr lang="de-AT" dirty="0"/>
              <a:t> </a:t>
            </a:r>
            <a:r>
              <a:rPr lang="de-AT" dirty="0" err="1"/>
              <a:t>savirefleksija</a:t>
            </a:r>
            <a:endParaRPr lang="de-AT"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C35196C1-A793-C6F7-373C-8D1B47CABAB5}"/>
              </a:ext>
            </a:extLst>
          </p:cNvPr>
          <p:cNvPicPr>
            <a:picLocks noChangeAspect="1"/>
          </p:cNvPicPr>
          <p:nvPr/>
        </p:nvPicPr>
        <p:blipFill>
          <a:blip r:embed="rId7"/>
          <a:stretch>
            <a:fillRect/>
          </a:stretch>
        </p:blipFill>
        <p:spPr>
          <a:xfrm>
            <a:off x="3349920" y="278690"/>
            <a:ext cx="5449312" cy="4278561"/>
          </a:xfrm>
          <a:prstGeom prst="rect">
            <a:avLst/>
          </a:prstGeom>
        </p:spPr>
      </p:pic>
      <p:pic>
        <p:nvPicPr>
          <p:cNvPr id="8" name="Audio 7">
            <a:hlinkClick r:id="" action="ppaction://media"/>
            <a:extLst>
              <a:ext uri="{FF2B5EF4-FFF2-40B4-BE49-F238E27FC236}">
                <a16:creationId xmlns:a16="http://schemas.microsoft.com/office/drawing/2014/main" id="{3A6FEEA2-5680-F81E-BCB1-FEC1803B80A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1038154"/>
      </p:ext>
    </p:extLst>
  </p:cSld>
  <p:clrMapOvr>
    <a:masterClrMapping/>
  </p:clrMapOvr>
  <mc:AlternateContent xmlns:mc="http://schemas.openxmlformats.org/markup-compatibility/2006" xmlns:p14="http://schemas.microsoft.com/office/powerpoint/2010/main">
    <mc:Choice Requires="p14">
      <p:transition spd="slow" p14:dur="2000" advTm="22667"/>
    </mc:Choice>
    <mc:Fallback xmlns="">
      <p:transition spd="slow" advTm="2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Kas </a:t>
            </a:r>
            <a:r>
              <a:rPr lang="en-US" dirty="0" err="1"/>
              <a:t>yra</a:t>
            </a:r>
            <a:r>
              <a:rPr lang="en-US" dirty="0"/>
              <a:t> </a:t>
            </a:r>
            <a:r>
              <a:rPr lang="en-US" dirty="0" err="1"/>
              <a:t>skaitmeninis</a:t>
            </a:r>
            <a:r>
              <a:rPr lang="en-US" dirty="0"/>
              <a:t> </a:t>
            </a:r>
            <a:r>
              <a:rPr lang="en-US" dirty="0" err="1"/>
              <a:t>bendradarbiavimas</a:t>
            </a:r>
            <a:r>
              <a:rPr lang="en-US" dirty="0"/>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sp>
        <p:nvSpPr>
          <p:cNvPr id="7" name="Google Shape;69;p2">
            <a:extLst>
              <a:ext uri="{FF2B5EF4-FFF2-40B4-BE49-F238E27FC236}">
                <a16:creationId xmlns:a16="http://schemas.microsoft.com/office/drawing/2014/main" id="{4BA17239-F685-AC53-0C33-626C53A4C049}"/>
              </a:ext>
            </a:extLst>
          </p:cNvPr>
          <p:cNvSpPr txBox="1">
            <a:spLocks/>
          </p:cNvSpPr>
          <p:nvPr/>
        </p:nvSpPr>
        <p:spPr>
          <a:xfrm>
            <a:off x="911544" y="1651000"/>
            <a:ext cx="10515600"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solidFill>
                <a:srgbClr val="202124"/>
              </a:solidFill>
              <a:latin typeface="arial" panose="020B0604020202020204" pitchFamily="34" charset="0"/>
            </a:endParaRPr>
          </a:p>
          <a:p>
            <a:endParaRPr lang="en-US" sz="3200" dirty="0">
              <a:solidFill>
                <a:srgbClr val="202124"/>
              </a:solidFill>
              <a:latin typeface="arial" panose="020B0604020202020204" pitchFamily="34" charset="0"/>
            </a:endParaRPr>
          </a:p>
          <a:p>
            <a:pPr>
              <a:buFont typeface="Wingdings" panose="05000000000000000000" pitchFamily="2" charset="2"/>
              <a:buChar char="ü"/>
            </a:pPr>
            <a:r>
              <a:rPr lang="en-US" sz="3200" i="1" dirty="0">
                <a:solidFill>
                  <a:srgbClr val="202124"/>
                </a:solidFill>
                <a:latin typeface="arial" panose="020B0604020202020204" pitchFamily="34" charset="0"/>
              </a:rPr>
              <a:t> </a:t>
            </a:r>
            <a:r>
              <a:rPr lang="lt-LT" sz="3200" i="1" dirty="0">
                <a:solidFill>
                  <a:srgbClr val="202124"/>
                </a:solidFill>
                <a:latin typeface="arial" panose="020B0604020202020204" pitchFamily="34" charset="0"/>
              </a:rPr>
              <a:t>Bendradarbiavimas internete</a:t>
            </a:r>
            <a:endParaRPr lang="en-US" sz="3200" i="1" dirty="0">
              <a:solidFill>
                <a:srgbClr val="202124"/>
              </a:solidFill>
              <a:latin typeface="arial" panose="020B0604020202020204" pitchFamily="34" charset="0"/>
            </a:endParaRPr>
          </a:p>
          <a:p>
            <a:pPr>
              <a:buFont typeface="Wingdings" panose="05000000000000000000" pitchFamily="2" charset="2"/>
              <a:buChar char="ü"/>
            </a:pPr>
            <a:endParaRPr lang="en-US" sz="3200" i="1" dirty="0">
              <a:solidFill>
                <a:srgbClr val="202124"/>
              </a:solidFill>
              <a:latin typeface="arial" panose="020B0604020202020204" pitchFamily="34" charset="0"/>
            </a:endParaRPr>
          </a:p>
          <a:p>
            <a:pPr>
              <a:buFont typeface="Wingdings" panose="05000000000000000000" pitchFamily="2" charset="2"/>
              <a:buChar char="ü"/>
            </a:pPr>
            <a:r>
              <a:rPr lang="lt-LT" sz="3200" i="1" dirty="0">
                <a:solidFill>
                  <a:srgbClr val="202124"/>
                </a:solidFill>
                <a:latin typeface="arial" panose="020B0604020202020204" pitchFamily="34" charset="0"/>
              </a:rPr>
              <a:t> Skaitmeninių įrankių ir platformų naudojimas</a:t>
            </a:r>
            <a:endParaRPr lang="en-US" sz="3200"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6" name="Grafik 5">
            <a:extLst>
              <a:ext uri="{FF2B5EF4-FFF2-40B4-BE49-F238E27FC236}">
                <a16:creationId xmlns:a16="http://schemas.microsoft.com/office/drawing/2014/main" id="{0979FAD8-6F05-F946-3079-F347192E7C51}"/>
              </a:ext>
            </a:extLst>
          </p:cNvPr>
          <p:cNvPicPr>
            <a:picLocks noChangeAspect="1"/>
          </p:cNvPicPr>
          <p:nvPr/>
        </p:nvPicPr>
        <p:blipFill>
          <a:blip r:embed="rId7"/>
          <a:stretch>
            <a:fillRect/>
          </a:stretch>
        </p:blipFill>
        <p:spPr>
          <a:xfrm>
            <a:off x="9318390" y="1807211"/>
            <a:ext cx="2035410" cy="2035410"/>
          </a:xfrm>
          <a:prstGeom prst="rect">
            <a:avLst/>
          </a:prstGeom>
        </p:spPr>
      </p:pic>
      <p:pic>
        <p:nvPicPr>
          <p:cNvPr id="8" name="Audio 2">
            <a:hlinkClick r:id="" action="ppaction://media"/>
            <a:extLst>
              <a:ext uri="{FF2B5EF4-FFF2-40B4-BE49-F238E27FC236}">
                <a16:creationId xmlns:a16="http://schemas.microsoft.com/office/drawing/2014/main" id="{C8ECBD07-D46A-EAE1-12EC-633E3182BCF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7785255"/>
      </p:ext>
    </p:extLst>
  </p:cSld>
  <p:clrMapOvr>
    <a:masterClrMapping/>
  </p:clrMapOvr>
  <mc:AlternateContent xmlns:mc="http://schemas.openxmlformats.org/markup-compatibility/2006" xmlns:p14="http://schemas.microsoft.com/office/powerpoint/2010/main">
    <mc:Choice Requires="p14">
      <p:transition spd="slow" p14:dur="2000" advTm="48480"/>
    </mc:Choice>
    <mc:Fallback xmlns="">
      <p:transition spd="slow" advTm="48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Privalumai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118AAA26-F183-1B4F-BB2D-975071C5AA78}"/>
              </a:ext>
            </a:extLst>
          </p:cNvPr>
          <p:cNvPicPr>
            <a:picLocks noChangeAspect="1"/>
          </p:cNvPicPr>
          <p:nvPr/>
        </p:nvPicPr>
        <p:blipFill>
          <a:blip r:embed="rId7"/>
          <a:stretch>
            <a:fillRect/>
          </a:stretch>
        </p:blipFill>
        <p:spPr>
          <a:xfrm>
            <a:off x="3512344" y="1393703"/>
            <a:ext cx="5167312" cy="5167312"/>
          </a:xfrm>
          <a:prstGeom prst="rect">
            <a:avLst/>
          </a:prstGeom>
        </p:spPr>
      </p:pic>
      <p:pic>
        <p:nvPicPr>
          <p:cNvPr id="6" name="Audio 5">
            <a:hlinkClick r:id="" action="ppaction://media"/>
            <a:extLst>
              <a:ext uri="{FF2B5EF4-FFF2-40B4-BE49-F238E27FC236}">
                <a16:creationId xmlns:a16="http://schemas.microsoft.com/office/drawing/2014/main" id="{169E9FA6-B98A-B600-829E-23D6DD2A208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39949236"/>
      </p:ext>
    </p:extLst>
  </p:cSld>
  <p:clrMapOvr>
    <a:masterClrMapping/>
  </p:clrMapOvr>
  <mc:AlternateContent xmlns:mc="http://schemas.openxmlformats.org/markup-compatibility/2006" xmlns:p14="http://schemas.microsoft.com/office/powerpoint/2010/main">
    <mc:Choice Requires="p14">
      <p:transition spd="slow" p14:dur="2000" advTm="8780"/>
    </mc:Choice>
    <mc:Fallback xmlns="">
      <p:transition spd="slow" advTm="8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Pagerinimas</a:t>
            </a:r>
            <a:r>
              <a:rPr lang="en-US" dirty="0"/>
              <a:t> </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1B625BED-75AA-4AA7-6E37-2A0B52C01CF7}"/>
              </a:ext>
            </a:extLst>
          </p:cNvPr>
          <p:cNvPicPr>
            <a:picLocks noChangeAspect="1"/>
          </p:cNvPicPr>
          <p:nvPr/>
        </p:nvPicPr>
        <p:blipFill>
          <a:blip r:embed="rId7"/>
          <a:stretch>
            <a:fillRect/>
          </a:stretch>
        </p:blipFill>
        <p:spPr>
          <a:xfrm>
            <a:off x="3591331" y="1263118"/>
            <a:ext cx="5009338" cy="5048782"/>
          </a:xfrm>
          <a:prstGeom prst="rect">
            <a:avLst/>
          </a:prstGeom>
        </p:spPr>
      </p:pic>
      <p:pic>
        <p:nvPicPr>
          <p:cNvPr id="6" name="Audio 5">
            <a:hlinkClick r:id="" action="ppaction://media"/>
            <a:extLst>
              <a:ext uri="{FF2B5EF4-FFF2-40B4-BE49-F238E27FC236}">
                <a16:creationId xmlns:a16="http://schemas.microsoft.com/office/drawing/2014/main" id="{C8D3077F-8FA8-65E6-FDE5-DDFE948CEA5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5830927"/>
      </p:ext>
    </p:extLst>
  </p:cSld>
  <p:clrMapOvr>
    <a:masterClrMapping/>
  </p:clrMapOvr>
  <mc:AlternateContent xmlns:mc="http://schemas.openxmlformats.org/markup-compatibility/2006" xmlns:p14="http://schemas.microsoft.com/office/powerpoint/2010/main">
    <mc:Choice Requires="p14">
      <p:transition spd="slow" p14:dur="2000" advTm="204037"/>
    </mc:Choice>
    <mc:Fallback xmlns="">
      <p:transition spd="slow" advTm="20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Lengvesnis</a:t>
            </a:r>
            <a:r>
              <a:rPr lang="en-US" dirty="0"/>
              <a:t> </a:t>
            </a:r>
            <a:r>
              <a:rPr lang="en-US" dirty="0" err="1"/>
              <a:t>darbo</a:t>
            </a:r>
            <a:r>
              <a:rPr lang="en-US" dirty="0"/>
              <a:t> </a:t>
            </a:r>
            <a:r>
              <a:rPr lang="en-US" dirty="0" err="1"/>
              <a:t>procesas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FB358C9B-DC8E-FA25-97F6-7E01BA2DE253}"/>
              </a:ext>
            </a:extLst>
          </p:cNvPr>
          <p:cNvPicPr>
            <a:picLocks noChangeAspect="1"/>
          </p:cNvPicPr>
          <p:nvPr/>
        </p:nvPicPr>
        <p:blipFill>
          <a:blip r:embed="rId7"/>
          <a:stretch>
            <a:fillRect/>
          </a:stretch>
        </p:blipFill>
        <p:spPr>
          <a:xfrm>
            <a:off x="3528834" y="1698603"/>
            <a:ext cx="5134332" cy="4364182"/>
          </a:xfrm>
          <a:prstGeom prst="rect">
            <a:avLst/>
          </a:prstGeom>
        </p:spPr>
      </p:pic>
      <p:pic>
        <p:nvPicPr>
          <p:cNvPr id="3" name="Audio 2">
            <a:hlinkClick r:id="" action="ppaction://media"/>
            <a:extLst>
              <a:ext uri="{FF2B5EF4-FFF2-40B4-BE49-F238E27FC236}">
                <a16:creationId xmlns:a16="http://schemas.microsoft.com/office/drawing/2014/main" id="{95E08CB1-E9A1-10BC-A9EC-F583AE2A2D6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47773802"/>
      </p:ext>
    </p:extLst>
  </p:cSld>
  <p:clrMapOvr>
    <a:masterClrMapping/>
  </p:clrMapOvr>
  <mc:AlternateContent xmlns:mc="http://schemas.openxmlformats.org/markup-compatibility/2006" xmlns:p14="http://schemas.microsoft.com/office/powerpoint/2010/main">
    <mc:Choice Requires="p14">
      <p:transition spd="slow" p14:dur="2000" advTm="117899"/>
    </mc:Choice>
    <mc:Fallback xmlns="">
      <p:transition spd="slow" advTm="11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Motyvuotai</a:t>
            </a:r>
            <a:r>
              <a:rPr lang="en-US" dirty="0"/>
              <a:t> </a:t>
            </a:r>
            <a:r>
              <a:rPr lang="en-US" dirty="0" err="1"/>
              <a:t>ir</a:t>
            </a:r>
            <a:r>
              <a:rPr lang="en-US" dirty="0"/>
              <a:t> </a:t>
            </a:r>
            <a:r>
              <a:rPr lang="en-US" dirty="0" err="1"/>
              <a:t>greičiau</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7" name="Grafik 6">
            <a:extLst>
              <a:ext uri="{FF2B5EF4-FFF2-40B4-BE49-F238E27FC236}">
                <a16:creationId xmlns:a16="http://schemas.microsoft.com/office/drawing/2014/main" id="{EE9494EF-BCCC-98AC-F196-1EA2C626925D}"/>
              </a:ext>
            </a:extLst>
          </p:cNvPr>
          <p:cNvPicPr>
            <a:picLocks noChangeAspect="1"/>
          </p:cNvPicPr>
          <p:nvPr/>
        </p:nvPicPr>
        <p:blipFill>
          <a:blip r:embed="rId7"/>
          <a:stretch>
            <a:fillRect/>
          </a:stretch>
        </p:blipFill>
        <p:spPr>
          <a:xfrm>
            <a:off x="2706221" y="1827091"/>
            <a:ext cx="6740722" cy="4349872"/>
          </a:xfrm>
          <a:prstGeom prst="rect">
            <a:avLst/>
          </a:prstGeom>
        </p:spPr>
      </p:pic>
      <p:pic>
        <p:nvPicPr>
          <p:cNvPr id="3" name="Audio 2">
            <a:hlinkClick r:id="" action="ppaction://media"/>
            <a:extLst>
              <a:ext uri="{FF2B5EF4-FFF2-40B4-BE49-F238E27FC236}">
                <a16:creationId xmlns:a16="http://schemas.microsoft.com/office/drawing/2014/main" id="{2F8D010A-D70A-6A81-5099-3FDBD4851CF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7784532"/>
      </p:ext>
    </p:extLst>
  </p:cSld>
  <p:clrMapOvr>
    <a:masterClrMapping/>
  </p:clrMapOvr>
  <mc:AlternateContent xmlns:mc="http://schemas.openxmlformats.org/markup-compatibility/2006" xmlns:p14="http://schemas.microsoft.com/office/powerpoint/2010/main">
    <mc:Choice Requires="p14">
      <p:transition spd="slow" p14:dur="2000" advTm="165394"/>
    </mc:Choice>
    <mc:Fallback xmlns="">
      <p:transition spd="slow" advTm="16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Skaitmeninis</a:t>
            </a:r>
            <a:r>
              <a:rPr lang="en-US" dirty="0"/>
              <a:t> </a:t>
            </a:r>
            <a:r>
              <a:rPr lang="en-US" dirty="0" err="1"/>
              <a:t>bendradarbiavimas</a:t>
            </a:r>
            <a:r>
              <a:rPr lang="en-US" dirty="0"/>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3" name="Google Shape;69;p2">
            <a:extLst>
              <a:ext uri="{FF2B5EF4-FFF2-40B4-BE49-F238E27FC236}">
                <a16:creationId xmlns:a16="http://schemas.microsoft.com/office/drawing/2014/main" id="{C27CF2D6-2091-8F1D-40D2-4BFB0C421C48}"/>
              </a:ext>
            </a:extLst>
          </p:cNvPr>
          <p:cNvSpPr txBox="1">
            <a:spLocks/>
          </p:cNvSpPr>
          <p:nvPr/>
        </p:nvSpPr>
        <p:spPr>
          <a:xfrm>
            <a:off x="911544" y="1651000"/>
            <a:ext cx="10515600"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solidFill>
                <a:srgbClr val="202124"/>
              </a:solidFill>
              <a:latin typeface="arial" panose="020B0604020202020204" pitchFamily="34" charset="0"/>
            </a:endParaRPr>
          </a:p>
          <a:p>
            <a:pPr>
              <a:buFont typeface="Wingdings" panose="05000000000000000000" pitchFamily="2" charset="2"/>
              <a:buChar char="ü"/>
            </a:pP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taupo</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laiką</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ir</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pastangas</a:t>
            </a:r>
            <a:endParaRPr lang="lt-LT"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err="1">
                <a:solidFill>
                  <a:srgbClr val="202124"/>
                </a:solidFill>
                <a:latin typeface="arial" panose="020B0604020202020204" pitchFamily="34" charset="0"/>
              </a:rPr>
              <a:t>palengvina</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darbo</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eigą</a:t>
            </a:r>
            <a:endParaRPr lang="lt-LT"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err="1">
                <a:solidFill>
                  <a:srgbClr val="202124"/>
                </a:solidFill>
                <a:latin typeface="arial" panose="020B0604020202020204" pitchFamily="34" charset="0"/>
              </a:rPr>
              <a:t>skatina</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komandinį</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darbą</a:t>
            </a:r>
            <a:endParaRPr lang="lt-LT"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err="1">
                <a:solidFill>
                  <a:srgbClr val="202124"/>
                </a:solidFill>
                <a:latin typeface="arial" panose="020B0604020202020204" pitchFamily="34" charset="0"/>
              </a:rPr>
              <a:t>didina</a:t>
            </a:r>
            <a:r>
              <a:rPr lang="en-US" sz="3200" i="1" dirty="0">
                <a:solidFill>
                  <a:srgbClr val="202124"/>
                </a:solidFill>
                <a:latin typeface="arial" panose="020B0604020202020204" pitchFamily="34" charset="0"/>
              </a:rPr>
              <a:t> </a:t>
            </a:r>
            <a:r>
              <a:rPr lang="en-US" sz="3200" i="1" dirty="0" err="1">
                <a:solidFill>
                  <a:srgbClr val="202124"/>
                </a:solidFill>
                <a:latin typeface="arial" panose="020B0604020202020204" pitchFamily="34" charset="0"/>
              </a:rPr>
              <a:t>produktyvumą</a:t>
            </a:r>
            <a:r>
              <a:rPr lang="en-US" sz="3200" i="1" dirty="0">
                <a:solidFill>
                  <a:srgbClr val="202124"/>
                </a:solidFill>
                <a:latin typeface="arial" panose="020B0604020202020204" pitchFamily="34" charset="0"/>
              </a:rPr>
              <a:t>.</a:t>
            </a: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8" name="Grafik 7">
            <a:extLst>
              <a:ext uri="{FF2B5EF4-FFF2-40B4-BE49-F238E27FC236}">
                <a16:creationId xmlns:a16="http://schemas.microsoft.com/office/drawing/2014/main" id="{6887A300-C94C-BD3B-5052-37994CF9BB96}"/>
              </a:ext>
            </a:extLst>
          </p:cNvPr>
          <p:cNvPicPr>
            <a:picLocks noChangeAspect="1"/>
          </p:cNvPicPr>
          <p:nvPr/>
        </p:nvPicPr>
        <p:blipFill>
          <a:blip r:embed="rId7"/>
          <a:stretch>
            <a:fillRect/>
          </a:stretch>
        </p:blipFill>
        <p:spPr>
          <a:xfrm>
            <a:off x="7412182" y="2210388"/>
            <a:ext cx="3868274" cy="3209459"/>
          </a:xfrm>
          <a:prstGeom prst="rect">
            <a:avLst/>
          </a:prstGeom>
        </p:spPr>
      </p:pic>
      <p:pic>
        <p:nvPicPr>
          <p:cNvPr id="6" name="Audio 5">
            <a:hlinkClick r:id="" action="ppaction://media"/>
            <a:extLst>
              <a:ext uri="{FF2B5EF4-FFF2-40B4-BE49-F238E27FC236}">
                <a16:creationId xmlns:a16="http://schemas.microsoft.com/office/drawing/2014/main" id="{F9F8E729-DB15-6229-3585-BE30B59376A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65700815"/>
      </p:ext>
    </p:extLst>
  </p:cSld>
  <p:clrMapOvr>
    <a:masterClrMapping/>
  </p:clrMapOvr>
  <mc:AlternateContent xmlns:mc="http://schemas.openxmlformats.org/markup-compatibility/2006" xmlns:p14="http://schemas.microsoft.com/office/powerpoint/2010/main">
    <mc:Choice Requires="p14">
      <p:transition spd="slow" p14:dur="2000" advTm="19833"/>
    </mc:Choice>
    <mc:Fallback xmlns="">
      <p:transition spd="slow" advTm="19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3804</Words>
  <Application>Microsoft Office PowerPoint</Application>
  <PresentationFormat>Widescreen</PresentationFormat>
  <Paragraphs>296</Paragraphs>
  <Slides>26</Slides>
  <Notes>25</Notes>
  <HiddenSlides>0</HiddenSlides>
  <MMClips>24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arial</vt:lpstr>
      <vt:lpstr>arial</vt:lpstr>
      <vt:lpstr>Calibri</vt:lpstr>
      <vt:lpstr>Calibri Light</vt:lpstr>
      <vt:lpstr>Google Sans</vt:lpstr>
      <vt:lpstr>Indeed Sans</vt:lpstr>
      <vt:lpstr>inherit</vt:lpstr>
      <vt:lpstr>MuseoSans</vt:lpstr>
      <vt:lpstr>Poppins</vt:lpstr>
      <vt:lpstr>Proxima Nova Rg</vt:lpstr>
      <vt:lpstr>Quicksand</vt:lpstr>
      <vt:lpstr>Roboto</vt:lpstr>
      <vt:lpstr>Wingdings</vt:lpstr>
      <vt:lpstr>Office Theme</vt:lpstr>
      <vt:lpstr> Mišraus mokymosi kursas</vt:lpstr>
      <vt:lpstr>Tikslai ir mokymosi rezultatai</vt:lpstr>
      <vt:lpstr>Apibendrinimas ir savirefleksija</vt:lpstr>
      <vt:lpstr>Kas yra skaitmeninis bendradarbiavimas?</vt:lpstr>
      <vt:lpstr>Privalumai</vt:lpstr>
      <vt:lpstr>Pagerinimas </vt:lpstr>
      <vt:lpstr>Lengvesnis darbo procesas</vt:lpstr>
      <vt:lpstr>Motyvuotai ir greičiau</vt:lpstr>
      <vt:lpstr>Skaitmeninis bendradarbiavimas...</vt:lpstr>
      <vt:lpstr>Skaitmeninio bendravimo ir bendradarbiavimo įrankiai</vt:lpstr>
      <vt:lpstr>Kokį įrankį turėčiau naudoti?</vt:lpstr>
      <vt:lpstr>Microsoft Teams</vt:lpstr>
      <vt:lpstr>PowerPoint Presentation</vt:lpstr>
      <vt:lpstr>Google Workspace įrankiai</vt:lpstr>
      <vt:lpstr>Netiketas internete</vt:lpstr>
      <vt:lpstr>Kas yra netiketas?</vt:lpstr>
      <vt:lpstr>Pirmosios pagalbos rinkinys </vt:lpstr>
      <vt:lpstr>Auditorijos pritraukimas</vt:lpstr>
      <vt:lpstr>Kaip pradėti…</vt:lpstr>
      <vt:lpstr>Skelbkite aktualius dalykus tinkamu laiku</vt:lpstr>
      <vt:lpstr>Naudokite #grotažymes</vt:lpstr>
      <vt:lpstr>Bendradarbiaukite su kitais</vt:lpstr>
      <vt:lpstr>Bendraukite su savo sekėjais</vt:lpstr>
      <vt:lpstr>Įvertinkite savo veiklą</vt:lpstr>
      <vt:lpstr>Šaltiniai 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90</cp:revision>
  <dcterms:created xsi:type="dcterms:W3CDTF">2023-12-01T07:14:57Z</dcterms:created>
  <dcterms:modified xsi:type="dcterms:W3CDTF">2024-11-13T11:31:52Z</dcterms:modified>
</cp:coreProperties>
</file>