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6858000" cx="12192000"/>
  <p:notesSz cx="6858000" cy="9144000"/>
  <p:embeddedFontLst>
    <p:embeddedFont>
      <p:font typeface="Architects Daughter"/>
      <p:regular r:id="rId27"/>
    </p:embeddedFont>
    <p:embeddedFont>
      <p:font typeface="Proxima Nova"/>
      <p:regular r:id="rId28"/>
      <p:bold r:id="rId29"/>
      <p:italic r:id="rId30"/>
      <p:boldItalic r:id="rId31"/>
    </p:embeddedFont>
    <p:embeddedFont>
      <p:font typeface="Roboto"/>
      <p:regular r:id="rId32"/>
      <p:bold r:id="rId33"/>
      <p:italic r:id="rId34"/>
      <p:boldItalic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0" roundtripDataSignature="AMtx7mjQ4Vtgv8cDzEkihTEtvtYGG21RA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15F4A0B-C236-4F61-AD68-C3E9CD5300B1}">
  <a:tblStyle styleId="{815F4A0B-C236-4F61-AD68-C3E9CD5300B1}"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ProximaNova-regular.fntdata"/><Relationship Id="rId27" Type="http://schemas.openxmlformats.org/officeDocument/2006/relationships/font" Target="fonts/ArchitectsDaughter-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roximaNova-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roximaNova-boldItalic.fntdata"/><Relationship Id="rId30" Type="http://schemas.openxmlformats.org/officeDocument/2006/relationships/font" Target="fonts/ProximaNova-italic.fntdata"/><Relationship Id="rId11" Type="http://schemas.openxmlformats.org/officeDocument/2006/relationships/slide" Target="slides/slide5.xml"/><Relationship Id="rId33" Type="http://schemas.openxmlformats.org/officeDocument/2006/relationships/font" Target="fonts/Roboto-bold.fntdata"/><Relationship Id="rId10" Type="http://schemas.openxmlformats.org/officeDocument/2006/relationships/slide" Target="slides/slide4.xml"/><Relationship Id="rId32" Type="http://schemas.openxmlformats.org/officeDocument/2006/relationships/font" Target="fonts/Roboto-regular.fntdata"/><Relationship Id="rId13" Type="http://schemas.openxmlformats.org/officeDocument/2006/relationships/slide" Target="slides/slide7.xml"/><Relationship Id="rId35" Type="http://schemas.openxmlformats.org/officeDocument/2006/relationships/font" Target="fonts/Roboto-boldItalic.fntdata"/><Relationship Id="rId12" Type="http://schemas.openxmlformats.org/officeDocument/2006/relationships/slide" Target="slides/slide6.xml"/><Relationship Id="rId34" Type="http://schemas.openxmlformats.org/officeDocument/2006/relationships/font" Target="fonts/Roboto-italic.fntdata"/><Relationship Id="rId15" Type="http://schemas.openxmlformats.org/officeDocument/2006/relationships/slide" Target="slides/slide9.xml"/><Relationship Id="rId37" Type="http://schemas.openxmlformats.org/officeDocument/2006/relationships/font" Target="fonts/OpenSans-bold.fntdata"/><Relationship Id="rId14" Type="http://schemas.openxmlformats.org/officeDocument/2006/relationships/slide" Target="slides/slide8.xml"/><Relationship Id="rId36" Type="http://schemas.openxmlformats.org/officeDocument/2006/relationships/font" Target="fonts/OpenSans-regular.fntdata"/><Relationship Id="rId17" Type="http://schemas.openxmlformats.org/officeDocument/2006/relationships/slide" Target="slides/slide11.xml"/><Relationship Id="rId39" Type="http://schemas.openxmlformats.org/officeDocument/2006/relationships/font" Target="fonts/OpenSans-boldItalic.fntdata"/><Relationship Id="rId16" Type="http://schemas.openxmlformats.org/officeDocument/2006/relationships/slide" Target="slides/slide10.xml"/><Relationship Id="rId38" Type="http://schemas.openxmlformats.org/officeDocument/2006/relationships/font" Target="fonts/OpenSans-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it-IT">
                <a:solidFill>
                  <a:srgbClr val="3C4043"/>
                </a:solidFill>
                <a:latin typeface="Roboto"/>
                <a:ea typeface="Roboto"/>
                <a:cs typeface="Roboto"/>
                <a:sym typeface="Roboto"/>
              </a:rPr>
              <a:t>Per fare in modo che i vostri post non si perdano nella folla e siano visti dal maggior numero di persone possibile, dovete scoprire quando gli utenti sono più attivi. Nella Meta Business Suite questi vengono visualizzati per gli account Instagram e Facebook. Per gli altri canali, verificate quando ottenete il maggior coinvolgimento. </a:t>
            </a:r>
            <a:endParaRPr/>
          </a:p>
          <a:p>
            <a:pPr indent="0" lvl="0" marL="0" rtl="0" algn="l">
              <a:spcBef>
                <a:spcPts val="0"/>
              </a:spcBef>
              <a:spcAft>
                <a:spcPts val="0"/>
              </a:spcAft>
              <a:buNone/>
            </a:pPr>
            <a:r>
              <a:t/>
            </a:r>
            <a:endParaRPr b="0" i="0">
              <a:solidFill>
                <a:srgbClr val="3C4043"/>
              </a:solidFill>
              <a:latin typeface="Roboto"/>
              <a:ea typeface="Roboto"/>
              <a:cs typeface="Roboto"/>
              <a:sym typeface="Roboto"/>
            </a:endParaRPr>
          </a:p>
          <a:p>
            <a:pPr indent="0" lvl="0" marL="0" rtl="0" algn="l">
              <a:spcBef>
                <a:spcPts val="0"/>
              </a:spcBef>
              <a:spcAft>
                <a:spcPts val="0"/>
              </a:spcAft>
              <a:buNone/>
            </a:pPr>
            <a:r>
              <a:rPr b="0" i="0" lang="it-IT">
                <a:solidFill>
                  <a:srgbClr val="3C4043"/>
                </a:solidFill>
                <a:latin typeface="Roboto"/>
                <a:ea typeface="Roboto"/>
                <a:cs typeface="Roboto"/>
                <a:sym typeface="Roboto"/>
              </a:rPr>
              <a:t>Il link della diapositiva vi porta al sito di supporto di Meta, l'azienda che gestisce Facebook e Instagram. Lì potrete imparare e provare a utilizzare Meta Business Suite per la vostra istituzione GLAM.</a:t>
            </a:r>
            <a:endParaRPr/>
          </a:p>
          <a:p>
            <a:pPr indent="0" lvl="0" marL="0" rtl="0" algn="l">
              <a:spcBef>
                <a:spcPts val="0"/>
              </a:spcBef>
              <a:spcAft>
                <a:spcPts val="0"/>
              </a:spcAft>
              <a:buNone/>
            </a:pPr>
            <a:r>
              <a:rPr lang="it-IT"/>
              <a:t> </a:t>
            </a:r>
            <a:endParaRPr/>
          </a:p>
          <a:p>
            <a:pPr indent="0" lvl="0" marL="0" rtl="0" algn="l">
              <a:spcBef>
                <a:spcPts val="0"/>
              </a:spcBef>
              <a:spcAft>
                <a:spcPts val="0"/>
              </a:spcAft>
              <a:buNone/>
            </a:pPr>
            <a:r>
              <a:t/>
            </a:r>
            <a:endParaRPr/>
          </a:p>
        </p:txBody>
      </p:sp>
      <p:sp>
        <p:nvSpPr>
          <p:cNvPr id="176" name="Google Shape;17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it-IT">
                <a:solidFill>
                  <a:srgbClr val="4D5156"/>
                </a:solidFill>
                <a:latin typeface="Arial"/>
                <a:ea typeface="Arial"/>
                <a:cs typeface="Arial"/>
                <a:sym typeface="Arial"/>
              </a:rPr>
              <a:t>Un hashtag è una parola o una frase chiave preceduta da un simbolo hash, come si può vedere nella diapositiva. Viene utilizzato all'interno di un post sui social media per aiutare coloro che potrebbero essere interessati al vostro argomento a trovarlo quando cercano una parola chiave o un hashtag. Contribuisce ad attirare l'attenzione sui vostri post e a incoraggiare l'interazione.</a:t>
            </a:r>
            <a:endParaRPr/>
          </a:p>
          <a:p>
            <a:pPr indent="0" lvl="0" marL="0" rtl="0" algn="l">
              <a:spcBef>
                <a:spcPts val="0"/>
              </a:spcBef>
              <a:spcAft>
                <a:spcPts val="0"/>
              </a:spcAft>
              <a:buNone/>
            </a:pPr>
            <a:r>
              <a:t/>
            </a:r>
            <a:endParaRPr b="0" i="0">
              <a:solidFill>
                <a:srgbClr val="4D5156"/>
              </a:solidFill>
              <a:latin typeface="Arial"/>
              <a:ea typeface="Arial"/>
              <a:cs typeface="Arial"/>
              <a:sym typeface="Arial"/>
            </a:endParaRPr>
          </a:p>
          <a:p>
            <a:pPr indent="0" lvl="0" marL="0" rtl="0" algn="l">
              <a:spcBef>
                <a:spcPts val="0"/>
              </a:spcBef>
              <a:spcAft>
                <a:spcPts val="0"/>
              </a:spcAft>
              <a:buNone/>
            </a:pPr>
            <a:r>
              <a:t/>
            </a:r>
            <a:endParaRPr b="0" i="0">
              <a:solidFill>
                <a:srgbClr val="4D5156"/>
              </a:solidFill>
              <a:latin typeface="Arial"/>
              <a:ea typeface="Arial"/>
              <a:cs typeface="Arial"/>
              <a:sym typeface="Arial"/>
            </a:endParaRPr>
          </a:p>
          <a:p>
            <a:pPr indent="0" lvl="0" marL="0" rtl="0" algn="l">
              <a:spcBef>
                <a:spcPts val="0"/>
              </a:spcBef>
              <a:spcAft>
                <a:spcPts val="0"/>
              </a:spcAft>
              <a:buNone/>
            </a:pPr>
            <a:r>
              <a:rPr b="0" i="0" lang="it-IT">
                <a:solidFill>
                  <a:srgbClr val="4D5156"/>
                </a:solidFill>
                <a:latin typeface="Arial"/>
                <a:ea typeface="Arial"/>
                <a:cs typeface="Arial"/>
                <a:sym typeface="Arial"/>
              </a:rPr>
              <a:t>Utilizzate gli hashtag per ogni post in modo che la vostra istituzione possa essere facilmente trovata da altri. Di solito si scrivono alcune parole chiave con gli hashtag alla fine di ogni post. Dovrebbero essere sempre le stesse per aumentare la vostra portata sui social media.  </a:t>
            </a:r>
            <a:endParaRPr/>
          </a:p>
          <a:p>
            <a:pPr indent="0" lvl="0" marL="0" rtl="0" algn="l">
              <a:spcBef>
                <a:spcPts val="0"/>
              </a:spcBef>
              <a:spcAft>
                <a:spcPts val="0"/>
              </a:spcAft>
              <a:buNone/>
            </a:pPr>
            <a:r>
              <a:t/>
            </a:r>
            <a:endParaRPr b="0" i="0">
              <a:solidFill>
                <a:srgbClr val="4D5156"/>
              </a:solidFill>
              <a:latin typeface="Arial"/>
              <a:ea typeface="Arial"/>
              <a:cs typeface="Arial"/>
              <a:sym typeface="Arial"/>
            </a:endParaRPr>
          </a:p>
          <a:p>
            <a:pPr indent="0" lvl="0" marL="0" rtl="0" algn="l">
              <a:spcBef>
                <a:spcPts val="0"/>
              </a:spcBef>
              <a:spcAft>
                <a:spcPts val="0"/>
              </a:spcAft>
              <a:buNone/>
            </a:pPr>
            <a:r>
              <a:rPr b="0" i="0" lang="it-IT">
                <a:solidFill>
                  <a:srgbClr val="4D5156"/>
                </a:solidFill>
                <a:latin typeface="Arial"/>
                <a:ea typeface="Arial"/>
                <a:cs typeface="Arial"/>
                <a:sym typeface="Arial"/>
              </a:rPr>
              <a:t>Ora è di nuovo il momento di fare un po' di esercizio:</a:t>
            </a:r>
            <a:endParaRPr/>
          </a:p>
          <a:p>
            <a:pPr indent="0" lvl="0" marL="0" rtl="0" algn="l">
              <a:spcBef>
                <a:spcPts val="0"/>
              </a:spcBef>
              <a:spcAft>
                <a:spcPts val="0"/>
              </a:spcAft>
              <a:buNone/>
            </a:pPr>
            <a:r>
              <a:t/>
            </a:r>
            <a:endParaRPr b="0" i="0">
              <a:solidFill>
                <a:srgbClr val="4D5156"/>
              </a:solidFill>
              <a:latin typeface="Arial"/>
              <a:ea typeface="Arial"/>
              <a:cs typeface="Arial"/>
              <a:sym typeface="Arial"/>
            </a:endParaRPr>
          </a:p>
          <a:p>
            <a:pPr indent="0" lvl="0" marL="0" rtl="0" algn="l">
              <a:spcBef>
                <a:spcPts val="0"/>
              </a:spcBef>
              <a:spcAft>
                <a:spcPts val="0"/>
              </a:spcAft>
              <a:buNone/>
            </a:pPr>
            <a:r>
              <a:rPr b="0" i="0" lang="it-IT">
                <a:solidFill>
                  <a:srgbClr val="4D5156"/>
                </a:solidFill>
                <a:latin typeface="Arial"/>
                <a:ea typeface="Arial"/>
                <a:cs typeface="Arial"/>
                <a:sym typeface="Arial"/>
              </a:rPr>
              <a:t>Fermate il video, prendete il foglio con gli appunti sul vostro pubblico di riferimento e cercate di definire tre parole con hashtag che descrivano il lavoro della vostra istituzione GLAM. </a:t>
            </a:r>
            <a:endParaRPr/>
          </a:p>
        </p:txBody>
      </p:sp>
      <p:sp>
        <p:nvSpPr>
          <p:cNvPr id="187" name="Google Shape;18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it-IT">
                <a:solidFill>
                  <a:srgbClr val="3C4043"/>
                </a:solidFill>
                <a:latin typeface="Roboto"/>
                <a:ea typeface="Roboto"/>
                <a:cs typeface="Roboto"/>
                <a:sym typeface="Roboto"/>
              </a:rPr>
              <a:t>Verificate se le collaborazioni con altre istituzioni GLAM della vostra regione sono utili per voi. Se pubblicano i vostri contributi, raggiungerete una nuova comunità. L'azienda WillaWunst ne offre un esempio. Il negozio online di puzzle sostenibili ha realizzato un motivo di puzzle di ciambelle in collaborazione con il negozio di ciambelle Brammibal's Donuts. L'hanno poi pubblicizzato sui loro canali Instagram, raggiungendo così i follower di entrambi i profili Instagram.</a:t>
            </a:r>
            <a:endParaRPr/>
          </a:p>
          <a:p>
            <a:pPr indent="0" lvl="0" marL="0" rtl="0" algn="l">
              <a:spcBef>
                <a:spcPts val="0"/>
              </a:spcBef>
              <a:spcAft>
                <a:spcPts val="0"/>
              </a:spcAft>
              <a:buNone/>
            </a:pPr>
            <a:r>
              <a:t/>
            </a:r>
            <a:endParaRPr b="0" i="0">
              <a:solidFill>
                <a:srgbClr val="3C4043"/>
              </a:solidFill>
              <a:latin typeface="Roboto"/>
              <a:ea typeface="Roboto"/>
              <a:cs typeface="Roboto"/>
              <a:sym typeface="Roboto"/>
            </a:endParaRPr>
          </a:p>
          <a:p>
            <a:pPr indent="0" lvl="0" marL="0" rtl="0" algn="l">
              <a:spcBef>
                <a:spcPts val="0"/>
              </a:spcBef>
              <a:spcAft>
                <a:spcPts val="0"/>
              </a:spcAft>
              <a:buNone/>
            </a:pPr>
            <a:r>
              <a:rPr b="0" i="0" lang="it-IT">
                <a:solidFill>
                  <a:srgbClr val="3C4043"/>
                </a:solidFill>
                <a:latin typeface="Roboto"/>
                <a:ea typeface="Roboto"/>
                <a:cs typeface="Roboto"/>
                <a:sym typeface="Roboto"/>
              </a:rPr>
              <a:t>Nel vostro caso specifico, potete provare a collaborare con i comuni o altre istituzioni culturali. Basta condividere i loro post e loro faranno lo stesso con i vostri. In questo modo, sarà possibile sviluppare il vostro pubblico di riferimento. </a:t>
            </a:r>
            <a:endParaRPr/>
          </a:p>
          <a:p>
            <a:pPr indent="0" lvl="0" marL="0" rtl="0" algn="l">
              <a:spcBef>
                <a:spcPts val="0"/>
              </a:spcBef>
              <a:spcAft>
                <a:spcPts val="0"/>
              </a:spcAft>
              <a:buNone/>
            </a:pPr>
            <a:r>
              <a:t/>
            </a:r>
            <a:endParaRPr b="0" i="0">
              <a:solidFill>
                <a:srgbClr val="3C4043"/>
              </a:solidFill>
              <a:latin typeface="Roboto"/>
              <a:ea typeface="Roboto"/>
              <a:cs typeface="Roboto"/>
              <a:sym typeface="Roboto"/>
            </a:endParaRPr>
          </a:p>
          <a:p>
            <a:pPr indent="0" lvl="0" marL="0" rtl="0" algn="l">
              <a:spcBef>
                <a:spcPts val="0"/>
              </a:spcBef>
              <a:spcAft>
                <a:spcPts val="0"/>
              </a:spcAft>
              <a:buNone/>
            </a:pPr>
            <a:r>
              <a:rPr b="0" i="0" lang="it-IT">
                <a:solidFill>
                  <a:srgbClr val="3C4043"/>
                </a:solidFill>
                <a:latin typeface="Roboto"/>
                <a:ea typeface="Roboto"/>
                <a:cs typeface="Roboto"/>
                <a:sym typeface="Roboto"/>
              </a:rPr>
              <a:t>Per contrassegnare altre istituzioni che sono anche sui social media, basta usare il simbolo mostrato nella diapositiva e anteporlo al nome dell'istituzione, che diventerà blu. Il colore blu indica che l'istituzione è contrassegnata nel vostro post. </a:t>
            </a:r>
            <a:endParaRPr/>
          </a:p>
        </p:txBody>
      </p:sp>
      <p:sp>
        <p:nvSpPr>
          <p:cNvPr id="196" name="Google Shape;196;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it-IT">
                <a:solidFill>
                  <a:srgbClr val="3C4043"/>
                </a:solidFill>
                <a:latin typeface="Roboto"/>
                <a:ea typeface="Roboto"/>
                <a:cs typeface="Roboto"/>
                <a:sym typeface="Roboto"/>
              </a:rPr>
              <a:t>I contenuti generati dagli utenti sono contributi della vostra comunità. Possono essere, ad esempio, post in cui viene citata la vostra istituzione, viene valutato il vostro servizio o viene testato il vostro prodotto. Condivideteli sui vostri account di social media. Questo vi renderà più autentici e credibili allo stesso tempo, aumentando l'interazione sul vostro profilo.</a:t>
            </a:r>
            <a:endParaRPr/>
          </a:p>
          <a:p>
            <a:pPr indent="0" lvl="0" marL="0" rtl="0" algn="l">
              <a:spcBef>
                <a:spcPts val="0"/>
              </a:spcBef>
              <a:spcAft>
                <a:spcPts val="0"/>
              </a:spcAft>
              <a:buNone/>
            </a:pPr>
            <a:r>
              <a:t/>
            </a:r>
            <a:endParaRPr b="0" i="0">
              <a:solidFill>
                <a:srgbClr val="3C4043"/>
              </a:solidFill>
              <a:latin typeface="Roboto"/>
              <a:ea typeface="Roboto"/>
              <a:cs typeface="Roboto"/>
              <a:sym typeface="Roboto"/>
            </a:endParaRPr>
          </a:p>
          <a:p>
            <a:pPr indent="0" lvl="0" marL="0" rtl="0" algn="l">
              <a:spcBef>
                <a:spcPts val="0"/>
              </a:spcBef>
              <a:spcAft>
                <a:spcPts val="0"/>
              </a:spcAft>
              <a:buNone/>
            </a:pPr>
            <a:r>
              <a:rPr b="0" i="0" lang="it-IT">
                <a:solidFill>
                  <a:srgbClr val="3C4043"/>
                </a:solidFill>
                <a:latin typeface="Roboto"/>
                <a:ea typeface="Roboto"/>
                <a:cs typeface="Roboto"/>
                <a:sym typeface="Roboto"/>
              </a:rPr>
              <a:t>Questo punto è direttamente collegato al precedente. Costruite cooperazioni con altre istituzioni ed entrambe le parti ne trarranno vantaggio. </a:t>
            </a:r>
            <a:endParaRPr/>
          </a:p>
          <a:p>
            <a:pPr indent="0" lvl="0" marL="0" rtl="0" algn="l">
              <a:spcBef>
                <a:spcPts val="0"/>
              </a:spcBef>
              <a:spcAft>
                <a:spcPts val="0"/>
              </a:spcAft>
              <a:buNone/>
            </a:pPr>
            <a:r>
              <a:t/>
            </a:r>
            <a:endParaRPr b="0" i="0">
              <a:solidFill>
                <a:srgbClr val="3C4043"/>
              </a:solidFill>
              <a:latin typeface="Roboto"/>
              <a:ea typeface="Roboto"/>
              <a:cs typeface="Roboto"/>
              <a:sym typeface="Roboto"/>
            </a:endParaRPr>
          </a:p>
          <a:p>
            <a:pPr indent="0" lvl="0" marL="0" rtl="0" algn="l">
              <a:spcBef>
                <a:spcPts val="0"/>
              </a:spcBef>
              <a:spcAft>
                <a:spcPts val="0"/>
              </a:spcAft>
              <a:buNone/>
            </a:pPr>
            <a:r>
              <a:t/>
            </a:r>
            <a:endParaRPr/>
          </a:p>
        </p:txBody>
      </p:sp>
      <p:sp>
        <p:nvSpPr>
          <p:cNvPr id="207" name="Google Shape;207;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it-IT">
                <a:solidFill>
                  <a:srgbClr val="3C4043"/>
                </a:solidFill>
                <a:latin typeface="Roboto"/>
                <a:ea typeface="Roboto"/>
                <a:cs typeface="Roboto"/>
                <a:sym typeface="Roboto"/>
              </a:rPr>
              <a:t>I concorsi e le lotterie contribuiscono ad attirare l'attenzione sulla vostra istituzione e a farla conoscere meglio. Gli utenti sono più propensi a condividere i post e a invitare gli amici a farlo. Entrambi aumentano la vostra portata. Inoltre, l'interazione aumenta in modo significativo. Se i commenti e i "mi piace" sono un prerequisito per partecipare al concorso, gli utenti sono motivati a darli. Allo stesso tempo, si fidelizza il cliente. È importante prestare attenzione alle norme di legge quando si realizzano azioni di questo tipo.</a:t>
            </a:r>
            <a:endParaRPr/>
          </a:p>
          <a:p>
            <a:pPr indent="0" lvl="0" marL="0" rtl="0" algn="l">
              <a:spcBef>
                <a:spcPts val="0"/>
              </a:spcBef>
              <a:spcAft>
                <a:spcPts val="0"/>
              </a:spcAft>
              <a:buNone/>
            </a:pPr>
            <a:r>
              <a:t/>
            </a:r>
            <a:endParaRPr b="0" i="0">
              <a:solidFill>
                <a:srgbClr val="3C4043"/>
              </a:solidFill>
              <a:latin typeface="Roboto"/>
              <a:ea typeface="Roboto"/>
              <a:cs typeface="Roboto"/>
              <a:sym typeface="Roboto"/>
            </a:endParaRPr>
          </a:p>
          <a:p>
            <a:pPr indent="0" lvl="0" marL="0" rtl="0" algn="l">
              <a:spcBef>
                <a:spcPts val="0"/>
              </a:spcBef>
              <a:spcAft>
                <a:spcPts val="0"/>
              </a:spcAft>
              <a:buNone/>
            </a:pPr>
            <a:r>
              <a:rPr b="0" i="0" lang="it-IT">
                <a:solidFill>
                  <a:srgbClr val="3C4043"/>
                </a:solidFill>
                <a:latin typeface="Roboto"/>
                <a:ea typeface="Roboto"/>
                <a:cs typeface="Roboto"/>
                <a:sym typeface="Roboto"/>
              </a:rPr>
              <a:t>Ad esempio, potete organizzare un concorso e il vincitore sarà invitato a una mostra o a un altro evento della vostra istituzione. </a:t>
            </a:r>
            <a:endParaRPr/>
          </a:p>
          <a:p>
            <a:pPr indent="0" lvl="0" marL="0" rtl="0" algn="l">
              <a:spcBef>
                <a:spcPts val="0"/>
              </a:spcBef>
              <a:spcAft>
                <a:spcPts val="0"/>
              </a:spcAft>
              <a:buNone/>
            </a:pPr>
            <a:r>
              <a:t/>
            </a:r>
            <a:endParaRPr/>
          </a:p>
        </p:txBody>
      </p:sp>
      <p:sp>
        <p:nvSpPr>
          <p:cNvPr id="216" name="Google Shape;21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it-IT">
                <a:solidFill>
                  <a:srgbClr val="3C4043"/>
                </a:solidFill>
                <a:latin typeface="Roboto"/>
                <a:ea typeface="Roboto"/>
                <a:cs typeface="Roboto"/>
                <a:sym typeface="Roboto"/>
              </a:rPr>
              <a:t>L'interazione con i propri follower è molto importante e comprende la risposta ai commenti e ai messaggi. Inoltre, partecipate alle discussioni relative al vostro settore, al vostro prodotto o a un argomento di cui siete esperti. In questo modo si crea un legame tra la vostra azienda e gli utenti dei social media.</a:t>
            </a:r>
            <a:endParaRPr/>
          </a:p>
          <a:p>
            <a:pPr indent="0" lvl="0" marL="0" rtl="0" algn="l">
              <a:spcBef>
                <a:spcPts val="0"/>
              </a:spcBef>
              <a:spcAft>
                <a:spcPts val="0"/>
              </a:spcAft>
              <a:buNone/>
            </a:pPr>
            <a:r>
              <a:t/>
            </a:r>
            <a:endParaRPr b="0" i="0">
              <a:solidFill>
                <a:srgbClr val="3C4043"/>
              </a:solidFill>
              <a:latin typeface="Roboto"/>
              <a:ea typeface="Roboto"/>
              <a:cs typeface="Roboto"/>
              <a:sym typeface="Roboto"/>
            </a:endParaRPr>
          </a:p>
          <a:p>
            <a:pPr indent="0" lvl="0" marL="0" rtl="0" algn="l">
              <a:spcBef>
                <a:spcPts val="0"/>
              </a:spcBef>
              <a:spcAft>
                <a:spcPts val="0"/>
              </a:spcAft>
              <a:buNone/>
            </a:pPr>
            <a:r>
              <a:rPr b="0" i="0" lang="it-IT">
                <a:solidFill>
                  <a:srgbClr val="3C4043"/>
                </a:solidFill>
                <a:latin typeface="Roboto"/>
                <a:ea typeface="Roboto"/>
                <a:cs typeface="Roboto"/>
                <a:sym typeface="Roboto"/>
              </a:rPr>
              <a:t>Ma attenzione. Come avete imparato nella sessione 3 sulla netiquette, cercate sempre di essere cordiali ed educati. Se trovate un commento molto negativo o poco amichevole sul vostro sito, avete due possibilità: Cancellare il commento o non rispondere. Questo è l'unico modo per affrontare i cosiddetti troll.</a:t>
            </a:r>
            <a:endParaRPr/>
          </a:p>
          <a:p>
            <a:pPr indent="0" lvl="0" marL="0" rtl="0" algn="l">
              <a:spcBef>
                <a:spcPts val="0"/>
              </a:spcBef>
              <a:spcAft>
                <a:spcPts val="0"/>
              </a:spcAft>
              <a:buNone/>
            </a:pPr>
            <a:r>
              <a:t/>
            </a:r>
            <a:endParaRPr b="0" i="0">
              <a:solidFill>
                <a:srgbClr val="3C4043"/>
              </a:solidFill>
              <a:latin typeface="Roboto"/>
              <a:ea typeface="Roboto"/>
              <a:cs typeface="Roboto"/>
              <a:sym typeface="Roboto"/>
            </a:endParaRPr>
          </a:p>
          <a:p>
            <a:pPr indent="0" lvl="0" marL="0" rtl="0" algn="l">
              <a:spcBef>
                <a:spcPts val="0"/>
              </a:spcBef>
              <a:spcAft>
                <a:spcPts val="0"/>
              </a:spcAft>
              <a:buNone/>
            </a:pPr>
            <a:r>
              <a:rPr b="0" i="0" lang="it-IT">
                <a:solidFill>
                  <a:srgbClr val="3C4043"/>
                </a:solidFill>
                <a:latin typeface="Roboto"/>
                <a:ea typeface="Roboto"/>
                <a:cs typeface="Roboto"/>
                <a:sym typeface="Roboto"/>
              </a:rPr>
              <a:t> Si parla di trolling quando qualcuno cerca deliberatamente di turbare gli altri online. Il trolling può portare a un'ammucchiata, quando altri si uniscono all'attacco. Esiste una semplice regola che dice: Non alimentare mai il troll. </a:t>
            </a:r>
            <a:endParaRPr/>
          </a:p>
        </p:txBody>
      </p:sp>
      <p:sp>
        <p:nvSpPr>
          <p:cNvPr id="225" name="Google Shape;22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it-IT">
                <a:solidFill>
                  <a:srgbClr val="3C4043"/>
                </a:solidFill>
                <a:latin typeface="Roboto"/>
                <a:ea typeface="Roboto"/>
                <a:cs typeface="Roboto"/>
                <a:sym typeface="Roboto"/>
              </a:rPr>
              <a:t>Dovete valutare regolarmente le vostre attività sui social media. </a:t>
            </a:r>
            <a:endParaRPr/>
          </a:p>
          <a:p>
            <a:pPr indent="0" lvl="0" marL="0" rtl="0" algn="l">
              <a:spcBef>
                <a:spcPts val="0"/>
              </a:spcBef>
              <a:spcAft>
                <a:spcPts val="0"/>
              </a:spcAft>
              <a:buNone/>
            </a:pPr>
            <a:r>
              <a:t/>
            </a:r>
            <a:endParaRPr b="0" i="0">
              <a:solidFill>
                <a:srgbClr val="3C4043"/>
              </a:solidFill>
              <a:latin typeface="Roboto"/>
              <a:ea typeface="Roboto"/>
              <a:cs typeface="Roboto"/>
              <a:sym typeface="Roboto"/>
            </a:endParaRPr>
          </a:p>
          <a:p>
            <a:pPr indent="0" lvl="0" marL="0" rtl="0" algn="l">
              <a:spcBef>
                <a:spcPts val="0"/>
              </a:spcBef>
              <a:spcAft>
                <a:spcPts val="0"/>
              </a:spcAft>
              <a:buNone/>
            </a:pPr>
            <a:r>
              <a:rPr b="0" i="0" lang="it-IT">
                <a:solidFill>
                  <a:srgbClr val="3C4043"/>
                </a:solidFill>
                <a:latin typeface="Roboto"/>
                <a:ea typeface="Roboto"/>
                <a:cs typeface="Roboto"/>
                <a:sym typeface="Roboto"/>
              </a:rPr>
              <a:t>Verificate l'efficacia della strategia che state utilizzando per vedere se si verifica l'obiettivo desiderato. Se il risultato desiderato non è ancora stato raggiunto, potete valutare quali misure hanno avuto successo e quali devono essere modificate o riviste. Come si procede?</a:t>
            </a:r>
            <a:endParaRPr/>
          </a:p>
          <a:p>
            <a:pPr indent="0" lvl="0" marL="0" rtl="0" algn="l">
              <a:spcBef>
                <a:spcPts val="0"/>
              </a:spcBef>
              <a:spcAft>
                <a:spcPts val="0"/>
              </a:spcAft>
              <a:buNone/>
            </a:pPr>
            <a:r>
              <a:t/>
            </a:r>
            <a:endParaRPr b="0" i="0">
              <a:solidFill>
                <a:srgbClr val="3C4043"/>
              </a:solidFill>
              <a:latin typeface="Roboto"/>
              <a:ea typeface="Roboto"/>
              <a:cs typeface="Roboto"/>
              <a:sym typeface="Roboto"/>
            </a:endParaRPr>
          </a:p>
          <a:p>
            <a:pPr indent="0" lvl="0" marL="0" rtl="0" algn="l">
              <a:spcBef>
                <a:spcPts val="0"/>
              </a:spcBef>
              <a:spcAft>
                <a:spcPts val="0"/>
              </a:spcAft>
              <a:buNone/>
            </a:pPr>
            <a:r>
              <a:rPr b="0" i="0" lang="it-IT">
                <a:solidFill>
                  <a:srgbClr val="3C4043"/>
                </a:solidFill>
                <a:latin typeface="Roboto"/>
                <a:ea typeface="Roboto"/>
                <a:cs typeface="Roboto"/>
                <a:sym typeface="Roboto"/>
              </a:rPr>
              <a:t>Per questo compito, potete riunirvi con i vostri colleghi. È sempre utile condividere esperienze e opinioni. Vedrete che lavorare in squadra vi renderà più forti e migliori!</a:t>
            </a:r>
            <a:endParaRPr b="0" i="0">
              <a:solidFill>
                <a:srgbClr val="3C4043"/>
              </a:solidFill>
              <a:latin typeface="Roboto"/>
              <a:ea typeface="Roboto"/>
              <a:cs typeface="Roboto"/>
              <a:sym typeface="Roboto"/>
            </a:endParaRPr>
          </a:p>
          <a:p>
            <a:pPr indent="0" lvl="0" marL="0" rtl="0" algn="l">
              <a:spcBef>
                <a:spcPts val="0"/>
              </a:spcBef>
              <a:spcAft>
                <a:spcPts val="0"/>
              </a:spcAft>
              <a:buNone/>
            </a:pPr>
            <a:r>
              <a:t/>
            </a:r>
            <a:endParaRPr/>
          </a:p>
        </p:txBody>
      </p:sp>
      <p:sp>
        <p:nvSpPr>
          <p:cNvPr id="236" name="Google Shape;23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it-IT">
                <a:solidFill>
                  <a:srgbClr val="3C4043"/>
                </a:solidFill>
                <a:latin typeface="Roboto"/>
                <a:ea typeface="Roboto"/>
                <a:cs typeface="Roboto"/>
                <a:sym typeface="Roboto"/>
              </a:rPr>
              <a:t>Congratulazioni!</a:t>
            </a:r>
            <a:endParaRPr/>
          </a:p>
          <a:p>
            <a:pPr indent="0" lvl="0" marL="0" rtl="0" algn="l">
              <a:spcBef>
                <a:spcPts val="0"/>
              </a:spcBef>
              <a:spcAft>
                <a:spcPts val="0"/>
              </a:spcAft>
              <a:buNone/>
            </a:pPr>
            <a:r>
              <a:t/>
            </a:r>
            <a:endParaRPr b="0" i="0">
              <a:solidFill>
                <a:srgbClr val="3C4043"/>
              </a:solidFill>
              <a:latin typeface="Roboto"/>
              <a:ea typeface="Roboto"/>
              <a:cs typeface="Roboto"/>
              <a:sym typeface="Roboto"/>
            </a:endParaRPr>
          </a:p>
          <a:p>
            <a:pPr indent="0" lvl="0" marL="0" rtl="0" algn="l">
              <a:spcBef>
                <a:spcPts val="0"/>
              </a:spcBef>
              <a:spcAft>
                <a:spcPts val="0"/>
              </a:spcAft>
              <a:buNone/>
            </a:pPr>
            <a:r>
              <a:rPr b="0" i="0" lang="it-IT">
                <a:solidFill>
                  <a:srgbClr val="3C4043"/>
                </a:solidFill>
                <a:latin typeface="Roboto"/>
                <a:ea typeface="Roboto"/>
                <a:cs typeface="Roboto"/>
                <a:sym typeface="Roboto"/>
              </a:rPr>
              <a:t>Ora conoscete le basi dello sviluppo del pubblico sui social media e avete già preparato alcuni input sul vostro pubblico target e alcune idee sulle competizioni online. Non dimenticate di portare con voi gli appunti quando farete il prossimo corso con il vostro formatore.</a:t>
            </a:r>
            <a:endParaRPr b="0" i="0">
              <a:solidFill>
                <a:srgbClr val="3C4043"/>
              </a:solidFill>
              <a:latin typeface="Roboto"/>
              <a:ea typeface="Roboto"/>
              <a:cs typeface="Roboto"/>
              <a:sym typeface="Roboto"/>
            </a:endParaRPr>
          </a:p>
          <a:p>
            <a:pPr indent="0" lvl="0" marL="0" rtl="0" algn="l">
              <a:spcBef>
                <a:spcPts val="0"/>
              </a:spcBef>
              <a:spcAft>
                <a:spcPts val="0"/>
              </a:spcAft>
              <a:buNone/>
            </a:pPr>
            <a:r>
              <a:t/>
            </a:r>
            <a:endParaRPr b="0" i="0">
              <a:solidFill>
                <a:srgbClr val="3C4043"/>
              </a:solidFill>
              <a:latin typeface="Roboto"/>
              <a:ea typeface="Roboto"/>
              <a:cs typeface="Roboto"/>
              <a:sym typeface="Roboto"/>
            </a:endParaRPr>
          </a:p>
          <a:p>
            <a:pPr indent="0" lvl="0" marL="0" rtl="0" algn="l">
              <a:spcBef>
                <a:spcPts val="0"/>
              </a:spcBef>
              <a:spcAft>
                <a:spcPts val="0"/>
              </a:spcAft>
              <a:buNone/>
            </a:pPr>
            <a:r>
              <a:t/>
            </a:r>
            <a:endParaRPr/>
          </a:p>
        </p:txBody>
      </p:sp>
      <p:sp>
        <p:nvSpPr>
          <p:cNvPr id="245" name="Google Shape;24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Ecco alcune risorse aggiuntive che vi aiuteranno nelle vostre attività sui social media.</a:t>
            </a:r>
            <a:endParaRPr/>
          </a:p>
          <a:p>
            <a:pPr indent="0" lvl="0" marL="0" rtl="0" algn="l">
              <a:spcBef>
                <a:spcPts val="0"/>
              </a:spcBef>
              <a:spcAft>
                <a:spcPts val="0"/>
              </a:spcAft>
              <a:buNone/>
            </a:pPr>
            <a:r>
              <a:t/>
            </a:r>
            <a:endParaRPr/>
          </a:p>
          <a:p>
            <a:pPr indent="0" lvl="0" marL="0" rtl="0" algn="l">
              <a:spcBef>
                <a:spcPts val="0"/>
              </a:spcBef>
              <a:spcAft>
                <a:spcPts val="0"/>
              </a:spcAft>
              <a:buNone/>
            </a:pPr>
            <a:r>
              <a:rPr lang="it-IT"/>
              <a:t>I primi due link portano a siti web con immagini libere da licenze. Questo vi aiuterà a creare post colorati e interessanti. </a:t>
            </a:r>
            <a:endParaRPr/>
          </a:p>
          <a:p>
            <a:pPr indent="0" lvl="0" marL="0" rtl="0" algn="l">
              <a:spcBef>
                <a:spcPts val="0"/>
              </a:spcBef>
              <a:spcAft>
                <a:spcPts val="0"/>
              </a:spcAft>
              <a:buNone/>
            </a:pPr>
            <a:r>
              <a:t/>
            </a:r>
            <a:endParaRPr/>
          </a:p>
          <a:p>
            <a:pPr indent="0" lvl="0" marL="0" rtl="0" algn="l">
              <a:spcBef>
                <a:spcPts val="0"/>
              </a:spcBef>
              <a:spcAft>
                <a:spcPts val="0"/>
              </a:spcAft>
              <a:buNone/>
            </a:pPr>
            <a:r>
              <a:rPr lang="it-IT"/>
              <a:t>Gli altri due servono per aiutarvi a lavorare su Facebook e Instagram. Cliccate e imparate.</a:t>
            </a:r>
            <a:endParaRPr/>
          </a:p>
          <a:p>
            <a:pPr indent="0" lvl="0" marL="0" rtl="0" algn="l">
              <a:spcBef>
                <a:spcPts val="0"/>
              </a:spcBef>
              <a:spcAft>
                <a:spcPts val="0"/>
              </a:spcAft>
              <a:buNone/>
            </a:pPr>
            <a:r>
              <a:t/>
            </a:r>
            <a:endParaRPr/>
          </a:p>
          <a:p>
            <a:pPr indent="0" lvl="0" marL="0" rtl="0" algn="l">
              <a:spcBef>
                <a:spcPts val="0"/>
              </a:spcBef>
              <a:spcAft>
                <a:spcPts val="0"/>
              </a:spcAft>
              <a:buNone/>
            </a:pPr>
            <a:r>
              <a:rPr lang="it-IT"/>
              <a:t>Divertitevi e provate cose nuove!</a:t>
            </a:r>
            <a:endParaRPr/>
          </a:p>
        </p:txBody>
      </p:sp>
      <p:sp>
        <p:nvSpPr>
          <p:cNvPr id="254" name="Google Shape;25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La quarta sessione si concentra interamente sul marketing digitale. Imparerete i termini di base necessari per misurare il vostro successo e imparerete a pianificare e implementare il marketing digitale, in particolare le campagne sui social media. </a:t>
            </a:r>
            <a:endParaRPr/>
          </a:p>
        </p:txBody>
      </p:sp>
      <p:sp>
        <p:nvSpPr>
          <p:cNvPr id="99" name="Google Shape;9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it-IT"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Benvenuti alla quarta sessione di questo modulo, dedicata allo sviluppo del pubblico. Si tratta di capire come raggiungere il maggior numero possibile di persone in Internet per far sì che tutti conoscano la vostra istituzione e vogliano visitarla. </a:t>
            </a:r>
            <a:endParaRPr/>
          </a:p>
        </p:txBody>
      </p:sp>
      <p:sp>
        <p:nvSpPr>
          <p:cNvPr id="109" name="Google Shape;10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solidFill>
                  <a:srgbClr val="21264F"/>
                </a:solidFill>
                <a:latin typeface="Open Sans"/>
                <a:ea typeface="Open Sans"/>
                <a:cs typeface="Open Sans"/>
                <a:sym typeface="Open Sans"/>
              </a:rPr>
              <a:t>All'inizio sentirete parlare di due termini fondamentali del marketing online, in particolare del social media marketing: reach e impressions. </a:t>
            </a:r>
            <a:endParaRPr>
              <a:solidFill>
                <a:srgbClr val="21264F"/>
              </a:solidFill>
              <a:latin typeface="Open Sans"/>
              <a:ea typeface="Open Sans"/>
              <a:cs typeface="Open Sans"/>
              <a:sym typeface="Open Sans"/>
            </a:endParaRPr>
          </a:p>
          <a:p>
            <a:pPr indent="0" lvl="0" marL="0" rtl="0" algn="l">
              <a:spcBef>
                <a:spcPts val="0"/>
              </a:spcBef>
              <a:spcAft>
                <a:spcPts val="0"/>
              </a:spcAft>
              <a:buNone/>
            </a:pPr>
            <a:r>
              <a:t/>
            </a:r>
            <a:endParaRPr>
              <a:solidFill>
                <a:srgbClr val="21264F"/>
              </a:solidFill>
              <a:latin typeface="Open Sans"/>
              <a:ea typeface="Open Sans"/>
              <a:cs typeface="Open Sans"/>
              <a:sym typeface="Open Sans"/>
            </a:endParaRPr>
          </a:p>
          <a:p>
            <a:pPr indent="0" lvl="0" marL="0" rtl="0" algn="l">
              <a:spcBef>
                <a:spcPts val="0"/>
              </a:spcBef>
              <a:spcAft>
                <a:spcPts val="0"/>
              </a:spcAft>
              <a:buNone/>
            </a:pPr>
            <a:r>
              <a:rPr lang="it-IT">
                <a:solidFill>
                  <a:srgbClr val="21264F"/>
                </a:solidFill>
                <a:latin typeface="Open Sans"/>
                <a:ea typeface="Open Sans"/>
                <a:cs typeface="Open Sans"/>
                <a:sym typeface="Open Sans"/>
              </a:rPr>
              <a:t>Nel social media marketing, la portata si riferisce a quanti account o individui unici hanno visto i vostri contenuti almeno una volta. Si parla anche di "portata potenziale" o "dimensione del pubblico". Oltre alla portata potenziale (quanti individui possono essere raggiunti), c'è la portata effettiva, cioè quanti individui sono stati raggiunti con una certa misura in un certo periodo di tempo. In sintesi, questa metrica aiuta a capire quante persone si stanno raggiungendo con un messaggio o un post su Internet.</a:t>
            </a:r>
            <a:endParaRPr>
              <a:solidFill>
                <a:srgbClr val="21264F"/>
              </a:solidFill>
              <a:latin typeface="Open Sans"/>
              <a:ea typeface="Open Sans"/>
              <a:cs typeface="Open Sans"/>
              <a:sym typeface="Open Sans"/>
            </a:endParaRPr>
          </a:p>
          <a:p>
            <a:pPr indent="0" lvl="0" marL="0" rtl="0" algn="l">
              <a:spcBef>
                <a:spcPts val="0"/>
              </a:spcBef>
              <a:spcAft>
                <a:spcPts val="0"/>
              </a:spcAft>
              <a:buNone/>
            </a:pPr>
            <a:r>
              <a:t/>
            </a:r>
            <a:endParaRPr>
              <a:solidFill>
                <a:srgbClr val="21264F"/>
              </a:solidFill>
              <a:latin typeface="Open Sans"/>
              <a:ea typeface="Open Sans"/>
              <a:cs typeface="Open Sans"/>
              <a:sym typeface="Open Sans"/>
            </a:endParaRPr>
          </a:p>
          <a:p>
            <a:pPr indent="0" lvl="0" marL="0" rtl="0" algn="l">
              <a:spcBef>
                <a:spcPts val="0"/>
              </a:spcBef>
              <a:spcAft>
                <a:spcPts val="0"/>
              </a:spcAft>
              <a:buNone/>
            </a:pPr>
            <a:r>
              <a:rPr lang="it-IT">
                <a:solidFill>
                  <a:srgbClr val="21264F"/>
                </a:solidFill>
                <a:latin typeface="Open Sans"/>
                <a:ea typeface="Open Sans"/>
                <a:cs typeface="Open Sans"/>
                <a:sym typeface="Open Sans"/>
              </a:rPr>
              <a:t>D'altra parte, le impressioni si riferiscono al numero totale di volte in cui uno schermo ha visualizzato il vostro contenuto, indipendentemente dal fatto che gli utenti abbiano cliccato su di esso.</a:t>
            </a:r>
            <a:endParaRPr>
              <a:solidFill>
                <a:srgbClr val="21264F"/>
              </a:solidFill>
              <a:latin typeface="Open Sans"/>
              <a:ea typeface="Open Sans"/>
              <a:cs typeface="Open Sans"/>
              <a:sym typeface="Open Sans"/>
            </a:endParaRPr>
          </a:p>
          <a:p>
            <a:pPr indent="0" lvl="0" marL="0" rtl="0" algn="l">
              <a:spcBef>
                <a:spcPts val="0"/>
              </a:spcBef>
              <a:spcAft>
                <a:spcPts val="0"/>
              </a:spcAft>
              <a:buNone/>
            </a:pPr>
            <a:r>
              <a:t/>
            </a:r>
            <a:endParaRPr>
              <a:solidFill>
                <a:srgbClr val="21264F"/>
              </a:solidFill>
              <a:latin typeface="Open Sans"/>
              <a:ea typeface="Open Sans"/>
              <a:cs typeface="Open Sans"/>
              <a:sym typeface="Open Sans"/>
            </a:endParaRPr>
          </a:p>
          <a:p>
            <a:pPr indent="0" lvl="0" marL="0" rtl="0" algn="l">
              <a:spcBef>
                <a:spcPts val="0"/>
              </a:spcBef>
              <a:spcAft>
                <a:spcPts val="0"/>
              </a:spcAft>
              <a:buNone/>
            </a:pPr>
            <a:r>
              <a:rPr lang="it-IT">
                <a:solidFill>
                  <a:srgbClr val="21264F"/>
                </a:solidFill>
                <a:latin typeface="Open Sans"/>
                <a:ea typeface="Open Sans"/>
                <a:cs typeface="Open Sans"/>
                <a:sym typeface="Open Sans"/>
              </a:rPr>
              <a:t>Entrambe le metriche svolgono un ruolo cruciale nell'ottimizzazione delle strategie di marketing. Tuttavia, lo fanno in modi diversi. </a:t>
            </a:r>
            <a:endParaRPr>
              <a:solidFill>
                <a:srgbClr val="21264F"/>
              </a:solidFill>
              <a:latin typeface="Open Sans"/>
              <a:ea typeface="Open Sans"/>
              <a:cs typeface="Open Sans"/>
              <a:sym typeface="Open Sans"/>
            </a:endParaRPr>
          </a:p>
          <a:p>
            <a:pPr indent="0" lvl="0" marL="0" rtl="0" algn="l">
              <a:spcBef>
                <a:spcPts val="0"/>
              </a:spcBef>
              <a:spcAft>
                <a:spcPts val="0"/>
              </a:spcAft>
              <a:buNone/>
            </a:pPr>
            <a:r>
              <a:t/>
            </a:r>
            <a:endParaRPr>
              <a:solidFill>
                <a:srgbClr val="21264F"/>
              </a:solidFill>
              <a:latin typeface="Open Sans"/>
              <a:ea typeface="Open Sans"/>
              <a:cs typeface="Open Sans"/>
              <a:sym typeface="Open Sans"/>
            </a:endParaRPr>
          </a:p>
          <a:p>
            <a:pPr indent="0" lvl="0" marL="0" rtl="0" algn="l">
              <a:spcBef>
                <a:spcPts val="0"/>
              </a:spcBef>
              <a:spcAft>
                <a:spcPts val="0"/>
              </a:spcAft>
              <a:buNone/>
            </a:pPr>
            <a:r>
              <a:rPr lang="it-IT">
                <a:solidFill>
                  <a:srgbClr val="21264F"/>
                </a:solidFill>
                <a:latin typeface="Open Sans"/>
                <a:ea typeface="Open Sans"/>
                <a:cs typeface="Open Sans"/>
                <a:sym typeface="Open Sans"/>
              </a:rPr>
              <a:t>Nel vostro lavoro in un'istituzione GLAM, potete essere responsabili della pianificazione e dell'implementazione del marketing sui social media.</a:t>
            </a:r>
            <a:endParaRPr>
              <a:solidFill>
                <a:srgbClr val="21264F"/>
              </a:solidFill>
              <a:latin typeface="Open Sans"/>
              <a:ea typeface="Open Sans"/>
              <a:cs typeface="Open Sans"/>
              <a:sym typeface="Open Sans"/>
            </a:endParaRPr>
          </a:p>
          <a:p>
            <a:pPr indent="0" lvl="0" marL="0" rtl="0" algn="l">
              <a:spcBef>
                <a:spcPts val="0"/>
              </a:spcBef>
              <a:spcAft>
                <a:spcPts val="0"/>
              </a:spcAft>
              <a:buNone/>
            </a:pPr>
            <a:r>
              <a:t/>
            </a:r>
            <a:endParaRPr>
              <a:solidFill>
                <a:srgbClr val="21264F"/>
              </a:solidFill>
              <a:latin typeface="Open Sans"/>
              <a:ea typeface="Open Sans"/>
              <a:cs typeface="Open Sans"/>
              <a:sym typeface="Open Sans"/>
            </a:endParaRPr>
          </a:p>
          <a:p>
            <a:pPr indent="0" lvl="0" marL="0" rtl="0" algn="l">
              <a:spcBef>
                <a:spcPts val="0"/>
              </a:spcBef>
              <a:spcAft>
                <a:spcPts val="0"/>
              </a:spcAft>
              <a:buNone/>
            </a:pPr>
            <a:r>
              <a:rPr lang="it-IT">
                <a:solidFill>
                  <a:srgbClr val="21264F"/>
                </a:solidFill>
                <a:latin typeface="Open Sans"/>
                <a:ea typeface="Open Sans"/>
                <a:cs typeface="Open Sans"/>
                <a:sym typeface="Open Sans"/>
              </a:rPr>
              <a:t>Le metriche più importanti sono le impressioni totali, la portata dei social media e le visualizzazioni degli utenti. Qual è la differenza tra loro?</a:t>
            </a:r>
            <a:endParaRPr>
              <a:solidFill>
                <a:srgbClr val="21264F"/>
              </a:solidFill>
              <a:latin typeface="Open Sans"/>
              <a:ea typeface="Open Sans"/>
              <a:cs typeface="Open Sans"/>
              <a:sym typeface="Open Sans"/>
            </a:endParaRPr>
          </a:p>
          <a:p>
            <a:pPr indent="0" lvl="0" marL="0" rtl="0" algn="l">
              <a:spcBef>
                <a:spcPts val="0"/>
              </a:spcBef>
              <a:spcAft>
                <a:spcPts val="0"/>
              </a:spcAft>
              <a:buNone/>
            </a:pPr>
            <a:r>
              <a:t/>
            </a:r>
            <a:endParaRPr>
              <a:solidFill>
                <a:srgbClr val="21264F"/>
              </a:solidFill>
              <a:latin typeface="Open Sans"/>
              <a:ea typeface="Open Sans"/>
              <a:cs typeface="Open Sans"/>
              <a:sym typeface="Open Sans"/>
            </a:endParaRPr>
          </a:p>
          <a:p>
            <a:pPr indent="0" lvl="0" marL="0" rtl="0" algn="l">
              <a:spcBef>
                <a:spcPts val="0"/>
              </a:spcBef>
              <a:spcAft>
                <a:spcPts val="0"/>
              </a:spcAft>
              <a:buNone/>
            </a:pPr>
            <a:r>
              <a:rPr lang="it-IT">
                <a:solidFill>
                  <a:srgbClr val="21264F"/>
                </a:solidFill>
                <a:latin typeface="Open Sans"/>
                <a:ea typeface="Open Sans"/>
                <a:cs typeface="Open Sans"/>
                <a:sym typeface="Open Sans"/>
              </a:rPr>
              <a:t>Le impressioni totali aiutano a misurare la visibilità complessiva, mostrando la frequenza con cui gli utenti vedono i vostri post.</a:t>
            </a:r>
            <a:endParaRPr>
              <a:solidFill>
                <a:srgbClr val="21264F"/>
              </a:solidFill>
              <a:latin typeface="Open Sans"/>
              <a:ea typeface="Open Sans"/>
              <a:cs typeface="Open Sans"/>
              <a:sym typeface="Open Sans"/>
            </a:endParaRPr>
          </a:p>
          <a:p>
            <a:pPr indent="0" lvl="0" marL="0" rtl="0" algn="l">
              <a:spcBef>
                <a:spcPts val="0"/>
              </a:spcBef>
              <a:spcAft>
                <a:spcPts val="0"/>
              </a:spcAft>
              <a:buNone/>
            </a:pPr>
            <a:r>
              <a:rPr lang="it-IT">
                <a:solidFill>
                  <a:srgbClr val="21264F"/>
                </a:solidFill>
                <a:latin typeface="Open Sans"/>
                <a:ea typeface="Open Sans"/>
                <a:cs typeface="Open Sans"/>
                <a:sym typeface="Open Sans"/>
              </a:rPr>
              <a:t>La portata dei social media indica la dimensione del pubblico potenziale esposto al messaggio del vostro marchio.</a:t>
            </a:r>
            <a:endParaRPr>
              <a:solidFill>
                <a:srgbClr val="21264F"/>
              </a:solidFill>
              <a:latin typeface="Open Sans"/>
              <a:ea typeface="Open Sans"/>
              <a:cs typeface="Open Sans"/>
              <a:sym typeface="Open Sans"/>
            </a:endParaRPr>
          </a:p>
          <a:p>
            <a:pPr indent="0" lvl="0" marL="0" rtl="0" algn="l">
              <a:spcBef>
                <a:spcPts val="0"/>
              </a:spcBef>
              <a:spcAft>
                <a:spcPts val="0"/>
              </a:spcAft>
              <a:buNone/>
            </a:pPr>
            <a:r>
              <a:rPr lang="it-IT">
                <a:solidFill>
                  <a:srgbClr val="21264F"/>
                </a:solidFill>
                <a:latin typeface="Open Sans"/>
                <a:ea typeface="Open Sans"/>
                <a:cs typeface="Open Sans"/>
                <a:sym typeface="Open Sans"/>
              </a:rPr>
              <a:t>Le visualizzazioni degli utenti forniscono informazioni sul comportamento dei singoli utenti per ulteriori sforzi di segmentazione e personalizzazione.</a:t>
            </a:r>
            <a:endParaRPr>
              <a:solidFill>
                <a:srgbClr val="21264F"/>
              </a:solidFill>
              <a:latin typeface="Open Sans"/>
              <a:ea typeface="Open Sans"/>
              <a:cs typeface="Open Sans"/>
              <a:sym typeface="Open Sans"/>
            </a:endParaRPr>
          </a:p>
          <a:p>
            <a:pPr indent="0" lvl="0" marL="0" rtl="0" algn="l">
              <a:spcBef>
                <a:spcPts val="0"/>
              </a:spcBef>
              <a:spcAft>
                <a:spcPts val="0"/>
              </a:spcAft>
              <a:buNone/>
            </a:pPr>
            <a:r>
              <a:t/>
            </a:r>
            <a:endParaRPr>
              <a:solidFill>
                <a:srgbClr val="21264F"/>
              </a:solidFill>
              <a:latin typeface="Open Sans"/>
              <a:ea typeface="Open Sans"/>
              <a:cs typeface="Open Sans"/>
              <a:sym typeface="Open Sans"/>
            </a:endParaRPr>
          </a:p>
          <a:p>
            <a:pPr indent="0" lvl="0" marL="0" rtl="0" algn="l">
              <a:spcBef>
                <a:spcPts val="0"/>
              </a:spcBef>
              <a:spcAft>
                <a:spcPts val="0"/>
              </a:spcAft>
              <a:buNone/>
            </a:pPr>
            <a:r>
              <a:t/>
            </a:r>
            <a:endParaRPr>
              <a:solidFill>
                <a:srgbClr val="21264F"/>
              </a:solidFill>
              <a:latin typeface="Open Sans"/>
              <a:ea typeface="Open Sans"/>
              <a:cs typeface="Open Sans"/>
              <a:sym typeface="Open Sans"/>
            </a:endParaRPr>
          </a:p>
          <a:p>
            <a:pPr indent="0" lvl="0" marL="0" rtl="0" algn="l">
              <a:spcBef>
                <a:spcPts val="0"/>
              </a:spcBef>
              <a:spcAft>
                <a:spcPts val="0"/>
              </a:spcAft>
              <a:buNone/>
            </a:pPr>
            <a:r>
              <a:rPr lang="it-IT">
                <a:solidFill>
                  <a:srgbClr val="21264F"/>
                </a:solidFill>
                <a:latin typeface="Open Sans"/>
                <a:ea typeface="Open Sans"/>
                <a:cs typeface="Open Sans"/>
                <a:sym typeface="Open Sans"/>
              </a:rPr>
              <a:t>Tradotto con DeepL.com (versione gratuita)</a:t>
            </a:r>
            <a:endParaRPr>
              <a:solidFill>
                <a:srgbClr val="21264F"/>
              </a:solidFill>
              <a:latin typeface="Open Sans"/>
              <a:ea typeface="Open Sans"/>
              <a:cs typeface="Open Sans"/>
              <a:sym typeface="Open Sans"/>
            </a:endParaRPr>
          </a:p>
        </p:txBody>
      </p:sp>
      <p:sp>
        <p:nvSpPr>
          <p:cNvPr id="118" name="Google Shape;11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Prima di avviare una campagna online o una campagna sui social media, è necessario conoscere il proprio gruppo target o i gruppi target. </a:t>
            </a:r>
            <a:endParaRPr/>
          </a:p>
          <a:p>
            <a:pPr indent="0" lvl="0" marL="0" rtl="0" algn="l">
              <a:spcBef>
                <a:spcPts val="0"/>
              </a:spcBef>
              <a:spcAft>
                <a:spcPts val="0"/>
              </a:spcAft>
              <a:buNone/>
            </a:pPr>
            <a:r>
              <a:t/>
            </a:r>
            <a:endParaRPr/>
          </a:p>
          <a:p>
            <a:pPr indent="0" lvl="0" marL="0" rtl="0" algn="l">
              <a:spcBef>
                <a:spcPts val="0"/>
              </a:spcBef>
              <a:spcAft>
                <a:spcPts val="0"/>
              </a:spcAft>
              <a:buNone/>
            </a:pPr>
            <a:r>
              <a:rPr lang="it-IT"/>
              <a:t>Con il termine gruppo target si intende il particolare gruppo di persone che una pubblicità intende raggiungere. Un annuncio non sarà di alcun interesse per uno spettatore o un lettore che non fa parte del gruppo target. Il target può essere dettato dall'età, dal sesso, dal reddito, dall'ubicazione, dagli interessi o da una miriade di altri fattori.</a:t>
            </a:r>
            <a:endParaRPr/>
          </a:p>
          <a:p>
            <a:pPr indent="0" lvl="0" marL="0" rtl="0" algn="l">
              <a:spcBef>
                <a:spcPts val="0"/>
              </a:spcBef>
              <a:spcAft>
                <a:spcPts val="0"/>
              </a:spcAft>
              <a:buNone/>
            </a:pPr>
            <a:r>
              <a:t/>
            </a:r>
            <a:endParaRPr/>
          </a:p>
          <a:p>
            <a:pPr indent="0" lvl="0" marL="0" rtl="0" algn="l">
              <a:spcBef>
                <a:spcPts val="0"/>
              </a:spcBef>
              <a:spcAft>
                <a:spcPts val="0"/>
              </a:spcAft>
              <a:buNone/>
            </a:pPr>
            <a:r>
              <a:rPr lang="it-IT"/>
              <a:t>A seconda di ciò che vendete, il vostro pubblico di riferimento può essere di nicchia o più ampio. Ad esempio, se foste un venditore di scarpe, il vostro pubblico di riferimento sarebbe ampio, poiché uomini, donne e bambini indossano tutti scarpe. D'altra parte, forse vendete specificamente scarpe da corsa ad alte prestazioni. In questo caso, il vostro target sarebbe più di nicchia: atleti d'élite di età compresa tra i 20 e i 40 anni che hanno espresso interesse per la corsa o che hanno corso una maratona. In ogni caso, è importante definire e segmentare il vostro pubblico di riferimento per determinare il messaggio creativo che risuonerà con loro e individuare i canali che preferiscono.</a:t>
            </a:r>
            <a:endParaRPr b="0" i="0">
              <a:solidFill>
                <a:srgbClr val="011140"/>
              </a:solidFill>
              <a:latin typeface="Proxima Nova"/>
              <a:ea typeface="Proxima Nova"/>
              <a:cs typeface="Proxima Nova"/>
              <a:sym typeface="Proxima Nova"/>
            </a:endParaRPr>
          </a:p>
          <a:p>
            <a:pPr indent="0" lvl="0" marL="0" rtl="0" algn="l">
              <a:spcBef>
                <a:spcPts val="0"/>
              </a:spcBef>
              <a:spcAft>
                <a:spcPts val="0"/>
              </a:spcAft>
              <a:buNone/>
            </a:pPr>
            <a:r>
              <a:rPr lang="it-IT">
                <a:solidFill>
                  <a:srgbClr val="011140"/>
                </a:solidFill>
                <a:latin typeface="Proxima Nova"/>
                <a:ea typeface="Proxima Nova"/>
                <a:cs typeface="Proxima Nova"/>
                <a:sym typeface="Proxima Nova"/>
              </a:rPr>
              <a:t>Il pubblico target si concentra su un gruppo specifico di persone. Può trattarsi di uomini, donne, adolescenti o bambini. In genere condividono un interesse come la lettura, la corsa o il calcio.</a:t>
            </a:r>
            <a:endParaRPr>
              <a:solidFill>
                <a:srgbClr val="011140"/>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011140"/>
              </a:solidFill>
              <a:latin typeface="Proxima Nova"/>
              <a:ea typeface="Proxima Nova"/>
              <a:cs typeface="Proxima Nova"/>
              <a:sym typeface="Proxima Nova"/>
            </a:endParaRPr>
          </a:p>
          <a:p>
            <a:pPr indent="0" lvl="0" marL="0" rtl="0" algn="l">
              <a:spcBef>
                <a:spcPts val="0"/>
              </a:spcBef>
              <a:spcAft>
                <a:spcPts val="0"/>
              </a:spcAft>
              <a:buNone/>
            </a:pPr>
            <a:r>
              <a:rPr lang="it-IT">
                <a:solidFill>
                  <a:srgbClr val="011140"/>
                </a:solidFill>
                <a:latin typeface="Proxima Nova"/>
                <a:ea typeface="Proxima Nova"/>
                <a:cs typeface="Proxima Nova"/>
                <a:sym typeface="Proxima Nova"/>
              </a:rPr>
              <a:t>In qualità di marketer, la comprensione del pubblico target è fondamentale per il vostro successo.</a:t>
            </a:r>
            <a:endParaRPr>
              <a:solidFill>
                <a:srgbClr val="011140"/>
              </a:solidFill>
              <a:latin typeface="Proxima Nova"/>
              <a:ea typeface="Proxima Nova"/>
              <a:cs typeface="Proxima Nova"/>
              <a:sym typeface="Proxima Nova"/>
            </a:endParaRPr>
          </a:p>
        </p:txBody>
      </p:sp>
      <p:sp>
        <p:nvSpPr>
          <p:cNvPr id="128" name="Google Shape;12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it-IT" u="none" strike="noStrike">
                <a:solidFill>
                  <a:srgbClr val="011140"/>
                </a:solidFill>
                <a:latin typeface="Proxima Nova"/>
                <a:ea typeface="Proxima Nova"/>
                <a:cs typeface="Proxima Nova"/>
                <a:sym typeface="Proxima Nova"/>
              </a:rPr>
              <a:t>Come avete sentito, la definizione di un pubblico target concreto è fondamentale per lo sviluppo del pubblico. Nel vostro caso specifico, dovete sapere chi è interessato alla vostra istituzione GLAM. </a:t>
            </a:r>
            <a:endParaRPr/>
          </a:p>
          <a:p>
            <a:pPr indent="0" lvl="0" marL="0" rtl="0" algn="l">
              <a:spcBef>
                <a:spcPts val="0"/>
              </a:spcBef>
              <a:spcAft>
                <a:spcPts val="0"/>
              </a:spcAft>
              <a:buNone/>
            </a:pPr>
            <a:r>
              <a:t/>
            </a:r>
            <a:endParaRPr b="0" i="0" u="none" strike="noStrike">
              <a:solidFill>
                <a:srgbClr val="011140"/>
              </a:solidFill>
              <a:latin typeface="Proxima Nova"/>
              <a:ea typeface="Proxima Nova"/>
              <a:cs typeface="Proxima Nova"/>
              <a:sym typeface="Proxima Nova"/>
            </a:endParaRPr>
          </a:p>
          <a:p>
            <a:pPr indent="0" lvl="0" marL="0" rtl="0" algn="l">
              <a:spcBef>
                <a:spcPts val="0"/>
              </a:spcBef>
              <a:spcAft>
                <a:spcPts val="0"/>
              </a:spcAft>
              <a:buNone/>
            </a:pPr>
            <a:r>
              <a:rPr b="0" i="0" lang="it-IT" u="none" strike="noStrike">
                <a:solidFill>
                  <a:srgbClr val="011140"/>
                </a:solidFill>
                <a:latin typeface="Proxima Nova"/>
                <a:ea typeface="Proxima Nova"/>
                <a:cs typeface="Proxima Nova"/>
                <a:sym typeface="Proxima Nova"/>
              </a:rPr>
              <a:t>Un modo semplice per farlo è osservare tutte le persone che visitano la vostra istituzione e dividerle in diversi gruppi. Quando si costruiscono questi cluster, considerare l'utilizzo dei seguenti dati demografici e identificativi:</a:t>
            </a:r>
            <a:endParaRPr/>
          </a:p>
          <a:p>
            <a:pPr indent="0" lvl="0" marL="0" rtl="0" algn="l">
              <a:spcBef>
                <a:spcPts val="0"/>
              </a:spcBef>
              <a:spcAft>
                <a:spcPts val="0"/>
              </a:spcAft>
              <a:buNone/>
            </a:pPr>
            <a:r>
              <a:rPr b="0" i="0" lang="it-IT" u="none" strike="noStrike">
                <a:solidFill>
                  <a:srgbClr val="011140"/>
                </a:solidFill>
                <a:latin typeface="Proxima Nova"/>
                <a:ea typeface="Proxima Nova"/>
                <a:cs typeface="Proxima Nova"/>
                <a:sym typeface="Proxima Nova"/>
              </a:rPr>
              <a:t>Età</a:t>
            </a:r>
            <a:endParaRPr/>
          </a:p>
          <a:p>
            <a:pPr indent="0" lvl="0" marL="0" rtl="0" algn="l">
              <a:spcBef>
                <a:spcPts val="0"/>
              </a:spcBef>
              <a:spcAft>
                <a:spcPts val="0"/>
              </a:spcAft>
              <a:buNone/>
            </a:pPr>
            <a:r>
              <a:rPr b="0" i="0" lang="it-IT" u="none" strike="noStrike">
                <a:solidFill>
                  <a:srgbClr val="011140"/>
                </a:solidFill>
                <a:latin typeface="Proxima Nova"/>
                <a:ea typeface="Proxima Nova"/>
                <a:cs typeface="Proxima Nova"/>
                <a:sym typeface="Proxima Nova"/>
              </a:rPr>
              <a:t>Genere</a:t>
            </a:r>
            <a:endParaRPr/>
          </a:p>
          <a:p>
            <a:pPr indent="0" lvl="0" marL="0" rtl="0" algn="l">
              <a:spcBef>
                <a:spcPts val="0"/>
              </a:spcBef>
              <a:spcAft>
                <a:spcPts val="0"/>
              </a:spcAft>
              <a:buNone/>
            </a:pPr>
            <a:r>
              <a:rPr b="0" i="0" lang="it-IT" u="none" strike="noStrike">
                <a:solidFill>
                  <a:srgbClr val="011140"/>
                </a:solidFill>
                <a:latin typeface="Proxima Nova"/>
                <a:ea typeface="Proxima Nova"/>
                <a:cs typeface="Proxima Nova"/>
                <a:sym typeface="Proxima Nova"/>
              </a:rPr>
              <a:t>Posizione geografica</a:t>
            </a:r>
            <a:endParaRPr/>
          </a:p>
          <a:p>
            <a:pPr indent="0" lvl="0" marL="0" rtl="0" algn="l">
              <a:spcBef>
                <a:spcPts val="0"/>
              </a:spcBef>
              <a:spcAft>
                <a:spcPts val="0"/>
              </a:spcAft>
              <a:buNone/>
            </a:pPr>
            <a:r>
              <a:rPr b="0" i="0" lang="it-IT" u="none" strike="noStrike">
                <a:solidFill>
                  <a:srgbClr val="011140"/>
                </a:solidFill>
                <a:latin typeface="Proxima Nova"/>
                <a:ea typeface="Proxima Nova"/>
                <a:cs typeface="Proxima Nova"/>
                <a:sym typeface="Proxima Nova"/>
              </a:rPr>
              <a:t>Hobby</a:t>
            </a:r>
            <a:endParaRPr/>
          </a:p>
          <a:p>
            <a:pPr indent="0" lvl="0" marL="0" rtl="0" algn="l">
              <a:spcBef>
                <a:spcPts val="0"/>
              </a:spcBef>
              <a:spcAft>
                <a:spcPts val="0"/>
              </a:spcAft>
              <a:buNone/>
            </a:pPr>
            <a:r>
              <a:rPr b="0" i="0" lang="it-IT" u="none" strike="noStrike">
                <a:solidFill>
                  <a:srgbClr val="011140"/>
                </a:solidFill>
                <a:latin typeface="Proxima Nova"/>
                <a:ea typeface="Proxima Nova"/>
                <a:cs typeface="Proxima Nova"/>
                <a:sym typeface="Proxima Nova"/>
              </a:rPr>
              <a:t>Reddito</a:t>
            </a:r>
            <a:endParaRPr/>
          </a:p>
          <a:p>
            <a:pPr indent="0" lvl="0" marL="0" rtl="0" algn="l">
              <a:spcBef>
                <a:spcPts val="0"/>
              </a:spcBef>
              <a:spcAft>
                <a:spcPts val="0"/>
              </a:spcAft>
              <a:buNone/>
            </a:pPr>
            <a:r>
              <a:rPr b="0" i="0" lang="it-IT" u="none" strike="noStrike">
                <a:solidFill>
                  <a:srgbClr val="011140"/>
                </a:solidFill>
                <a:latin typeface="Proxima Nova"/>
                <a:ea typeface="Proxima Nova"/>
                <a:cs typeface="Proxima Nova"/>
                <a:sym typeface="Proxima Nova"/>
              </a:rPr>
              <a:t>Livello di istruzione</a:t>
            </a:r>
            <a:endParaRPr/>
          </a:p>
          <a:p>
            <a:pPr indent="0" lvl="0" marL="0" rtl="0" algn="l">
              <a:spcBef>
                <a:spcPts val="0"/>
              </a:spcBef>
              <a:spcAft>
                <a:spcPts val="0"/>
              </a:spcAft>
              <a:buNone/>
            </a:pPr>
            <a:r>
              <a:rPr b="0" i="0" lang="it-IT" u="none" strike="noStrike">
                <a:solidFill>
                  <a:srgbClr val="011140"/>
                </a:solidFill>
                <a:latin typeface="Proxima Nova"/>
                <a:ea typeface="Proxima Nova"/>
                <a:cs typeface="Proxima Nova"/>
                <a:sym typeface="Proxima Nova"/>
              </a:rPr>
              <a:t>Professione</a:t>
            </a:r>
            <a:endParaRPr/>
          </a:p>
          <a:p>
            <a:pPr indent="0" lvl="0" marL="0" rtl="0" algn="l">
              <a:spcBef>
                <a:spcPts val="0"/>
              </a:spcBef>
              <a:spcAft>
                <a:spcPts val="0"/>
              </a:spcAft>
              <a:buNone/>
            </a:pPr>
            <a:r>
              <a:rPr b="0" i="0" lang="it-IT" u="none" strike="noStrike">
                <a:solidFill>
                  <a:srgbClr val="011140"/>
                </a:solidFill>
                <a:latin typeface="Proxima Nova"/>
                <a:ea typeface="Proxima Nova"/>
                <a:cs typeface="Proxima Nova"/>
                <a:sym typeface="Proxima Nova"/>
              </a:rPr>
              <a:t>Stato civile</a:t>
            </a:r>
            <a:endParaRPr/>
          </a:p>
          <a:p>
            <a:pPr indent="0" lvl="0" marL="0" rtl="0" algn="l">
              <a:spcBef>
                <a:spcPts val="0"/>
              </a:spcBef>
              <a:spcAft>
                <a:spcPts val="0"/>
              </a:spcAft>
              <a:buNone/>
            </a:pPr>
            <a:r>
              <a:rPr b="0" i="0" lang="it-IT" u="none" strike="noStrike">
                <a:solidFill>
                  <a:srgbClr val="011140"/>
                </a:solidFill>
                <a:latin typeface="Proxima Nova"/>
                <a:ea typeface="Proxima Nova"/>
                <a:cs typeface="Proxima Nova"/>
                <a:sym typeface="Proxima Nova"/>
              </a:rPr>
              <a:t>Di chi si fidano</a:t>
            </a:r>
            <a:endParaRPr/>
          </a:p>
          <a:p>
            <a:pPr indent="0" lvl="0" marL="0" rtl="0" algn="l">
              <a:spcBef>
                <a:spcPts val="0"/>
              </a:spcBef>
              <a:spcAft>
                <a:spcPts val="0"/>
              </a:spcAft>
              <a:buNone/>
            </a:pPr>
            <a:r>
              <a:rPr b="0" i="0" lang="it-IT" u="none" strike="noStrike">
                <a:solidFill>
                  <a:srgbClr val="011140"/>
                </a:solidFill>
                <a:latin typeface="Proxima Nova"/>
                <a:ea typeface="Proxima Nova"/>
                <a:cs typeface="Proxima Nova"/>
                <a:sym typeface="Proxima Nova"/>
              </a:rPr>
              <a:t>Cosa leggono/guardano</a:t>
            </a:r>
            <a:endParaRPr/>
          </a:p>
          <a:p>
            <a:pPr indent="0" lvl="0" marL="0" rtl="0" algn="l">
              <a:spcBef>
                <a:spcPts val="0"/>
              </a:spcBef>
              <a:spcAft>
                <a:spcPts val="0"/>
              </a:spcAft>
              <a:buNone/>
            </a:pPr>
            <a:r>
              <a:t/>
            </a:r>
            <a:endParaRPr b="0" i="0" u="none" strike="noStrike">
              <a:solidFill>
                <a:srgbClr val="011140"/>
              </a:solidFill>
              <a:latin typeface="Proxima Nova"/>
              <a:ea typeface="Proxima Nova"/>
              <a:cs typeface="Proxima Nova"/>
              <a:sym typeface="Proxima Nova"/>
            </a:endParaRPr>
          </a:p>
          <a:p>
            <a:pPr indent="0" lvl="0" marL="0" rtl="0" algn="l">
              <a:spcBef>
                <a:spcPts val="0"/>
              </a:spcBef>
              <a:spcAft>
                <a:spcPts val="0"/>
              </a:spcAft>
              <a:buNone/>
            </a:pPr>
            <a:r>
              <a:t/>
            </a:r>
            <a:endParaRPr b="0" i="0" u="none" strike="noStrike">
              <a:solidFill>
                <a:srgbClr val="011140"/>
              </a:solidFill>
              <a:latin typeface="Proxima Nova"/>
              <a:ea typeface="Proxima Nova"/>
              <a:cs typeface="Proxima Nova"/>
              <a:sym typeface="Proxima Nova"/>
            </a:endParaRPr>
          </a:p>
          <a:p>
            <a:pPr indent="0" lvl="0" marL="0" rtl="0" algn="l">
              <a:spcBef>
                <a:spcPts val="0"/>
              </a:spcBef>
              <a:spcAft>
                <a:spcPts val="0"/>
              </a:spcAft>
              <a:buNone/>
            </a:pPr>
            <a:r>
              <a:rPr b="0" i="0" lang="it-IT" u="none" strike="noStrike">
                <a:solidFill>
                  <a:srgbClr val="011140"/>
                </a:solidFill>
                <a:latin typeface="Proxima Nova"/>
                <a:ea typeface="Proxima Nova"/>
                <a:cs typeface="Proxima Nova"/>
                <a:sym typeface="Proxima Nova"/>
              </a:rPr>
              <a:t>Ora tocca a voi. Fermate il video, prendetevi del tempo e pensate alle persone che visitano la vostra istituzione GLAM. Le caratteristiche citate vi aiuteranno a identificare il pubblico target della vostra istituzione GLAM. </a:t>
            </a:r>
            <a:endParaRPr/>
          </a:p>
          <a:p>
            <a:pPr indent="0" lvl="0" marL="0" rtl="0" algn="l">
              <a:spcBef>
                <a:spcPts val="0"/>
              </a:spcBef>
              <a:spcAft>
                <a:spcPts val="0"/>
              </a:spcAft>
              <a:buNone/>
            </a:pPr>
            <a:r>
              <a:rPr b="0" i="0" lang="it-IT" u="none" strike="noStrike">
                <a:solidFill>
                  <a:srgbClr val="011140"/>
                </a:solidFill>
                <a:latin typeface="Proxima Nova"/>
                <a:ea typeface="Proxima Nova"/>
                <a:cs typeface="Proxima Nova"/>
                <a:sym typeface="Proxima Nova"/>
              </a:rPr>
              <a:t>Prendete appunti su un foglio di carta e cercate di definire il vostro pubblico di riferimento. Per questo esercizio potete ricominciare la presentazione che vi aiuterà a ricordare tutte le nozioni di base sui gruppi o sul pubblico target.</a:t>
            </a:r>
            <a:endParaRPr/>
          </a:p>
          <a:p>
            <a:pPr indent="0" lvl="0" marL="0" rtl="0" algn="l">
              <a:spcBef>
                <a:spcPts val="0"/>
              </a:spcBef>
              <a:spcAft>
                <a:spcPts val="0"/>
              </a:spcAft>
              <a:buNone/>
            </a:pPr>
            <a:r>
              <a:t/>
            </a:r>
            <a:endParaRPr b="0" i="0" u="none" strike="noStrike">
              <a:solidFill>
                <a:srgbClr val="011140"/>
              </a:solidFill>
              <a:latin typeface="Proxima Nova"/>
              <a:ea typeface="Proxima Nova"/>
              <a:cs typeface="Proxima Nova"/>
              <a:sym typeface="Proxima Nova"/>
            </a:endParaRPr>
          </a:p>
          <a:p>
            <a:pPr indent="0" lvl="0" marL="0" rtl="0" algn="l">
              <a:spcBef>
                <a:spcPts val="0"/>
              </a:spcBef>
              <a:spcAft>
                <a:spcPts val="0"/>
              </a:spcAft>
              <a:buNone/>
            </a:pPr>
            <a:r>
              <a:rPr b="0" i="0" lang="it-IT" u="none" strike="noStrike">
                <a:solidFill>
                  <a:srgbClr val="011140"/>
                </a:solidFill>
                <a:latin typeface="Proxima Nova"/>
                <a:ea typeface="Proxima Nova"/>
                <a:cs typeface="Proxima Nova"/>
                <a:sym typeface="Proxima Nova"/>
              </a:rPr>
              <a:t>Non buttate via gli appunti, vi serviranno più avanti in questa sessione e per la parte successiva in aula. </a:t>
            </a:r>
            <a:endParaRPr/>
          </a:p>
          <a:p>
            <a:pPr indent="0" lvl="0" marL="0" rtl="0" algn="l">
              <a:spcBef>
                <a:spcPts val="0"/>
              </a:spcBef>
              <a:spcAft>
                <a:spcPts val="0"/>
              </a:spcAft>
              <a:buClr>
                <a:schemeClr val="dk1"/>
              </a:buClr>
              <a:buSzPts val="1200"/>
              <a:buFont typeface="Arial"/>
              <a:buNone/>
            </a:pPr>
            <a:r>
              <a:t/>
            </a:r>
            <a:endParaRPr b="0" i="0">
              <a:solidFill>
                <a:srgbClr val="011140"/>
              </a:solidFill>
              <a:latin typeface="Proxima Nova"/>
              <a:ea typeface="Proxima Nova"/>
              <a:cs typeface="Proxima Nova"/>
              <a:sym typeface="Proxima Nova"/>
            </a:endParaRPr>
          </a:p>
        </p:txBody>
      </p:sp>
      <p:sp>
        <p:nvSpPr>
          <p:cNvPr id="139" name="Google Shape;13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Congratulazioni, avete fatto un ottimo lavoro! </a:t>
            </a:r>
            <a:endParaRPr/>
          </a:p>
          <a:p>
            <a:pPr indent="0" lvl="0" marL="0" rtl="0" algn="l">
              <a:spcBef>
                <a:spcPts val="0"/>
              </a:spcBef>
              <a:spcAft>
                <a:spcPts val="0"/>
              </a:spcAft>
              <a:buNone/>
            </a:pPr>
            <a:r>
              <a:t/>
            </a:r>
            <a:endParaRPr/>
          </a:p>
          <a:p>
            <a:pPr indent="0" lvl="0" marL="0" rtl="0" algn="l">
              <a:spcBef>
                <a:spcPts val="0"/>
              </a:spcBef>
              <a:spcAft>
                <a:spcPts val="0"/>
              </a:spcAft>
              <a:buNone/>
            </a:pPr>
            <a:r>
              <a:rPr lang="it-IT"/>
              <a:t>Ora siete consapevoli del pubblico di riferimento della vostra istituzione e siete pronti per il passo successivo: lo sviluppo del pubblico.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49" name="Google Shape;14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Nelle diapositive che seguono, scoprirete come aumentare la vostra portata, ovvero come sviluppare il pubblico della vostra istituzione GLAM utilizzando i vantaggi dei social media.</a:t>
            </a:r>
            <a:endParaRPr/>
          </a:p>
          <a:p>
            <a:pPr indent="0" lvl="0" marL="0" rtl="0" algn="l">
              <a:spcBef>
                <a:spcPts val="0"/>
              </a:spcBef>
              <a:spcAft>
                <a:spcPts val="0"/>
              </a:spcAft>
              <a:buNone/>
            </a:pPr>
            <a:r>
              <a:t/>
            </a:r>
            <a:endParaRPr/>
          </a:p>
        </p:txBody>
      </p:sp>
      <p:sp>
        <p:nvSpPr>
          <p:cNvPr id="158" name="Google Shape;15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it-IT">
                <a:solidFill>
                  <a:srgbClr val="3C4043"/>
                </a:solidFill>
                <a:latin typeface="Roboto"/>
                <a:ea typeface="Roboto"/>
                <a:cs typeface="Roboto"/>
                <a:sym typeface="Roboto"/>
              </a:rPr>
              <a:t>Per generare interazione sulle piattaforme di social media, è necessario produrre contenuti che generino una reazione da parte degli utenti. Questo dipende dal vostro gruppo target e dalla vostra istituzione, dai suoi valori e dai servizi che offrite. In generale, tuttavia, è opportuno un mix di contenuti. Condividete contenuti informativi, divertenti, stimolanti e pertinenti. Ad esempio, pubblicate contenuti dietro le quinte, andate in diretta e spiegate come vengono utilizzati i vostri prodotti o servizi, create grafici con informazioni tratte da studi che dimostrano l'efficacia della vostra istituzione o presentate il vostro team. Agendo in questo modo, ci si rivolge a un ampio gruppo di persone.</a:t>
            </a:r>
            <a:endParaRPr/>
          </a:p>
          <a:p>
            <a:pPr indent="0" lvl="0" marL="0" rtl="0" algn="l">
              <a:spcBef>
                <a:spcPts val="0"/>
              </a:spcBef>
              <a:spcAft>
                <a:spcPts val="0"/>
              </a:spcAft>
              <a:buNone/>
            </a:pPr>
            <a:r>
              <a:t/>
            </a:r>
            <a:endParaRPr b="0" i="0">
              <a:solidFill>
                <a:srgbClr val="3C4043"/>
              </a:solidFill>
              <a:latin typeface="Roboto"/>
              <a:ea typeface="Roboto"/>
              <a:cs typeface="Roboto"/>
              <a:sym typeface="Roboto"/>
            </a:endParaRPr>
          </a:p>
          <a:p>
            <a:pPr indent="0" lvl="0" marL="0" rtl="0" algn="l">
              <a:spcBef>
                <a:spcPts val="0"/>
              </a:spcBef>
              <a:spcAft>
                <a:spcPts val="0"/>
              </a:spcAft>
              <a:buNone/>
            </a:pPr>
            <a:r>
              <a:rPr b="0" i="0" lang="it-IT">
                <a:solidFill>
                  <a:srgbClr val="3C4043"/>
                </a:solidFill>
                <a:latin typeface="Roboto"/>
                <a:ea typeface="Roboto"/>
                <a:cs typeface="Roboto"/>
                <a:sym typeface="Roboto"/>
              </a:rPr>
              <a:t>In generale, ogni post dovrebbe essere abbinato a un'immagine o a un link per renderlo più appariscente. I post devono portare a un'emozione concreta e per questo potete anche usare le emoji. Create un'immagine con i vostri post! </a:t>
            </a:r>
            <a:endParaRPr/>
          </a:p>
          <a:p>
            <a:pPr indent="0" lvl="0" marL="0" rtl="0" algn="l">
              <a:spcBef>
                <a:spcPts val="0"/>
              </a:spcBef>
              <a:spcAft>
                <a:spcPts val="0"/>
              </a:spcAft>
              <a:buNone/>
            </a:pPr>
            <a:r>
              <a:t/>
            </a:r>
            <a:endParaRPr b="0" i="0">
              <a:solidFill>
                <a:srgbClr val="3C4043"/>
              </a:solidFill>
              <a:latin typeface="Roboto"/>
              <a:ea typeface="Roboto"/>
              <a:cs typeface="Roboto"/>
              <a:sym typeface="Roboto"/>
            </a:endParaRPr>
          </a:p>
          <a:p>
            <a:pPr indent="0" lvl="0" marL="0" rtl="0" algn="l">
              <a:spcBef>
                <a:spcPts val="0"/>
              </a:spcBef>
              <a:spcAft>
                <a:spcPts val="0"/>
              </a:spcAft>
              <a:buNone/>
            </a:pPr>
            <a:r>
              <a:rPr b="0" i="0" lang="it-IT">
                <a:solidFill>
                  <a:srgbClr val="3C4043"/>
                </a:solidFill>
                <a:latin typeface="Roboto"/>
                <a:ea typeface="Roboto"/>
                <a:cs typeface="Roboto"/>
                <a:sym typeface="Roboto"/>
              </a:rPr>
              <a:t>Ma attenzione: Non pubblicate foto di persone senza il loro permesso. Questo può causare enormi problemi legali. Se non siete sicuri, chiedete al vostro capo quali sono le foto che potete pubblicare sui social media. I siti web pixaby.com o freepik.com possono aiutarvi a trovare foto che possono essere utilizzate gratuitamente sui social media.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it-IT"/>
              <a:t> </a:t>
            </a:r>
            <a:endParaRPr/>
          </a:p>
          <a:p>
            <a:pPr indent="0" lvl="0" marL="0" rtl="0" algn="l">
              <a:spcBef>
                <a:spcPts val="0"/>
              </a:spcBef>
              <a:spcAft>
                <a:spcPts val="0"/>
              </a:spcAft>
              <a:buNone/>
            </a:pPr>
            <a:r>
              <a:t/>
            </a:r>
            <a:endParaRPr/>
          </a:p>
        </p:txBody>
      </p:sp>
      <p:sp>
        <p:nvSpPr>
          <p:cNvPr id="167" name="Google Shape;16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2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0"/>
          <p:cNvSpPr/>
          <p:nvPr>
            <p:ph idx="2" type="pic"/>
          </p:nvPr>
        </p:nvSpPr>
        <p:spPr>
          <a:xfrm>
            <a:off x="5183188" y="987425"/>
            <a:ext cx="6172200" cy="4873625"/>
          </a:xfrm>
          <a:prstGeom prst="rect">
            <a:avLst/>
          </a:prstGeom>
          <a:noFill/>
          <a:ln>
            <a:noFill/>
          </a:ln>
        </p:spPr>
      </p:sp>
      <p:sp>
        <p:nvSpPr>
          <p:cNvPr id="68" name="Google Shape;68;p3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5.jpg"/><Relationship Id="rId5" Type="http://schemas.openxmlformats.org/officeDocument/2006/relationships/image" Target="../media/image6.png"/><Relationship Id="rId6" Type="http://schemas.openxmlformats.org/officeDocument/2006/relationships/hyperlink" Target="https://www.facebook.com/business/tools/meta-business-suite/help" TargetMode="External"/><Relationship Id="rId7"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5.jpg"/><Relationship Id="rId5"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5.jpg"/><Relationship Id="rId5" Type="http://schemas.openxmlformats.org/officeDocument/2006/relationships/image" Target="../media/image14.png"/><Relationship Id="rId6"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5.jpg"/><Relationship Id="rId5"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5.jpg"/><Relationship Id="rId5"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5.jpg"/><Relationship Id="rId5" Type="http://schemas.openxmlformats.org/officeDocument/2006/relationships/image" Target="../media/image27.png"/><Relationship Id="rId6"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5.jpg"/><Relationship Id="rId5"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5.jpg"/><Relationship Id="rId5"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5.jpg"/><Relationship Id="rId11" Type="http://schemas.openxmlformats.org/officeDocument/2006/relationships/image" Target="../media/image20.png"/><Relationship Id="rId10" Type="http://schemas.openxmlformats.org/officeDocument/2006/relationships/image" Target="../media/image11.png"/><Relationship Id="rId9" Type="http://schemas.openxmlformats.org/officeDocument/2006/relationships/image" Target="../media/image21.png"/><Relationship Id="rId5" Type="http://schemas.openxmlformats.org/officeDocument/2006/relationships/hyperlink" Target="http://www.pixabay.com/" TargetMode="External"/><Relationship Id="rId6" Type="http://schemas.openxmlformats.org/officeDocument/2006/relationships/hyperlink" Target="http://www.freepik.com/" TargetMode="External"/><Relationship Id="rId7" Type="http://schemas.openxmlformats.org/officeDocument/2006/relationships/hyperlink" Target="https://blog.aspiration.marketing/en/social-media-ideas-to-try" TargetMode="External"/><Relationship Id="rId8" Type="http://schemas.openxmlformats.org/officeDocument/2006/relationships/hyperlink" Target="https://www.facebook.com/business/tools/meta-business-suite/help"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www.klipfolio.com/resources/kpi-examples/digital-marketing/reach-vs-impressions" TargetMode="External"/><Relationship Id="rId4" Type="http://schemas.openxmlformats.org/officeDocument/2006/relationships/hyperlink" Target="https://www.humanbrand.com/blog/social-media/reichweite-online-marketing/#:~:text=Was%20bedeutet%20Reichweite%20(Reach)%3F,f%C3%BCr%20die%20Mediaplanung%20sehr%20relevant." TargetMode="External"/><Relationship Id="rId9" Type="http://schemas.openxmlformats.org/officeDocument/2006/relationships/image" Target="../media/image5.jpg"/><Relationship Id="rId5" Type="http://schemas.openxmlformats.org/officeDocument/2006/relationships/hyperlink" Target="https://www.marketingevolution.com/marketing-essentials/target-audience" TargetMode="External"/><Relationship Id="rId6" Type="http://schemas.openxmlformats.org/officeDocument/2006/relationships/hyperlink" Target="https://blog.aspiration.marketing/en/social-media-ideas-to-try" TargetMode="External"/><Relationship Id="rId7" Type="http://schemas.openxmlformats.org/officeDocument/2006/relationships/hyperlink" Target="http://www.pixabay.com/" TargetMode="External"/><Relationship Id="rId8"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jpg"/><Relationship Id="rId4" Type="http://schemas.openxmlformats.org/officeDocument/2006/relationships/image" Target="../media/image2.png"/><Relationship Id="rId10" Type="http://schemas.openxmlformats.org/officeDocument/2006/relationships/image" Target="../media/image22.png"/><Relationship Id="rId9" Type="http://schemas.openxmlformats.org/officeDocument/2006/relationships/image" Target="../media/image25.jpg"/><Relationship Id="rId5" Type="http://schemas.openxmlformats.org/officeDocument/2006/relationships/image" Target="../media/image18.jpg"/><Relationship Id="rId6" Type="http://schemas.openxmlformats.org/officeDocument/2006/relationships/image" Target="../media/image23.jpg"/><Relationship Id="rId7" Type="http://schemas.openxmlformats.org/officeDocument/2006/relationships/image" Target="../media/image24.jpg"/><Relationship Id="rId8" Type="http://schemas.openxmlformats.org/officeDocument/2006/relationships/image" Target="../media/image2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5.jpg"/><Relationship Id="rId5"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5.jpg"/><Relationship Id="rId5"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5.jpg"/><Relationship Id="rId5"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5.jpg"/><Relationship Id="rId5"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5.jpg"/><Relationship Id="rId5"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5.jpg"/><Relationship Id="rId5"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5.jpg"/><Relationship Id="rId5"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4049754" y="2686449"/>
            <a:ext cx="6454220" cy="526239"/>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it-IT" sz="3600"/>
            </a:br>
            <a:r>
              <a:rPr b="1" lang="it-IT" sz="3600"/>
              <a:t>Blended learning course</a:t>
            </a:r>
            <a:endParaRPr b="1" sz="3600"/>
          </a:p>
        </p:txBody>
      </p:sp>
      <p:sp>
        <p:nvSpPr>
          <p:cNvPr id="89" name="Google Shape;89;p1"/>
          <p:cNvSpPr txBox="1"/>
          <p:nvPr>
            <p:ph idx="1" type="subTitle"/>
          </p:nvPr>
        </p:nvSpPr>
        <p:spPr>
          <a:xfrm>
            <a:off x="3079803" y="3673350"/>
            <a:ext cx="6454219" cy="160777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b="1" lang="it-IT"/>
              <a:t>Modulo 3: COMUNICAZIONE E COOPERAZIONE </a:t>
            </a:r>
            <a:endParaRPr/>
          </a:p>
          <a:p>
            <a:pPr indent="0" lvl="0" marL="0" rtl="0" algn="ctr">
              <a:lnSpc>
                <a:spcPct val="90000"/>
              </a:lnSpc>
              <a:spcBef>
                <a:spcPts val="1000"/>
              </a:spcBef>
              <a:spcAft>
                <a:spcPts val="0"/>
              </a:spcAft>
              <a:buClr>
                <a:schemeClr val="dk1"/>
              </a:buClr>
              <a:buSzPts val="2400"/>
              <a:buNone/>
            </a:pPr>
            <a:r>
              <a:rPr b="1" lang="it-IT"/>
              <a:t>Sessione 4</a:t>
            </a:r>
            <a:endParaRPr/>
          </a:p>
          <a:p>
            <a:pPr indent="0" lvl="0" marL="0" rtl="0" algn="ctr">
              <a:lnSpc>
                <a:spcPct val="90000"/>
              </a:lnSpc>
              <a:spcBef>
                <a:spcPts val="1000"/>
              </a:spcBef>
              <a:spcAft>
                <a:spcPts val="0"/>
              </a:spcAft>
              <a:buClr>
                <a:schemeClr val="dk1"/>
              </a:buClr>
              <a:buSzPts val="2400"/>
              <a:buNone/>
            </a:pPr>
            <a:r>
              <a:rPr b="1" lang="it-IT"/>
              <a:t>Sviluppato da: VINCO</a:t>
            </a:r>
            <a:endParaRPr/>
          </a:p>
        </p:txBody>
      </p:sp>
      <p:pic>
        <p:nvPicPr>
          <p:cNvPr id="90" name="Google Shape;90;p1"/>
          <p:cNvPicPr preferRelativeResize="0"/>
          <p:nvPr/>
        </p:nvPicPr>
        <p:blipFill rotWithShape="1">
          <a:blip r:embed="rId3">
            <a:alphaModFix/>
          </a:blip>
          <a:srcRect b="0" l="0" r="0" t="0"/>
          <a:stretch/>
        </p:blipFill>
        <p:spPr>
          <a:xfrm>
            <a:off x="9251027" y="6148955"/>
            <a:ext cx="2505895" cy="526238"/>
          </a:xfrm>
          <a:prstGeom prst="rect">
            <a:avLst/>
          </a:prstGeom>
          <a:noFill/>
          <a:ln>
            <a:noFill/>
          </a:ln>
        </p:spPr>
      </p:pic>
      <p:pic>
        <p:nvPicPr>
          <p:cNvPr id="91" name="Google Shape;91;p1"/>
          <p:cNvPicPr preferRelativeResize="0"/>
          <p:nvPr/>
        </p:nvPicPr>
        <p:blipFill rotWithShape="1">
          <a:blip r:embed="rId4">
            <a:alphaModFix/>
          </a:blip>
          <a:srcRect b="0" l="0" r="0" t="0"/>
          <a:stretch/>
        </p:blipFill>
        <p:spPr>
          <a:xfrm>
            <a:off x="698154" y="-39188"/>
            <a:ext cx="2557807" cy="2557807"/>
          </a:xfrm>
          <a:prstGeom prst="rect">
            <a:avLst/>
          </a:prstGeom>
          <a:noFill/>
          <a:ln>
            <a:noFill/>
          </a:ln>
        </p:spPr>
      </p:pic>
      <p:sp>
        <p:nvSpPr>
          <p:cNvPr id="92" name="Google Shape;92;p1"/>
          <p:cNvSpPr/>
          <p:nvPr/>
        </p:nvSpPr>
        <p:spPr>
          <a:xfrm rot="5400000">
            <a:off x="-114992" y="3041120"/>
            <a:ext cx="3485945" cy="3255962"/>
          </a:xfrm>
          <a:prstGeom prst="triangle">
            <a:avLst>
              <a:gd fmla="val 50000" name="adj"/>
            </a:avLst>
          </a:prstGeom>
          <a:gradFill>
            <a:gsLst>
              <a:gs pos="0">
                <a:srgbClr val="50608A"/>
              </a:gs>
              <a:gs pos="50000">
                <a:srgbClr val="748BC8"/>
              </a:gs>
              <a:gs pos="100000">
                <a:srgbClr val="8BA7F0"/>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3" name="Google Shape;93;p1"/>
          <p:cNvSpPr/>
          <p:nvPr/>
        </p:nvSpPr>
        <p:spPr>
          <a:xfrm rot="5400000">
            <a:off x="-114993" y="1801018"/>
            <a:ext cx="3485945" cy="3255962"/>
          </a:xfrm>
          <a:prstGeom prst="triangle">
            <a:avLst>
              <a:gd fmla="val 50000" name="adj"/>
            </a:avLst>
          </a:prstGeom>
          <a:gradFill>
            <a:gsLst>
              <a:gs pos="0">
                <a:srgbClr val="91735F"/>
              </a:gs>
              <a:gs pos="50000">
                <a:srgbClr val="D2A78A"/>
              </a:gs>
              <a:gs pos="100000">
                <a:srgbClr val="FCC8A6"/>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4" name="Google Shape;94;p1"/>
          <p:cNvSpPr/>
          <p:nvPr/>
        </p:nvSpPr>
        <p:spPr>
          <a:xfrm>
            <a:off x="3832264" y="716530"/>
            <a:ext cx="7017988"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it-IT" sz="4000" u="none" cap="none" strike="noStrike">
                <a:solidFill>
                  <a:schemeClr val="accent1"/>
                </a:solidFill>
                <a:latin typeface="Calibri"/>
                <a:ea typeface="Calibri"/>
                <a:cs typeface="Calibri"/>
                <a:sym typeface="Calibri"/>
              </a:rPr>
              <a:t>Promoting Inclusive Employment in the GLAM Sector through Open Innovation</a:t>
            </a:r>
            <a:endParaRPr b="0" i="0" sz="4000" u="none" cap="none" strike="noStrike">
              <a:solidFill>
                <a:schemeClr val="accent1"/>
              </a:solidFill>
              <a:latin typeface="Calibri"/>
              <a:ea typeface="Calibri"/>
              <a:cs typeface="Calibri"/>
              <a:sym typeface="Calibri"/>
            </a:endParaRPr>
          </a:p>
        </p:txBody>
      </p:sp>
      <p:sp>
        <p:nvSpPr>
          <p:cNvPr id="95" name="Google Shape;95;p1"/>
          <p:cNvSpPr txBox="1"/>
          <p:nvPr/>
        </p:nvSpPr>
        <p:spPr>
          <a:xfrm>
            <a:off x="698154" y="6189800"/>
            <a:ext cx="8444971"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050" u="none" cap="none" strike="noStrike">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OeAD-GmbH. Neither the European Union nor the granting authority can be held responsible for them.“ Project No: 2022-1-AT01-KA220-ADU-00008513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2. Pubblicare i post al momento giusto</a:t>
            </a:r>
            <a:endParaRPr/>
          </a:p>
        </p:txBody>
      </p:sp>
      <p:pic>
        <p:nvPicPr>
          <p:cNvPr id="179" name="Google Shape;179;p10"/>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80" name="Google Shape;180;p10"/>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181" name="Google Shape;181;p10"/>
          <p:cNvPicPr preferRelativeResize="0"/>
          <p:nvPr/>
        </p:nvPicPr>
        <p:blipFill rotWithShape="1">
          <a:blip r:embed="rId5">
            <a:alphaModFix/>
          </a:blip>
          <a:srcRect b="0" l="0" r="0" t="0"/>
          <a:stretch/>
        </p:blipFill>
        <p:spPr>
          <a:xfrm>
            <a:off x="7348756" y="1316753"/>
            <a:ext cx="4300415" cy="4300415"/>
          </a:xfrm>
          <a:prstGeom prst="rect">
            <a:avLst/>
          </a:prstGeom>
          <a:noFill/>
          <a:ln>
            <a:noFill/>
          </a:ln>
        </p:spPr>
      </p:pic>
      <p:sp>
        <p:nvSpPr>
          <p:cNvPr id="182" name="Google Shape;182;p10"/>
          <p:cNvSpPr txBox="1"/>
          <p:nvPr/>
        </p:nvSpPr>
        <p:spPr>
          <a:xfrm>
            <a:off x="435337" y="4211917"/>
            <a:ext cx="6096000" cy="13542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3200" u="sng" cap="none" strike="noStrike">
                <a:solidFill>
                  <a:srgbClr val="2D2D2D"/>
                </a:solidFill>
                <a:latin typeface="Arial"/>
                <a:ea typeface="Arial"/>
                <a:cs typeface="Arial"/>
                <a:sym typeface="Arial"/>
                <a:hlinkClick r:id="rId6">
                  <a:extLst>
                    <a:ext uri="{A12FA001-AC4F-418D-AE19-62706E023703}">
                      <ahyp:hlinkClr val="tx"/>
                    </a:ext>
                  </a:extLst>
                </a:hlinkClick>
              </a:rPr>
              <a:t>https://www.facebook.com/business/tools/meta-business-suite/help</a:t>
            </a:r>
            <a:r>
              <a:rPr b="0" i="0" lang="it-IT" sz="3200" u="none" cap="none" strike="noStrike">
                <a:solidFill>
                  <a:srgbClr val="2D2D2D"/>
                </a:solidFill>
                <a:latin typeface="Arial"/>
                <a:ea typeface="Arial"/>
                <a:cs typeface="Arial"/>
                <a:sym typeface="Arial"/>
              </a:rPr>
              <a:t>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Rotes Kreuz, Berater, Hilfe, Erste Hilfe" id="183" name="Google Shape;183;p10"/>
          <p:cNvPicPr preferRelativeResize="0"/>
          <p:nvPr/>
        </p:nvPicPr>
        <p:blipFill rotWithShape="1">
          <a:blip r:embed="rId7">
            <a:alphaModFix/>
          </a:blip>
          <a:srcRect b="0" l="0" r="0" t="0"/>
          <a:stretch/>
        </p:blipFill>
        <p:spPr>
          <a:xfrm>
            <a:off x="542829" y="2837082"/>
            <a:ext cx="1502667" cy="125975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3. Usa gli #hashtags</a:t>
            </a:r>
            <a:endParaRPr/>
          </a:p>
        </p:txBody>
      </p:sp>
      <p:pic>
        <p:nvPicPr>
          <p:cNvPr id="190" name="Google Shape;190;p11"/>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91" name="Google Shape;191;p11"/>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192" name="Google Shape;192;p11"/>
          <p:cNvPicPr preferRelativeResize="0"/>
          <p:nvPr/>
        </p:nvPicPr>
        <p:blipFill rotWithShape="1">
          <a:blip r:embed="rId5">
            <a:alphaModFix/>
          </a:blip>
          <a:srcRect b="0" l="0" r="0" t="0"/>
          <a:stretch/>
        </p:blipFill>
        <p:spPr>
          <a:xfrm>
            <a:off x="4765553" y="1981094"/>
            <a:ext cx="2660893" cy="370614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4. Collabora con gli altri</a:t>
            </a:r>
            <a:endParaRPr/>
          </a:p>
        </p:txBody>
      </p:sp>
      <p:pic>
        <p:nvPicPr>
          <p:cNvPr id="199" name="Google Shape;199;p12"/>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00" name="Google Shape;200;p12"/>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201" name="Google Shape;201;p12"/>
          <p:cNvPicPr preferRelativeResize="0"/>
          <p:nvPr/>
        </p:nvPicPr>
        <p:blipFill rotWithShape="1">
          <a:blip r:embed="rId5">
            <a:alphaModFix/>
          </a:blip>
          <a:srcRect b="0" l="0" r="0" t="0"/>
          <a:stretch/>
        </p:blipFill>
        <p:spPr>
          <a:xfrm>
            <a:off x="6539345" y="1571692"/>
            <a:ext cx="4045684" cy="3969827"/>
          </a:xfrm>
          <a:prstGeom prst="rect">
            <a:avLst/>
          </a:prstGeom>
          <a:noFill/>
          <a:ln>
            <a:noFill/>
          </a:ln>
        </p:spPr>
      </p:pic>
      <p:sp>
        <p:nvSpPr>
          <p:cNvPr id="202" name="Google Shape;202;p12"/>
          <p:cNvSpPr txBox="1"/>
          <p:nvPr/>
        </p:nvSpPr>
        <p:spPr>
          <a:xfrm>
            <a:off x="911544" y="3112344"/>
            <a:ext cx="6362092" cy="1975117"/>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1000"/>
              </a:spcBef>
              <a:spcAft>
                <a:spcPts val="0"/>
              </a:spcAft>
              <a:buClr>
                <a:schemeClr val="dk1"/>
              </a:buClr>
              <a:buSzPts val="2800"/>
              <a:buFont typeface="Arial"/>
              <a:buNone/>
            </a:pPr>
            <a:r>
              <a:t/>
            </a:r>
            <a:endParaRPr sz="2800">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rgbClr val="202124"/>
              </a:buClr>
              <a:buSzPts val="2800"/>
              <a:buFont typeface="Arial"/>
              <a:buNone/>
            </a:pPr>
            <a:r>
              <a:rPr lang="it-IT" sz="2800">
                <a:solidFill>
                  <a:srgbClr val="202124"/>
                </a:solidFill>
                <a:latin typeface="arial"/>
                <a:ea typeface="arial"/>
                <a:cs typeface="arial"/>
                <a:sym typeface="arial"/>
              </a:rPr>
              <a:t>Per contrassegnare altre istituzioni</a:t>
            </a:r>
            <a:endParaRPr/>
          </a:p>
          <a:p>
            <a:pPr indent="-228600" lvl="0" marL="228600" marR="0" rtl="0" algn="l">
              <a:lnSpc>
                <a:spcPct val="90000"/>
              </a:lnSpc>
              <a:spcBef>
                <a:spcPts val="1000"/>
              </a:spcBef>
              <a:spcAft>
                <a:spcPts val="0"/>
              </a:spcAft>
              <a:buClr>
                <a:srgbClr val="202124"/>
              </a:buClr>
              <a:buSzPts val="2800"/>
              <a:buFont typeface="Arial"/>
              <a:buNone/>
            </a:pPr>
            <a:r>
              <a:rPr lang="it-IT" sz="2800">
                <a:solidFill>
                  <a:srgbClr val="202124"/>
                </a:solidFill>
                <a:latin typeface="arial"/>
                <a:ea typeface="arial"/>
                <a:cs typeface="arial"/>
                <a:sym typeface="arial"/>
              </a:rPr>
              <a:t>utilizzare questo simbolo :</a:t>
            </a:r>
            <a:endParaRPr/>
          </a:p>
          <a:p>
            <a:pPr indent="-228600" lvl="0" marL="228600" marR="0" rtl="0" algn="l">
              <a:lnSpc>
                <a:spcPct val="90000"/>
              </a:lnSpc>
              <a:spcBef>
                <a:spcPts val="1000"/>
              </a:spcBef>
              <a:spcAft>
                <a:spcPts val="0"/>
              </a:spcAft>
              <a:buClr>
                <a:schemeClr val="dk1"/>
              </a:buClr>
              <a:buSzPts val="2800"/>
              <a:buFont typeface="Arial"/>
              <a:buNone/>
            </a:pPr>
            <a:r>
              <a:t/>
            </a:r>
            <a:endParaRPr sz="2800">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None/>
            </a:pPr>
            <a:r>
              <a:t/>
            </a:r>
            <a:endParaRPr sz="2800">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None/>
            </a:pPr>
            <a:r>
              <a:t/>
            </a:r>
            <a:endParaRPr sz="2800">
              <a:solidFill>
                <a:srgbClr val="202124"/>
              </a:solidFill>
              <a:latin typeface="arial"/>
              <a:ea typeface="arial"/>
              <a:cs typeface="arial"/>
              <a:sym typeface="arial"/>
            </a:endParaRPr>
          </a:p>
          <a:p>
            <a:pPr indent="-228600" lvl="0" marL="457200" marR="0" rtl="0" algn="l">
              <a:lnSpc>
                <a:spcPct val="100000"/>
              </a:lnSpc>
              <a:spcBef>
                <a:spcPts val="400"/>
              </a:spcBef>
              <a:spcAft>
                <a:spcPts val="0"/>
              </a:spcAft>
              <a:buClr>
                <a:schemeClr val="dk1"/>
              </a:buClr>
              <a:buSzPts val="1224"/>
              <a:buFont typeface="Arial"/>
              <a:buNone/>
            </a:pPr>
            <a:r>
              <a:t/>
            </a:r>
            <a:endParaRPr sz="2800">
              <a:solidFill>
                <a:schemeClr val="dk1"/>
              </a:solidFill>
              <a:latin typeface="Calibri"/>
              <a:ea typeface="Calibri"/>
              <a:cs typeface="Calibri"/>
              <a:sym typeface="Calibri"/>
            </a:endParaRPr>
          </a:p>
        </p:txBody>
      </p:sp>
      <p:pic>
        <p:nvPicPr>
          <p:cNvPr descr="Email, E-Mail, E Mail, Bei, Adressbuch" id="203" name="Google Shape;203;p12"/>
          <p:cNvPicPr preferRelativeResize="0"/>
          <p:nvPr/>
        </p:nvPicPr>
        <p:blipFill rotWithShape="1">
          <a:blip r:embed="rId6">
            <a:alphaModFix/>
          </a:blip>
          <a:srcRect b="0" l="0" r="0" t="0"/>
          <a:stretch/>
        </p:blipFill>
        <p:spPr>
          <a:xfrm>
            <a:off x="5103050" y="4099902"/>
            <a:ext cx="667524" cy="67597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5. Contenuti generati dagli utenti</a:t>
            </a:r>
            <a:endParaRPr/>
          </a:p>
        </p:txBody>
      </p:sp>
      <p:pic>
        <p:nvPicPr>
          <p:cNvPr id="210" name="Google Shape;210;p13"/>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11" name="Google Shape;211;p13"/>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212" name="Google Shape;212;p13"/>
          <p:cNvPicPr preferRelativeResize="0"/>
          <p:nvPr/>
        </p:nvPicPr>
        <p:blipFill rotWithShape="1">
          <a:blip r:embed="rId5">
            <a:alphaModFix/>
          </a:blip>
          <a:srcRect b="0" l="0" r="0" t="0"/>
          <a:stretch/>
        </p:blipFill>
        <p:spPr>
          <a:xfrm>
            <a:off x="3533005" y="2404554"/>
            <a:ext cx="5125990" cy="377240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6. Organizzare competizioni</a:t>
            </a:r>
            <a:endParaRPr/>
          </a:p>
        </p:txBody>
      </p:sp>
      <p:pic>
        <p:nvPicPr>
          <p:cNvPr id="219" name="Google Shape;219;p14"/>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20" name="Google Shape;220;p14"/>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221" name="Google Shape;221;p14"/>
          <p:cNvPicPr preferRelativeResize="0"/>
          <p:nvPr/>
        </p:nvPicPr>
        <p:blipFill rotWithShape="1">
          <a:blip r:embed="rId5">
            <a:alphaModFix/>
          </a:blip>
          <a:srcRect b="0" l="0" r="0" t="0"/>
          <a:stretch/>
        </p:blipFill>
        <p:spPr>
          <a:xfrm>
            <a:off x="4235829" y="1634063"/>
            <a:ext cx="3720342" cy="467783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7. Interagisci con I followers</a:t>
            </a:r>
            <a:endParaRPr/>
          </a:p>
        </p:txBody>
      </p:sp>
      <p:pic>
        <p:nvPicPr>
          <p:cNvPr id="228" name="Google Shape;228;p15"/>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29" name="Google Shape;229;p15"/>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230" name="Google Shape;230;p15"/>
          <p:cNvPicPr preferRelativeResize="0"/>
          <p:nvPr/>
        </p:nvPicPr>
        <p:blipFill rotWithShape="1">
          <a:blip r:embed="rId5">
            <a:alphaModFix/>
          </a:blip>
          <a:srcRect b="0" l="0" r="0" t="0"/>
          <a:stretch/>
        </p:blipFill>
        <p:spPr>
          <a:xfrm>
            <a:off x="6109854" y="1857436"/>
            <a:ext cx="4019669" cy="4038600"/>
          </a:xfrm>
          <a:prstGeom prst="rect">
            <a:avLst/>
          </a:prstGeom>
          <a:noFill/>
          <a:ln>
            <a:noFill/>
          </a:ln>
        </p:spPr>
      </p:pic>
      <p:sp>
        <p:nvSpPr>
          <p:cNvPr id="231" name="Google Shape;231;p15"/>
          <p:cNvSpPr txBox="1"/>
          <p:nvPr/>
        </p:nvSpPr>
        <p:spPr>
          <a:xfrm>
            <a:off x="838200" y="2650751"/>
            <a:ext cx="3664527" cy="1325563"/>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1000"/>
              </a:spcBef>
              <a:spcAft>
                <a:spcPts val="0"/>
              </a:spcAft>
              <a:buClr>
                <a:schemeClr val="dk1"/>
              </a:buClr>
              <a:buSzPts val="2800"/>
              <a:buFont typeface="Arial"/>
              <a:buNone/>
            </a:pPr>
            <a:r>
              <a:t/>
            </a:r>
            <a:endParaRPr b="1" sz="2800">
              <a:solidFill>
                <a:srgbClr val="202124"/>
              </a:solidFill>
              <a:latin typeface="Architects Daughter"/>
              <a:ea typeface="Architects Daughter"/>
              <a:cs typeface="Architects Daughter"/>
              <a:sym typeface="Architects Daughter"/>
            </a:endParaRPr>
          </a:p>
          <a:p>
            <a:pPr indent="-228600" lvl="0" marL="228600" marR="0" rtl="0" algn="l">
              <a:lnSpc>
                <a:spcPct val="90000"/>
              </a:lnSpc>
              <a:spcBef>
                <a:spcPts val="1000"/>
              </a:spcBef>
              <a:spcAft>
                <a:spcPts val="0"/>
              </a:spcAft>
              <a:buClr>
                <a:srgbClr val="202124"/>
              </a:buClr>
              <a:buSzPts val="2800"/>
              <a:buFont typeface="Arial"/>
              <a:buNone/>
            </a:pPr>
            <a:r>
              <a:rPr b="1" lang="it-IT" sz="2800">
                <a:solidFill>
                  <a:srgbClr val="202124"/>
                </a:solidFill>
                <a:latin typeface="Architects Daughter"/>
                <a:ea typeface="Architects Daughter"/>
                <a:cs typeface="Architects Daughter"/>
                <a:sym typeface="Architects Daughter"/>
              </a:rPr>
              <a:t>Never feed the Troll</a:t>
            </a:r>
            <a:endParaRPr/>
          </a:p>
          <a:p>
            <a:pPr indent="-228600" lvl="0" marL="228600" marR="0" rtl="0" algn="l">
              <a:lnSpc>
                <a:spcPct val="90000"/>
              </a:lnSpc>
              <a:spcBef>
                <a:spcPts val="1000"/>
              </a:spcBef>
              <a:spcAft>
                <a:spcPts val="0"/>
              </a:spcAft>
              <a:buClr>
                <a:schemeClr val="dk1"/>
              </a:buClr>
              <a:buSzPts val="2800"/>
              <a:buFont typeface="Arial"/>
              <a:buNone/>
            </a:pPr>
            <a:r>
              <a:t/>
            </a:r>
            <a:endParaRPr b="1" sz="2800">
              <a:solidFill>
                <a:srgbClr val="202124"/>
              </a:solidFill>
              <a:latin typeface="Architects Daughter"/>
              <a:ea typeface="Architects Daughter"/>
              <a:cs typeface="Architects Daughter"/>
              <a:sym typeface="Architects Daughter"/>
            </a:endParaRPr>
          </a:p>
          <a:p>
            <a:pPr indent="-228600" lvl="0" marL="228600" marR="0" rtl="0" algn="l">
              <a:lnSpc>
                <a:spcPct val="90000"/>
              </a:lnSpc>
              <a:spcBef>
                <a:spcPts val="1000"/>
              </a:spcBef>
              <a:spcAft>
                <a:spcPts val="0"/>
              </a:spcAft>
              <a:buClr>
                <a:schemeClr val="dk1"/>
              </a:buClr>
              <a:buSzPts val="2800"/>
              <a:buFont typeface="Arial"/>
              <a:buNone/>
            </a:pPr>
            <a:r>
              <a:t/>
            </a:r>
            <a:endParaRPr b="1" sz="2800">
              <a:solidFill>
                <a:srgbClr val="202124"/>
              </a:solidFill>
              <a:latin typeface="Architects Daughter"/>
              <a:ea typeface="Architects Daughter"/>
              <a:cs typeface="Architects Daughter"/>
              <a:sym typeface="Architects Daughter"/>
            </a:endParaRPr>
          </a:p>
          <a:p>
            <a:pPr indent="-228600" lvl="0" marL="228600" marR="0" rtl="0" algn="l">
              <a:lnSpc>
                <a:spcPct val="90000"/>
              </a:lnSpc>
              <a:spcBef>
                <a:spcPts val="1000"/>
              </a:spcBef>
              <a:spcAft>
                <a:spcPts val="0"/>
              </a:spcAft>
              <a:buClr>
                <a:schemeClr val="dk1"/>
              </a:buClr>
              <a:buSzPts val="2800"/>
              <a:buFont typeface="Arial"/>
              <a:buNone/>
            </a:pPr>
            <a:r>
              <a:t/>
            </a:r>
            <a:endParaRPr b="1" sz="2800">
              <a:solidFill>
                <a:srgbClr val="202124"/>
              </a:solidFill>
              <a:latin typeface="Architects Daughter"/>
              <a:ea typeface="Architects Daughter"/>
              <a:cs typeface="Architects Daughter"/>
              <a:sym typeface="Architects Daughter"/>
            </a:endParaRPr>
          </a:p>
          <a:p>
            <a:pPr indent="-228600" lvl="0" marL="457200" marR="0" rtl="0" algn="l">
              <a:lnSpc>
                <a:spcPct val="100000"/>
              </a:lnSpc>
              <a:spcBef>
                <a:spcPts val="400"/>
              </a:spcBef>
              <a:spcAft>
                <a:spcPts val="0"/>
              </a:spcAft>
              <a:buClr>
                <a:schemeClr val="dk1"/>
              </a:buClr>
              <a:buSzPts val="1224"/>
              <a:buFont typeface="Arial"/>
              <a:buNone/>
            </a:pPr>
            <a:r>
              <a:t/>
            </a:r>
            <a:endParaRPr b="1" sz="2800">
              <a:solidFill>
                <a:schemeClr val="dk1"/>
              </a:solidFill>
              <a:latin typeface="Architects Daughter"/>
              <a:ea typeface="Architects Daughter"/>
              <a:cs typeface="Architects Daughter"/>
              <a:sym typeface="Architects Daughter"/>
            </a:endParaRPr>
          </a:p>
        </p:txBody>
      </p:sp>
      <p:pic>
        <p:nvPicPr>
          <p:cNvPr id="232" name="Google Shape;232;p15"/>
          <p:cNvPicPr preferRelativeResize="0"/>
          <p:nvPr/>
        </p:nvPicPr>
        <p:blipFill rotWithShape="1">
          <a:blip r:embed="rId6">
            <a:alphaModFix/>
          </a:blip>
          <a:srcRect b="0" l="0" r="0" t="0"/>
          <a:stretch/>
        </p:blipFill>
        <p:spPr>
          <a:xfrm>
            <a:off x="1330103" y="3855418"/>
            <a:ext cx="1779600" cy="176569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8. Valuta le tue attività</a:t>
            </a:r>
            <a:endParaRPr/>
          </a:p>
        </p:txBody>
      </p:sp>
      <p:pic>
        <p:nvPicPr>
          <p:cNvPr id="239" name="Google Shape;239;p16"/>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40" name="Google Shape;240;p16"/>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241" name="Google Shape;241;p16"/>
          <p:cNvPicPr preferRelativeResize="0"/>
          <p:nvPr/>
        </p:nvPicPr>
        <p:blipFill rotWithShape="1">
          <a:blip r:embed="rId5">
            <a:alphaModFix/>
          </a:blip>
          <a:srcRect b="0" l="0" r="0" t="0"/>
          <a:stretch/>
        </p:blipFill>
        <p:spPr>
          <a:xfrm>
            <a:off x="2445379" y="1625096"/>
            <a:ext cx="7301241" cy="455186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Congratulazioni</a:t>
            </a:r>
            <a:br>
              <a:rPr lang="it-IT"/>
            </a:br>
            <a:endParaRPr/>
          </a:p>
        </p:txBody>
      </p:sp>
      <p:pic>
        <p:nvPicPr>
          <p:cNvPr id="248" name="Google Shape;248;p17"/>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49" name="Google Shape;249;p17"/>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250" name="Google Shape;250;p17"/>
          <p:cNvPicPr preferRelativeResize="0"/>
          <p:nvPr/>
        </p:nvPicPr>
        <p:blipFill rotWithShape="1">
          <a:blip r:embed="rId5">
            <a:alphaModFix/>
          </a:blip>
          <a:srcRect b="0" l="0" r="0" t="0"/>
          <a:stretch/>
        </p:blipFill>
        <p:spPr>
          <a:xfrm>
            <a:off x="3106426" y="1836882"/>
            <a:ext cx="5979147" cy="447501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Risorse aggiuntive</a:t>
            </a:r>
            <a:endParaRPr/>
          </a:p>
        </p:txBody>
      </p:sp>
      <p:pic>
        <p:nvPicPr>
          <p:cNvPr id="257" name="Google Shape;257;p18"/>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58" name="Google Shape;258;p18"/>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259" name="Google Shape;259;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563C1"/>
              </a:buClr>
              <a:buSzPts val="2800"/>
              <a:buChar char="•"/>
            </a:pPr>
            <a:r>
              <a:rPr i="0" lang="it-IT" u="sng">
                <a:solidFill>
                  <a:srgbClr val="0563C1"/>
                </a:solidFill>
                <a:latin typeface="Arial"/>
                <a:ea typeface="Arial"/>
                <a:cs typeface="Arial"/>
                <a:sym typeface="Arial"/>
                <a:hlinkClick r:id="rId5">
                  <a:extLst>
                    <a:ext uri="{A12FA001-AC4F-418D-AE19-62706E023703}">
                      <ahyp:hlinkClr val="tx"/>
                    </a:ext>
                  </a:extLst>
                </a:hlinkClick>
              </a:rPr>
              <a:t>www.pixabay.com</a:t>
            </a:r>
            <a:r>
              <a:rPr i="0" lang="it-IT">
                <a:solidFill>
                  <a:srgbClr val="2D2D2D"/>
                </a:solidFill>
                <a:latin typeface="Arial"/>
                <a:ea typeface="Arial"/>
                <a:cs typeface="Arial"/>
                <a:sym typeface="Arial"/>
              </a:rPr>
              <a:t> </a:t>
            </a:r>
            <a:endParaRPr>
              <a:solidFill>
                <a:srgbClr val="2D2D2D"/>
              </a:solidFill>
              <a:latin typeface="Arial"/>
              <a:ea typeface="Arial"/>
              <a:cs typeface="Arial"/>
              <a:sym typeface="Arial"/>
            </a:endParaRPr>
          </a:p>
          <a:p>
            <a:pPr indent="-228600" lvl="0" marL="228600" rtl="0" algn="l">
              <a:lnSpc>
                <a:spcPct val="90000"/>
              </a:lnSpc>
              <a:spcBef>
                <a:spcPts val="1000"/>
              </a:spcBef>
              <a:spcAft>
                <a:spcPts val="0"/>
              </a:spcAft>
              <a:buClr>
                <a:srgbClr val="2D2D2D"/>
              </a:buClr>
              <a:buSzPts val="2800"/>
              <a:buChar char="•"/>
            </a:pPr>
            <a:r>
              <a:rPr lang="it-IT" u="sng">
                <a:solidFill>
                  <a:srgbClr val="2D2D2D"/>
                </a:solidFill>
                <a:latin typeface="Arial"/>
                <a:ea typeface="Arial"/>
                <a:cs typeface="Arial"/>
                <a:sym typeface="Arial"/>
                <a:hlinkClick r:id="rId6">
                  <a:extLst>
                    <a:ext uri="{A12FA001-AC4F-418D-AE19-62706E023703}">
                      <ahyp:hlinkClr val="tx"/>
                    </a:ext>
                  </a:extLst>
                </a:hlinkClick>
              </a:rPr>
              <a:t>www.freepik.com</a:t>
            </a:r>
            <a:r>
              <a:rPr lang="it-IT">
                <a:solidFill>
                  <a:srgbClr val="2D2D2D"/>
                </a:solidFill>
                <a:latin typeface="Arial"/>
                <a:ea typeface="Arial"/>
                <a:cs typeface="Arial"/>
                <a:sym typeface="Arial"/>
              </a:rPr>
              <a:t> </a:t>
            </a:r>
            <a:endParaRPr/>
          </a:p>
          <a:p>
            <a:pPr indent="-50800" lvl="0" marL="228600" rtl="0" algn="l">
              <a:lnSpc>
                <a:spcPct val="90000"/>
              </a:lnSpc>
              <a:spcBef>
                <a:spcPts val="1000"/>
              </a:spcBef>
              <a:spcAft>
                <a:spcPts val="0"/>
              </a:spcAft>
              <a:buClr>
                <a:schemeClr val="dk1"/>
              </a:buClr>
              <a:buSzPts val="2800"/>
              <a:buNone/>
            </a:pPr>
            <a:r>
              <a:t/>
            </a:r>
            <a:endParaRPr>
              <a:solidFill>
                <a:srgbClr val="2D2D2D"/>
              </a:solidFill>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a:solidFill>
                <a:srgbClr val="2D2D2D"/>
              </a:solidFill>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it-IT" u="sng">
                <a:solidFill>
                  <a:schemeClr val="hlink"/>
                </a:solidFill>
                <a:hlinkClick r:id="rId7"/>
              </a:rPr>
              <a:t>15 Social Media Campaign Ideas for 2024 (aspiration.marketing)</a:t>
            </a:r>
            <a:endParaRPr/>
          </a:p>
          <a:p>
            <a:pPr indent="-50800" lvl="0" marL="228600" rtl="0" algn="l">
              <a:lnSpc>
                <a:spcPct val="90000"/>
              </a:lnSpc>
              <a:spcBef>
                <a:spcPts val="1000"/>
              </a:spcBef>
              <a:spcAft>
                <a:spcPts val="0"/>
              </a:spcAft>
              <a:buClr>
                <a:schemeClr val="dk1"/>
              </a:buClr>
              <a:buSzPts val="2800"/>
              <a:buNone/>
            </a:pPr>
            <a:r>
              <a:t/>
            </a:r>
            <a:endParaRPr i="0">
              <a:solidFill>
                <a:srgbClr val="2D2D2D"/>
              </a:solidFill>
              <a:latin typeface="Arial"/>
              <a:ea typeface="Arial"/>
              <a:cs typeface="Arial"/>
              <a:sym typeface="Arial"/>
            </a:endParaRPr>
          </a:p>
          <a:p>
            <a:pPr indent="-228600" lvl="0" marL="228600" rtl="0" algn="l">
              <a:lnSpc>
                <a:spcPct val="90000"/>
              </a:lnSpc>
              <a:spcBef>
                <a:spcPts val="1000"/>
              </a:spcBef>
              <a:spcAft>
                <a:spcPts val="0"/>
              </a:spcAft>
              <a:buClr>
                <a:srgbClr val="2D2D2D"/>
              </a:buClr>
              <a:buSzPts val="2800"/>
              <a:buChar char="•"/>
            </a:pPr>
            <a:r>
              <a:rPr i="0" lang="it-IT" u="sng">
                <a:solidFill>
                  <a:srgbClr val="2D2D2D"/>
                </a:solidFill>
                <a:latin typeface="Arial"/>
                <a:ea typeface="Arial"/>
                <a:cs typeface="Arial"/>
                <a:sym typeface="Arial"/>
                <a:hlinkClick r:id="rId8">
                  <a:extLst>
                    <a:ext uri="{A12FA001-AC4F-418D-AE19-62706E023703}">
                      <ahyp:hlinkClr val="tx"/>
                    </a:ext>
                  </a:extLst>
                </a:hlinkClick>
              </a:rPr>
              <a:t>https://www.facebook.com/business/tools/meta-business-suite/help</a:t>
            </a:r>
            <a:r>
              <a:rPr i="0" lang="it-IT">
                <a:solidFill>
                  <a:srgbClr val="2D2D2D"/>
                </a:solidFill>
                <a:latin typeface="Arial"/>
                <a:ea typeface="Arial"/>
                <a:cs typeface="Arial"/>
                <a:sym typeface="Arial"/>
              </a:rPr>
              <a:t>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587" lvl="0" marL="179388" rtl="0" algn="l">
              <a:lnSpc>
                <a:spcPct val="90000"/>
              </a:lnSpc>
              <a:spcBef>
                <a:spcPts val="1000"/>
              </a:spcBef>
              <a:spcAft>
                <a:spcPts val="0"/>
              </a:spcAft>
              <a:buClr>
                <a:schemeClr val="dk1"/>
              </a:buClr>
              <a:buSzPts val="2800"/>
              <a:buNone/>
            </a:pPr>
            <a:r>
              <a:t/>
            </a:r>
            <a:endParaRPr/>
          </a:p>
          <a:p>
            <a:pPr indent="-1587" lvl="0" marL="179388" rtl="0" algn="l">
              <a:lnSpc>
                <a:spcPct val="90000"/>
              </a:lnSpc>
              <a:spcBef>
                <a:spcPts val="1000"/>
              </a:spcBef>
              <a:spcAft>
                <a:spcPts val="0"/>
              </a:spcAft>
              <a:buClr>
                <a:schemeClr val="dk1"/>
              </a:buClr>
              <a:buSzPts val="2800"/>
              <a:buNone/>
            </a:pPr>
            <a:r>
              <a:t/>
            </a:r>
            <a:endParaRPr/>
          </a:p>
          <a:p>
            <a:pPr indent="-1587" lvl="0" marL="179388" rtl="0" algn="l">
              <a:lnSpc>
                <a:spcPct val="90000"/>
              </a:lnSpc>
              <a:spcBef>
                <a:spcPts val="1000"/>
              </a:spcBef>
              <a:spcAft>
                <a:spcPts val="0"/>
              </a:spcAft>
              <a:buClr>
                <a:schemeClr val="dk1"/>
              </a:buClr>
              <a:buSzPts val="2800"/>
              <a:buNone/>
            </a:pPr>
            <a:r>
              <a:t/>
            </a:r>
            <a:endParaRPr/>
          </a:p>
          <a:p>
            <a:pPr indent="-1587" lvl="0" marL="179388" rtl="0" algn="l">
              <a:lnSpc>
                <a:spcPct val="90000"/>
              </a:lnSpc>
              <a:spcBef>
                <a:spcPts val="1000"/>
              </a:spcBef>
              <a:spcAft>
                <a:spcPts val="0"/>
              </a:spcAft>
              <a:buClr>
                <a:schemeClr val="dk1"/>
              </a:buClr>
              <a:buSzPts val="2800"/>
              <a:buNone/>
            </a:pPr>
            <a:r>
              <a:t/>
            </a:r>
            <a:endParaRPr/>
          </a:p>
        </p:txBody>
      </p:sp>
      <p:pic>
        <p:nvPicPr>
          <p:cNvPr id="260" name="Google Shape;260;p18"/>
          <p:cNvPicPr preferRelativeResize="0"/>
          <p:nvPr/>
        </p:nvPicPr>
        <p:blipFill rotWithShape="1">
          <a:blip r:embed="rId9">
            <a:alphaModFix/>
          </a:blip>
          <a:srcRect b="0" l="0" r="0" t="0"/>
          <a:stretch/>
        </p:blipFill>
        <p:spPr>
          <a:xfrm>
            <a:off x="4475018" y="1593706"/>
            <a:ext cx="2036617" cy="1527463"/>
          </a:xfrm>
          <a:prstGeom prst="rect">
            <a:avLst/>
          </a:prstGeom>
          <a:noFill/>
          <a:ln>
            <a:noFill/>
          </a:ln>
        </p:spPr>
      </p:pic>
      <p:pic>
        <p:nvPicPr>
          <p:cNvPr id="261" name="Google Shape;261;p18"/>
          <p:cNvPicPr preferRelativeResize="0"/>
          <p:nvPr/>
        </p:nvPicPr>
        <p:blipFill rotWithShape="1">
          <a:blip r:embed="rId10">
            <a:alphaModFix/>
          </a:blip>
          <a:srcRect b="0" l="0" r="0" t="0"/>
          <a:stretch/>
        </p:blipFill>
        <p:spPr>
          <a:xfrm flipH="1">
            <a:off x="10632794" y="3175278"/>
            <a:ext cx="1238694" cy="1537855"/>
          </a:xfrm>
          <a:prstGeom prst="rect">
            <a:avLst/>
          </a:prstGeom>
          <a:noFill/>
          <a:ln>
            <a:noFill/>
          </a:ln>
        </p:spPr>
      </p:pic>
      <p:pic>
        <p:nvPicPr>
          <p:cNvPr id="262" name="Google Shape;262;p18"/>
          <p:cNvPicPr preferRelativeResize="0"/>
          <p:nvPr/>
        </p:nvPicPr>
        <p:blipFill rotWithShape="1">
          <a:blip r:embed="rId11">
            <a:alphaModFix/>
          </a:blip>
          <a:srcRect b="0" l="0" r="0" t="0"/>
          <a:stretch/>
        </p:blipFill>
        <p:spPr>
          <a:xfrm>
            <a:off x="4763992" y="5160867"/>
            <a:ext cx="2664015" cy="133200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1"/>
              </a:buClr>
              <a:buSzPts val="4400"/>
              <a:buFont typeface="Calibri"/>
              <a:buNone/>
            </a:pPr>
            <a:r>
              <a:rPr b="0" i="1" lang="it-IT" sz="4400">
                <a:solidFill>
                  <a:schemeClr val="accent1"/>
                </a:solidFill>
              </a:rPr>
              <a:t>riferimenti</a:t>
            </a:r>
            <a:br>
              <a:rPr lang="it-IT" sz="4400"/>
            </a:br>
            <a:endParaRPr/>
          </a:p>
        </p:txBody>
      </p:sp>
      <p:sp>
        <p:nvSpPr>
          <p:cNvPr id="268" name="Google Shape;268;p19"/>
          <p:cNvSpPr txBox="1"/>
          <p:nvPr>
            <p:ph idx="1" type="body"/>
          </p:nvPr>
        </p:nvSpPr>
        <p:spPr>
          <a:xfrm>
            <a:off x="838200" y="1489587"/>
            <a:ext cx="10515600" cy="468737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it-IT" u="sng">
                <a:solidFill>
                  <a:schemeClr val="hlink"/>
                </a:solidFill>
                <a:hlinkClick r:id="rId3"/>
              </a:rPr>
              <a:t>Understanding Reach vs. Impressions: A Guide for Marketers | Klipfolio</a:t>
            </a:r>
            <a:endParaRPr/>
          </a:p>
          <a:p>
            <a:pPr indent="-228600" lvl="0" marL="228600" rtl="0" algn="l">
              <a:lnSpc>
                <a:spcPct val="90000"/>
              </a:lnSpc>
              <a:spcBef>
                <a:spcPts val="1000"/>
              </a:spcBef>
              <a:spcAft>
                <a:spcPts val="0"/>
              </a:spcAft>
              <a:buClr>
                <a:schemeClr val="dk1"/>
              </a:buClr>
              <a:buSzPts val="2800"/>
              <a:buChar char="•"/>
            </a:pPr>
            <a:r>
              <a:rPr lang="it-IT" u="sng">
                <a:solidFill>
                  <a:schemeClr val="hlink"/>
                </a:solidFill>
                <a:hlinkClick r:id="rId4"/>
              </a:rPr>
              <a:t>Reichweite im Online-Marketing | HUMANBRAND</a:t>
            </a:r>
            <a:endParaRPr/>
          </a:p>
          <a:p>
            <a:pPr indent="-228600" lvl="0" marL="228600" rtl="0" algn="l">
              <a:lnSpc>
                <a:spcPct val="90000"/>
              </a:lnSpc>
              <a:spcBef>
                <a:spcPts val="1000"/>
              </a:spcBef>
              <a:spcAft>
                <a:spcPts val="0"/>
              </a:spcAft>
              <a:buClr>
                <a:schemeClr val="dk1"/>
              </a:buClr>
              <a:buSzPts val="2800"/>
              <a:buChar char="•"/>
            </a:pPr>
            <a:r>
              <a:rPr lang="it-IT" u="sng">
                <a:solidFill>
                  <a:schemeClr val="hlink"/>
                </a:solidFill>
                <a:hlinkClick r:id="rId5"/>
              </a:rPr>
              <a:t>How to Find Your Target Audience | Marketing Evolution</a:t>
            </a:r>
            <a:endParaRPr/>
          </a:p>
          <a:p>
            <a:pPr indent="-228600" lvl="0" marL="228600" rtl="0" algn="l">
              <a:lnSpc>
                <a:spcPct val="90000"/>
              </a:lnSpc>
              <a:spcBef>
                <a:spcPts val="1000"/>
              </a:spcBef>
              <a:spcAft>
                <a:spcPts val="0"/>
              </a:spcAft>
              <a:buClr>
                <a:schemeClr val="dk1"/>
              </a:buClr>
              <a:buSzPts val="2800"/>
              <a:buChar char="•"/>
            </a:pPr>
            <a:r>
              <a:rPr lang="it-IT" u="sng">
                <a:solidFill>
                  <a:schemeClr val="hlink"/>
                </a:solidFill>
                <a:hlinkClick r:id="rId6"/>
              </a:rPr>
              <a:t>15 Social Media Campaign Ideas for 2024 (aspiration.marketing)</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it-IT"/>
              <a:t>Pictures:</a:t>
            </a:r>
            <a:endParaRPr/>
          </a:p>
          <a:p>
            <a:pPr indent="-228600" lvl="0" marL="228600" rtl="0" algn="l">
              <a:lnSpc>
                <a:spcPct val="90000"/>
              </a:lnSpc>
              <a:spcBef>
                <a:spcPts val="1000"/>
              </a:spcBef>
              <a:spcAft>
                <a:spcPts val="0"/>
              </a:spcAft>
              <a:buClr>
                <a:schemeClr val="dk1"/>
              </a:buClr>
              <a:buSzPts val="2800"/>
              <a:buChar char="•"/>
            </a:pPr>
            <a:r>
              <a:rPr lang="it-IT" u="sng">
                <a:solidFill>
                  <a:schemeClr val="hlink"/>
                </a:solidFill>
                <a:hlinkClick r:id="rId7"/>
              </a:rPr>
              <a:t>www.pixabay.com</a:t>
            </a:r>
            <a:r>
              <a:rPr lang="it-IT"/>
              <a:t>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269" name="Google Shape;269;p19"/>
          <p:cNvPicPr preferRelativeResize="0"/>
          <p:nvPr/>
        </p:nvPicPr>
        <p:blipFill rotWithShape="1">
          <a:blip r:embed="rId8">
            <a:alphaModFix/>
          </a:blip>
          <a:srcRect b="0" l="0" r="0" t="0"/>
          <a:stretch/>
        </p:blipFill>
        <p:spPr>
          <a:xfrm>
            <a:off x="320512" y="5585931"/>
            <a:ext cx="1182064" cy="1182064"/>
          </a:xfrm>
          <a:prstGeom prst="rect">
            <a:avLst/>
          </a:prstGeom>
          <a:noFill/>
          <a:ln>
            <a:noFill/>
          </a:ln>
        </p:spPr>
      </p:pic>
      <p:pic>
        <p:nvPicPr>
          <p:cNvPr id="270" name="Google Shape;270;p19"/>
          <p:cNvPicPr preferRelativeResize="0"/>
          <p:nvPr/>
        </p:nvPicPr>
        <p:blipFill rotWithShape="1">
          <a:blip r:embed="rId9">
            <a:alphaModFix/>
          </a:blip>
          <a:srcRect b="0" l="0" r="0" t="0"/>
          <a:stretch/>
        </p:blipFill>
        <p:spPr>
          <a:xfrm>
            <a:off x="9498964" y="6062785"/>
            <a:ext cx="2372524" cy="49823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Obiettivi e risultati di apprendimento</a:t>
            </a:r>
            <a:endParaRPr/>
          </a:p>
        </p:txBody>
      </p:sp>
      <p:pic>
        <p:nvPicPr>
          <p:cNvPr id="102" name="Google Shape;102;p2"/>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03" name="Google Shape;103;p2"/>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04" name="Google Shape;104;p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graphicFrame>
        <p:nvGraphicFramePr>
          <p:cNvPr id="105" name="Google Shape;105;p2"/>
          <p:cNvGraphicFramePr/>
          <p:nvPr/>
        </p:nvGraphicFramePr>
        <p:xfrm>
          <a:off x="838200" y="1690688"/>
          <a:ext cx="3000000" cy="3000000"/>
        </p:xfrm>
        <a:graphic>
          <a:graphicData uri="http://schemas.openxmlformats.org/drawingml/2006/table">
            <a:tbl>
              <a:tblPr bandRow="1" firstRow="1">
                <a:noFill/>
                <a:tableStyleId>{815F4A0B-C236-4F61-AD68-C3E9CD5300B1}</a:tableStyleId>
              </a:tblPr>
              <a:tblGrid>
                <a:gridCol w="5122725"/>
                <a:gridCol w="5122725"/>
              </a:tblGrid>
              <a:tr h="1004250">
                <a:tc>
                  <a:txBody>
                    <a:bodyPr/>
                    <a:lstStyle/>
                    <a:p>
                      <a:pPr indent="0" lvl="0" marL="0" marR="0" rtl="0" algn="ctr">
                        <a:spcBef>
                          <a:spcPts val="0"/>
                        </a:spcBef>
                        <a:spcAft>
                          <a:spcPts val="0"/>
                        </a:spcAft>
                        <a:buNone/>
                      </a:pPr>
                      <a:r>
                        <a:rPr lang="it-IT" sz="2400" u="none" cap="none" strike="noStrike"/>
                        <a:t>Obiettivi di questa sessione</a:t>
                      </a:r>
                      <a:endParaRPr sz="2400" u="none" cap="none" strike="noStrike"/>
                    </a:p>
                  </a:txBody>
                  <a:tcPr marT="45725" marB="45725" marR="91450" marL="91450" anchor="ctr"/>
                </a:tc>
                <a:tc>
                  <a:txBody>
                    <a:bodyPr/>
                    <a:lstStyle/>
                    <a:p>
                      <a:pPr indent="0" lvl="0" marL="0" marR="0" rtl="0" algn="ctr">
                        <a:spcBef>
                          <a:spcPts val="0"/>
                        </a:spcBef>
                        <a:spcAft>
                          <a:spcPts val="0"/>
                        </a:spcAft>
                        <a:buNone/>
                      </a:pPr>
                      <a:r>
                        <a:rPr lang="it-IT" sz="2400" u="none" cap="none" strike="noStrike"/>
                        <a:t>Risultati dell'apprendimento</a:t>
                      </a:r>
                      <a:endParaRPr sz="2400" u="none" cap="none" strike="noStrike"/>
                    </a:p>
                  </a:txBody>
                  <a:tcPr marT="45725" marB="45725" marR="91450" marL="91450" anchor="ctr"/>
                </a:tc>
              </a:tr>
              <a:tr h="1004250">
                <a:tc>
                  <a:txBody>
                    <a:bodyPr/>
                    <a:lstStyle/>
                    <a:p>
                      <a:pPr indent="0" lvl="0" marL="0" marR="0" rtl="0" algn="l">
                        <a:spcBef>
                          <a:spcPts val="0"/>
                        </a:spcBef>
                        <a:spcAft>
                          <a:spcPts val="0"/>
                        </a:spcAft>
                        <a:buClr>
                          <a:schemeClr val="dk1"/>
                        </a:buClr>
                        <a:buSzPts val="2000"/>
                        <a:buFont typeface="Arial"/>
                        <a:buNone/>
                      </a:pPr>
                      <a:r>
                        <a:t/>
                      </a:r>
                      <a:endParaRPr sz="2000" u="none" cap="none" strike="noStrike"/>
                    </a:p>
                    <a:p>
                      <a:pPr indent="-285750" lvl="0" marL="285750" marR="0" rtl="0" algn="l">
                        <a:spcBef>
                          <a:spcPts val="0"/>
                        </a:spcBef>
                        <a:spcAft>
                          <a:spcPts val="0"/>
                        </a:spcAft>
                        <a:buClr>
                          <a:schemeClr val="dk1"/>
                        </a:buClr>
                        <a:buSzPts val="2000"/>
                        <a:buFont typeface="Arial"/>
                        <a:buChar char="•"/>
                      </a:pPr>
                      <a:r>
                        <a:rPr lang="it-IT" sz="2000" u="none" cap="none" strike="noStrike"/>
                        <a:t>Termini di base del marketing digitale</a:t>
                      </a:r>
                      <a:endParaRPr/>
                    </a:p>
                    <a:p>
                      <a:pPr indent="-158750" lvl="0" marL="285750" marR="0" rtl="0" algn="l">
                        <a:spcBef>
                          <a:spcPts val="0"/>
                        </a:spcBef>
                        <a:spcAft>
                          <a:spcPts val="0"/>
                        </a:spcAft>
                        <a:buClr>
                          <a:schemeClr val="dk1"/>
                        </a:buClr>
                        <a:buSzPts val="2000"/>
                        <a:buFont typeface="Arial"/>
                        <a:buNone/>
                      </a:pPr>
                      <a:r>
                        <a:t/>
                      </a:r>
                      <a:endParaRPr sz="2000" u="none" cap="none" strike="noStrike"/>
                    </a:p>
                    <a:p>
                      <a:pPr indent="-285750" lvl="0" marL="285750" marR="0" rtl="0" algn="l">
                        <a:spcBef>
                          <a:spcPts val="0"/>
                        </a:spcBef>
                        <a:spcAft>
                          <a:spcPts val="0"/>
                        </a:spcAft>
                        <a:buClr>
                          <a:schemeClr val="dk1"/>
                        </a:buClr>
                        <a:buSzPts val="2000"/>
                        <a:buFont typeface="Arial"/>
                        <a:buChar char="•"/>
                      </a:pPr>
                      <a:r>
                        <a:rPr lang="it-IT" sz="2000" u="none" cap="none" strike="noStrike"/>
                        <a:t>Strategie per lo sviluppo del pubblico nel marketing digitale</a:t>
                      </a:r>
                      <a:endParaRPr/>
                    </a:p>
                    <a:p>
                      <a:pPr indent="-158750" lvl="0" marL="285750" marR="0" rtl="0" algn="l">
                        <a:spcBef>
                          <a:spcPts val="0"/>
                        </a:spcBef>
                        <a:spcAft>
                          <a:spcPts val="0"/>
                        </a:spcAft>
                        <a:buClr>
                          <a:schemeClr val="dk1"/>
                        </a:buClr>
                        <a:buSzPts val="2000"/>
                        <a:buFont typeface="Arial"/>
                        <a:buNone/>
                      </a:pPr>
                      <a:r>
                        <a:t/>
                      </a:r>
                      <a:endParaRPr sz="2000" u="none" cap="none" strike="noStrike"/>
                    </a:p>
                    <a:p>
                      <a:pPr indent="-285750" lvl="0" marL="285750" marR="0" rtl="0" algn="l">
                        <a:spcBef>
                          <a:spcPts val="0"/>
                        </a:spcBef>
                        <a:spcAft>
                          <a:spcPts val="0"/>
                        </a:spcAft>
                        <a:buClr>
                          <a:schemeClr val="dk1"/>
                        </a:buClr>
                        <a:buSzPts val="2000"/>
                        <a:buFont typeface="Arial"/>
                        <a:buChar char="•"/>
                      </a:pPr>
                      <a:r>
                        <a:rPr lang="it-IT" sz="2000" u="none" cap="none" strike="noStrike"/>
                        <a:t>Campagne sui social media</a:t>
                      </a:r>
                      <a:endParaRPr sz="2000" u="none" cap="none" strike="noStrike"/>
                    </a:p>
                    <a:p>
                      <a:pPr indent="-158750" lvl="0" marL="285750" marR="0" rtl="0" algn="l">
                        <a:spcBef>
                          <a:spcPts val="0"/>
                        </a:spcBef>
                        <a:spcAft>
                          <a:spcPts val="0"/>
                        </a:spcAft>
                        <a:buClr>
                          <a:schemeClr val="dk1"/>
                        </a:buClr>
                        <a:buSzPts val="2000"/>
                        <a:buFont typeface="Arial"/>
                        <a:buNone/>
                      </a:pPr>
                      <a:r>
                        <a:t/>
                      </a:r>
                      <a:endParaRPr sz="2000" u="none" cap="none" strike="noStrike"/>
                    </a:p>
                  </a:txBody>
                  <a:tcPr marT="45725" marB="45725" marR="91450" marL="91450"/>
                </a:tc>
                <a:tc>
                  <a:txBody>
                    <a:bodyPr/>
                    <a:lstStyle/>
                    <a:p>
                      <a:pPr indent="-158750" lvl="0" marL="285750" marR="0" rtl="0" algn="l">
                        <a:spcBef>
                          <a:spcPts val="0"/>
                        </a:spcBef>
                        <a:spcAft>
                          <a:spcPts val="0"/>
                        </a:spcAft>
                        <a:buClr>
                          <a:schemeClr val="dk1"/>
                        </a:buClr>
                        <a:buSzPts val="2000"/>
                        <a:buFont typeface="Arial"/>
                        <a:buNone/>
                      </a:pPr>
                      <a:r>
                        <a:t/>
                      </a:r>
                      <a:endParaRPr sz="2000" u="none" cap="none" strike="noStrike"/>
                    </a:p>
                    <a:p>
                      <a:pPr indent="-285750" lvl="0" marL="285750" marR="0" rtl="0" algn="l">
                        <a:spcBef>
                          <a:spcPts val="0"/>
                        </a:spcBef>
                        <a:spcAft>
                          <a:spcPts val="0"/>
                        </a:spcAft>
                        <a:buClr>
                          <a:schemeClr val="dk1"/>
                        </a:buClr>
                        <a:buSzPts val="2000"/>
                        <a:buFont typeface="Arial"/>
                        <a:buChar char="•"/>
                      </a:pPr>
                      <a:r>
                        <a:rPr lang="it-IT" sz="2000" u="none" cap="none" strike="noStrike"/>
                        <a:t>Imparare ad aumentare il proprio pubblico digitale</a:t>
                      </a:r>
                      <a:endParaRPr/>
                    </a:p>
                    <a:p>
                      <a:pPr indent="-158750" lvl="0" marL="285750" marR="0" rtl="0" algn="l">
                        <a:spcBef>
                          <a:spcPts val="0"/>
                        </a:spcBef>
                        <a:spcAft>
                          <a:spcPts val="0"/>
                        </a:spcAft>
                        <a:buClr>
                          <a:schemeClr val="dk1"/>
                        </a:buClr>
                        <a:buSzPts val="2000"/>
                        <a:buFont typeface="Arial"/>
                        <a:buNone/>
                      </a:pPr>
                      <a:r>
                        <a:t/>
                      </a:r>
                      <a:endParaRPr sz="2000" u="none" cap="none" strike="noStrike"/>
                    </a:p>
                    <a:p>
                      <a:pPr indent="-285750" lvl="0" marL="285750" marR="0" rtl="0" algn="l">
                        <a:spcBef>
                          <a:spcPts val="0"/>
                        </a:spcBef>
                        <a:spcAft>
                          <a:spcPts val="0"/>
                        </a:spcAft>
                        <a:buClr>
                          <a:schemeClr val="dk1"/>
                        </a:buClr>
                        <a:buSzPts val="2000"/>
                        <a:buFont typeface="Arial"/>
                        <a:buChar char="•"/>
                      </a:pPr>
                      <a:r>
                        <a:rPr lang="it-IT" sz="2000" u="none" cap="none" strike="noStrike"/>
                        <a:t>Implementare strategie di marketing per lo sviluppo dell'audience digitale </a:t>
                      </a:r>
                      <a:endParaRPr/>
                    </a:p>
                    <a:p>
                      <a:pPr indent="-158750" lvl="0" marL="285750" marR="0" rtl="0" algn="l">
                        <a:spcBef>
                          <a:spcPts val="0"/>
                        </a:spcBef>
                        <a:spcAft>
                          <a:spcPts val="0"/>
                        </a:spcAft>
                        <a:buClr>
                          <a:schemeClr val="dk1"/>
                        </a:buClr>
                        <a:buSzPts val="2000"/>
                        <a:buFont typeface="Arial"/>
                        <a:buNone/>
                      </a:pPr>
                      <a:r>
                        <a:t/>
                      </a:r>
                      <a:endParaRPr sz="2000" u="none" cap="none" strike="noStrike"/>
                    </a:p>
                    <a:p>
                      <a:pPr indent="-285750" lvl="0" marL="285750" marR="0" rtl="0" algn="l">
                        <a:spcBef>
                          <a:spcPts val="0"/>
                        </a:spcBef>
                        <a:spcAft>
                          <a:spcPts val="0"/>
                        </a:spcAft>
                        <a:buClr>
                          <a:schemeClr val="dk1"/>
                        </a:buClr>
                        <a:buSzPts val="2000"/>
                        <a:buFont typeface="Arial"/>
                        <a:buChar char="•"/>
                      </a:pPr>
                      <a:r>
                        <a:rPr lang="it-IT" sz="2000" u="none" cap="none" strike="noStrike"/>
                        <a:t>Pianificare una campagna di marketing</a:t>
                      </a:r>
                      <a:endParaRPr/>
                    </a:p>
                    <a:p>
                      <a:pPr indent="-158750" lvl="0" marL="285750" marR="0" rtl="0" algn="l">
                        <a:spcBef>
                          <a:spcPts val="0"/>
                        </a:spcBef>
                        <a:spcAft>
                          <a:spcPts val="0"/>
                        </a:spcAft>
                        <a:buClr>
                          <a:schemeClr val="dk1"/>
                        </a:buClr>
                        <a:buSzPts val="2000"/>
                        <a:buFont typeface="Arial"/>
                        <a:buNone/>
                      </a:pPr>
                      <a:r>
                        <a:t/>
                      </a:r>
                      <a:endParaRPr sz="2000" u="none" cap="none" strike="noStrike"/>
                    </a:p>
                    <a:p>
                      <a:pPr indent="-285750" lvl="0" marL="285750" marR="0" rtl="0" algn="l">
                        <a:spcBef>
                          <a:spcPts val="0"/>
                        </a:spcBef>
                        <a:spcAft>
                          <a:spcPts val="0"/>
                        </a:spcAft>
                        <a:buClr>
                          <a:schemeClr val="dk1"/>
                        </a:buClr>
                        <a:buSzPts val="2000"/>
                        <a:buFont typeface="Arial"/>
                        <a:buChar char="•"/>
                      </a:pPr>
                      <a:r>
                        <a:rPr lang="it-IT" sz="2000" u="none" cap="none" strike="noStrike"/>
                        <a:t>Valutare le campagne di marketing digitale</a:t>
                      </a:r>
                      <a:endParaRPr sz="2000" u="none" cap="none" strike="noStrike"/>
                    </a:p>
                  </a:txBody>
                  <a:tcPr marT="45725" marB="45725" marR="91450" marL="91450"/>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id="275" name="Google Shape;275;p20"/>
          <p:cNvPicPr preferRelativeResize="0"/>
          <p:nvPr/>
        </p:nvPicPr>
        <p:blipFill rotWithShape="1">
          <a:blip r:embed="rId3">
            <a:alphaModFix/>
          </a:blip>
          <a:srcRect b="0" l="0" r="0" t="0"/>
          <a:stretch/>
        </p:blipFill>
        <p:spPr>
          <a:xfrm>
            <a:off x="9251027" y="6148955"/>
            <a:ext cx="2505895" cy="526238"/>
          </a:xfrm>
          <a:prstGeom prst="rect">
            <a:avLst/>
          </a:prstGeom>
          <a:noFill/>
          <a:ln>
            <a:noFill/>
          </a:ln>
        </p:spPr>
      </p:pic>
      <p:pic>
        <p:nvPicPr>
          <p:cNvPr id="276" name="Google Shape;276;p20"/>
          <p:cNvPicPr preferRelativeResize="0"/>
          <p:nvPr/>
        </p:nvPicPr>
        <p:blipFill rotWithShape="1">
          <a:blip r:embed="rId4">
            <a:alphaModFix/>
          </a:blip>
          <a:srcRect b="0" l="0" r="0" t="0"/>
          <a:stretch/>
        </p:blipFill>
        <p:spPr>
          <a:xfrm>
            <a:off x="547325" y="97715"/>
            <a:ext cx="2557807" cy="2557807"/>
          </a:xfrm>
          <a:prstGeom prst="rect">
            <a:avLst/>
          </a:prstGeom>
          <a:noFill/>
          <a:ln>
            <a:noFill/>
          </a:ln>
        </p:spPr>
      </p:pic>
      <p:sp>
        <p:nvSpPr>
          <p:cNvPr id="277" name="Google Shape;277;p20"/>
          <p:cNvSpPr/>
          <p:nvPr/>
        </p:nvSpPr>
        <p:spPr>
          <a:xfrm rot="5400000">
            <a:off x="-114994" y="3487047"/>
            <a:ext cx="3485945" cy="3255962"/>
          </a:xfrm>
          <a:prstGeom prst="triangle">
            <a:avLst>
              <a:gd fmla="val 50000" name="adj"/>
            </a:avLst>
          </a:prstGeom>
          <a:gradFill>
            <a:gsLst>
              <a:gs pos="0">
                <a:srgbClr val="50608A"/>
              </a:gs>
              <a:gs pos="50000">
                <a:srgbClr val="748BC8"/>
              </a:gs>
              <a:gs pos="100000">
                <a:srgbClr val="8BA7F0"/>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20"/>
          <p:cNvSpPr/>
          <p:nvPr/>
        </p:nvSpPr>
        <p:spPr>
          <a:xfrm rot="5400000">
            <a:off x="-114991" y="2091470"/>
            <a:ext cx="3485945" cy="3255962"/>
          </a:xfrm>
          <a:prstGeom prst="triangle">
            <a:avLst>
              <a:gd fmla="val 50000" name="adj"/>
            </a:avLst>
          </a:prstGeom>
          <a:gradFill>
            <a:gsLst>
              <a:gs pos="0">
                <a:srgbClr val="91735F"/>
              </a:gs>
              <a:gs pos="50000">
                <a:srgbClr val="D2A78A"/>
              </a:gs>
              <a:gs pos="100000">
                <a:srgbClr val="FCC8A6"/>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20"/>
          <p:cNvSpPr/>
          <p:nvPr/>
        </p:nvSpPr>
        <p:spPr>
          <a:xfrm>
            <a:off x="3832264" y="716530"/>
            <a:ext cx="7017988"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it-IT" sz="4000" cap="none">
                <a:solidFill>
                  <a:schemeClr val="accent1"/>
                </a:solidFill>
                <a:latin typeface="Calibri"/>
                <a:ea typeface="Calibri"/>
                <a:cs typeface="Calibri"/>
                <a:sym typeface="Calibri"/>
              </a:rPr>
              <a:t>Promoting Inclusive Employment in the GLAM Sector through Open Innovation</a:t>
            </a:r>
            <a:endParaRPr b="0" sz="4000" cap="none">
              <a:solidFill>
                <a:schemeClr val="accent1"/>
              </a:solidFill>
              <a:latin typeface="Calibri"/>
              <a:ea typeface="Calibri"/>
              <a:cs typeface="Calibri"/>
              <a:sym typeface="Calibri"/>
            </a:endParaRPr>
          </a:p>
        </p:txBody>
      </p:sp>
      <p:pic>
        <p:nvPicPr>
          <p:cNvPr id="280" name="Google Shape;280;p20"/>
          <p:cNvPicPr preferRelativeResize="0"/>
          <p:nvPr/>
        </p:nvPicPr>
        <p:blipFill rotWithShape="1">
          <a:blip r:embed="rId5">
            <a:alphaModFix/>
          </a:blip>
          <a:srcRect b="0" l="0" r="0" t="0"/>
          <a:stretch/>
        </p:blipFill>
        <p:spPr>
          <a:xfrm>
            <a:off x="9554893" y="3103160"/>
            <a:ext cx="1524273" cy="979627"/>
          </a:xfrm>
          <a:prstGeom prst="rect">
            <a:avLst/>
          </a:prstGeom>
          <a:noFill/>
          <a:ln>
            <a:noFill/>
          </a:ln>
        </p:spPr>
      </p:pic>
      <p:pic>
        <p:nvPicPr>
          <p:cNvPr id="281" name="Google Shape;281;p20"/>
          <p:cNvPicPr preferRelativeResize="0"/>
          <p:nvPr/>
        </p:nvPicPr>
        <p:blipFill rotWithShape="1">
          <a:blip r:embed="rId6">
            <a:alphaModFix/>
          </a:blip>
          <a:srcRect b="0" l="0" r="0" t="0"/>
          <a:stretch/>
        </p:blipFill>
        <p:spPr>
          <a:xfrm>
            <a:off x="3880074" y="4675114"/>
            <a:ext cx="2129231" cy="1086684"/>
          </a:xfrm>
          <a:prstGeom prst="rect">
            <a:avLst/>
          </a:prstGeom>
          <a:noFill/>
          <a:ln>
            <a:noFill/>
          </a:ln>
        </p:spPr>
      </p:pic>
      <p:pic>
        <p:nvPicPr>
          <p:cNvPr id="282" name="Google Shape;282;p20"/>
          <p:cNvPicPr preferRelativeResize="0"/>
          <p:nvPr/>
        </p:nvPicPr>
        <p:blipFill rotWithShape="1">
          <a:blip r:embed="rId7">
            <a:alphaModFix/>
          </a:blip>
          <a:srcRect b="0" l="0" r="0" t="0"/>
          <a:stretch/>
        </p:blipFill>
        <p:spPr>
          <a:xfrm>
            <a:off x="6381827" y="4739380"/>
            <a:ext cx="2869200" cy="723043"/>
          </a:xfrm>
          <a:prstGeom prst="rect">
            <a:avLst/>
          </a:prstGeom>
          <a:noFill/>
          <a:ln>
            <a:noFill/>
          </a:ln>
        </p:spPr>
      </p:pic>
      <p:pic>
        <p:nvPicPr>
          <p:cNvPr id="283" name="Google Shape;283;p20"/>
          <p:cNvPicPr preferRelativeResize="0"/>
          <p:nvPr/>
        </p:nvPicPr>
        <p:blipFill rotWithShape="1">
          <a:blip r:embed="rId8">
            <a:alphaModFix/>
          </a:blip>
          <a:srcRect b="0" l="0" r="0" t="0"/>
          <a:stretch/>
        </p:blipFill>
        <p:spPr>
          <a:xfrm>
            <a:off x="9847014" y="4638603"/>
            <a:ext cx="1003238" cy="823820"/>
          </a:xfrm>
          <a:prstGeom prst="rect">
            <a:avLst/>
          </a:prstGeom>
          <a:noFill/>
          <a:ln>
            <a:noFill/>
          </a:ln>
        </p:spPr>
      </p:pic>
      <p:pic>
        <p:nvPicPr>
          <p:cNvPr id="284" name="Google Shape;284;p20"/>
          <p:cNvPicPr preferRelativeResize="0"/>
          <p:nvPr/>
        </p:nvPicPr>
        <p:blipFill rotWithShape="1">
          <a:blip r:embed="rId9">
            <a:alphaModFix/>
          </a:blip>
          <a:srcRect b="0" l="0" r="0" t="0"/>
          <a:stretch/>
        </p:blipFill>
        <p:spPr>
          <a:xfrm>
            <a:off x="4055240" y="2759937"/>
            <a:ext cx="1773548" cy="1773548"/>
          </a:xfrm>
          <a:prstGeom prst="rect">
            <a:avLst/>
          </a:prstGeom>
          <a:noFill/>
          <a:ln>
            <a:noFill/>
          </a:ln>
        </p:spPr>
      </p:pic>
      <p:sp>
        <p:nvSpPr>
          <p:cNvPr id="285" name="Google Shape;285;p20"/>
          <p:cNvSpPr txBox="1"/>
          <p:nvPr/>
        </p:nvSpPr>
        <p:spPr>
          <a:xfrm>
            <a:off x="2396766" y="6305861"/>
            <a:ext cx="609442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800">
                <a:solidFill>
                  <a:schemeClr val="dk1"/>
                </a:solidFill>
                <a:latin typeface="Calibri"/>
                <a:ea typeface="Calibri"/>
                <a:cs typeface="Calibri"/>
                <a:sym typeface="Calibri"/>
              </a:rPr>
              <a:t>Project No: 2022-1-AT01-KA220-ADU-00008513</a:t>
            </a:r>
            <a:endParaRPr sz="1800">
              <a:solidFill>
                <a:schemeClr val="dk1"/>
              </a:solidFill>
              <a:latin typeface="Calibri"/>
              <a:ea typeface="Calibri"/>
              <a:cs typeface="Calibri"/>
              <a:sym typeface="Calibri"/>
            </a:endParaRPr>
          </a:p>
        </p:txBody>
      </p:sp>
      <p:pic>
        <p:nvPicPr>
          <p:cNvPr id="286" name="Google Shape;286;p20"/>
          <p:cNvPicPr preferRelativeResize="0"/>
          <p:nvPr/>
        </p:nvPicPr>
        <p:blipFill rotWithShape="1">
          <a:blip r:embed="rId10">
            <a:alphaModFix/>
          </a:blip>
          <a:srcRect b="0" l="0" r="0" t="0"/>
          <a:stretch/>
        </p:blipFill>
        <p:spPr>
          <a:xfrm>
            <a:off x="5907191" y="3311055"/>
            <a:ext cx="3343836" cy="79048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3"/>
          <p:cNvSpPr txBox="1"/>
          <p:nvPr>
            <p:ph type="ctrTitle"/>
          </p:nvPr>
        </p:nvSpPr>
        <p:spPr>
          <a:xfrm>
            <a:off x="1502576" y="3675185"/>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it-IT"/>
              <a:t>Sviluppo del pubblico</a:t>
            </a:r>
            <a:endParaRPr/>
          </a:p>
        </p:txBody>
      </p:sp>
      <p:pic>
        <p:nvPicPr>
          <p:cNvPr id="112" name="Google Shape;112;p3"/>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13" name="Google Shape;113;p3"/>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114" name="Google Shape;114;p3"/>
          <p:cNvPicPr preferRelativeResize="0"/>
          <p:nvPr/>
        </p:nvPicPr>
        <p:blipFill rotWithShape="1">
          <a:blip r:embed="rId5">
            <a:alphaModFix/>
          </a:blip>
          <a:srcRect b="0" l="0" r="0" t="0"/>
          <a:stretch/>
        </p:blipFill>
        <p:spPr>
          <a:xfrm>
            <a:off x="3803999" y="289988"/>
            <a:ext cx="4584002" cy="443717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Portata e impressioni</a:t>
            </a:r>
            <a:endParaRPr/>
          </a:p>
        </p:txBody>
      </p:sp>
      <p:sp>
        <p:nvSpPr>
          <p:cNvPr id="121" name="Google Shape;121;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587" lvl="0" marL="179388" rtl="0" algn="l">
              <a:lnSpc>
                <a:spcPct val="90000"/>
              </a:lnSpc>
              <a:spcBef>
                <a:spcPts val="1000"/>
              </a:spcBef>
              <a:spcAft>
                <a:spcPts val="0"/>
              </a:spcAft>
              <a:buClr>
                <a:schemeClr val="dk1"/>
              </a:buClr>
              <a:buSzPts val="2800"/>
              <a:buNone/>
            </a:pPr>
            <a:r>
              <a:t/>
            </a:r>
            <a:endParaRPr/>
          </a:p>
          <a:p>
            <a:pPr indent="-1587" lvl="0" marL="179388" rtl="0" algn="l">
              <a:lnSpc>
                <a:spcPct val="90000"/>
              </a:lnSpc>
              <a:spcBef>
                <a:spcPts val="1000"/>
              </a:spcBef>
              <a:spcAft>
                <a:spcPts val="0"/>
              </a:spcAft>
              <a:buClr>
                <a:schemeClr val="dk1"/>
              </a:buClr>
              <a:buSzPts val="2800"/>
              <a:buNone/>
            </a:pPr>
            <a:r>
              <a:t/>
            </a:r>
            <a:endParaRPr/>
          </a:p>
          <a:p>
            <a:pPr indent="-1587" lvl="0" marL="179388" rtl="0" algn="l">
              <a:lnSpc>
                <a:spcPct val="90000"/>
              </a:lnSpc>
              <a:spcBef>
                <a:spcPts val="1000"/>
              </a:spcBef>
              <a:spcAft>
                <a:spcPts val="0"/>
              </a:spcAft>
              <a:buClr>
                <a:schemeClr val="dk1"/>
              </a:buClr>
              <a:buSzPts val="2800"/>
              <a:buNone/>
            </a:pPr>
            <a:r>
              <a:t/>
            </a:r>
            <a:endParaRPr/>
          </a:p>
          <a:p>
            <a:pPr indent="-1587" lvl="0" marL="179388" rtl="0" algn="l">
              <a:lnSpc>
                <a:spcPct val="90000"/>
              </a:lnSpc>
              <a:spcBef>
                <a:spcPts val="1000"/>
              </a:spcBef>
              <a:spcAft>
                <a:spcPts val="0"/>
              </a:spcAft>
              <a:buClr>
                <a:schemeClr val="dk1"/>
              </a:buClr>
              <a:buSzPts val="2800"/>
              <a:buNone/>
            </a:pPr>
            <a:r>
              <a:t/>
            </a:r>
            <a:endParaRPr/>
          </a:p>
        </p:txBody>
      </p:sp>
      <p:pic>
        <p:nvPicPr>
          <p:cNvPr id="122" name="Google Shape;122;p4"/>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23" name="Google Shape;123;p4"/>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descr="Hände, Berühren, Niedrige Poly, Abstrakt" id="124" name="Google Shape;124;p4"/>
          <p:cNvPicPr preferRelativeResize="0"/>
          <p:nvPr/>
        </p:nvPicPr>
        <p:blipFill rotWithShape="1">
          <a:blip r:embed="rId5">
            <a:alphaModFix/>
          </a:blip>
          <a:srcRect b="0" l="0" r="0" t="0"/>
          <a:stretch/>
        </p:blipFill>
        <p:spPr>
          <a:xfrm>
            <a:off x="911544" y="1153835"/>
            <a:ext cx="9937898" cy="49689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Come iniziare…</a:t>
            </a:r>
            <a:endParaRPr/>
          </a:p>
        </p:txBody>
      </p:sp>
      <p:pic>
        <p:nvPicPr>
          <p:cNvPr id="131" name="Google Shape;131;p5"/>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32" name="Google Shape;132;p5"/>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33" name="Google Shape;133;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134" name="Google Shape;134;p5"/>
          <p:cNvSpPr txBox="1"/>
          <p:nvPr/>
        </p:nvSpPr>
        <p:spPr>
          <a:xfrm>
            <a:off x="911544" y="1651000"/>
            <a:ext cx="10515600" cy="4525963"/>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1000"/>
              </a:spcBef>
              <a:spcAft>
                <a:spcPts val="0"/>
              </a:spcAft>
              <a:buClr>
                <a:srgbClr val="202124"/>
              </a:buClr>
              <a:buSzPts val="3200"/>
              <a:buFont typeface="Arial"/>
              <a:buNone/>
            </a:pPr>
            <a:r>
              <a:rPr b="1" i="0" lang="it-IT" sz="3200" u="sng" cap="none" strike="noStrike">
                <a:solidFill>
                  <a:srgbClr val="202124"/>
                </a:solidFill>
                <a:latin typeface="arial"/>
                <a:ea typeface="arial"/>
                <a:cs typeface="arial"/>
                <a:sym typeface="arial"/>
              </a:rPr>
              <a:t>Definisci il target group</a:t>
            </a:r>
            <a:endParaRPr/>
          </a:p>
          <a:p>
            <a:pPr indent="-2286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rgbClr val="202124"/>
              </a:buClr>
              <a:buSzPts val="2800"/>
              <a:buFont typeface="Arial"/>
              <a:buNone/>
            </a:pPr>
            <a:r>
              <a:rPr b="0" i="0" lang="it-IT" sz="2800" u="none" cap="none" strike="noStrike">
                <a:solidFill>
                  <a:srgbClr val="202124"/>
                </a:solidFill>
                <a:latin typeface="arial"/>
                <a:ea typeface="arial"/>
                <a:cs typeface="arial"/>
                <a:sym typeface="arial"/>
              </a:rPr>
              <a:t>Un gruppo target è...</a:t>
            </a:r>
            <a:endParaRPr/>
          </a:p>
          <a:p>
            <a:pPr indent="-2286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rgbClr val="202124"/>
              </a:buClr>
              <a:buSzPts val="2800"/>
              <a:buFont typeface="Arial"/>
              <a:buNone/>
            </a:pPr>
            <a:r>
              <a:rPr b="0" i="0" lang="it-IT" sz="2800" u="none" cap="none" strike="noStrike">
                <a:solidFill>
                  <a:srgbClr val="202124"/>
                </a:solidFill>
                <a:latin typeface="arial"/>
                <a:ea typeface="arial"/>
                <a:cs typeface="arial"/>
                <a:sym typeface="arial"/>
              </a:rPr>
              <a:t>...il particolare gruppo di persone che una pubblicità intende raggiungere.</a:t>
            </a:r>
            <a:endParaRPr b="0" i="0" sz="28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457200" marR="0" rtl="0" algn="l">
              <a:lnSpc>
                <a:spcPct val="100000"/>
              </a:lnSpc>
              <a:spcBef>
                <a:spcPts val="400"/>
              </a:spcBef>
              <a:spcAft>
                <a:spcPts val="0"/>
              </a:spcAft>
              <a:buClr>
                <a:schemeClr val="dk1"/>
              </a:buClr>
              <a:buSzPts val="1224"/>
              <a:buFont typeface="Arial"/>
              <a:buNone/>
            </a:pPr>
            <a:r>
              <a:t/>
            </a:r>
            <a:endParaRPr b="0" i="0" sz="2800" u="none" cap="none" strike="noStrike">
              <a:solidFill>
                <a:schemeClr val="dk1"/>
              </a:solidFill>
              <a:latin typeface="Calibri"/>
              <a:ea typeface="Calibri"/>
              <a:cs typeface="Calibri"/>
              <a:sym typeface="Calibri"/>
            </a:endParaRPr>
          </a:p>
        </p:txBody>
      </p:sp>
      <p:pic>
        <p:nvPicPr>
          <p:cNvPr descr="Zielscheibe, Volltreffer, Bogenschießen" id="135" name="Google Shape;135;p5"/>
          <p:cNvPicPr preferRelativeResize="0"/>
          <p:nvPr>
            <p:ph idx="2" type="body"/>
          </p:nvPr>
        </p:nvPicPr>
        <p:blipFill rotWithShape="1">
          <a:blip r:embed="rId5">
            <a:alphaModFix/>
          </a:blip>
          <a:srcRect b="0" l="0" r="0" t="0"/>
          <a:stretch/>
        </p:blipFill>
        <p:spPr>
          <a:xfrm>
            <a:off x="9057471" y="210683"/>
            <a:ext cx="2814017" cy="277444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6"/>
          <p:cNvSpPr txBox="1"/>
          <p:nvPr>
            <p:ph type="title"/>
          </p:nvPr>
        </p:nvSpPr>
        <p:spPr>
          <a:xfrm>
            <a:off x="838200" y="698994"/>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02124"/>
              </a:buClr>
              <a:buSzPts val="4400"/>
              <a:buFont typeface="arial"/>
              <a:buNone/>
            </a:pPr>
            <a:r>
              <a:rPr b="1" lang="it-IT">
                <a:solidFill>
                  <a:srgbClr val="202124"/>
                </a:solidFill>
                <a:latin typeface="arial"/>
                <a:ea typeface="arial"/>
                <a:cs typeface="arial"/>
                <a:sym typeface="arial"/>
              </a:rPr>
              <a:t>Qual è il pubblico di riferimento della mia istituzione GLAM?</a:t>
            </a:r>
            <a:endParaRPr/>
          </a:p>
        </p:txBody>
      </p:sp>
      <p:pic>
        <p:nvPicPr>
          <p:cNvPr id="142" name="Google Shape;142;p6"/>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43" name="Google Shape;143;p6"/>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44" name="Google Shape;144;p6"/>
          <p:cNvSpPr txBox="1"/>
          <p:nvPr/>
        </p:nvSpPr>
        <p:spPr>
          <a:xfrm>
            <a:off x="911544" y="1651000"/>
            <a:ext cx="10515600" cy="4525963"/>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rgbClr val="202124"/>
              </a:buClr>
              <a:buSzPts val="2800"/>
              <a:buFont typeface="Arial"/>
              <a:buNone/>
            </a:pPr>
            <a:r>
              <a:rPr b="0" i="0" lang="it-IT" sz="2800" u="none" cap="none" strike="noStrike">
                <a:solidFill>
                  <a:srgbClr val="202124"/>
                </a:solidFill>
                <a:latin typeface="arial"/>
                <a:ea typeface="arial"/>
                <a:cs typeface="arial"/>
                <a:sym typeface="arial"/>
              </a:rPr>
              <a:t>Per questo esercizio sono necessari</a:t>
            </a:r>
            <a:endParaRPr/>
          </a:p>
          <a:p>
            <a:pPr indent="-2286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rgbClr val="202124"/>
              </a:buClr>
              <a:buSzPts val="2800"/>
              <a:buFont typeface="Arial"/>
              <a:buNone/>
            </a:pPr>
            <a:r>
              <a:rPr b="0" i="0" lang="it-IT" sz="2800" u="none" cap="none" strike="noStrike">
                <a:solidFill>
                  <a:srgbClr val="202124"/>
                </a:solidFill>
                <a:latin typeface="arial"/>
                <a:ea typeface="arial"/>
                <a:cs typeface="arial"/>
                <a:sym typeface="arial"/>
              </a:rPr>
              <a:t>un foglio di carta</a:t>
            </a:r>
            <a:endParaRPr/>
          </a:p>
          <a:p>
            <a:pPr indent="-228600" lvl="0" marL="228600" marR="0" rtl="0" algn="l">
              <a:lnSpc>
                <a:spcPct val="90000"/>
              </a:lnSpc>
              <a:spcBef>
                <a:spcPts val="1000"/>
              </a:spcBef>
              <a:spcAft>
                <a:spcPts val="0"/>
              </a:spcAft>
              <a:buClr>
                <a:srgbClr val="202124"/>
              </a:buClr>
              <a:buSzPts val="2800"/>
              <a:buFont typeface="Arial"/>
              <a:buNone/>
            </a:pPr>
            <a:r>
              <a:rPr b="0" i="0" lang="it-IT" sz="2800" u="none" cap="none" strike="noStrike">
                <a:solidFill>
                  <a:srgbClr val="202124"/>
                </a:solidFill>
                <a:latin typeface="arial"/>
                <a:ea typeface="arial"/>
                <a:cs typeface="arial"/>
                <a:sym typeface="arial"/>
              </a:rPr>
              <a:t>una penna</a:t>
            </a:r>
            <a:endParaRPr/>
          </a:p>
          <a:p>
            <a:pPr indent="-228600" lvl="0" marL="228600" marR="0" rtl="0" algn="l">
              <a:lnSpc>
                <a:spcPct val="90000"/>
              </a:lnSpc>
              <a:spcBef>
                <a:spcPts val="1000"/>
              </a:spcBef>
              <a:spcAft>
                <a:spcPts val="0"/>
              </a:spcAft>
              <a:buClr>
                <a:srgbClr val="202124"/>
              </a:buClr>
              <a:buSzPts val="2800"/>
              <a:buFont typeface="Arial"/>
              <a:buNone/>
            </a:pPr>
            <a:r>
              <a:rPr b="0" i="0" lang="it-IT" sz="2800" u="none" cap="none" strike="noStrike">
                <a:solidFill>
                  <a:srgbClr val="202124"/>
                </a:solidFill>
                <a:latin typeface="arial"/>
                <a:ea typeface="arial"/>
                <a:cs typeface="arial"/>
                <a:sym typeface="arial"/>
              </a:rPr>
              <a:t>circa 15-20 minuti</a:t>
            </a:r>
            <a:endParaRPr b="0" i="0" sz="2800" u="none" cap="none" strike="noStrike">
              <a:solidFill>
                <a:srgbClr val="202124"/>
              </a:solidFill>
              <a:latin typeface="arial"/>
              <a:ea typeface="arial"/>
              <a:cs typeface="arial"/>
              <a:sym typeface="arial"/>
            </a:endParaRPr>
          </a:p>
          <a:p>
            <a:pPr indent="-228600" lvl="0" marL="457200" marR="0" rtl="0" algn="l">
              <a:lnSpc>
                <a:spcPct val="100000"/>
              </a:lnSpc>
              <a:spcBef>
                <a:spcPts val="400"/>
              </a:spcBef>
              <a:spcAft>
                <a:spcPts val="0"/>
              </a:spcAft>
              <a:buClr>
                <a:schemeClr val="dk1"/>
              </a:buClr>
              <a:buSzPts val="1224"/>
              <a:buFont typeface="Arial"/>
              <a:buNone/>
            </a:pPr>
            <a:r>
              <a:t/>
            </a:r>
            <a:endParaRPr b="0" i="0" sz="2800" u="none" cap="none" strike="noStrike">
              <a:solidFill>
                <a:schemeClr val="dk1"/>
              </a:solidFill>
              <a:latin typeface="Calibri"/>
              <a:ea typeface="Calibri"/>
              <a:cs typeface="Calibri"/>
              <a:sym typeface="Calibri"/>
            </a:endParaRPr>
          </a:p>
        </p:txBody>
      </p:sp>
      <p:pic>
        <p:nvPicPr>
          <p:cNvPr descr="Notizblock, Memo, Bleistift, Schreiben" id="145" name="Google Shape;145;p6"/>
          <p:cNvPicPr preferRelativeResize="0"/>
          <p:nvPr/>
        </p:nvPicPr>
        <p:blipFill rotWithShape="1">
          <a:blip r:embed="rId5">
            <a:alphaModFix/>
          </a:blip>
          <a:srcRect b="0" l="0" r="0" t="0"/>
          <a:stretch/>
        </p:blipFill>
        <p:spPr>
          <a:xfrm>
            <a:off x="8064182" y="2024557"/>
            <a:ext cx="2869564" cy="30555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Congratulazioni!</a:t>
            </a:r>
            <a:endParaRPr/>
          </a:p>
        </p:txBody>
      </p:sp>
      <p:pic>
        <p:nvPicPr>
          <p:cNvPr id="152" name="Google Shape;152;p7"/>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53" name="Google Shape;153;p7"/>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descr="Briefumschlag, Liebesbrief, Mail" id="154" name="Google Shape;154;p7"/>
          <p:cNvPicPr preferRelativeResize="0"/>
          <p:nvPr/>
        </p:nvPicPr>
        <p:blipFill rotWithShape="1">
          <a:blip r:embed="rId5">
            <a:alphaModFix/>
          </a:blip>
          <a:srcRect b="0" l="0" r="0" t="0"/>
          <a:stretch/>
        </p:blipFill>
        <p:spPr>
          <a:xfrm>
            <a:off x="3591964" y="1324530"/>
            <a:ext cx="5008072" cy="473825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Consigli per una maggiore portata</a:t>
            </a:r>
            <a:endParaRPr/>
          </a:p>
        </p:txBody>
      </p:sp>
      <p:pic>
        <p:nvPicPr>
          <p:cNvPr id="161" name="Google Shape;161;p8"/>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62" name="Google Shape;162;p8"/>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163" name="Google Shape;163;p8"/>
          <p:cNvPicPr preferRelativeResize="0"/>
          <p:nvPr/>
        </p:nvPicPr>
        <p:blipFill rotWithShape="1">
          <a:blip r:embed="rId5">
            <a:alphaModFix/>
          </a:blip>
          <a:srcRect b="0" l="0" r="0" t="0"/>
          <a:stretch/>
        </p:blipFill>
        <p:spPr>
          <a:xfrm>
            <a:off x="3591331" y="1263118"/>
            <a:ext cx="5009338" cy="504878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1. Pubblicare contenuti rilevanti</a:t>
            </a:r>
            <a:endParaRPr/>
          </a:p>
        </p:txBody>
      </p:sp>
      <p:pic>
        <p:nvPicPr>
          <p:cNvPr id="170" name="Google Shape;170;p9"/>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71" name="Google Shape;171;p9"/>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172" name="Google Shape;172;p9"/>
          <p:cNvPicPr preferRelativeResize="0"/>
          <p:nvPr/>
        </p:nvPicPr>
        <p:blipFill rotWithShape="1">
          <a:blip r:embed="rId5">
            <a:alphaModFix/>
          </a:blip>
          <a:srcRect b="0" l="0" r="0" t="0"/>
          <a:stretch/>
        </p:blipFill>
        <p:spPr>
          <a:xfrm>
            <a:off x="3077734" y="1988127"/>
            <a:ext cx="6036531" cy="407465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2023-12-01T07:14:57Z</dcterms:created>
  <dc:creator>admin</dc:creator>
</cp:coreProperties>
</file>