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36" r:id="rId3"/>
    <p:sldId id="257" r:id="rId4"/>
    <p:sldId id="278" r:id="rId5"/>
    <p:sldId id="259" r:id="rId6"/>
    <p:sldId id="284" r:id="rId7"/>
    <p:sldId id="288" r:id="rId8"/>
    <p:sldId id="289" r:id="rId9"/>
    <p:sldId id="290" r:id="rId10"/>
    <p:sldId id="295" r:id="rId11"/>
    <p:sldId id="296" r:id="rId12"/>
    <p:sldId id="297" r:id="rId13"/>
    <p:sldId id="299" r:id="rId14"/>
    <p:sldId id="298" r:id="rId15"/>
    <p:sldId id="300" r:id="rId16"/>
    <p:sldId id="301" r:id="rId17"/>
    <p:sldId id="302" r:id="rId18"/>
    <p:sldId id="337" r:id="rId19"/>
    <p:sldId id="338" r:id="rId20"/>
    <p:sldId id="3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CF9FA-41F3-4770-B99D-2318424FC33A}" v="70" dt="2024-02-02T06:05:56.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50" autoAdjust="0"/>
  </p:normalViewPr>
  <p:slideViewPr>
    <p:cSldViewPr snapToGrid="0">
      <p:cViewPr varScale="1">
        <p:scale>
          <a:sx n="70" d="100"/>
          <a:sy n="70" d="100"/>
        </p:scale>
        <p:origin x="106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ner Schabereiter" userId="ec39d291-734c-4ac5-a648-4a2a0acf3475" providerId="ADAL" clId="{3FDCF9FA-41F3-4770-B99D-2318424FC33A}"/>
    <pc:docChg chg="undo custSel addSld delSld modSld sldOrd">
      <pc:chgData name="Rainer Schabereiter" userId="ec39d291-734c-4ac5-a648-4a2a0acf3475" providerId="ADAL" clId="{3FDCF9FA-41F3-4770-B99D-2318424FC33A}" dt="2024-02-02T06:20:10.653" v="9764" actId="20577"/>
      <pc:docMkLst>
        <pc:docMk/>
      </pc:docMkLst>
      <pc:sldChg chg="modSp mod">
        <pc:chgData name="Rainer Schabereiter" userId="ec39d291-734c-4ac5-a648-4a2a0acf3475" providerId="ADAL" clId="{3FDCF9FA-41F3-4770-B99D-2318424FC33A}" dt="2024-01-17T05:42:46.721" v="1" actId="20577"/>
        <pc:sldMkLst>
          <pc:docMk/>
          <pc:sldMk cId="2522027111" sldId="256"/>
        </pc:sldMkLst>
        <pc:spChg chg="mod">
          <ac:chgData name="Rainer Schabereiter" userId="ec39d291-734c-4ac5-a648-4a2a0acf3475" providerId="ADAL" clId="{3FDCF9FA-41F3-4770-B99D-2318424FC33A}" dt="2024-01-17T05:42:46.721" v="1" actId="20577"/>
          <ac:spMkLst>
            <pc:docMk/>
            <pc:sldMk cId="2522027111" sldId="256"/>
            <ac:spMk id="3" creationId="{FBF38C2F-F40C-3E10-95AF-AE764182241E}"/>
          </ac:spMkLst>
        </pc:spChg>
      </pc:sldChg>
      <pc:sldChg chg="addSp delSp modSp mod setBg modNotesTx">
        <pc:chgData name="Rainer Schabereiter" userId="ec39d291-734c-4ac5-a648-4a2a0acf3475" providerId="ADAL" clId="{3FDCF9FA-41F3-4770-B99D-2318424FC33A}" dt="2024-01-31T11:37:13.289" v="9013" actId="20577"/>
        <pc:sldMkLst>
          <pc:docMk/>
          <pc:sldMk cId="4001038154" sldId="257"/>
        </pc:sldMkLst>
        <pc:spChg chg="mod">
          <ac:chgData name="Rainer Schabereiter" userId="ec39d291-734c-4ac5-a648-4a2a0acf3475" providerId="ADAL" clId="{3FDCF9FA-41F3-4770-B99D-2318424FC33A}" dt="2024-01-17T05:53:02.689" v="69" actId="1076"/>
          <ac:spMkLst>
            <pc:docMk/>
            <pc:sldMk cId="4001038154" sldId="257"/>
            <ac:spMk id="2" creationId="{318D55C7-BA6E-4C68-E7E6-8FAA052FDEC3}"/>
          </ac:spMkLst>
        </pc:spChg>
        <pc:spChg chg="add del">
          <ac:chgData name="Rainer Schabereiter" userId="ec39d291-734c-4ac5-a648-4a2a0acf3475" providerId="ADAL" clId="{3FDCF9FA-41F3-4770-B99D-2318424FC33A}" dt="2024-01-17T05:52:51.494" v="66" actId="26606"/>
          <ac:spMkLst>
            <pc:docMk/>
            <pc:sldMk cId="4001038154" sldId="257"/>
            <ac:spMk id="10" creationId="{C4879EFC-8E62-4E00-973C-C45EE9EC676D}"/>
          </ac:spMkLst>
        </pc:spChg>
        <pc:spChg chg="add del">
          <ac:chgData name="Rainer Schabereiter" userId="ec39d291-734c-4ac5-a648-4a2a0acf3475" providerId="ADAL" clId="{3FDCF9FA-41F3-4770-B99D-2318424FC33A}" dt="2024-01-17T05:52:51.494" v="66" actId="26606"/>
          <ac:spMkLst>
            <pc:docMk/>
            <pc:sldMk cId="4001038154" sldId="257"/>
            <ac:spMk id="12" creationId="{D6A9C53F-5F90-40A5-8C85-5412D39C8C68}"/>
          </ac:spMkLst>
        </pc:spChg>
        <pc:picChg chg="add mod">
          <ac:chgData name="Rainer Schabereiter" userId="ec39d291-734c-4ac5-a648-4a2a0acf3475" providerId="ADAL" clId="{3FDCF9FA-41F3-4770-B99D-2318424FC33A}" dt="2024-01-17T05:53:23.621" v="74" actId="1076"/>
          <ac:picMkLst>
            <pc:docMk/>
            <pc:sldMk cId="4001038154" sldId="257"/>
            <ac:picMk id="3" creationId="{8944E122-F56A-3A49-8D90-CCB33645356C}"/>
          </ac:picMkLst>
        </pc:picChg>
        <pc:picChg chg="ord">
          <ac:chgData name="Rainer Schabereiter" userId="ec39d291-734c-4ac5-a648-4a2a0acf3475" providerId="ADAL" clId="{3FDCF9FA-41F3-4770-B99D-2318424FC33A}" dt="2024-01-17T05:52:51.494" v="66" actId="26606"/>
          <ac:picMkLst>
            <pc:docMk/>
            <pc:sldMk cId="4001038154" sldId="257"/>
            <ac:picMk id="4" creationId="{91B35C6B-B859-44F2-25DC-8EAA66F71254}"/>
          </ac:picMkLst>
        </pc:picChg>
        <pc:picChg chg="mod ord">
          <ac:chgData name="Rainer Schabereiter" userId="ec39d291-734c-4ac5-a648-4a2a0acf3475" providerId="ADAL" clId="{3FDCF9FA-41F3-4770-B99D-2318424FC33A}" dt="2024-01-17T05:52:51.494" v="66" actId="26606"/>
          <ac:picMkLst>
            <pc:docMk/>
            <pc:sldMk cId="4001038154" sldId="257"/>
            <ac:picMk id="5" creationId="{5B300C7E-74AF-2FEA-6812-7E1DF250EB63}"/>
          </ac:picMkLst>
        </pc:picChg>
        <pc:picChg chg="del">
          <ac:chgData name="Rainer Schabereiter" userId="ec39d291-734c-4ac5-a648-4a2a0acf3475" providerId="ADAL" clId="{3FDCF9FA-41F3-4770-B99D-2318424FC33A}" dt="2024-01-17T05:43:06.805" v="48" actId="478"/>
          <ac:picMkLst>
            <pc:docMk/>
            <pc:sldMk cId="4001038154" sldId="257"/>
            <ac:picMk id="7" creationId="{07FA492B-165E-401A-4BC1-53DEBAF4D2BE}"/>
          </ac:picMkLst>
        </pc:picChg>
      </pc:sldChg>
      <pc:sldChg chg="addSp delSp modSp mod ord modNotesTx">
        <pc:chgData name="Rainer Schabereiter" userId="ec39d291-734c-4ac5-a648-4a2a0acf3475" providerId="ADAL" clId="{3FDCF9FA-41F3-4770-B99D-2318424FC33A}" dt="2024-01-17T06:32:30.144" v="1819"/>
        <pc:sldMkLst>
          <pc:docMk/>
          <pc:sldMk cId="1453471683" sldId="259"/>
        </pc:sldMkLst>
        <pc:spChg chg="mod">
          <ac:chgData name="Rainer Schabereiter" userId="ec39d291-734c-4ac5-a648-4a2a0acf3475" providerId="ADAL" clId="{3FDCF9FA-41F3-4770-B99D-2318424FC33A}" dt="2024-01-17T06:12:25.083" v="1171" actId="5793"/>
          <ac:spMkLst>
            <pc:docMk/>
            <pc:sldMk cId="1453471683" sldId="259"/>
            <ac:spMk id="2" creationId="{9502D6B1-9D8A-F428-9EB8-2583D28675F9}"/>
          </ac:spMkLst>
        </pc:spChg>
        <pc:spChg chg="add del mod">
          <ac:chgData name="Rainer Schabereiter" userId="ec39d291-734c-4ac5-a648-4a2a0acf3475" providerId="ADAL" clId="{3FDCF9FA-41F3-4770-B99D-2318424FC33A}" dt="2024-01-17T06:14:02.959" v="1347"/>
          <ac:spMkLst>
            <pc:docMk/>
            <pc:sldMk cId="1453471683" sldId="259"/>
            <ac:spMk id="3" creationId="{9171D7E3-3659-DFD6-ED2E-8EDE6FF33772}"/>
          </ac:spMkLst>
        </pc:spChg>
        <pc:spChg chg="mod">
          <ac:chgData name="Rainer Schabereiter" userId="ec39d291-734c-4ac5-a648-4a2a0acf3475" providerId="ADAL" clId="{3FDCF9FA-41F3-4770-B99D-2318424FC33A}" dt="2024-01-17T06:24:25.868" v="1808" actId="20577"/>
          <ac:spMkLst>
            <pc:docMk/>
            <pc:sldMk cId="1453471683" sldId="259"/>
            <ac:spMk id="7" creationId="{4BA17239-F685-AC53-0C33-626C53A4C049}"/>
          </ac:spMkLst>
        </pc:spChg>
        <pc:picChg chg="del">
          <ac:chgData name="Rainer Schabereiter" userId="ec39d291-734c-4ac5-a648-4a2a0acf3475" providerId="ADAL" clId="{3FDCF9FA-41F3-4770-B99D-2318424FC33A}" dt="2024-01-17T06:13:16.162" v="1345" actId="478"/>
          <ac:picMkLst>
            <pc:docMk/>
            <pc:sldMk cId="1453471683" sldId="259"/>
            <ac:picMk id="8" creationId="{82BF80E9-098D-383B-339D-EBB5FD2EC00B}"/>
          </ac:picMkLst>
        </pc:picChg>
        <pc:picChg chg="add mod">
          <ac:chgData name="Rainer Schabereiter" userId="ec39d291-734c-4ac5-a648-4a2a0acf3475" providerId="ADAL" clId="{3FDCF9FA-41F3-4770-B99D-2318424FC33A}" dt="2024-01-17T06:16:14.082" v="1508" actId="1076"/>
          <ac:picMkLst>
            <pc:docMk/>
            <pc:sldMk cId="1453471683" sldId="259"/>
            <ac:picMk id="2050" creationId="{57B894CA-1326-19BC-C5EB-DED830A0E919}"/>
          </ac:picMkLst>
        </pc:picChg>
      </pc:sldChg>
      <pc:sldChg chg="modSp mod">
        <pc:chgData name="Rainer Schabereiter" userId="ec39d291-734c-4ac5-a648-4a2a0acf3475" providerId="ADAL" clId="{3FDCF9FA-41F3-4770-B99D-2318424FC33A}" dt="2024-01-17T07:42:11.057" v="4787"/>
        <pc:sldMkLst>
          <pc:docMk/>
          <pc:sldMk cId="2915908112" sldId="260"/>
        </pc:sldMkLst>
        <pc:spChg chg="mod">
          <ac:chgData name="Rainer Schabereiter" userId="ec39d291-734c-4ac5-a648-4a2a0acf3475" providerId="ADAL" clId="{3FDCF9FA-41F3-4770-B99D-2318424FC33A}" dt="2024-01-17T07:42:11.057" v="4787"/>
          <ac:spMkLst>
            <pc:docMk/>
            <pc:sldMk cId="2915908112" sldId="260"/>
            <ac:spMk id="3" creationId="{CBA7F6A9-D4B7-55D5-BF13-F84DC1EB7AEC}"/>
          </ac:spMkLst>
        </pc:spChg>
      </pc:sldChg>
      <pc:sldChg chg="addSp delSp modSp mod modNotesTx">
        <pc:chgData name="Rainer Schabereiter" userId="ec39d291-734c-4ac5-a648-4a2a0acf3475" providerId="ADAL" clId="{3FDCF9FA-41F3-4770-B99D-2318424FC33A}" dt="2024-01-17T06:11:31.584" v="1122" actId="20577"/>
        <pc:sldMkLst>
          <pc:docMk/>
          <pc:sldMk cId="1453471683" sldId="278"/>
        </pc:sldMkLst>
        <pc:spChg chg="mod">
          <ac:chgData name="Rainer Schabereiter" userId="ec39d291-734c-4ac5-a648-4a2a0acf3475" providerId="ADAL" clId="{3FDCF9FA-41F3-4770-B99D-2318424FC33A}" dt="2024-01-17T06:01:03.642" v="539" actId="20577"/>
          <ac:spMkLst>
            <pc:docMk/>
            <pc:sldMk cId="1453471683" sldId="278"/>
            <ac:spMk id="2" creationId="{9502D6B1-9D8A-F428-9EB8-2583D28675F9}"/>
          </ac:spMkLst>
        </pc:spChg>
        <pc:picChg chg="add mod">
          <ac:chgData name="Rainer Schabereiter" userId="ec39d291-734c-4ac5-a648-4a2a0acf3475" providerId="ADAL" clId="{3FDCF9FA-41F3-4770-B99D-2318424FC33A}" dt="2024-01-17T06:05:09.721" v="796" actId="1076"/>
          <ac:picMkLst>
            <pc:docMk/>
            <pc:sldMk cId="1453471683" sldId="278"/>
            <ac:picMk id="3" creationId="{E88F1989-051B-5248-228B-AA68498BFF38}"/>
          </ac:picMkLst>
        </pc:picChg>
        <pc:picChg chg="del">
          <ac:chgData name="Rainer Schabereiter" userId="ec39d291-734c-4ac5-a648-4a2a0acf3475" providerId="ADAL" clId="{3FDCF9FA-41F3-4770-B99D-2318424FC33A}" dt="2024-01-17T06:00:56.037" v="518" actId="478"/>
          <ac:picMkLst>
            <pc:docMk/>
            <pc:sldMk cId="1453471683" sldId="278"/>
            <ac:picMk id="1026" creationId="{64D1115A-CC81-08D2-8219-E688A3416CF3}"/>
          </ac:picMkLst>
        </pc:picChg>
      </pc:sldChg>
      <pc:sldChg chg="del">
        <pc:chgData name="Rainer Schabereiter" userId="ec39d291-734c-4ac5-a648-4a2a0acf3475" providerId="ADAL" clId="{3FDCF9FA-41F3-4770-B99D-2318424FC33A}" dt="2024-01-17T07:57:29.795" v="5043" actId="47"/>
        <pc:sldMkLst>
          <pc:docMk/>
          <pc:sldMk cId="1453471683" sldId="281"/>
        </pc:sldMkLst>
      </pc:sldChg>
      <pc:sldChg chg="del">
        <pc:chgData name="Rainer Schabereiter" userId="ec39d291-734c-4ac5-a648-4a2a0acf3475" providerId="ADAL" clId="{3FDCF9FA-41F3-4770-B99D-2318424FC33A}" dt="2024-01-17T06:23:16.303" v="1786" actId="47"/>
        <pc:sldMkLst>
          <pc:docMk/>
          <pc:sldMk cId="3350714616" sldId="282"/>
        </pc:sldMkLst>
      </pc:sldChg>
      <pc:sldChg chg="del">
        <pc:chgData name="Rainer Schabereiter" userId="ec39d291-734c-4ac5-a648-4a2a0acf3475" providerId="ADAL" clId="{3FDCF9FA-41F3-4770-B99D-2318424FC33A}" dt="2024-01-17T06:23:14.096" v="1785" actId="47"/>
        <pc:sldMkLst>
          <pc:docMk/>
          <pc:sldMk cId="3162443348" sldId="283"/>
        </pc:sldMkLst>
      </pc:sldChg>
      <pc:sldChg chg="addSp delSp modSp mod modNotesTx">
        <pc:chgData name="Rainer Schabereiter" userId="ec39d291-734c-4ac5-a648-4a2a0acf3475" providerId="ADAL" clId="{3FDCF9FA-41F3-4770-B99D-2318424FC33A}" dt="2024-01-17T08:00:57.840" v="5247" actId="20577"/>
        <pc:sldMkLst>
          <pc:docMk/>
          <pc:sldMk cId="1777695051" sldId="284"/>
        </pc:sldMkLst>
        <pc:spChg chg="mod">
          <ac:chgData name="Rainer Schabereiter" userId="ec39d291-734c-4ac5-a648-4a2a0acf3475" providerId="ADAL" clId="{3FDCF9FA-41F3-4770-B99D-2318424FC33A}" dt="2024-01-17T06:57:25.133" v="2372" actId="20577"/>
          <ac:spMkLst>
            <pc:docMk/>
            <pc:sldMk cId="1777695051" sldId="284"/>
            <ac:spMk id="2" creationId="{9502D6B1-9D8A-F428-9EB8-2583D28675F9}"/>
          </ac:spMkLst>
        </pc:spChg>
        <pc:spChg chg="add mod">
          <ac:chgData name="Rainer Schabereiter" userId="ec39d291-734c-4ac5-a648-4a2a0acf3475" providerId="ADAL" clId="{3FDCF9FA-41F3-4770-B99D-2318424FC33A}" dt="2024-01-17T06:47:07.396" v="2113" actId="2711"/>
          <ac:spMkLst>
            <pc:docMk/>
            <pc:sldMk cId="1777695051" sldId="284"/>
            <ac:spMk id="3" creationId="{18F138EF-2A84-17C7-B691-3F1113961CE5}"/>
          </ac:spMkLst>
        </pc:spChg>
        <pc:picChg chg="add mod">
          <ac:chgData name="Rainer Schabereiter" userId="ec39d291-734c-4ac5-a648-4a2a0acf3475" providerId="ADAL" clId="{3FDCF9FA-41F3-4770-B99D-2318424FC33A}" dt="2024-01-17T06:38:53.454" v="1996" actId="1076"/>
          <ac:picMkLst>
            <pc:docMk/>
            <pc:sldMk cId="1777695051" sldId="284"/>
            <ac:picMk id="3074" creationId="{380278BC-DF0B-C27B-B531-554B212BD8C9}"/>
          </ac:picMkLst>
        </pc:picChg>
        <pc:picChg chg="del">
          <ac:chgData name="Rainer Schabereiter" userId="ec39d291-734c-4ac5-a648-4a2a0acf3475" providerId="ADAL" clId="{3FDCF9FA-41F3-4770-B99D-2318424FC33A}" dt="2024-01-17T06:33:12.978" v="1821" actId="478"/>
          <ac:picMkLst>
            <pc:docMk/>
            <pc:sldMk cId="1777695051" sldId="284"/>
            <ac:picMk id="4098" creationId="{F0B61875-9C4A-D584-C3A2-033F7EDAD0AE}"/>
          </ac:picMkLst>
        </pc:picChg>
      </pc:sldChg>
      <pc:sldChg chg="del">
        <pc:chgData name="Rainer Schabereiter" userId="ec39d291-734c-4ac5-a648-4a2a0acf3475" providerId="ADAL" clId="{3FDCF9FA-41F3-4770-B99D-2318424FC33A}" dt="2024-01-17T06:23:18.354" v="1787" actId="47"/>
        <pc:sldMkLst>
          <pc:docMk/>
          <pc:sldMk cId="3521105457" sldId="285"/>
        </pc:sldMkLst>
      </pc:sldChg>
      <pc:sldChg chg="del">
        <pc:chgData name="Rainer Schabereiter" userId="ec39d291-734c-4ac5-a648-4a2a0acf3475" providerId="ADAL" clId="{3FDCF9FA-41F3-4770-B99D-2318424FC33A}" dt="2024-01-17T06:23:19.393" v="1788" actId="47"/>
        <pc:sldMkLst>
          <pc:docMk/>
          <pc:sldMk cId="1813617914" sldId="287"/>
        </pc:sldMkLst>
      </pc:sldChg>
      <pc:sldChg chg="addSp delSp modSp mod modNotesTx">
        <pc:chgData name="Rainer Schabereiter" userId="ec39d291-734c-4ac5-a648-4a2a0acf3475" providerId="ADAL" clId="{3FDCF9FA-41F3-4770-B99D-2318424FC33A}" dt="2024-01-17T07:03:39.311" v="3298" actId="20577"/>
        <pc:sldMkLst>
          <pc:docMk/>
          <pc:sldMk cId="2739949236" sldId="288"/>
        </pc:sldMkLst>
        <pc:spChg chg="mod">
          <ac:chgData name="Rainer Schabereiter" userId="ec39d291-734c-4ac5-a648-4a2a0acf3475" providerId="ADAL" clId="{3FDCF9FA-41F3-4770-B99D-2318424FC33A}" dt="2024-01-17T07:03:39.311" v="3298" actId="20577"/>
          <ac:spMkLst>
            <pc:docMk/>
            <pc:sldMk cId="2739949236" sldId="288"/>
            <ac:spMk id="2" creationId="{9502D6B1-9D8A-F428-9EB8-2583D28675F9}"/>
          </ac:spMkLst>
        </pc:spChg>
        <pc:picChg chg="del">
          <ac:chgData name="Rainer Schabereiter" userId="ec39d291-734c-4ac5-a648-4a2a0acf3475" providerId="ADAL" clId="{3FDCF9FA-41F3-4770-B99D-2318424FC33A}" dt="2024-01-17T07:01:37.285" v="3031" actId="478"/>
          <ac:picMkLst>
            <pc:docMk/>
            <pc:sldMk cId="2739949236" sldId="288"/>
            <ac:picMk id="3" creationId="{CACBD4C4-2BF6-D4CE-4FD5-F0FDC51189A0}"/>
          </ac:picMkLst>
        </pc:picChg>
        <pc:picChg chg="add mod">
          <ac:chgData name="Rainer Schabereiter" userId="ec39d291-734c-4ac5-a648-4a2a0acf3475" providerId="ADAL" clId="{3FDCF9FA-41F3-4770-B99D-2318424FC33A}" dt="2024-01-17T07:03:34.112" v="3297" actId="1076"/>
          <ac:picMkLst>
            <pc:docMk/>
            <pc:sldMk cId="2739949236" sldId="288"/>
            <ac:picMk id="4098" creationId="{58088FCC-3881-8B90-04C3-31E74E1E94F2}"/>
          </ac:picMkLst>
        </pc:picChg>
      </pc:sldChg>
      <pc:sldChg chg="addSp delSp modSp mod modNotesTx">
        <pc:chgData name="Rainer Schabereiter" userId="ec39d291-734c-4ac5-a648-4a2a0acf3475" providerId="ADAL" clId="{3FDCF9FA-41F3-4770-B99D-2318424FC33A}" dt="2024-01-17T07:07:26.974" v="3540" actId="20577"/>
        <pc:sldMkLst>
          <pc:docMk/>
          <pc:sldMk cId="295830927" sldId="289"/>
        </pc:sldMkLst>
        <pc:spChg chg="mod">
          <ac:chgData name="Rainer Schabereiter" userId="ec39d291-734c-4ac5-a648-4a2a0acf3475" providerId="ADAL" clId="{3FDCF9FA-41F3-4770-B99D-2318424FC33A}" dt="2024-01-17T07:04:20.501" v="3319" actId="20577"/>
          <ac:spMkLst>
            <pc:docMk/>
            <pc:sldMk cId="295830927" sldId="289"/>
            <ac:spMk id="2" creationId="{9502D6B1-9D8A-F428-9EB8-2583D28675F9}"/>
          </ac:spMkLst>
        </pc:spChg>
        <pc:picChg chg="add mod">
          <ac:chgData name="Rainer Schabereiter" userId="ec39d291-734c-4ac5-a648-4a2a0acf3475" providerId="ADAL" clId="{3FDCF9FA-41F3-4770-B99D-2318424FC33A}" dt="2024-01-17T07:05:17.666" v="3325" actId="1076"/>
          <ac:picMkLst>
            <pc:docMk/>
            <pc:sldMk cId="295830927" sldId="289"/>
            <ac:picMk id="3" creationId="{1B625BED-75AA-4AA7-6E37-2A0B52C01CF7}"/>
          </ac:picMkLst>
        </pc:picChg>
        <pc:picChg chg="del">
          <ac:chgData name="Rainer Schabereiter" userId="ec39d291-734c-4ac5-a648-4a2a0acf3475" providerId="ADAL" clId="{3FDCF9FA-41F3-4770-B99D-2318424FC33A}" dt="2024-01-17T07:04:09.666" v="3299" actId="478"/>
          <ac:picMkLst>
            <pc:docMk/>
            <pc:sldMk cId="295830927" sldId="289"/>
            <ac:picMk id="7170" creationId="{AB74ED99-B9E4-9FCF-780C-DCBAB3FB7DDC}"/>
          </ac:picMkLst>
        </pc:picChg>
      </pc:sldChg>
      <pc:sldChg chg="addSp delSp modSp mod modNotesTx">
        <pc:chgData name="Rainer Schabereiter" userId="ec39d291-734c-4ac5-a648-4a2a0acf3475" providerId="ADAL" clId="{3FDCF9FA-41F3-4770-B99D-2318424FC33A}" dt="2024-01-17T09:19:25.512" v="8578" actId="20577"/>
        <pc:sldMkLst>
          <pc:docMk/>
          <pc:sldMk cId="1204281402" sldId="290"/>
        </pc:sldMkLst>
        <pc:spChg chg="mod">
          <ac:chgData name="Rainer Schabereiter" userId="ec39d291-734c-4ac5-a648-4a2a0acf3475" providerId="ADAL" clId="{3FDCF9FA-41F3-4770-B99D-2318424FC33A}" dt="2024-01-17T07:07:11.957" v="3499" actId="20577"/>
          <ac:spMkLst>
            <pc:docMk/>
            <pc:sldMk cId="1204281402" sldId="290"/>
            <ac:spMk id="2" creationId="{9502D6B1-9D8A-F428-9EB8-2583D28675F9}"/>
          </ac:spMkLst>
        </pc:spChg>
        <pc:picChg chg="del">
          <ac:chgData name="Rainer Schabereiter" userId="ec39d291-734c-4ac5-a648-4a2a0acf3475" providerId="ADAL" clId="{3FDCF9FA-41F3-4770-B99D-2318424FC33A}" dt="2024-01-17T07:07:00.199" v="3473" actId="478"/>
          <ac:picMkLst>
            <pc:docMk/>
            <pc:sldMk cId="1204281402" sldId="290"/>
            <ac:picMk id="3" creationId="{ACFE40E0-51E2-0214-18F0-BC507C5E0813}"/>
          </ac:picMkLst>
        </pc:picChg>
        <pc:picChg chg="add mod">
          <ac:chgData name="Rainer Schabereiter" userId="ec39d291-734c-4ac5-a648-4a2a0acf3475" providerId="ADAL" clId="{3FDCF9FA-41F3-4770-B99D-2318424FC33A}" dt="2024-01-17T07:30:38.380" v="4516" actId="1076"/>
          <ac:picMkLst>
            <pc:docMk/>
            <pc:sldMk cId="1204281402" sldId="290"/>
            <ac:picMk id="6" creationId="{451AA410-B3B4-DA94-B0E2-4C09A28F4E67}"/>
          </ac:picMkLst>
        </pc:picChg>
      </pc:sldChg>
      <pc:sldChg chg="del">
        <pc:chgData name="Rainer Schabereiter" userId="ec39d291-734c-4ac5-a648-4a2a0acf3475" providerId="ADAL" clId="{3FDCF9FA-41F3-4770-B99D-2318424FC33A}" dt="2024-01-17T07:30:46.199" v="4517" actId="47"/>
        <pc:sldMkLst>
          <pc:docMk/>
          <pc:sldMk cId="300992583" sldId="291"/>
        </pc:sldMkLst>
      </pc:sldChg>
      <pc:sldChg chg="del">
        <pc:chgData name="Rainer Schabereiter" userId="ec39d291-734c-4ac5-a648-4a2a0acf3475" providerId="ADAL" clId="{3FDCF9FA-41F3-4770-B99D-2318424FC33A}" dt="2024-01-17T07:06:36.129" v="3472" actId="47"/>
        <pc:sldMkLst>
          <pc:docMk/>
          <pc:sldMk cId="3786275713" sldId="292"/>
        </pc:sldMkLst>
      </pc:sldChg>
      <pc:sldChg chg="del">
        <pc:chgData name="Rainer Schabereiter" userId="ec39d291-734c-4ac5-a648-4a2a0acf3475" providerId="ADAL" clId="{3FDCF9FA-41F3-4770-B99D-2318424FC33A}" dt="2024-01-17T07:06:33.874" v="3471" actId="47"/>
        <pc:sldMkLst>
          <pc:docMk/>
          <pc:sldMk cId="43504691" sldId="293"/>
        </pc:sldMkLst>
      </pc:sldChg>
      <pc:sldChg chg="addSp delSp modSp mod modNotesTx">
        <pc:chgData name="Rainer Schabereiter" userId="ec39d291-734c-4ac5-a648-4a2a0acf3475" providerId="ADAL" clId="{3FDCF9FA-41F3-4770-B99D-2318424FC33A}" dt="2024-01-17T09:20:20.252" v="8741" actId="20577"/>
        <pc:sldMkLst>
          <pc:docMk/>
          <pc:sldMk cId="6521837" sldId="294"/>
        </pc:sldMkLst>
        <pc:spChg chg="mod">
          <ac:chgData name="Rainer Schabereiter" userId="ec39d291-734c-4ac5-a648-4a2a0acf3475" providerId="ADAL" clId="{3FDCF9FA-41F3-4770-B99D-2318424FC33A}" dt="2024-01-17T07:55:08.808" v="4881" actId="113"/>
          <ac:spMkLst>
            <pc:docMk/>
            <pc:sldMk cId="6521837" sldId="294"/>
            <ac:spMk id="7" creationId="{26C19904-11BD-0FCD-C290-BE7A348A1802}"/>
          </ac:spMkLst>
        </pc:spChg>
        <pc:picChg chg="add mod">
          <ac:chgData name="Rainer Schabereiter" userId="ec39d291-734c-4ac5-a648-4a2a0acf3475" providerId="ADAL" clId="{3FDCF9FA-41F3-4770-B99D-2318424FC33A}" dt="2024-01-17T07:43:16.187" v="4803" actId="1076"/>
          <ac:picMkLst>
            <pc:docMk/>
            <pc:sldMk cId="6521837" sldId="294"/>
            <ac:picMk id="3" creationId="{988D1098-57A6-A77D-5847-2605FE649E79}"/>
          </ac:picMkLst>
        </pc:picChg>
        <pc:picChg chg="add mod">
          <ac:chgData name="Rainer Schabereiter" userId="ec39d291-734c-4ac5-a648-4a2a0acf3475" providerId="ADAL" clId="{3FDCF9FA-41F3-4770-B99D-2318424FC33A}" dt="2024-01-17T07:45:33.393" v="4806" actId="1076"/>
          <ac:picMkLst>
            <pc:docMk/>
            <pc:sldMk cId="6521837" sldId="294"/>
            <ac:picMk id="6" creationId="{AA08F4F9-58E7-B9EB-EFB0-F202F7AA85B1}"/>
          </ac:picMkLst>
        </pc:picChg>
        <pc:picChg chg="del mod">
          <ac:chgData name="Rainer Schabereiter" userId="ec39d291-734c-4ac5-a648-4a2a0acf3475" providerId="ADAL" clId="{3FDCF9FA-41F3-4770-B99D-2318424FC33A}" dt="2024-01-17T07:42:34.891" v="4797" actId="478"/>
          <ac:picMkLst>
            <pc:docMk/>
            <pc:sldMk cId="6521837" sldId="294"/>
            <ac:picMk id="8" creationId="{4F70A8A0-177D-214A-9CF9-73DCA4E34FDA}"/>
          </ac:picMkLst>
        </pc:picChg>
        <pc:picChg chg="add mod">
          <ac:chgData name="Rainer Schabereiter" userId="ec39d291-734c-4ac5-a648-4a2a0acf3475" providerId="ADAL" clId="{3FDCF9FA-41F3-4770-B99D-2318424FC33A}" dt="2024-01-17T07:55:36.626" v="4886" actId="1076"/>
          <ac:picMkLst>
            <pc:docMk/>
            <pc:sldMk cId="6521837" sldId="294"/>
            <ac:picMk id="9" creationId="{9A72CB2F-92FC-51D6-C98F-B8AF5300DA79}"/>
          </ac:picMkLst>
        </pc:picChg>
      </pc:sldChg>
      <pc:sldChg chg="addSp delSp modSp add mod modNotesTx">
        <pc:chgData name="Rainer Schabereiter" userId="ec39d291-734c-4ac5-a648-4a2a0acf3475" providerId="ADAL" clId="{3FDCF9FA-41F3-4770-B99D-2318424FC33A}" dt="2024-01-17T07:59:42.057" v="5173" actId="20577"/>
        <pc:sldMkLst>
          <pc:docMk/>
          <pc:sldMk cId="3148917049" sldId="295"/>
        </pc:sldMkLst>
        <pc:spChg chg="mod">
          <ac:chgData name="Rainer Schabereiter" userId="ec39d291-734c-4ac5-a648-4a2a0acf3475" providerId="ADAL" clId="{3FDCF9FA-41F3-4770-B99D-2318424FC33A}" dt="2024-01-17T07:50:44.181" v="4870" actId="20577"/>
          <ac:spMkLst>
            <pc:docMk/>
            <pc:sldMk cId="3148917049" sldId="295"/>
            <ac:spMk id="2" creationId="{9502D6B1-9D8A-F428-9EB8-2583D28675F9}"/>
          </ac:spMkLst>
        </pc:spChg>
        <pc:spChg chg="add mod">
          <ac:chgData name="Rainer Schabereiter" userId="ec39d291-734c-4ac5-a648-4a2a0acf3475" providerId="ADAL" clId="{3FDCF9FA-41F3-4770-B99D-2318424FC33A}" dt="2024-01-17T07:59:02.572" v="5072" actId="1076"/>
          <ac:spMkLst>
            <pc:docMk/>
            <pc:sldMk cId="3148917049" sldId="295"/>
            <ac:spMk id="8" creationId="{A46F5C99-3F32-FE56-8486-8FBD00380094}"/>
          </ac:spMkLst>
        </pc:spChg>
        <pc:picChg chg="add mod">
          <ac:chgData name="Rainer Schabereiter" userId="ec39d291-734c-4ac5-a648-4a2a0acf3475" providerId="ADAL" clId="{3FDCF9FA-41F3-4770-B99D-2318424FC33A}" dt="2024-01-17T07:58:05.923" v="5053" actId="1076"/>
          <ac:picMkLst>
            <pc:docMk/>
            <pc:sldMk cId="3148917049" sldId="295"/>
            <ac:picMk id="3" creationId="{BDB2FCA2-5B42-028B-29FF-A67FBBD1C665}"/>
          </ac:picMkLst>
        </pc:picChg>
        <pc:picChg chg="del">
          <ac:chgData name="Rainer Schabereiter" userId="ec39d291-734c-4ac5-a648-4a2a0acf3475" providerId="ADAL" clId="{3FDCF9FA-41F3-4770-B99D-2318424FC33A}" dt="2024-01-17T07:31:10.663" v="4563" actId="478"/>
          <ac:picMkLst>
            <pc:docMk/>
            <pc:sldMk cId="3148917049" sldId="295"/>
            <ac:picMk id="6" creationId="{451AA410-B3B4-DA94-B0E2-4C09A28F4E67}"/>
          </ac:picMkLst>
        </pc:picChg>
        <pc:picChg chg="add mod">
          <ac:chgData name="Rainer Schabereiter" userId="ec39d291-734c-4ac5-a648-4a2a0acf3475" providerId="ADAL" clId="{3FDCF9FA-41F3-4770-B99D-2318424FC33A}" dt="2024-01-17T07:58:56.686" v="5071" actId="1076"/>
          <ac:picMkLst>
            <pc:docMk/>
            <pc:sldMk cId="3148917049" sldId="295"/>
            <ac:picMk id="9" creationId="{182AC11F-3FBA-DB09-0603-4061E9995837}"/>
          </ac:picMkLst>
        </pc:picChg>
      </pc:sldChg>
      <pc:sldChg chg="addSp delSp modSp add mod modNotesTx">
        <pc:chgData name="Rainer Schabereiter" userId="ec39d291-734c-4ac5-a648-4a2a0acf3475" providerId="ADAL" clId="{3FDCF9FA-41F3-4770-B99D-2318424FC33A}" dt="2024-01-17T08:50:30.965" v="5813" actId="20577"/>
        <pc:sldMkLst>
          <pc:docMk/>
          <pc:sldMk cId="1615338442" sldId="296"/>
        </pc:sldMkLst>
        <pc:spChg chg="mod">
          <ac:chgData name="Rainer Schabereiter" userId="ec39d291-734c-4ac5-a648-4a2a0acf3475" providerId="ADAL" clId="{3FDCF9FA-41F3-4770-B99D-2318424FC33A}" dt="2024-01-17T08:02:32.314" v="5298" actId="20577"/>
          <ac:spMkLst>
            <pc:docMk/>
            <pc:sldMk cId="1615338442" sldId="296"/>
            <ac:spMk id="2" creationId="{9502D6B1-9D8A-F428-9EB8-2583D28675F9}"/>
          </ac:spMkLst>
        </pc:spChg>
        <pc:spChg chg="del mod">
          <ac:chgData name="Rainer Schabereiter" userId="ec39d291-734c-4ac5-a648-4a2a0acf3475" providerId="ADAL" clId="{3FDCF9FA-41F3-4770-B99D-2318424FC33A}" dt="2024-01-17T08:00:24.774" v="5202" actId="478"/>
          <ac:spMkLst>
            <pc:docMk/>
            <pc:sldMk cId="1615338442" sldId="296"/>
            <ac:spMk id="8" creationId="{A46F5C99-3F32-FE56-8486-8FBD00380094}"/>
          </ac:spMkLst>
        </pc:spChg>
        <pc:picChg chg="del">
          <ac:chgData name="Rainer Schabereiter" userId="ec39d291-734c-4ac5-a648-4a2a0acf3475" providerId="ADAL" clId="{3FDCF9FA-41F3-4770-B99D-2318424FC33A}" dt="2024-01-17T08:00:25.870" v="5203" actId="478"/>
          <ac:picMkLst>
            <pc:docMk/>
            <pc:sldMk cId="1615338442" sldId="296"/>
            <ac:picMk id="3" creationId="{BDB2FCA2-5B42-028B-29FF-A67FBBD1C665}"/>
          </ac:picMkLst>
        </pc:picChg>
        <pc:picChg chg="add mod">
          <ac:chgData name="Rainer Schabereiter" userId="ec39d291-734c-4ac5-a648-4a2a0acf3475" providerId="ADAL" clId="{3FDCF9FA-41F3-4770-B99D-2318424FC33A}" dt="2024-01-17T08:02:07.997" v="5253" actId="1076"/>
          <ac:picMkLst>
            <pc:docMk/>
            <pc:sldMk cId="1615338442" sldId="296"/>
            <ac:picMk id="6" creationId="{6C0D6ABB-698C-4B6F-EE2E-475456E9FF7F}"/>
          </ac:picMkLst>
        </pc:picChg>
        <pc:picChg chg="del">
          <ac:chgData name="Rainer Schabereiter" userId="ec39d291-734c-4ac5-a648-4a2a0acf3475" providerId="ADAL" clId="{3FDCF9FA-41F3-4770-B99D-2318424FC33A}" dt="2024-01-17T08:00:18.363" v="5200" actId="478"/>
          <ac:picMkLst>
            <pc:docMk/>
            <pc:sldMk cId="1615338442" sldId="296"/>
            <ac:picMk id="9" creationId="{182AC11F-3FBA-DB09-0603-4061E9995837}"/>
          </ac:picMkLst>
        </pc:picChg>
      </pc:sldChg>
      <pc:sldChg chg="addSp delSp modSp add mod modNotesTx">
        <pc:chgData name="Rainer Schabereiter" userId="ec39d291-734c-4ac5-a648-4a2a0acf3475" providerId="ADAL" clId="{3FDCF9FA-41F3-4770-B99D-2318424FC33A}" dt="2024-01-17T08:57:13.589" v="6536" actId="20577"/>
        <pc:sldMkLst>
          <pc:docMk/>
          <pc:sldMk cId="278729347" sldId="297"/>
        </pc:sldMkLst>
        <pc:spChg chg="mod">
          <ac:chgData name="Rainer Schabereiter" userId="ec39d291-734c-4ac5-a648-4a2a0acf3475" providerId="ADAL" clId="{3FDCF9FA-41F3-4770-B99D-2318424FC33A}" dt="2024-01-17T08:57:13.589" v="6536" actId="20577"/>
          <ac:spMkLst>
            <pc:docMk/>
            <pc:sldMk cId="278729347" sldId="297"/>
            <ac:spMk id="2" creationId="{9502D6B1-9D8A-F428-9EB8-2583D28675F9}"/>
          </ac:spMkLst>
        </pc:spChg>
        <pc:spChg chg="add mod">
          <ac:chgData name="Rainer Schabereiter" userId="ec39d291-734c-4ac5-a648-4a2a0acf3475" providerId="ADAL" clId="{3FDCF9FA-41F3-4770-B99D-2318424FC33A}" dt="2024-01-17T08:55:04.237" v="6248" actId="1076"/>
          <ac:spMkLst>
            <pc:docMk/>
            <pc:sldMk cId="278729347" sldId="297"/>
            <ac:spMk id="7" creationId="{F081AA59-C0B1-B1DD-536C-8B0358718E85}"/>
          </ac:spMkLst>
        </pc:spChg>
        <pc:picChg chg="add mod">
          <ac:chgData name="Rainer Schabereiter" userId="ec39d291-734c-4ac5-a648-4a2a0acf3475" providerId="ADAL" clId="{3FDCF9FA-41F3-4770-B99D-2318424FC33A}" dt="2024-01-17T08:55:20.819" v="6253" actId="14100"/>
          <ac:picMkLst>
            <pc:docMk/>
            <pc:sldMk cId="278729347" sldId="297"/>
            <ac:picMk id="3" creationId="{B3827E78-4753-E1C5-40A8-7993A451EE25}"/>
          </ac:picMkLst>
        </pc:picChg>
        <pc:picChg chg="del">
          <ac:chgData name="Rainer Schabereiter" userId="ec39d291-734c-4ac5-a648-4a2a0acf3475" providerId="ADAL" clId="{3FDCF9FA-41F3-4770-B99D-2318424FC33A}" dt="2024-01-17T08:50:55.816" v="5847" actId="478"/>
          <ac:picMkLst>
            <pc:docMk/>
            <pc:sldMk cId="278729347" sldId="297"/>
            <ac:picMk id="6" creationId="{6C0D6ABB-698C-4B6F-EE2E-475456E9FF7F}"/>
          </ac:picMkLst>
        </pc:picChg>
        <pc:picChg chg="add mod">
          <ac:chgData name="Rainer Schabereiter" userId="ec39d291-734c-4ac5-a648-4a2a0acf3475" providerId="ADAL" clId="{3FDCF9FA-41F3-4770-B99D-2318424FC33A}" dt="2024-01-17T08:55:17.162" v="6252" actId="1076"/>
          <ac:picMkLst>
            <pc:docMk/>
            <pc:sldMk cId="278729347" sldId="297"/>
            <ac:picMk id="5122" creationId="{10FD4249-28CA-6C8A-0608-FB5C9330A63B}"/>
          </ac:picMkLst>
        </pc:picChg>
      </pc:sldChg>
      <pc:sldChg chg="addSp delSp modSp add mod modNotesTx">
        <pc:chgData name="Rainer Schabereiter" userId="ec39d291-734c-4ac5-a648-4a2a0acf3475" providerId="ADAL" clId="{3FDCF9FA-41F3-4770-B99D-2318424FC33A}" dt="2024-01-17T09:01:47.915" v="6862" actId="20577"/>
        <pc:sldMkLst>
          <pc:docMk/>
          <pc:sldMk cId="4092312674" sldId="298"/>
        </pc:sldMkLst>
        <pc:spChg chg="mod">
          <ac:chgData name="Rainer Schabereiter" userId="ec39d291-734c-4ac5-a648-4a2a0acf3475" providerId="ADAL" clId="{3FDCF9FA-41F3-4770-B99D-2318424FC33A}" dt="2024-01-17T09:01:47.915" v="6862" actId="20577"/>
          <ac:spMkLst>
            <pc:docMk/>
            <pc:sldMk cId="4092312674" sldId="298"/>
            <ac:spMk id="2" creationId="{9502D6B1-9D8A-F428-9EB8-2583D28675F9}"/>
          </ac:spMkLst>
        </pc:spChg>
        <pc:spChg chg="del">
          <ac:chgData name="Rainer Schabereiter" userId="ec39d291-734c-4ac5-a648-4a2a0acf3475" providerId="ADAL" clId="{3FDCF9FA-41F3-4770-B99D-2318424FC33A}" dt="2024-01-17T08:59:35.888" v="6760" actId="478"/>
          <ac:spMkLst>
            <pc:docMk/>
            <pc:sldMk cId="4092312674" sldId="298"/>
            <ac:spMk id="7" creationId="{F081AA59-C0B1-B1DD-536C-8B0358718E85}"/>
          </ac:spMkLst>
        </pc:spChg>
        <pc:picChg chg="del">
          <ac:chgData name="Rainer Schabereiter" userId="ec39d291-734c-4ac5-a648-4a2a0acf3475" providerId="ADAL" clId="{3FDCF9FA-41F3-4770-B99D-2318424FC33A}" dt="2024-01-17T08:59:08.599" v="6751" actId="478"/>
          <ac:picMkLst>
            <pc:docMk/>
            <pc:sldMk cId="4092312674" sldId="298"/>
            <ac:picMk id="3" creationId="{B3827E78-4753-E1C5-40A8-7993A451EE25}"/>
          </ac:picMkLst>
        </pc:picChg>
        <pc:picChg chg="add del mod">
          <ac:chgData name="Rainer Schabereiter" userId="ec39d291-734c-4ac5-a648-4a2a0acf3475" providerId="ADAL" clId="{3FDCF9FA-41F3-4770-B99D-2318424FC33A}" dt="2024-01-17T08:59:51.292" v="6768" actId="1076"/>
          <ac:picMkLst>
            <pc:docMk/>
            <pc:sldMk cId="4092312674" sldId="298"/>
            <ac:picMk id="6" creationId="{C2E98AD5-110E-9CF5-3495-063FD352DC42}"/>
          </ac:picMkLst>
        </pc:picChg>
        <pc:picChg chg="del">
          <ac:chgData name="Rainer Schabereiter" userId="ec39d291-734c-4ac5-a648-4a2a0acf3475" providerId="ADAL" clId="{3FDCF9FA-41F3-4770-B99D-2318424FC33A}" dt="2024-01-17T08:59:41.965" v="6764" actId="478"/>
          <ac:picMkLst>
            <pc:docMk/>
            <pc:sldMk cId="4092312674" sldId="298"/>
            <ac:picMk id="5122" creationId="{10FD4249-28CA-6C8A-0608-FB5C9330A63B}"/>
          </ac:picMkLst>
        </pc:picChg>
      </pc:sldChg>
      <pc:sldChg chg="addSp delSp modSp add mod ord modNotesTx">
        <pc:chgData name="Rainer Schabereiter" userId="ec39d291-734c-4ac5-a648-4a2a0acf3475" providerId="ADAL" clId="{3FDCF9FA-41F3-4770-B99D-2318424FC33A}" dt="2024-01-17T09:03:21.893" v="7027" actId="1076"/>
        <pc:sldMkLst>
          <pc:docMk/>
          <pc:sldMk cId="2907432808" sldId="299"/>
        </pc:sldMkLst>
        <pc:spChg chg="mod">
          <ac:chgData name="Rainer Schabereiter" userId="ec39d291-734c-4ac5-a648-4a2a0acf3475" providerId="ADAL" clId="{3FDCF9FA-41F3-4770-B99D-2318424FC33A}" dt="2024-01-17T09:01:40.894" v="6860" actId="20577"/>
          <ac:spMkLst>
            <pc:docMk/>
            <pc:sldMk cId="2907432808" sldId="299"/>
            <ac:spMk id="2" creationId="{9502D6B1-9D8A-F428-9EB8-2583D28675F9}"/>
          </ac:spMkLst>
        </pc:spChg>
        <pc:picChg chg="add mod">
          <ac:chgData name="Rainer Schabereiter" userId="ec39d291-734c-4ac5-a648-4a2a0acf3475" providerId="ADAL" clId="{3FDCF9FA-41F3-4770-B99D-2318424FC33A}" dt="2024-01-17T09:03:21.893" v="7027" actId="1076"/>
          <ac:picMkLst>
            <pc:docMk/>
            <pc:sldMk cId="2907432808" sldId="299"/>
            <ac:picMk id="3" creationId="{FCB82F43-7C98-9F4C-501C-61B7BC9CA8F6}"/>
          </ac:picMkLst>
        </pc:picChg>
        <pc:picChg chg="del">
          <ac:chgData name="Rainer Schabereiter" userId="ec39d291-734c-4ac5-a648-4a2a0acf3475" providerId="ADAL" clId="{3FDCF9FA-41F3-4770-B99D-2318424FC33A}" dt="2024-01-17T09:02:36.919" v="7022" actId="478"/>
          <ac:picMkLst>
            <pc:docMk/>
            <pc:sldMk cId="2907432808" sldId="299"/>
            <ac:picMk id="6" creationId="{C2E98AD5-110E-9CF5-3495-063FD352DC42}"/>
          </ac:picMkLst>
        </pc:picChg>
      </pc:sldChg>
      <pc:sldChg chg="addSp delSp modSp add mod modNotesTx">
        <pc:chgData name="Rainer Schabereiter" userId="ec39d291-734c-4ac5-a648-4a2a0acf3475" providerId="ADAL" clId="{3FDCF9FA-41F3-4770-B99D-2318424FC33A}" dt="2024-01-17T09:10:59.092" v="7596" actId="1076"/>
        <pc:sldMkLst>
          <pc:docMk/>
          <pc:sldMk cId="1718528847" sldId="300"/>
        </pc:sldMkLst>
        <pc:spChg chg="mod">
          <ac:chgData name="Rainer Schabereiter" userId="ec39d291-734c-4ac5-a648-4a2a0acf3475" providerId="ADAL" clId="{3FDCF9FA-41F3-4770-B99D-2318424FC33A}" dt="2024-01-17T09:03:44.030" v="7075" actId="20577"/>
          <ac:spMkLst>
            <pc:docMk/>
            <pc:sldMk cId="1718528847" sldId="300"/>
            <ac:spMk id="2" creationId="{9502D6B1-9D8A-F428-9EB8-2583D28675F9}"/>
          </ac:spMkLst>
        </pc:spChg>
        <pc:spChg chg="add mod">
          <ac:chgData name="Rainer Schabereiter" userId="ec39d291-734c-4ac5-a648-4a2a0acf3475" providerId="ADAL" clId="{3FDCF9FA-41F3-4770-B99D-2318424FC33A}" dt="2024-01-17T09:10:53.642" v="7595" actId="113"/>
          <ac:spMkLst>
            <pc:docMk/>
            <pc:sldMk cId="1718528847" sldId="300"/>
            <ac:spMk id="8" creationId="{77F9F982-AB5C-E95C-8232-AFF40E830CC8}"/>
          </ac:spMkLst>
        </pc:spChg>
        <pc:picChg chg="add del">
          <ac:chgData name="Rainer Schabereiter" userId="ec39d291-734c-4ac5-a648-4a2a0acf3475" providerId="ADAL" clId="{3FDCF9FA-41F3-4770-B99D-2318424FC33A}" dt="2024-01-17T09:08:46.178" v="7486" actId="478"/>
          <ac:picMkLst>
            <pc:docMk/>
            <pc:sldMk cId="1718528847" sldId="300"/>
            <ac:picMk id="3" creationId="{ED4AEF72-0884-70C0-7A1B-C40B07FBD25D}"/>
          </ac:picMkLst>
        </pc:picChg>
        <pc:picChg chg="del">
          <ac:chgData name="Rainer Schabereiter" userId="ec39d291-734c-4ac5-a648-4a2a0acf3475" providerId="ADAL" clId="{3FDCF9FA-41F3-4770-B99D-2318424FC33A}" dt="2024-01-17T09:06:09.785" v="7244" actId="478"/>
          <ac:picMkLst>
            <pc:docMk/>
            <pc:sldMk cId="1718528847" sldId="300"/>
            <ac:picMk id="6" creationId="{C2E98AD5-110E-9CF5-3495-063FD352DC42}"/>
          </ac:picMkLst>
        </pc:picChg>
        <pc:picChg chg="add mod">
          <ac:chgData name="Rainer Schabereiter" userId="ec39d291-734c-4ac5-a648-4a2a0acf3475" providerId="ADAL" clId="{3FDCF9FA-41F3-4770-B99D-2318424FC33A}" dt="2024-01-17T09:09:14.964" v="7493" actId="1076"/>
          <ac:picMkLst>
            <pc:docMk/>
            <pc:sldMk cId="1718528847" sldId="300"/>
            <ac:picMk id="7" creationId="{8BAE6F6F-AC60-75D6-B25D-D25E9E2B4D2B}"/>
          </ac:picMkLst>
        </pc:picChg>
        <pc:picChg chg="add mod">
          <ac:chgData name="Rainer Schabereiter" userId="ec39d291-734c-4ac5-a648-4a2a0acf3475" providerId="ADAL" clId="{3FDCF9FA-41F3-4770-B99D-2318424FC33A}" dt="2024-01-17T09:10:59.092" v="7596" actId="1076"/>
          <ac:picMkLst>
            <pc:docMk/>
            <pc:sldMk cId="1718528847" sldId="300"/>
            <ac:picMk id="9" creationId="{627C91F4-6439-75E1-7461-2C39DE352A59}"/>
          </ac:picMkLst>
        </pc:picChg>
      </pc:sldChg>
      <pc:sldChg chg="addSp delSp modSp add mod modNotesTx">
        <pc:chgData name="Rainer Schabereiter" userId="ec39d291-734c-4ac5-a648-4a2a0acf3475" providerId="ADAL" clId="{3FDCF9FA-41F3-4770-B99D-2318424FC33A}" dt="2024-01-17T09:15:15.805" v="7903" actId="1076"/>
        <pc:sldMkLst>
          <pc:docMk/>
          <pc:sldMk cId="269839792" sldId="301"/>
        </pc:sldMkLst>
        <pc:spChg chg="mod">
          <ac:chgData name="Rainer Schabereiter" userId="ec39d291-734c-4ac5-a648-4a2a0acf3475" providerId="ADAL" clId="{3FDCF9FA-41F3-4770-B99D-2318424FC33A}" dt="2024-01-17T09:11:27.626" v="7625" actId="20577"/>
          <ac:spMkLst>
            <pc:docMk/>
            <pc:sldMk cId="269839792" sldId="301"/>
            <ac:spMk id="2" creationId="{9502D6B1-9D8A-F428-9EB8-2583D28675F9}"/>
          </ac:spMkLst>
        </pc:spChg>
        <pc:spChg chg="del">
          <ac:chgData name="Rainer Schabereiter" userId="ec39d291-734c-4ac5-a648-4a2a0acf3475" providerId="ADAL" clId="{3FDCF9FA-41F3-4770-B99D-2318424FC33A}" dt="2024-01-17T09:12:59.093" v="7898" actId="478"/>
          <ac:spMkLst>
            <pc:docMk/>
            <pc:sldMk cId="269839792" sldId="301"/>
            <ac:spMk id="8" creationId="{77F9F982-AB5C-E95C-8232-AFF40E830CC8}"/>
          </ac:spMkLst>
        </pc:spChg>
        <pc:picChg chg="add mod">
          <ac:chgData name="Rainer Schabereiter" userId="ec39d291-734c-4ac5-a648-4a2a0acf3475" providerId="ADAL" clId="{3FDCF9FA-41F3-4770-B99D-2318424FC33A}" dt="2024-01-17T09:15:15.805" v="7903" actId="1076"/>
          <ac:picMkLst>
            <pc:docMk/>
            <pc:sldMk cId="269839792" sldId="301"/>
            <ac:picMk id="3" creationId="{A278B014-4AEF-DF63-61BF-2409E50E7CEA}"/>
          </ac:picMkLst>
        </pc:picChg>
        <pc:picChg chg="del">
          <ac:chgData name="Rainer Schabereiter" userId="ec39d291-734c-4ac5-a648-4a2a0acf3475" providerId="ADAL" clId="{3FDCF9FA-41F3-4770-B99D-2318424FC33A}" dt="2024-01-17T09:11:42.216" v="7628" actId="478"/>
          <ac:picMkLst>
            <pc:docMk/>
            <pc:sldMk cId="269839792" sldId="301"/>
            <ac:picMk id="7" creationId="{8BAE6F6F-AC60-75D6-B25D-D25E9E2B4D2B}"/>
          </ac:picMkLst>
        </pc:picChg>
        <pc:picChg chg="del">
          <ac:chgData name="Rainer Schabereiter" userId="ec39d291-734c-4ac5-a648-4a2a0acf3475" providerId="ADAL" clId="{3FDCF9FA-41F3-4770-B99D-2318424FC33A}" dt="2024-01-17T09:11:41.112" v="7627" actId="478"/>
          <ac:picMkLst>
            <pc:docMk/>
            <pc:sldMk cId="269839792" sldId="301"/>
            <ac:picMk id="9" creationId="{627C91F4-6439-75E1-7461-2C39DE352A59}"/>
          </ac:picMkLst>
        </pc:picChg>
      </pc:sldChg>
      <pc:sldChg chg="addSp delSp modSp add mod modNotesTx">
        <pc:chgData name="Rainer Schabereiter" userId="ec39d291-734c-4ac5-a648-4a2a0acf3475" providerId="ADAL" clId="{3FDCF9FA-41F3-4770-B99D-2318424FC33A}" dt="2024-01-17T09:17:58.906" v="8258" actId="20577"/>
        <pc:sldMkLst>
          <pc:docMk/>
          <pc:sldMk cId="928185267" sldId="302"/>
        </pc:sldMkLst>
        <pc:spChg chg="mod">
          <ac:chgData name="Rainer Schabereiter" userId="ec39d291-734c-4ac5-a648-4a2a0acf3475" providerId="ADAL" clId="{3FDCF9FA-41F3-4770-B99D-2318424FC33A}" dt="2024-01-17T09:15:57.947" v="7920" actId="20577"/>
          <ac:spMkLst>
            <pc:docMk/>
            <pc:sldMk cId="928185267" sldId="302"/>
            <ac:spMk id="2" creationId="{9502D6B1-9D8A-F428-9EB8-2583D28675F9}"/>
          </ac:spMkLst>
        </pc:spChg>
        <pc:picChg chg="del">
          <ac:chgData name="Rainer Schabereiter" userId="ec39d291-734c-4ac5-a648-4a2a0acf3475" providerId="ADAL" clId="{3FDCF9FA-41F3-4770-B99D-2318424FC33A}" dt="2024-01-17T09:15:59.536" v="7921" actId="478"/>
          <ac:picMkLst>
            <pc:docMk/>
            <pc:sldMk cId="928185267" sldId="302"/>
            <ac:picMk id="3" creationId="{A278B014-4AEF-DF63-61BF-2409E50E7CEA}"/>
          </ac:picMkLst>
        </pc:picChg>
        <pc:picChg chg="add mod">
          <ac:chgData name="Rainer Schabereiter" userId="ec39d291-734c-4ac5-a648-4a2a0acf3475" providerId="ADAL" clId="{3FDCF9FA-41F3-4770-B99D-2318424FC33A}" dt="2024-01-17T09:16:39.510" v="7924" actId="1076"/>
          <ac:picMkLst>
            <pc:docMk/>
            <pc:sldMk cId="928185267" sldId="302"/>
            <ac:picMk id="6" creationId="{80C641CA-C267-A8FA-EBA7-934C7224DADC}"/>
          </ac:picMkLst>
        </pc:picChg>
      </pc:sldChg>
      <pc:sldChg chg="modSp mod modNotesTx">
        <pc:chgData name="Rainer Schabereiter" userId="ec39d291-734c-4ac5-a648-4a2a0acf3475" providerId="ADAL" clId="{3FDCF9FA-41F3-4770-B99D-2318424FC33A}" dt="2024-02-02T06:20:10.653" v="9764" actId="20577"/>
        <pc:sldMkLst>
          <pc:docMk/>
          <pc:sldMk cId="1577364160" sldId="336"/>
        </pc:sldMkLst>
        <pc:graphicFrameChg chg="modGraphic">
          <ac:chgData name="Rainer Schabereiter" userId="ec39d291-734c-4ac5-a648-4a2a0acf3475" providerId="ADAL" clId="{3FDCF9FA-41F3-4770-B99D-2318424FC33A}" dt="2024-02-02T06:17:15.277" v="9480" actId="20577"/>
          <ac:graphicFrameMkLst>
            <pc:docMk/>
            <pc:sldMk cId="1577364160" sldId="336"/>
            <ac:graphicFrameMk id="3" creationId="{7F022365-7461-075C-1A23-DCD7855A23A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AE52F-DD2B-4821-80DA-B32D68A8CA9D}" type="datetimeFigureOut">
              <a:rPr lang="de-AT" smtClean="0"/>
              <a:t>29.04.2024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433EF-1E01-4717-96BF-F44828D2ED17}" type="slidenum">
              <a:rPr lang="de-AT" smtClean="0"/>
              <a:t>‹#›</a:t>
            </a:fld>
            <a:endParaRPr lang="de-AT"/>
          </a:p>
        </p:txBody>
      </p:sp>
    </p:spTree>
    <p:extLst>
      <p:ext uri="{BB962C8B-B14F-4D97-AF65-F5344CB8AC3E}">
        <p14:creationId xmlns:p14="http://schemas.microsoft.com/office/powerpoint/2010/main" val="2321895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Η</a:t>
            </a:r>
            <a:r>
              <a:rPr lang="de-AT" dirty="0"/>
              <a:t> τέταρτ</a:t>
            </a:r>
            <a:r>
              <a:rPr lang="el-GR" dirty="0"/>
              <a:t>η</a:t>
            </a:r>
            <a:r>
              <a:rPr lang="de-AT" dirty="0"/>
              <a:t> </a:t>
            </a:r>
            <a:r>
              <a:rPr lang="el-GR" dirty="0"/>
              <a:t>συνεδρία</a:t>
            </a:r>
            <a:r>
              <a:rPr lang="de-AT" dirty="0"/>
              <a:t> επικεντρώνεται πλήρως στο ψηφιακό μάρκετινγκ. Θα μάθε</a:t>
            </a:r>
            <a:r>
              <a:rPr lang="el-GR" dirty="0"/>
              <a:t>τε</a:t>
            </a:r>
            <a:r>
              <a:rPr lang="de-AT" dirty="0"/>
              <a:t> τους βασικούς όρους που απαιτούνται για τη μέτρηση της επιτυχίας σ</a:t>
            </a:r>
            <a:r>
              <a:rPr lang="el-GR" dirty="0"/>
              <a:t>ας</a:t>
            </a:r>
            <a:r>
              <a:rPr lang="de-AT" dirty="0"/>
              <a:t> και θα μάθε</a:t>
            </a:r>
            <a:r>
              <a:rPr lang="el-GR" dirty="0"/>
              <a:t>τε</a:t>
            </a:r>
            <a:r>
              <a:rPr lang="de-AT" dirty="0"/>
              <a:t> πώς να σχεδιάζε</a:t>
            </a:r>
            <a:r>
              <a:rPr lang="el-GR" dirty="0"/>
              <a:t>τε</a:t>
            </a:r>
            <a:r>
              <a:rPr lang="de-AT" dirty="0"/>
              <a:t> και να υλοποιεί</a:t>
            </a:r>
            <a:r>
              <a:rPr lang="el-GR" dirty="0"/>
              <a:t>τε</a:t>
            </a:r>
            <a:r>
              <a:rPr lang="de-AT" dirty="0"/>
              <a:t> το ψηφιακό μάρκετινγκ, ιδίως τις </a:t>
            </a:r>
            <a:r>
              <a:rPr lang="el-GR" dirty="0"/>
              <a:t>εκστρατείες</a:t>
            </a:r>
            <a:r>
              <a:rPr lang="de-AT" dirty="0"/>
              <a:t> στα μέσα κοινωνικής δικτύωσης.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9433EF-1E01-4717-96BF-F44828D2ED17}"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099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b="0" i="0" dirty="0">
                <a:solidFill>
                  <a:srgbClr val="4D5156"/>
                </a:solidFill>
                <a:effectLst/>
                <a:latin typeface="Google Sans"/>
              </a:rPr>
              <a:t>Ένα hashtag είναι μια λέξη ή μια φράση-κλειδί, της οποίας προηγείται ένα σύμβολο hash, όπως μπορείτε να δείτε στη διαφάνεια. Χρησιμοποιείται μέσα σε μια ανάρτηση στα μέσα κοινωνικής δικτύωσης για να βοηθήσει όσους μπορεί να ενδιαφέρονται για το θέμα σας να μπορούν να το βρουν όταν αναζητούν μια λέξη-κλειδί ή ένα συγκεκριμένο hashtag. Βοηθά να τραβήξετε την προσοχή στις αναρτήσεις σας και να ενθαρρύνετε την αλληλεπίδραση. Χρησιμοποιήστε hashtags για κάθε ανάρτηση, ώστε το ίδρυμά σας να μπορεί εύκολα να βρεθεί από άλλους. Συνήθως, γράφετε κάποιες λέξεις-κλειδιά με hashtags στο τέλος κάθε ανάρτησης. Θα πρέπει να είναι πάντα τα ίδια για να αυξήσετε την απήχησή σας στα μέσα κοινωνικής δικτύωσης. </a:t>
            </a:r>
          </a:p>
          <a:p>
            <a:endParaRPr lang="el-GR" b="0" i="0" dirty="0">
              <a:solidFill>
                <a:srgbClr val="4D5156"/>
              </a:solidFill>
              <a:effectLst/>
              <a:latin typeface="Google Sans"/>
            </a:endParaRPr>
          </a:p>
          <a:p>
            <a:r>
              <a:rPr lang="el-GR" b="0" i="0" dirty="0">
                <a:solidFill>
                  <a:srgbClr val="4D5156"/>
                </a:solidFill>
                <a:effectLst/>
                <a:latin typeface="Google Sans"/>
              </a:rPr>
              <a:t>Τώρα ήρθε η ώρα για λίγη άσκηση και πάλι: Πάρτε το φύλλο χαρτί σας με τις σημειώσεις σχετικά με το κοινό-στόχο σας και προσπαθήστε να ορίσετε τρεις λέξεις με hashtags που περιγράφουν το έργο στο GLAM ίδρυμά σας.</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11</a:t>
            </a:fld>
            <a:endParaRPr lang="de-AT"/>
          </a:p>
        </p:txBody>
      </p:sp>
    </p:spTree>
    <p:extLst>
      <p:ext uri="{BB962C8B-B14F-4D97-AF65-F5344CB8AC3E}">
        <p14:creationId xmlns:p14="http://schemas.microsoft.com/office/powerpoint/2010/main" val="1159490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b="0" i="0" dirty="0">
                <a:solidFill>
                  <a:srgbClr val="3C4043"/>
                </a:solidFill>
                <a:effectLst/>
                <a:latin typeface="Roboto" panose="02000000000000000000" pitchFamily="2" charset="0"/>
              </a:rPr>
              <a:t>Ελέγξτε</a:t>
            </a:r>
            <a:r>
              <a:rPr lang="en-US" b="0" i="0" dirty="0">
                <a:solidFill>
                  <a:srgbClr val="3C4043"/>
                </a:solidFill>
                <a:effectLst/>
                <a:latin typeface="Roboto" panose="02000000000000000000" pitchFamily="2" charset="0"/>
              </a:rPr>
              <a:t> αν οι συνεργασίες με άλλα ιδρύματα GLAM στην περιοχή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αξίζουν τον κόπο για εσ</a:t>
            </a:r>
            <a:r>
              <a:rPr lang="el-GR" b="0" i="0" dirty="0">
                <a:solidFill>
                  <a:srgbClr val="3C4043"/>
                </a:solidFill>
                <a:effectLst/>
                <a:latin typeface="Roboto" panose="02000000000000000000" pitchFamily="2" charset="0"/>
              </a:rPr>
              <a:t>άς</a:t>
            </a:r>
            <a:r>
              <a:rPr lang="en-US" b="0" i="0" dirty="0">
                <a:solidFill>
                  <a:srgbClr val="3C4043"/>
                </a:solidFill>
                <a:effectLst/>
                <a:latin typeface="Roboto" panose="02000000000000000000" pitchFamily="2" charset="0"/>
              </a:rPr>
              <a:t>. Εάν δημοσιεύσουν τις </a:t>
            </a:r>
            <a:r>
              <a:rPr lang="en-US" b="0" i="0" dirty="0" err="1">
                <a:solidFill>
                  <a:srgbClr val="3C4043"/>
                </a:solidFill>
                <a:effectLst/>
                <a:latin typeface="Roboto" panose="02000000000000000000" pitchFamily="2" charset="0"/>
              </a:rPr>
              <a:t>συνεισφορές</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θα π</a:t>
            </a:r>
            <a:r>
              <a:rPr lang="en-US" b="0" i="0" dirty="0" err="1">
                <a:solidFill>
                  <a:srgbClr val="3C4043"/>
                </a:solidFill>
                <a:effectLst/>
                <a:latin typeface="Roboto" panose="02000000000000000000" pitchFamily="2" charset="0"/>
              </a:rPr>
              <a:t>ροσεγγίσε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μια νέα κοινότητα. Η εταιρεία </a:t>
            </a:r>
            <a:r>
              <a:rPr lang="en-US" b="0" i="0" dirty="0" err="1">
                <a:solidFill>
                  <a:srgbClr val="3C4043"/>
                </a:solidFill>
                <a:effectLst/>
                <a:latin typeface="Roboto" panose="02000000000000000000" pitchFamily="2" charset="0"/>
              </a:rPr>
              <a:t>WillaWunst </a:t>
            </a:r>
            <a:r>
              <a:rPr lang="en-US" b="0" i="0" dirty="0">
                <a:solidFill>
                  <a:srgbClr val="3C4043"/>
                </a:solidFill>
                <a:effectLst/>
                <a:latin typeface="Roboto" panose="02000000000000000000" pitchFamily="2" charset="0"/>
              </a:rPr>
              <a:t>προσφέρει ένα παράδειγμα εδώ. Το βιώσιμο ηλεκτρονικό κατάστημα παζλ κυκλοφόρησε ένα μοτίβο παζλ με ντόνατ σε συνεργασία με το κατάστημα ντόνατ </a:t>
            </a:r>
            <a:r>
              <a:rPr lang="en-US" b="0" i="0" dirty="0" err="1">
                <a:solidFill>
                  <a:srgbClr val="3C4043"/>
                </a:solidFill>
                <a:effectLst/>
                <a:latin typeface="Roboto" panose="02000000000000000000" pitchFamily="2" charset="0"/>
              </a:rPr>
              <a:t>Brammibal's </a:t>
            </a:r>
            <a:r>
              <a:rPr lang="en-US" b="0" i="0" dirty="0">
                <a:solidFill>
                  <a:srgbClr val="3C4043"/>
                </a:solidFill>
                <a:effectLst/>
                <a:latin typeface="Roboto" panose="02000000000000000000" pitchFamily="2" charset="0"/>
              </a:rPr>
              <a:t>Donuts. Στη συνέχεια το διαφήμισαν στα κανάλια τους στο Instagram και έτσι έφτασαν στους </a:t>
            </a:r>
            <a:r>
              <a:rPr lang="el-GR" b="0" i="0" dirty="0">
                <a:solidFill>
                  <a:srgbClr val="3C4043"/>
                </a:solidFill>
                <a:effectLst/>
                <a:latin typeface="Roboto" panose="02000000000000000000" pitchFamily="2" charset="0"/>
              </a:rPr>
              <a:t>ακολούθους</a:t>
            </a:r>
            <a:r>
              <a:rPr lang="en-US" b="0" i="0" dirty="0">
                <a:solidFill>
                  <a:srgbClr val="3C4043"/>
                </a:solidFill>
                <a:effectLst/>
                <a:latin typeface="Roboto" panose="02000000000000000000" pitchFamily="2" charset="0"/>
              </a:rPr>
              <a:t> και των δύο προφίλ στο Instagram.</a:t>
            </a:r>
          </a:p>
          <a:p>
            <a:endParaRPr lang="en-US" b="0" i="0" dirty="0">
              <a:solidFill>
                <a:srgbClr val="3C4043"/>
              </a:solidFill>
              <a:effectLst/>
              <a:latin typeface="Roboto" panose="02000000000000000000" pitchFamily="2" charset="0"/>
            </a:endParaRPr>
          </a:p>
          <a:p>
            <a:r>
              <a:rPr lang="en-US" b="0" i="0" dirty="0">
                <a:solidFill>
                  <a:srgbClr val="3C4043"/>
                </a:solidFill>
                <a:effectLst/>
                <a:latin typeface="Roboto" panose="02000000000000000000" pitchFamily="2" charset="0"/>
              </a:rPr>
              <a:t>Στη </a:t>
            </a:r>
            <a:r>
              <a:rPr lang="en-US" b="0" i="0" dirty="0" err="1">
                <a:solidFill>
                  <a:srgbClr val="3C4043"/>
                </a:solidFill>
                <a:effectLst/>
                <a:latin typeface="Roboto" panose="02000000000000000000" pitchFamily="2" charset="0"/>
              </a:rPr>
              <a:t>δική</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περίπτωση, μπορεί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να π</a:t>
            </a:r>
            <a:r>
              <a:rPr lang="en-US" b="0" i="0" dirty="0" err="1">
                <a:solidFill>
                  <a:srgbClr val="3C4043"/>
                </a:solidFill>
                <a:effectLst/>
                <a:latin typeface="Roboto" panose="02000000000000000000" pitchFamily="2" charset="0"/>
              </a:rPr>
              <a:t>ροσ</a:t>
            </a:r>
            <a:r>
              <a:rPr lang="en-US" b="0" i="0" dirty="0">
                <a:solidFill>
                  <a:srgbClr val="3C4043"/>
                </a:solidFill>
                <a:effectLst/>
                <a:latin typeface="Roboto" panose="02000000000000000000" pitchFamily="2" charset="0"/>
              </a:rPr>
              <a:t>παθήσε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να </a:t>
            </a:r>
            <a:r>
              <a:rPr lang="en-US" b="0" i="0" dirty="0" err="1">
                <a:solidFill>
                  <a:srgbClr val="3C4043"/>
                </a:solidFill>
                <a:effectLst/>
                <a:latin typeface="Roboto" panose="02000000000000000000" pitchFamily="2" charset="0"/>
              </a:rPr>
              <a:t>συνεργ</a:t>
            </a:r>
            <a:r>
              <a:rPr lang="en-US" b="0" i="0" dirty="0">
                <a:solidFill>
                  <a:srgbClr val="3C4043"/>
                </a:solidFill>
                <a:effectLst/>
                <a:latin typeface="Roboto" panose="02000000000000000000" pitchFamily="2" charset="0"/>
              </a:rPr>
              <a:t>αστεί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με δήμους ή άλλα πολιτιστικά ιδρύματα. Απ</a:t>
            </a:r>
            <a:r>
              <a:rPr lang="en-US" b="0" i="0" dirty="0" err="1">
                <a:solidFill>
                  <a:srgbClr val="3C4043"/>
                </a:solidFill>
                <a:effectLst/>
                <a:latin typeface="Roboto" panose="02000000000000000000" pitchFamily="2" charset="0"/>
              </a:rPr>
              <a:t>λώς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μοιρ</a:t>
            </a:r>
            <a:r>
              <a:rPr lang="el-GR" b="0" i="0" dirty="0">
                <a:solidFill>
                  <a:srgbClr val="3C4043"/>
                </a:solidFill>
                <a:effectLst/>
                <a:latin typeface="Roboto" panose="02000000000000000000" pitchFamily="2" charset="0"/>
              </a:rPr>
              <a:t>αστείτε</a:t>
            </a:r>
            <a:r>
              <a:rPr lang="en-US" b="0" i="0" dirty="0">
                <a:solidFill>
                  <a:srgbClr val="3C4043"/>
                </a:solidFill>
                <a:effectLst/>
                <a:latin typeface="Roboto" panose="02000000000000000000" pitchFamily="2" charset="0"/>
              </a:rPr>
              <a:t> τις θέσεις τους και θα κάνουν το ίδιο με τις </a:t>
            </a:r>
            <a:r>
              <a:rPr lang="en-US" b="0" i="0" dirty="0" err="1">
                <a:solidFill>
                  <a:srgbClr val="3C4043"/>
                </a:solidFill>
                <a:effectLst/>
                <a:latin typeface="Roboto" panose="02000000000000000000" pitchFamily="2" charset="0"/>
              </a:rPr>
              <a:t>δικές</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Έτσι, θα είναι δυνατόν να αναπτύξε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το </a:t>
            </a:r>
            <a:r>
              <a:rPr lang="en-US" b="0" i="0" dirty="0" err="1">
                <a:solidFill>
                  <a:srgbClr val="3C4043"/>
                </a:solidFill>
                <a:effectLst/>
                <a:latin typeface="Roboto" panose="02000000000000000000" pitchFamily="2" charset="0"/>
              </a:rPr>
              <a:t>κοινό-στόχο</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p>
          <a:p>
            <a:endParaRPr lang="en-US" b="0" i="0" dirty="0">
              <a:solidFill>
                <a:srgbClr val="3C4043"/>
              </a:solidFill>
              <a:effectLst/>
              <a:latin typeface="Roboto" panose="02000000000000000000" pitchFamily="2" charset="0"/>
            </a:endParaRPr>
          </a:p>
          <a:p>
            <a:r>
              <a:rPr lang="en-US" b="0" i="0" dirty="0">
                <a:solidFill>
                  <a:srgbClr val="3C4043"/>
                </a:solidFill>
                <a:effectLst/>
                <a:latin typeface="Roboto" panose="02000000000000000000" pitchFamily="2" charset="0"/>
              </a:rPr>
              <a:t>Για να επισημάνε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άλλα ιδρύματα που είναι επίσης στα μέσα κοινωνικής δικτύωσης, απλώς χρησιμοπο</a:t>
            </a:r>
            <a:r>
              <a:rPr lang="el-GR" b="0" i="0" dirty="0">
                <a:solidFill>
                  <a:srgbClr val="3C4043"/>
                </a:solidFill>
                <a:effectLst/>
                <a:latin typeface="Roboto" panose="02000000000000000000" pitchFamily="2" charset="0"/>
              </a:rPr>
              <a:t>ιήστε</a:t>
            </a:r>
            <a:r>
              <a:rPr lang="en-US" b="0" i="0" dirty="0">
                <a:solidFill>
                  <a:srgbClr val="3C4043"/>
                </a:solidFill>
                <a:effectLst/>
                <a:latin typeface="Roboto" panose="02000000000000000000" pitchFamily="2" charset="0"/>
              </a:rPr>
              <a:t> το σύμβολο όπως φαίνεται στη διαφάνεια και βάλ</a:t>
            </a:r>
            <a:r>
              <a:rPr lang="el-GR" b="0" i="0" dirty="0">
                <a:solidFill>
                  <a:srgbClr val="3C4043"/>
                </a:solidFill>
                <a:effectLst/>
                <a:latin typeface="Roboto" panose="02000000000000000000" pitchFamily="2" charset="0"/>
              </a:rPr>
              <a:t>τ</a:t>
            </a:r>
            <a:r>
              <a:rPr lang="en-US" b="0" i="0" dirty="0">
                <a:solidFill>
                  <a:srgbClr val="3C4043"/>
                </a:solidFill>
                <a:effectLst/>
                <a:latin typeface="Roboto" panose="02000000000000000000" pitchFamily="2" charset="0"/>
              </a:rPr>
              <a:t>ε το πριν από το όνομα του ιδρύματος και θα γίνει μπλε. Το μπλε </a:t>
            </a:r>
            <a:r>
              <a:rPr lang="en-US" b="0" i="0" dirty="0" err="1">
                <a:solidFill>
                  <a:srgbClr val="3C4043"/>
                </a:solidFill>
                <a:effectLst/>
                <a:latin typeface="Roboto" panose="02000000000000000000" pitchFamily="2" charset="0"/>
              </a:rPr>
              <a:t>χρώμ</a:t>
            </a:r>
            <a:r>
              <a:rPr lang="en-US" b="0" i="0" dirty="0">
                <a:solidFill>
                  <a:srgbClr val="3C4043"/>
                </a:solidFill>
                <a:effectLst/>
                <a:latin typeface="Roboto" panose="02000000000000000000" pitchFamily="2" charset="0"/>
              </a:rPr>
              <a:t>α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δείχνει ότι αυτό το ίδρυμα έχει επισημανθεί στην ανάρτησή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12</a:t>
            </a:fld>
            <a:endParaRPr lang="de-AT"/>
          </a:p>
        </p:txBody>
      </p:sp>
    </p:spTree>
    <p:extLst>
      <p:ext uri="{BB962C8B-B14F-4D97-AF65-F5344CB8AC3E}">
        <p14:creationId xmlns:p14="http://schemas.microsoft.com/office/powerpoint/2010/main" val="221721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3C4043"/>
                </a:solidFill>
                <a:effectLst/>
                <a:latin typeface="Roboto" panose="02000000000000000000" pitchFamily="2" charset="0"/>
              </a:rPr>
              <a:t>Το περιεχόμενο που δημιουργείται από χρήστες είναι συνεισφορές από την κοινότητά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Αυτές θα μπορούσαν να είναι, για παράδειγμα, αναρτήσεις στις οποίες αναφέρεται το ίδρυμά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αξιολογείται η υπηρεσία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ή δοκιμάζεται το προϊόν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Μοιρ</a:t>
            </a:r>
            <a:r>
              <a:rPr lang="el-GR" b="0" i="0" dirty="0">
                <a:solidFill>
                  <a:srgbClr val="3C4043"/>
                </a:solidFill>
                <a:effectLst/>
                <a:latin typeface="Roboto" panose="02000000000000000000" pitchFamily="2" charset="0"/>
              </a:rPr>
              <a:t>αστείτε</a:t>
            </a:r>
            <a:r>
              <a:rPr lang="en-US" b="0" i="0" dirty="0">
                <a:solidFill>
                  <a:srgbClr val="3C4043"/>
                </a:solidFill>
                <a:effectLst/>
                <a:latin typeface="Roboto" panose="02000000000000000000" pitchFamily="2" charset="0"/>
              </a:rPr>
              <a:t> το στους </a:t>
            </a:r>
            <a:r>
              <a:rPr lang="en-US" b="0" i="0" dirty="0" err="1">
                <a:solidFill>
                  <a:srgbClr val="3C4043"/>
                </a:solidFill>
                <a:effectLst/>
                <a:latin typeface="Roboto" panose="02000000000000000000" pitchFamily="2" charset="0"/>
              </a:rPr>
              <a:t>λογ</a:t>
            </a:r>
            <a:r>
              <a:rPr lang="en-US" b="0" i="0" dirty="0">
                <a:solidFill>
                  <a:srgbClr val="3C4043"/>
                </a:solidFill>
                <a:effectLst/>
                <a:latin typeface="Roboto" panose="02000000000000000000" pitchFamily="2" charset="0"/>
              </a:rPr>
              <a:t>αριασμούς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στα μέσα κοινωνικής δικτύωσης. Αυτό θα σ</a:t>
            </a:r>
            <a:r>
              <a:rPr lang="el-GR" b="0" i="0" dirty="0">
                <a:solidFill>
                  <a:srgbClr val="3C4043"/>
                </a:solidFill>
                <a:effectLst/>
                <a:latin typeface="Roboto" panose="02000000000000000000" pitchFamily="2" charset="0"/>
              </a:rPr>
              <a:t>ας </a:t>
            </a:r>
            <a:r>
              <a:rPr lang="en-US" b="0" i="0" dirty="0" err="1">
                <a:solidFill>
                  <a:srgbClr val="3C4043"/>
                </a:solidFill>
                <a:effectLst/>
                <a:latin typeface="Roboto" panose="02000000000000000000" pitchFamily="2" charset="0"/>
              </a:rPr>
              <a:t>κάνει</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ιο</a:t>
            </a:r>
            <a:r>
              <a:rPr lang="en-US" b="0" i="0" dirty="0">
                <a:solidFill>
                  <a:srgbClr val="3C4043"/>
                </a:solidFill>
                <a:effectLst/>
                <a:latin typeface="Roboto" panose="02000000000000000000" pitchFamily="2" charset="0"/>
              </a:rPr>
              <a:t> α</a:t>
            </a:r>
            <a:r>
              <a:rPr lang="en-US" b="0" i="0" dirty="0" err="1">
                <a:solidFill>
                  <a:srgbClr val="3C4043"/>
                </a:solidFill>
                <a:effectLst/>
                <a:latin typeface="Roboto" panose="02000000000000000000" pitchFamily="2" charset="0"/>
              </a:rPr>
              <a:t>υθεντικ</a:t>
            </a:r>
            <a:r>
              <a:rPr lang="el-GR" b="0" i="0" dirty="0">
                <a:solidFill>
                  <a:srgbClr val="3C4043"/>
                </a:solidFill>
                <a:effectLst/>
                <a:latin typeface="Roboto" panose="02000000000000000000" pitchFamily="2" charset="0"/>
              </a:rPr>
              <a:t>ό</a:t>
            </a:r>
            <a:r>
              <a:rPr lang="en-US" b="0" i="0" dirty="0">
                <a:solidFill>
                  <a:srgbClr val="3C4043"/>
                </a:solidFill>
                <a:effectLst/>
                <a:latin typeface="Roboto" panose="02000000000000000000" pitchFamily="2" charset="0"/>
              </a:rPr>
              <a:t> και α</a:t>
            </a:r>
            <a:r>
              <a:rPr lang="en-US" b="0" i="0" dirty="0" err="1">
                <a:solidFill>
                  <a:srgbClr val="3C4043"/>
                </a:solidFill>
                <a:effectLst/>
                <a:latin typeface="Roboto" panose="02000000000000000000" pitchFamily="2" charset="0"/>
              </a:rPr>
              <a:t>ξιό</a:t>
            </a:r>
            <a:r>
              <a:rPr lang="en-US" b="0" i="0" dirty="0">
                <a:solidFill>
                  <a:srgbClr val="3C4043"/>
                </a:solidFill>
                <a:effectLst/>
                <a:latin typeface="Roboto" panose="02000000000000000000" pitchFamily="2" charset="0"/>
              </a:rPr>
              <a:t>πιστο ταυτόχρονα, αυξάνοντας την αλληλεπίδραση στο προφίλ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a:t>
            </a:r>
          </a:p>
          <a:p>
            <a:endParaRPr lang="en-US" b="0" i="0" dirty="0">
              <a:solidFill>
                <a:srgbClr val="3C4043"/>
              </a:solidFill>
              <a:effectLst/>
              <a:latin typeface="Roboto" panose="02000000000000000000" pitchFamily="2" charset="0"/>
            </a:endParaRPr>
          </a:p>
          <a:p>
            <a:r>
              <a:rPr lang="en-US" b="0" i="0" dirty="0">
                <a:solidFill>
                  <a:srgbClr val="3C4043"/>
                </a:solidFill>
                <a:effectLst/>
                <a:latin typeface="Roboto" panose="02000000000000000000" pitchFamily="2" charset="0"/>
              </a:rPr>
              <a:t>Το σημείο αυτό συνδέεται άμεσα με το προηγούμενο. </a:t>
            </a:r>
            <a:r>
              <a:rPr lang="en-US" b="0" i="0" dirty="0" err="1">
                <a:solidFill>
                  <a:srgbClr val="3C4043"/>
                </a:solidFill>
                <a:effectLst/>
                <a:latin typeface="Roboto" panose="02000000000000000000" pitchFamily="2" charset="0"/>
              </a:rPr>
              <a:t>Χτίσ</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συνεργασίες με άλλα ιδρύματα και θα επωφεληθούν και οι δύο πλευρές. </a:t>
            </a:r>
          </a:p>
        </p:txBody>
      </p:sp>
      <p:sp>
        <p:nvSpPr>
          <p:cNvPr id="4" name="Foliennummernplatzhalter 3"/>
          <p:cNvSpPr>
            <a:spLocks noGrp="1"/>
          </p:cNvSpPr>
          <p:nvPr>
            <p:ph type="sldNum" sz="quarter" idx="5"/>
          </p:nvPr>
        </p:nvSpPr>
        <p:spPr/>
        <p:txBody>
          <a:bodyPr/>
          <a:lstStyle/>
          <a:p>
            <a:fld id="{999433EF-1E01-4717-96BF-F44828D2ED17}" type="slidenum">
              <a:rPr lang="de-AT" smtClean="0"/>
              <a:t>13</a:t>
            </a:fld>
            <a:endParaRPr lang="de-AT"/>
          </a:p>
        </p:txBody>
      </p:sp>
    </p:spTree>
    <p:extLst>
      <p:ext uri="{BB962C8B-B14F-4D97-AF65-F5344CB8AC3E}">
        <p14:creationId xmlns:p14="http://schemas.microsoft.com/office/powerpoint/2010/main" val="78258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3C4043"/>
                </a:solidFill>
                <a:effectLst/>
                <a:latin typeface="Roboto" panose="02000000000000000000" pitchFamily="2" charset="0"/>
              </a:rPr>
              <a:t>Οι διαγωνισμοί και οι λοταρίες βοηθούν να προσελκύσε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την προσοχή στο </a:t>
            </a:r>
            <a:r>
              <a:rPr lang="en-US" b="0" i="0" dirty="0" err="1">
                <a:solidFill>
                  <a:srgbClr val="3C4043"/>
                </a:solidFill>
                <a:effectLst/>
                <a:latin typeface="Roboto" panose="02000000000000000000" pitchFamily="2" charset="0"/>
              </a:rPr>
              <a:t>ίδρυμά</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και να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κάνε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πιο γνωστό. Οι χρήστες είναι πιο πιθανό να μοιραστούν αναρτήσεις και να προσκαλέσουν τους φίλους τους να το κάνουν. Και τα δύο αυξάνουν </a:t>
            </a:r>
            <a:r>
              <a:rPr lang="en-US" b="0" i="0" dirty="0" err="1">
                <a:solidFill>
                  <a:srgbClr val="3C4043"/>
                </a:solidFill>
                <a:effectLst/>
                <a:latin typeface="Roboto" panose="02000000000000000000" pitchFamily="2" charset="0"/>
              </a:rPr>
              <a:t>την</a:t>
            </a:r>
            <a:r>
              <a:rPr lang="en-US" b="0" i="0" dirty="0">
                <a:solidFill>
                  <a:srgbClr val="3C4043"/>
                </a:solidFill>
                <a:effectLst/>
                <a:latin typeface="Roboto" panose="02000000000000000000" pitchFamily="2" charset="0"/>
              </a:rPr>
              <a:t> </a:t>
            </a:r>
            <a:r>
              <a:rPr lang="el-GR" b="0" i="0" dirty="0">
                <a:solidFill>
                  <a:srgbClr val="3C4043"/>
                </a:solidFill>
                <a:effectLst/>
                <a:latin typeface="Roboto" panose="02000000000000000000" pitchFamily="2" charset="0"/>
              </a:rPr>
              <a:t>απήχησή σας</a:t>
            </a:r>
            <a:r>
              <a:rPr lang="en-US" b="0" i="0" dirty="0">
                <a:solidFill>
                  <a:srgbClr val="3C4043"/>
                </a:solidFill>
                <a:effectLst/>
                <a:latin typeface="Roboto" panose="02000000000000000000" pitchFamily="2" charset="0"/>
              </a:rPr>
              <a:t>. Επιπλέον, η αλληλεπίδραση αυξάνεται σημαντικά. Εάν τα σχόλια και τα likes αποτελούν προϋπόθεση για τη συμμετοχή στον διαγωνισμό, αυτό παρακινεί τους χρήστες να </a:t>
            </a:r>
            <a:r>
              <a:rPr lang="el-GR" b="0" i="0" dirty="0">
                <a:solidFill>
                  <a:srgbClr val="3C4043"/>
                </a:solidFill>
                <a:effectLst/>
                <a:latin typeface="Roboto" panose="02000000000000000000" pitchFamily="2" charset="0"/>
              </a:rPr>
              <a:t>σας </a:t>
            </a:r>
            <a:r>
              <a:rPr lang="en-US" b="0" i="0" dirty="0">
                <a:solidFill>
                  <a:srgbClr val="3C4043"/>
                </a:solidFill>
                <a:effectLst/>
                <a:latin typeface="Roboto" panose="02000000000000000000" pitchFamily="2" charset="0"/>
              </a:rPr>
              <a:t>τα δώσουν. Ταυτόχρονα, χτίζε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την αφοσίωση των π</a:t>
            </a:r>
            <a:r>
              <a:rPr lang="en-US" b="0" i="0" dirty="0" err="1">
                <a:solidFill>
                  <a:srgbClr val="3C4043"/>
                </a:solidFill>
                <a:effectLst/>
                <a:latin typeface="Roboto" panose="02000000000000000000" pitchFamily="2" charset="0"/>
              </a:rPr>
              <a:t>ελ</a:t>
            </a:r>
            <a:r>
              <a:rPr lang="en-US" b="0" i="0" dirty="0">
                <a:solidFill>
                  <a:srgbClr val="3C4043"/>
                </a:solidFill>
                <a:effectLst/>
                <a:latin typeface="Roboto" panose="02000000000000000000" pitchFamily="2" charset="0"/>
              </a:rPr>
              <a:t>ατών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Είναι σημαντικό να δίνε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προσοχή στους νομικούς κανονισμούς κατά τη διενέργεια τέτοιων ενεργειών.</a:t>
            </a:r>
          </a:p>
          <a:p>
            <a:endParaRPr lang="en-US" b="0" i="0" dirty="0">
              <a:solidFill>
                <a:srgbClr val="3C4043"/>
              </a:solidFill>
              <a:effectLst/>
              <a:latin typeface="Roboto" panose="02000000000000000000" pitchFamily="2" charset="0"/>
            </a:endParaRPr>
          </a:p>
          <a:p>
            <a:r>
              <a:rPr lang="en-US" b="0" i="0" dirty="0">
                <a:solidFill>
                  <a:srgbClr val="3C4043"/>
                </a:solidFill>
                <a:effectLst/>
                <a:latin typeface="Roboto" panose="02000000000000000000" pitchFamily="2" charset="0"/>
              </a:rPr>
              <a:t>Για παράδειγμα, μπορεί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να π</a:t>
            </a:r>
            <a:r>
              <a:rPr lang="en-US" b="0" i="0" dirty="0" err="1">
                <a:solidFill>
                  <a:srgbClr val="3C4043"/>
                </a:solidFill>
                <a:effectLst/>
                <a:latin typeface="Roboto" panose="02000000000000000000" pitchFamily="2" charset="0"/>
              </a:rPr>
              <a:t>ρογρ</a:t>
            </a:r>
            <a:r>
              <a:rPr lang="en-US" b="0" i="0" dirty="0">
                <a:solidFill>
                  <a:srgbClr val="3C4043"/>
                </a:solidFill>
                <a:effectLst/>
                <a:latin typeface="Roboto" panose="02000000000000000000" pitchFamily="2" charset="0"/>
              </a:rPr>
              <a:t>αμματίσε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έναν διαγωνισμό και ο νικητής θα προσκληθεί σε μια έκθεση ή σε μια άλλη εκδήλωση στο ίδρυμά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p>
        </p:txBody>
      </p:sp>
      <p:sp>
        <p:nvSpPr>
          <p:cNvPr id="4" name="Foliennummernplatzhalter 3"/>
          <p:cNvSpPr>
            <a:spLocks noGrp="1"/>
          </p:cNvSpPr>
          <p:nvPr>
            <p:ph type="sldNum" sz="quarter" idx="5"/>
          </p:nvPr>
        </p:nvSpPr>
        <p:spPr/>
        <p:txBody>
          <a:bodyPr/>
          <a:lstStyle/>
          <a:p>
            <a:fld id="{999433EF-1E01-4717-96BF-F44828D2ED17}" type="slidenum">
              <a:rPr lang="de-AT" smtClean="0"/>
              <a:t>14</a:t>
            </a:fld>
            <a:endParaRPr lang="de-AT"/>
          </a:p>
        </p:txBody>
      </p:sp>
    </p:spTree>
    <p:extLst>
      <p:ext uri="{BB962C8B-B14F-4D97-AF65-F5344CB8AC3E}">
        <p14:creationId xmlns:p14="http://schemas.microsoft.com/office/powerpoint/2010/main" val="152697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3C4043"/>
                </a:solidFill>
                <a:effectLst/>
                <a:latin typeface="Roboto" panose="02000000000000000000" pitchFamily="2" charset="0"/>
              </a:rPr>
              <a:t>Η αλληλεπίδραση με τους </a:t>
            </a:r>
            <a:r>
              <a:rPr lang="el-GR" b="0" i="0" dirty="0">
                <a:solidFill>
                  <a:srgbClr val="3C4043"/>
                </a:solidFill>
                <a:effectLst/>
                <a:latin typeface="Roboto" panose="02000000000000000000" pitchFamily="2" charset="0"/>
              </a:rPr>
              <a:t>ακόλουθούς σας </a:t>
            </a:r>
            <a:r>
              <a:rPr lang="en-US" b="0" i="0" dirty="0" err="1">
                <a:solidFill>
                  <a:srgbClr val="3C4043"/>
                </a:solidFill>
                <a:effectLst/>
                <a:latin typeface="Roboto" panose="02000000000000000000" pitchFamily="2" charset="0"/>
              </a:rPr>
              <a:t>είν</a:t>
            </a:r>
            <a:r>
              <a:rPr lang="en-US" b="0" i="0" dirty="0">
                <a:solidFill>
                  <a:srgbClr val="3C4043"/>
                </a:solidFill>
                <a:effectLst/>
                <a:latin typeface="Roboto" panose="02000000000000000000" pitchFamily="2" charset="0"/>
              </a:rPr>
              <a:t>αι πολύ σημαντική και περιλαμβάνει την απάντηση σε σχόλια και μηνύματα. Επιπλέον, </a:t>
            </a:r>
            <a:r>
              <a:rPr lang="en-US" b="0" i="0" dirty="0" err="1">
                <a:solidFill>
                  <a:srgbClr val="3C4043"/>
                </a:solidFill>
                <a:effectLst/>
                <a:latin typeface="Roboto" panose="02000000000000000000" pitchFamily="2" charset="0"/>
              </a:rPr>
              <a:t>συμμετέχε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σε συζητήσεις που σχετίζονται με τον κλάδο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το π</a:t>
            </a:r>
            <a:r>
              <a:rPr lang="en-US" b="0" i="0" dirty="0" err="1">
                <a:solidFill>
                  <a:srgbClr val="3C4043"/>
                </a:solidFill>
                <a:effectLst/>
                <a:latin typeface="Roboto" panose="02000000000000000000" pitchFamily="2" charset="0"/>
              </a:rPr>
              <a:t>ροϊόν</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ή ένα θέμα στο οποίο έχε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εμπειρία. Με αυτόν τον </a:t>
            </a:r>
            <a:r>
              <a:rPr lang="en-US" b="0" i="0" dirty="0" err="1">
                <a:solidFill>
                  <a:srgbClr val="3C4043"/>
                </a:solidFill>
                <a:effectLst/>
                <a:latin typeface="Roboto" panose="02000000000000000000" pitchFamily="2" charset="0"/>
              </a:rPr>
              <a:t>τρό</a:t>
            </a:r>
            <a:r>
              <a:rPr lang="en-US" b="0" i="0" dirty="0">
                <a:solidFill>
                  <a:srgbClr val="3C4043"/>
                </a:solidFill>
                <a:effectLst/>
                <a:latin typeface="Roboto" panose="02000000000000000000" pitchFamily="2" charset="0"/>
              </a:rPr>
              <a:t>πο χτίζε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έναν δεσμό μεταξύ της εταιρείας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και των χρηστών των μέσων κοινωνικής δικτύωσης.</a:t>
            </a:r>
          </a:p>
          <a:p>
            <a:endParaRPr lang="en-US" b="0" i="0" dirty="0">
              <a:solidFill>
                <a:srgbClr val="3C4043"/>
              </a:solidFill>
              <a:effectLst/>
              <a:latin typeface="Roboto" panose="02000000000000000000" pitchFamily="2" charset="0"/>
            </a:endParaRPr>
          </a:p>
          <a:p>
            <a:r>
              <a:rPr lang="en-US" b="0" i="0" dirty="0">
                <a:solidFill>
                  <a:srgbClr val="3C4043"/>
                </a:solidFill>
                <a:effectLst/>
                <a:latin typeface="Roboto" panose="02000000000000000000" pitchFamily="2" charset="0"/>
              </a:rPr>
              <a:t>Αλλά να </a:t>
            </a:r>
            <a:r>
              <a:rPr lang="en-US" b="0" i="0" dirty="0" err="1">
                <a:solidFill>
                  <a:srgbClr val="3C4043"/>
                </a:solidFill>
                <a:effectLst/>
                <a:latin typeface="Roboto" panose="02000000000000000000" pitchFamily="2" charset="0"/>
              </a:rPr>
              <a:t>είσ</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ροσεκτικ</a:t>
            </a:r>
            <a:r>
              <a:rPr lang="el-GR" b="0" i="0" dirty="0">
                <a:solidFill>
                  <a:srgbClr val="3C4043"/>
                </a:solidFill>
                <a:effectLst/>
                <a:latin typeface="Roboto" panose="02000000000000000000" pitchFamily="2" charset="0"/>
              </a:rPr>
              <a:t>ός</a:t>
            </a:r>
            <a:r>
              <a:rPr lang="en-US" b="0" i="0" dirty="0">
                <a:solidFill>
                  <a:srgbClr val="3C4043"/>
                </a:solidFill>
                <a:effectLst/>
                <a:latin typeface="Roboto" panose="02000000000000000000" pitchFamily="2" charset="0"/>
              </a:rPr>
              <a:t>. Όπ</a:t>
            </a:r>
            <a:r>
              <a:rPr lang="en-US" b="0" i="0" dirty="0" err="1">
                <a:solidFill>
                  <a:srgbClr val="3C4043"/>
                </a:solidFill>
                <a:effectLst/>
                <a:latin typeface="Roboto" panose="02000000000000000000" pitchFamily="2" charset="0"/>
              </a:rPr>
              <a:t>ως</a:t>
            </a:r>
            <a:r>
              <a:rPr lang="en-US" b="0" i="0" dirty="0">
                <a:solidFill>
                  <a:srgbClr val="3C4043"/>
                </a:solidFill>
                <a:effectLst/>
                <a:latin typeface="Roboto" panose="02000000000000000000" pitchFamily="2" charset="0"/>
              </a:rPr>
              <a:t> </a:t>
            </a:r>
            <a:r>
              <a:rPr lang="el-GR" b="0" i="0" dirty="0">
                <a:solidFill>
                  <a:srgbClr val="3C4043"/>
                </a:solidFill>
                <a:effectLst/>
                <a:latin typeface="Roboto" panose="02000000000000000000" pitchFamily="2" charset="0"/>
              </a:rPr>
              <a:t>μάθετε</a:t>
            </a:r>
            <a:r>
              <a:rPr lang="en-US" b="0" i="0" dirty="0">
                <a:solidFill>
                  <a:srgbClr val="3C4043"/>
                </a:solidFill>
                <a:effectLst/>
                <a:latin typeface="Roboto" panose="02000000000000000000" pitchFamily="2" charset="0"/>
              </a:rPr>
              <a:t> </a:t>
            </a:r>
            <a:r>
              <a:rPr lang="el-GR" b="0" i="0" dirty="0">
                <a:solidFill>
                  <a:srgbClr val="3C4043"/>
                </a:solidFill>
                <a:effectLst/>
                <a:latin typeface="Roboto" panose="02000000000000000000" pitchFamily="2" charset="0"/>
              </a:rPr>
              <a:t>στη συνεδρία </a:t>
            </a:r>
            <a:r>
              <a:rPr lang="en-US" b="0" i="0" dirty="0">
                <a:solidFill>
                  <a:srgbClr val="3C4043"/>
                </a:solidFill>
                <a:effectLst/>
                <a:latin typeface="Roboto" panose="02000000000000000000" pitchFamily="2" charset="0"/>
              </a:rPr>
              <a:t>3 για τη διαδικτυακή συμπεριφορά, προσπ</a:t>
            </a:r>
            <a:r>
              <a:rPr lang="el-GR" b="0" i="0" dirty="0">
                <a:solidFill>
                  <a:srgbClr val="3C4043"/>
                </a:solidFill>
                <a:effectLst/>
                <a:latin typeface="Roboto" panose="02000000000000000000" pitchFamily="2" charset="0"/>
              </a:rPr>
              <a:t>αθήστε</a:t>
            </a:r>
            <a:r>
              <a:rPr lang="en-US" b="0" i="0" dirty="0">
                <a:solidFill>
                  <a:srgbClr val="3C4043"/>
                </a:solidFill>
                <a:effectLst/>
                <a:latin typeface="Roboto" panose="02000000000000000000" pitchFamily="2" charset="0"/>
              </a:rPr>
              <a:t> πάντα να είσ</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φιλικ</a:t>
            </a:r>
            <a:r>
              <a:rPr lang="el-GR" b="0" i="0" dirty="0">
                <a:solidFill>
                  <a:srgbClr val="3C4043"/>
                </a:solidFill>
                <a:effectLst/>
                <a:latin typeface="Roboto" panose="02000000000000000000" pitchFamily="2" charset="0"/>
              </a:rPr>
              <a:t>ός</a:t>
            </a:r>
            <a:r>
              <a:rPr lang="en-US" b="0" i="0" dirty="0">
                <a:solidFill>
                  <a:srgbClr val="3C4043"/>
                </a:solidFill>
                <a:effectLst/>
                <a:latin typeface="Roboto" panose="02000000000000000000" pitchFamily="2" charset="0"/>
              </a:rPr>
              <a:t> και </a:t>
            </a:r>
            <a:r>
              <a:rPr lang="en-US" b="0" i="0" dirty="0" err="1">
                <a:solidFill>
                  <a:srgbClr val="3C4043"/>
                </a:solidFill>
                <a:effectLst/>
                <a:latin typeface="Roboto" panose="02000000000000000000" pitchFamily="2" charset="0"/>
              </a:rPr>
              <a:t>ευγενικ</a:t>
            </a:r>
            <a:r>
              <a:rPr lang="el-GR" b="0" i="0" dirty="0">
                <a:solidFill>
                  <a:srgbClr val="3C4043"/>
                </a:solidFill>
                <a:effectLst/>
                <a:latin typeface="Roboto" panose="02000000000000000000" pitchFamily="2" charset="0"/>
              </a:rPr>
              <a:t>ός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Εάν</a:t>
            </a:r>
            <a:r>
              <a:rPr lang="en-US" b="0" i="0" dirty="0">
                <a:solidFill>
                  <a:srgbClr val="3C4043"/>
                </a:solidFill>
                <a:effectLst/>
                <a:latin typeface="Roboto" panose="02000000000000000000" pitchFamily="2" charset="0"/>
              </a:rPr>
              <a:t> β</a:t>
            </a:r>
            <a:r>
              <a:rPr lang="en-US" b="0" i="0" dirty="0" err="1">
                <a:solidFill>
                  <a:srgbClr val="3C4043"/>
                </a:solidFill>
                <a:effectLst/>
                <a:latin typeface="Roboto" panose="02000000000000000000" pitchFamily="2" charset="0"/>
              </a:rPr>
              <a:t>ρε</a:t>
            </a:r>
            <a:r>
              <a:rPr lang="el-GR" b="0" i="0" dirty="0">
                <a:solidFill>
                  <a:srgbClr val="3C4043"/>
                </a:solidFill>
                <a:effectLst/>
                <a:latin typeface="Roboto" panose="02000000000000000000" pitchFamily="2" charset="0"/>
              </a:rPr>
              <a:t>ίτε</a:t>
            </a:r>
            <a:r>
              <a:rPr lang="en-US" b="0" i="0" dirty="0">
                <a:solidFill>
                  <a:srgbClr val="3C4043"/>
                </a:solidFill>
                <a:effectLst/>
                <a:latin typeface="Roboto" panose="02000000000000000000" pitchFamily="2" charset="0"/>
              </a:rPr>
              <a:t> ένα πολύ κακό ή μη φιλικό σχόλιο στον ιστότοπό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έχετε 2 επιλογές: Να </a:t>
            </a:r>
            <a:r>
              <a:rPr lang="en-US" b="0" i="0" dirty="0" err="1">
                <a:solidFill>
                  <a:srgbClr val="3C4043"/>
                </a:solidFill>
                <a:effectLst/>
                <a:latin typeface="Roboto" panose="02000000000000000000" pitchFamily="2" charset="0"/>
              </a:rPr>
              <a:t>δι</a:t>
            </a:r>
            <a:r>
              <a:rPr lang="en-US" b="0" i="0" dirty="0">
                <a:solidFill>
                  <a:srgbClr val="3C4043"/>
                </a:solidFill>
                <a:effectLst/>
                <a:latin typeface="Roboto" panose="02000000000000000000" pitchFamily="2" charset="0"/>
              </a:rPr>
              <a:t>αγράψ</a:t>
            </a:r>
            <a:r>
              <a:rPr lang="el-GR" b="0" i="0" dirty="0">
                <a:solidFill>
                  <a:srgbClr val="3C4043"/>
                </a:solidFill>
                <a:effectLst/>
                <a:latin typeface="Roboto" panose="02000000000000000000" pitchFamily="2" charset="0"/>
              </a:rPr>
              <a:t>ετε</a:t>
            </a:r>
            <a:r>
              <a:rPr lang="en-US" b="0" i="0" dirty="0">
                <a:solidFill>
                  <a:srgbClr val="3C4043"/>
                </a:solidFill>
                <a:effectLst/>
                <a:latin typeface="Roboto" panose="02000000000000000000" pitchFamily="2" charset="0"/>
              </a:rPr>
              <a:t> το σχόλιο ή να </a:t>
            </a:r>
            <a:r>
              <a:rPr lang="en-US" b="0" i="0" dirty="0" err="1">
                <a:solidFill>
                  <a:srgbClr val="3C4043"/>
                </a:solidFill>
                <a:effectLst/>
                <a:latin typeface="Roboto" panose="02000000000000000000" pitchFamily="2" charset="0"/>
              </a:rPr>
              <a:t>μην</a:t>
            </a:r>
            <a:r>
              <a:rPr lang="en-US" b="0" i="0" dirty="0">
                <a:solidFill>
                  <a:srgbClr val="3C4043"/>
                </a:solidFill>
                <a:effectLst/>
                <a:latin typeface="Roboto" panose="02000000000000000000" pitchFamily="2" charset="0"/>
              </a:rPr>
              <a:t> απα</a:t>
            </a:r>
            <a:r>
              <a:rPr lang="en-US" b="0" i="0" dirty="0" err="1">
                <a:solidFill>
                  <a:srgbClr val="3C4043"/>
                </a:solidFill>
                <a:effectLst/>
                <a:latin typeface="Roboto" panose="02000000000000000000" pitchFamily="2" charset="0"/>
              </a:rPr>
              <a:t>ντήσε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Αυτός είναι ο μόνος τρόπος για να αντιμετωπίσε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τα λεγόμενα "τρολ".</a:t>
            </a:r>
          </a:p>
          <a:p>
            <a:endParaRPr lang="en-US" b="0" i="0" dirty="0">
              <a:solidFill>
                <a:srgbClr val="3C4043"/>
              </a:solidFill>
              <a:effectLst/>
              <a:latin typeface="Roboto" panose="02000000000000000000" pitchFamily="2" charset="0"/>
            </a:endParaRPr>
          </a:p>
          <a:p>
            <a:r>
              <a:rPr lang="en-US" b="0" i="0" dirty="0" err="1">
                <a:solidFill>
                  <a:srgbClr val="202124"/>
                </a:solidFill>
                <a:effectLst/>
                <a:latin typeface="Google Sans"/>
              </a:rPr>
              <a:t>Τρολάρισμ</a:t>
            </a:r>
            <a:r>
              <a:rPr lang="en-US" b="0" i="0" dirty="0">
                <a:solidFill>
                  <a:srgbClr val="202124"/>
                </a:solidFill>
                <a:effectLst/>
                <a:latin typeface="Google Sans"/>
              </a:rPr>
              <a:t>α είναι όταν κάποιος προσπαθεί σκόπιμα να αναστατώσει άλλους στο διαδίκτυο. Το τρολάρισμα μπορεί να οδηγήσει σε ένα σωρό επιθέσεις, όταν και άλλοι συμμετέχουν στην επίθεση. Υπάρχει ένας απλός κανόνας που λέει: Ποτέ μην ταΐζε</a:t>
            </a:r>
            <a:r>
              <a:rPr lang="el-GR" b="0" i="0" dirty="0">
                <a:solidFill>
                  <a:srgbClr val="202124"/>
                </a:solidFill>
                <a:effectLst/>
                <a:latin typeface="Google Sans"/>
              </a:rPr>
              <a:t>ις</a:t>
            </a:r>
            <a:r>
              <a:rPr lang="en-US" b="0" i="0" dirty="0">
                <a:solidFill>
                  <a:srgbClr val="202124"/>
                </a:solidFill>
                <a:effectLst/>
                <a:latin typeface="Google Sans"/>
              </a:rPr>
              <a:t> το τρολ. </a:t>
            </a:r>
            <a:endParaRPr lang="en-US" b="0" i="0" dirty="0">
              <a:solidFill>
                <a:srgbClr val="3C4043"/>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fld id="{999433EF-1E01-4717-96BF-F44828D2ED17}" type="slidenum">
              <a:rPr lang="de-AT" smtClean="0"/>
              <a:t>15</a:t>
            </a:fld>
            <a:endParaRPr lang="de-AT"/>
          </a:p>
        </p:txBody>
      </p:sp>
    </p:spTree>
    <p:extLst>
      <p:ext uri="{BB962C8B-B14F-4D97-AF65-F5344CB8AC3E}">
        <p14:creationId xmlns:p14="http://schemas.microsoft.com/office/powerpoint/2010/main" val="3685870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3C4043"/>
                </a:solidFill>
                <a:effectLst/>
                <a:latin typeface="Roboto" panose="02000000000000000000" pitchFamily="2" charset="0"/>
              </a:rPr>
              <a:t>Θα πρέπει να αξιολογεί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τακτικά τις </a:t>
            </a:r>
            <a:r>
              <a:rPr lang="en-US" b="0" i="0" dirty="0" err="1">
                <a:solidFill>
                  <a:srgbClr val="3C4043"/>
                </a:solidFill>
                <a:effectLst/>
                <a:latin typeface="Roboto" panose="02000000000000000000" pitchFamily="2" charset="0"/>
              </a:rPr>
              <a:t>δρ</a:t>
            </a:r>
            <a:r>
              <a:rPr lang="en-US" b="0" i="0" dirty="0">
                <a:solidFill>
                  <a:srgbClr val="3C4043"/>
                </a:solidFill>
                <a:effectLst/>
                <a:latin typeface="Roboto" panose="02000000000000000000" pitchFamily="2" charset="0"/>
              </a:rPr>
              <a:t>αστηριότητές σ</a:t>
            </a:r>
            <a:r>
              <a:rPr lang="el-GR" b="0" i="0" dirty="0">
                <a:solidFill>
                  <a:srgbClr val="3C4043"/>
                </a:solidFill>
                <a:effectLst/>
                <a:latin typeface="Roboto" panose="02000000000000000000" pitchFamily="2" charset="0"/>
              </a:rPr>
              <a:t>ας </a:t>
            </a:r>
            <a:r>
              <a:rPr lang="en-US" b="0" i="0" dirty="0" err="1">
                <a:solidFill>
                  <a:srgbClr val="3C4043"/>
                </a:solidFill>
                <a:effectLst/>
                <a:latin typeface="Roboto" panose="02000000000000000000" pitchFamily="2" charset="0"/>
              </a:rPr>
              <a:t>στ</a:t>
            </a:r>
            <a:r>
              <a:rPr lang="en-US" b="0" i="0" dirty="0">
                <a:solidFill>
                  <a:srgbClr val="3C4043"/>
                </a:solidFill>
                <a:effectLst/>
                <a:latin typeface="Roboto" panose="02000000000000000000" pitchFamily="2" charset="0"/>
              </a:rPr>
              <a:t>α μέσα κοινωνικής δικτύωσης. </a:t>
            </a:r>
          </a:p>
          <a:p>
            <a:endParaRPr lang="en-US" b="0" i="0" dirty="0">
              <a:solidFill>
                <a:srgbClr val="3C4043"/>
              </a:solidFill>
              <a:effectLst/>
              <a:latin typeface="Roboto" panose="02000000000000000000" pitchFamily="2" charset="0"/>
            </a:endParaRPr>
          </a:p>
          <a:p>
            <a:r>
              <a:rPr lang="el-GR" b="0" i="0" dirty="0">
                <a:solidFill>
                  <a:srgbClr val="3C4043"/>
                </a:solidFill>
                <a:effectLst/>
                <a:latin typeface="Roboto" panose="02000000000000000000" pitchFamily="2" charset="0"/>
              </a:rPr>
              <a:t>Ελέγξτε</a:t>
            </a:r>
            <a:r>
              <a:rPr lang="en-US" b="0" i="0" dirty="0">
                <a:solidFill>
                  <a:srgbClr val="3C4043"/>
                </a:solidFill>
                <a:effectLst/>
                <a:latin typeface="Roboto" panose="02000000000000000000" pitchFamily="2" charset="0"/>
              </a:rPr>
              <a:t> την αποτελεσματικότητα της στρατηγικής που χρησιμοποιεί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για να δε</a:t>
            </a:r>
            <a:r>
              <a:rPr lang="el-GR" b="0" i="0" dirty="0">
                <a:solidFill>
                  <a:srgbClr val="3C4043"/>
                </a:solidFill>
                <a:effectLst/>
                <a:latin typeface="Roboto" panose="02000000000000000000" pitchFamily="2" charset="0"/>
              </a:rPr>
              <a:t>ίτε</a:t>
            </a:r>
            <a:r>
              <a:rPr lang="en-US" b="0" i="0" dirty="0">
                <a:solidFill>
                  <a:srgbClr val="3C4043"/>
                </a:solidFill>
                <a:effectLst/>
                <a:latin typeface="Roboto" panose="02000000000000000000" pitchFamily="2" charset="0"/>
              </a:rPr>
              <a:t> αν επιτυγχάνεται ο επιθυμητός στόχος. Εάν το επιθυμητό αποτέλεσμα δεν έχει ακόμη επιτευχθεί, μπορεί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να α</a:t>
            </a:r>
            <a:r>
              <a:rPr lang="en-US" b="0" i="0" dirty="0" err="1">
                <a:solidFill>
                  <a:srgbClr val="3C4043"/>
                </a:solidFill>
                <a:effectLst/>
                <a:latin typeface="Roboto" panose="02000000000000000000" pitchFamily="2" charset="0"/>
              </a:rPr>
              <a:t>ξιολογήσ</a:t>
            </a:r>
            <a:r>
              <a:rPr lang="el-GR" b="0" i="0" dirty="0">
                <a:solidFill>
                  <a:srgbClr val="3C4043"/>
                </a:solidFill>
                <a:effectLst/>
                <a:latin typeface="Roboto" panose="02000000000000000000" pitchFamily="2" charset="0"/>
              </a:rPr>
              <a:t>ετε</a:t>
            </a:r>
            <a:r>
              <a:rPr lang="en-US" b="0" i="0" dirty="0">
                <a:solidFill>
                  <a:srgbClr val="3C4043"/>
                </a:solidFill>
                <a:effectLst/>
                <a:latin typeface="Roboto" panose="02000000000000000000" pitchFamily="2" charset="0"/>
              </a:rPr>
              <a:t> ποια μέτρα είναι επιτυχή και ποια πρέπει να προσαρμοστούν ή να αναθεωρηθούν. </a:t>
            </a:r>
            <a:r>
              <a:rPr lang="en-US" b="0" i="0" dirty="0" err="1">
                <a:solidFill>
                  <a:srgbClr val="3C4043"/>
                </a:solidFill>
                <a:effectLst/>
                <a:latin typeface="Roboto" panose="02000000000000000000" pitchFamily="2" charset="0"/>
              </a:rPr>
              <a:t>Πώς</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ροχωρά</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a:t>
            </a:r>
          </a:p>
          <a:p>
            <a:endParaRPr lang="en-US" b="0" i="0" dirty="0">
              <a:solidFill>
                <a:srgbClr val="3C4043"/>
              </a:solidFill>
              <a:effectLst/>
              <a:latin typeface="Roboto" panose="02000000000000000000" pitchFamily="2" charset="0"/>
            </a:endParaRPr>
          </a:p>
          <a:p>
            <a:r>
              <a:rPr lang="en-US" b="0" i="0" dirty="0">
                <a:solidFill>
                  <a:srgbClr val="3C4043"/>
                </a:solidFill>
                <a:effectLst/>
                <a:latin typeface="Roboto" panose="02000000000000000000" pitchFamily="2" charset="0"/>
              </a:rPr>
              <a:t>Για την εργασία αυτή, μπορεί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να </a:t>
            </a:r>
            <a:r>
              <a:rPr lang="en-US" b="0" i="0" dirty="0" err="1">
                <a:solidFill>
                  <a:srgbClr val="3C4043"/>
                </a:solidFill>
                <a:effectLst/>
                <a:latin typeface="Roboto" panose="02000000000000000000" pitchFamily="2" charset="0"/>
              </a:rPr>
              <a:t>συν</a:t>
            </a:r>
            <a:r>
              <a:rPr lang="en-US" b="0" i="0" dirty="0">
                <a:solidFill>
                  <a:srgbClr val="3C4043"/>
                </a:solidFill>
                <a:effectLst/>
                <a:latin typeface="Roboto" panose="02000000000000000000" pitchFamily="2" charset="0"/>
              </a:rPr>
              <a:t>αντηθεί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με τους </a:t>
            </a:r>
            <a:r>
              <a:rPr lang="en-US" b="0" i="0" dirty="0" err="1">
                <a:solidFill>
                  <a:srgbClr val="3C4043"/>
                </a:solidFill>
                <a:effectLst/>
                <a:latin typeface="Roboto" panose="02000000000000000000" pitchFamily="2" charset="0"/>
              </a:rPr>
              <a:t>συν</a:t>
            </a:r>
            <a:r>
              <a:rPr lang="en-US" b="0" i="0" dirty="0">
                <a:solidFill>
                  <a:srgbClr val="3C4043"/>
                </a:solidFill>
                <a:effectLst/>
                <a:latin typeface="Roboto" panose="02000000000000000000" pitchFamily="2" charset="0"/>
              </a:rPr>
              <a:t>αδέλφους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Είναι πάντα καλό να ανταλλάσσετε εμπειρίες και απόψεις. Θα </a:t>
            </a:r>
            <a:r>
              <a:rPr lang="en-US" b="0" i="0" dirty="0" err="1">
                <a:solidFill>
                  <a:srgbClr val="3C4043"/>
                </a:solidFill>
                <a:effectLst/>
                <a:latin typeface="Roboto" panose="02000000000000000000" pitchFamily="2" charset="0"/>
              </a:rPr>
              <a:t>δε</a:t>
            </a:r>
            <a:r>
              <a:rPr lang="el-GR" b="0" i="0" dirty="0">
                <a:solidFill>
                  <a:srgbClr val="3C4043"/>
                </a:solidFill>
                <a:effectLst/>
                <a:latin typeface="Roboto" panose="02000000000000000000" pitchFamily="2" charset="0"/>
              </a:rPr>
              <a:t>ίτε</a:t>
            </a:r>
            <a:r>
              <a:rPr lang="en-US" b="0" i="0" dirty="0">
                <a:solidFill>
                  <a:srgbClr val="3C4043"/>
                </a:solidFill>
                <a:effectLst/>
                <a:latin typeface="Roboto" panose="02000000000000000000" pitchFamily="2" charset="0"/>
              </a:rPr>
              <a:t> ότι η ομαδική εργασία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κάνει π</a:t>
            </a:r>
            <a:r>
              <a:rPr lang="en-US" b="0" i="0" dirty="0" err="1">
                <a:solidFill>
                  <a:srgbClr val="3C4043"/>
                </a:solidFill>
                <a:effectLst/>
                <a:latin typeface="Roboto" panose="02000000000000000000" pitchFamily="2" charset="0"/>
              </a:rPr>
              <a:t>ιο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δυν</a:t>
            </a:r>
            <a:r>
              <a:rPr lang="en-US" b="0" i="0" dirty="0">
                <a:solidFill>
                  <a:srgbClr val="3C4043"/>
                </a:solidFill>
                <a:effectLst/>
                <a:latin typeface="Roboto" panose="02000000000000000000" pitchFamily="2" charset="0"/>
              </a:rPr>
              <a:t>ατ</a:t>
            </a:r>
            <a:r>
              <a:rPr lang="el-GR" b="0" i="0" dirty="0">
                <a:solidFill>
                  <a:srgbClr val="3C4043"/>
                </a:solidFill>
                <a:effectLst/>
                <a:latin typeface="Roboto" panose="02000000000000000000" pitchFamily="2" charset="0"/>
              </a:rPr>
              <a:t>ό</a:t>
            </a:r>
            <a:r>
              <a:rPr lang="en-US" b="0" i="0" dirty="0">
                <a:solidFill>
                  <a:srgbClr val="3C4043"/>
                </a:solidFill>
                <a:effectLst/>
                <a:latin typeface="Roboto" panose="02000000000000000000" pitchFamily="2" charset="0"/>
              </a:rPr>
              <a:t> και κα</a:t>
            </a:r>
            <a:r>
              <a:rPr lang="en-US" b="0" i="0" dirty="0" err="1">
                <a:solidFill>
                  <a:srgbClr val="3C4043"/>
                </a:solidFill>
                <a:effectLst/>
                <a:latin typeface="Roboto" panose="02000000000000000000" pitchFamily="2" charset="0"/>
              </a:rPr>
              <a:t>λύτερο</a:t>
            </a:r>
            <a:r>
              <a:rPr lang="en-US" b="0" i="0" dirty="0">
                <a:solidFill>
                  <a:srgbClr val="3C4043"/>
                </a:solidFill>
                <a:effectLst/>
                <a:latin typeface="Roboto" panose="02000000000000000000" pitchFamily="2" charset="0"/>
              </a:rPr>
              <a:t>!</a:t>
            </a:r>
          </a:p>
        </p:txBody>
      </p:sp>
      <p:sp>
        <p:nvSpPr>
          <p:cNvPr id="4" name="Foliennummernplatzhalter 3"/>
          <p:cNvSpPr>
            <a:spLocks noGrp="1"/>
          </p:cNvSpPr>
          <p:nvPr>
            <p:ph type="sldNum" sz="quarter" idx="5"/>
          </p:nvPr>
        </p:nvSpPr>
        <p:spPr/>
        <p:txBody>
          <a:bodyPr/>
          <a:lstStyle/>
          <a:p>
            <a:fld id="{999433EF-1E01-4717-96BF-F44828D2ED17}" type="slidenum">
              <a:rPr lang="de-AT" smtClean="0"/>
              <a:t>16</a:t>
            </a:fld>
            <a:endParaRPr lang="de-AT"/>
          </a:p>
        </p:txBody>
      </p:sp>
    </p:spTree>
    <p:extLst>
      <p:ext uri="{BB962C8B-B14F-4D97-AF65-F5344CB8AC3E}">
        <p14:creationId xmlns:p14="http://schemas.microsoft.com/office/powerpoint/2010/main" val="324345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3C4043"/>
                </a:solidFill>
                <a:effectLst/>
                <a:latin typeface="Roboto" panose="02000000000000000000" pitchFamily="2" charset="0"/>
              </a:rPr>
              <a:t>Συγχαρητήρια!</a:t>
            </a:r>
          </a:p>
          <a:p>
            <a:endParaRPr lang="en-US" b="0" i="0" dirty="0">
              <a:solidFill>
                <a:srgbClr val="3C4043"/>
              </a:solidFill>
              <a:effectLst/>
              <a:latin typeface="Roboto" panose="02000000000000000000" pitchFamily="2" charset="0"/>
            </a:endParaRPr>
          </a:p>
          <a:p>
            <a:r>
              <a:rPr lang="en-US" b="0" i="0" dirty="0" err="1">
                <a:solidFill>
                  <a:srgbClr val="3C4043"/>
                </a:solidFill>
                <a:effectLst/>
                <a:latin typeface="Roboto" panose="02000000000000000000" pitchFamily="2" charset="0"/>
              </a:rPr>
              <a:t>Τώρ</a:t>
            </a:r>
            <a:r>
              <a:rPr lang="en-US" b="0" i="0" dirty="0">
                <a:solidFill>
                  <a:srgbClr val="3C4043"/>
                </a:solidFill>
                <a:effectLst/>
                <a:latin typeface="Roboto" panose="02000000000000000000" pitchFamily="2" charset="0"/>
              </a:rPr>
              <a:t>α γνωρίζε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τους βασικούς κανόνες για την ανάπτυξη κοινού στα μέσα κοινωνικής δικτύωσης και έχε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ήδη προετοιμάσει κάποια στοιχεία για το κοινό-στόχο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και κάποιες ιδέες για </a:t>
            </a:r>
            <a:r>
              <a:rPr lang="el-GR" b="0" i="0" dirty="0">
                <a:solidFill>
                  <a:srgbClr val="3C4043"/>
                </a:solidFill>
                <a:effectLst/>
                <a:latin typeface="Roboto" panose="02000000000000000000" pitchFamily="2" charset="0"/>
              </a:rPr>
              <a:t>διαδικτυακούς</a:t>
            </a:r>
            <a:r>
              <a:rPr lang="en-US" b="0" i="0" dirty="0">
                <a:solidFill>
                  <a:srgbClr val="3C4043"/>
                </a:solidFill>
                <a:effectLst/>
                <a:latin typeface="Roboto" panose="02000000000000000000" pitchFamily="2" charset="0"/>
              </a:rPr>
              <a:t> διαγωνισμούς. </a:t>
            </a:r>
            <a:r>
              <a:rPr lang="en-US" b="0" i="0" dirty="0" err="1">
                <a:solidFill>
                  <a:srgbClr val="3C4043"/>
                </a:solidFill>
                <a:effectLst/>
                <a:latin typeface="Roboto" panose="02000000000000000000" pitchFamily="2" charset="0"/>
              </a:rPr>
              <a:t>Μην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ξεχάσε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να π</a:t>
            </a:r>
            <a:r>
              <a:rPr lang="en-US" b="0" i="0" dirty="0" err="1">
                <a:solidFill>
                  <a:srgbClr val="3C4043"/>
                </a:solidFill>
                <a:effectLst/>
                <a:latin typeface="Roboto" panose="02000000000000000000" pitchFamily="2" charset="0"/>
              </a:rPr>
              <a:t>άρ</a:t>
            </a:r>
            <a:r>
              <a:rPr lang="el-GR" b="0" i="0" dirty="0">
                <a:solidFill>
                  <a:srgbClr val="3C4043"/>
                </a:solidFill>
                <a:effectLst/>
                <a:latin typeface="Roboto" panose="02000000000000000000" pitchFamily="2" charset="0"/>
              </a:rPr>
              <a:t>ετε </a:t>
            </a:r>
            <a:r>
              <a:rPr lang="en-US" b="0" i="0" dirty="0">
                <a:solidFill>
                  <a:srgbClr val="3C4043"/>
                </a:solidFill>
                <a:effectLst/>
                <a:latin typeface="Roboto" panose="02000000000000000000" pitchFamily="2" charset="0"/>
              </a:rPr>
              <a:t>μα</a:t>
            </a:r>
            <a:r>
              <a:rPr lang="en-US" b="0" i="0" dirty="0" err="1">
                <a:solidFill>
                  <a:srgbClr val="3C4043"/>
                </a:solidFill>
                <a:effectLst/>
                <a:latin typeface="Roboto" panose="02000000000000000000" pitchFamily="2" charset="0"/>
              </a:rPr>
              <a:t>ζί</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τις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σημειώσεις</a:t>
            </a:r>
            <a:r>
              <a:rPr lang="en-US" b="0" i="0" dirty="0">
                <a:solidFill>
                  <a:srgbClr val="3C4043"/>
                </a:solidFill>
                <a:effectLst/>
                <a:latin typeface="Roboto" panose="02000000000000000000" pitchFamily="2" charset="0"/>
              </a:rPr>
              <a:t> </a:t>
            </a:r>
            <a:r>
              <a:rPr lang="el-GR" b="0" i="0" dirty="0">
                <a:solidFill>
                  <a:srgbClr val="3C4043"/>
                </a:solidFill>
                <a:effectLst/>
                <a:latin typeface="Roboto" panose="02000000000000000000" pitchFamily="2" charset="0"/>
              </a:rPr>
              <a:t>σας </a:t>
            </a:r>
            <a:r>
              <a:rPr lang="en-US" b="0" i="0" dirty="0" err="1">
                <a:solidFill>
                  <a:srgbClr val="3C4043"/>
                </a:solidFill>
                <a:effectLst/>
                <a:latin typeface="Roboto" panose="02000000000000000000" pitchFamily="2" charset="0"/>
              </a:rPr>
              <a:t>ότ</a:t>
            </a:r>
            <a:r>
              <a:rPr lang="en-US" b="0" i="0" dirty="0">
                <a:solidFill>
                  <a:srgbClr val="3C4043"/>
                </a:solidFill>
                <a:effectLst/>
                <a:latin typeface="Roboto" panose="02000000000000000000" pitchFamily="2" charset="0"/>
              </a:rPr>
              <a:t>αν θα έχε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τ</a:t>
            </a:r>
            <a:r>
              <a:rPr lang="el-GR" b="0" i="0" dirty="0">
                <a:solidFill>
                  <a:srgbClr val="3C4043"/>
                </a:solidFill>
                <a:effectLst/>
                <a:latin typeface="Roboto" panose="02000000000000000000" pitchFamily="2" charset="0"/>
              </a:rPr>
              <a:t>ην</a:t>
            </a:r>
            <a:r>
              <a:rPr lang="en-US" b="0" i="0" dirty="0">
                <a:solidFill>
                  <a:srgbClr val="3C4043"/>
                </a:solidFill>
                <a:effectLst/>
                <a:latin typeface="Roboto" panose="02000000000000000000" pitchFamily="2" charset="0"/>
              </a:rPr>
              <a:t> επ</a:t>
            </a:r>
            <a:r>
              <a:rPr lang="en-US" b="0" i="0" dirty="0" err="1">
                <a:solidFill>
                  <a:srgbClr val="3C4043"/>
                </a:solidFill>
                <a:effectLst/>
                <a:latin typeface="Roboto" panose="02000000000000000000" pitchFamily="2" charset="0"/>
              </a:rPr>
              <a:t>όμεν</a:t>
            </a:r>
            <a:r>
              <a:rPr lang="el-GR" b="0" i="0" dirty="0">
                <a:solidFill>
                  <a:srgbClr val="3C4043"/>
                </a:solidFill>
                <a:effectLst/>
                <a:latin typeface="Roboto" panose="02000000000000000000" pitchFamily="2" charset="0"/>
              </a:rPr>
              <a:t>η</a:t>
            </a:r>
            <a:r>
              <a:rPr lang="en-US" b="0" i="0" dirty="0">
                <a:solidFill>
                  <a:srgbClr val="3C4043"/>
                </a:solidFill>
                <a:effectLst/>
                <a:latin typeface="Roboto" panose="02000000000000000000" pitchFamily="2" charset="0"/>
              </a:rPr>
              <a:t> </a:t>
            </a:r>
            <a:r>
              <a:rPr lang="el-GR" b="0" i="0" dirty="0">
                <a:solidFill>
                  <a:srgbClr val="3C4043"/>
                </a:solidFill>
                <a:effectLst/>
                <a:latin typeface="Roboto" panose="02000000000000000000" pitchFamily="2" charset="0"/>
              </a:rPr>
              <a:t>συνεδρία </a:t>
            </a:r>
            <a:r>
              <a:rPr lang="en-US" b="0" i="0" dirty="0" err="1">
                <a:solidFill>
                  <a:srgbClr val="3C4043"/>
                </a:solidFill>
                <a:effectLst/>
                <a:latin typeface="Roboto" panose="02000000000000000000" pitchFamily="2" charset="0"/>
              </a:rPr>
              <a:t>με</a:t>
            </a:r>
            <a:r>
              <a:rPr lang="en-US" b="0" i="0" dirty="0">
                <a:solidFill>
                  <a:srgbClr val="3C4043"/>
                </a:solidFill>
                <a:effectLst/>
                <a:latin typeface="Roboto" panose="02000000000000000000" pitchFamily="2" charset="0"/>
              </a:rPr>
              <a:t> τον </a:t>
            </a:r>
            <a:r>
              <a:rPr lang="en-US" b="0" i="0" dirty="0" err="1">
                <a:solidFill>
                  <a:srgbClr val="3C4043"/>
                </a:solidFill>
                <a:effectLst/>
                <a:latin typeface="Roboto" panose="02000000000000000000" pitchFamily="2" charset="0"/>
              </a:rPr>
              <a:t>εκ</a:t>
            </a:r>
            <a:r>
              <a:rPr lang="en-US" b="0" i="0" dirty="0">
                <a:solidFill>
                  <a:srgbClr val="3C4043"/>
                </a:solidFill>
                <a:effectLst/>
                <a:latin typeface="Roboto" panose="02000000000000000000" pitchFamily="2" charset="0"/>
              </a:rPr>
              <a:t>παιδευτή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a:t>
            </a:r>
          </a:p>
        </p:txBody>
      </p:sp>
      <p:sp>
        <p:nvSpPr>
          <p:cNvPr id="4" name="Foliennummernplatzhalter 3"/>
          <p:cNvSpPr>
            <a:spLocks noGrp="1"/>
          </p:cNvSpPr>
          <p:nvPr>
            <p:ph type="sldNum" sz="quarter" idx="5"/>
          </p:nvPr>
        </p:nvSpPr>
        <p:spPr/>
        <p:txBody>
          <a:bodyPr/>
          <a:lstStyle/>
          <a:p>
            <a:fld id="{999433EF-1E01-4717-96BF-F44828D2ED17}" type="slidenum">
              <a:rPr lang="de-AT" smtClean="0"/>
              <a:t>17</a:t>
            </a:fld>
            <a:endParaRPr lang="de-AT"/>
          </a:p>
        </p:txBody>
      </p:sp>
    </p:spTree>
    <p:extLst>
      <p:ext uri="{BB962C8B-B14F-4D97-AF65-F5344CB8AC3E}">
        <p14:creationId xmlns:p14="http://schemas.microsoft.com/office/powerpoint/2010/main" val="3533417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Ακολουθούν ορισμέν</a:t>
            </a:r>
            <a:r>
              <a:rPr lang="el-GR" dirty="0"/>
              <a:t>ες</a:t>
            </a:r>
            <a:r>
              <a:rPr lang="de-AT" dirty="0"/>
              <a:t> πρόσθετ</a:t>
            </a:r>
            <a:r>
              <a:rPr lang="el-GR" dirty="0"/>
              <a:t>ες</a:t>
            </a:r>
            <a:r>
              <a:rPr lang="de-AT" dirty="0"/>
              <a:t> π</a:t>
            </a:r>
            <a:r>
              <a:rPr lang="el-GR" dirty="0"/>
              <a:t>ηγές</a:t>
            </a:r>
            <a:r>
              <a:rPr lang="de-AT" dirty="0"/>
              <a:t> που θα σ</a:t>
            </a:r>
            <a:r>
              <a:rPr lang="el-GR" dirty="0"/>
              <a:t>ας</a:t>
            </a:r>
            <a:r>
              <a:rPr lang="de-AT" dirty="0"/>
              <a:t> βοηθήσουν στις δραστηριότητές σ</a:t>
            </a:r>
            <a:r>
              <a:rPr lang="el-GR" dirty="0"/>
              <a:t>ας</a:t>
            </a:r>
            <a:r>
              <a:rPr lang="de-AT" dirty="0"/>
              <a:t> στα μέσα κοινωνικής δικτύωσης.</a:t>
            </a:r>
          </a:p>
          <a:p>
            <a:endParaRPr lang="de-AT" dirty="0"/>
          </a:p>
          <a:p>
            <a:r>
              <a:rPr lang="de-AT" dirty="0"/>
              <a:t>Οι δύο πρώτοι σύνδεσμοι σ</a:t>
            </a:r>
            <a:r>
              <a:rPr lang="el-GR" dirty="0"/>
              <a:t>ας</a:t>
            </a:r>
            <a:r>
              <a:rPr lang="de-AT" dirty="0"/>
              <a:t> οδηγούν σε ιστότοπους με εικόνες χωρίς άδεια χρήσης. Αυτό θα σ</a:t>
            </a:r>
            <a:r>
              <a:rPr lang="el-GR" dirty="0"/>
              <a:t>ας</a:t>
            </a:r>
            <a:r>
              <a:rPr lang="de-AT" dirty="0"/>
              <a:t> βοηθήσει να δημιουργήσε</a:t>
            </a:r>
            <a:r>
              <a:rPr lang="el-GR" dirty="0"/>
              <a:t>τε</a:t>
            </a:r>
            <a:r>
              <a:rPr lang="de-AT" dirty="0"/>
              <a:t> πολύχρωμες και ενδιαφέρουσες αναρτήσεις. </a:t>
            </a:r>
          </a:p>
          <a:p>
            <a:endParaRPr lang="de-AT" dirty="0"/>
          </a:p>
          <a:p>
            <a:r>
              <a:rPr lang="de-AT" dirty="0"/>
              <a:t>Οι άλλες 2 είναι για την υποστήριξή σ</a:t>
            </a:r>
            <a:r>
              <a:rPr lang="el-GR" dirty="0"/>
              <a:t>ας</a:t>
            </a:r>
            <a:r>
              <a:rPr lang="de-AT" dirty="0"/>
              <a:t> στην εργασία σ</a:t>
            </a:r>
            <a:r>
              <a:rPr lang="el-GR" dirty="0"/>
              <a:t>ας</a:t>
            </a:r>
            <a:r>
              <a:rPr lang="de-AT" dirty="0"/>
              <a:t> στο Facebook και το Instragram. Απλά κάν</a:t>
            </a:r>
            <a:r>
              <a:rPr lang="el-GR" dirty="0"/>
              <a:t>τ</a:t>
            </a:r>
            <a:r>
              <a:rPr lang="de-AT" dirty="0"/>
              <a:t>ε κλικ και μάθε</a:t>
            </a:r>
            <a:r>
              <a:rPr lang="el-GR" dirty="0"/>
              <a:t>τε</a:t>
            </a:r>
            <a:r>
              <a:rPr lang="de-AT" dirty="0"/>
              <a:t>.</a:t>
            </a:r>
          </a:p>
          <a:p>
            <a:endParaRPr lang="de-AT" dirty="0"/>
          </a:p>
          <a:p>
            <a:r>
              <a:rPr lang="de-AT" dirty="0"/>
              <a:t>Διασ</a:t>
            </a:r>
            <a:r>
              <a:rPr lang="el-GR" dirty="0"/>
              <a:t>κεδάστε</a:t>
            </a:r>
            <a:r>
              <a:rPr lang="de-AT" dirty="0"/>
              <a:t> και δοκ</a:t>
            </a:r>
            <a:r>
              <a:rPr lang="el-GR" dirty="0"/>
              <a:t>ιμάστε </a:t>
            </a:r>
            <a:r>
              <a:rPr lang="de-AT" dirty="0"/>
              <a:t>νέα πράγματα!</a:t>
            </a:r>
          </a:p>
        </p:txBody>
      </p:sp>
      <p:sp>
        <p:nvSpPr>
          <p:cNvPr id="4" name="Foliennummernplatzhalter 3"/>
          <p:cNvSpPr>
            <a:spLocks noGrp="1"/>
          </p:cNvSpPr>
          <p:nvPr>
            <p:ph type="sldNum" sz="quarter" idx="5"/>
          </p:nvPr>
        </p:nvSpPr>
        <p:spPr/>
        <p:txBody>
          <a:bodyPr/>
          <a:lstStyle/>
          <a:p>
            <a:fld id="{999433EF-1E01-4717-96BF-F44828D2ED17}" type="slidenum">
              <a:rPr lang="de-AT" smtClean="0"/>
              <a:t>18</a:t>
            </a:fld>
            <a:endParaRPr lang="de-AT"/>
          </a:p>
        </p:txBody>
      </p:sp>
    </p:spTree>
    <p:extLst>
      <p:ext uri="{BB962C8B-B14F-4D97-AF65-F5344CB8AC3E}">
        <p14:creationId xmlns:p14="http://schemas.microsoft.com/office/powerpoint/2010/main" val="77069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9433EF-1E01-4717-96BF-F44828D2ED17}" type="slidenum">
              <a:rPr lang="de-AT" smtClean="0"/>
              <a:t>19</a:t>
            </a:fld>
            <a:endParaRPr lang="de-AT"/>
          </a:p>
        </p:txBody>
      </p:sp>
    </p:spTree>
    <p:extLst>
      <p:ext uri="{BB962C8B-B14F-4D97-AF65-F5344CB8AC3E}">
        <p14:creationId xmlns:p14="http://schemas.microsoft.com/office/powerpoint/2010/main" val="200441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Καλώς ήρθ</a:t>
            </a:r>
            <a:r>
              <a:rPr lang="el-GR" dirty="0"/>
              <a:t>ατε</a:t>
            </a:r>
            <a:r>
              <a:rPr lang="de-AT" dirty="0"/>
              <a:t> στ</a:t>
            </a:r>
            <a:r>
              <a:rPr lang="el-GR" dirty="0"/>
              <a:t>ην</a:t>
            </a:r>
            <a:r>
              <a:rPr lang="de-AT" dirty="0"/>
              <a:t> τέταρτ</a:t>
            </a:r>
            <a:r>
              <a:rPr lang="el-GR" dirty="0"/>
              <a:t>η</a:t>
            </a:r>
            <a:r>
              <a:rPr lang="de-AT" dirty="0"/>
              <a:t> </a:t>
            </a:r>
            <a:r>
              <a:rPr lang="el-GR" dirty="0"/>
              <a:t>συνεδρία</a:t>
            </a:r>
            <a:r>
              <a:rPr lang="de-AT" dirty="0"/>
              <a:t> αυτής της ενότητας που αφορά την ανάπτυξη του κοινού. Αυτό σημαίνει, πώς να προσεγγίσε</a:t>
            </a:r>
            <a:r>
              <a:rPr lang="el-GR" dirty="0"/>
              <a:t>τε</a:t>
            </a:r>
            <a:r>
              <a:rPr lang="de-AT" dirty="0"/>
              <a:t> όσο το δυνατόν περισσότερους ανθρώπους στο διαδίκτυο για να βεβαιωθεί</a:t>
            </a:r>
            <a:r>
              <a:rPr lang="el-GR" dirty="0"/>
              <a:t>τε</a:t>
            </a:r>
            <a:r>
              <a:rPr lang="de-AT" dirty="0"/>
              <a:t> ότι όλοι γνωρίζουν το ίδρυμά σ</a:t>
            </a:r>
            <a:r>
              <a:rPr lang="el-GR" dirty="0"/>
              <a:t>ας</a:t>
            </a:r>
            <a:r>
              <a:rPr lang="de-AT" dirty="0"/>
              <a:t> και θέλουν να το δουν. </a:t>
            </a:r>
          </a:p>
        </p:txBody>
      </p:sp>
      <p:sp>
        <p:nvSpPr>
          <p:cNvPr id="4" name="Foliennummernplatzhalter 3"/>
          <p:cNvSpPr>
            <a:spLocks noGrp="1"/>
          </p:cNvSpPr>
          <p:nvPr>
            <p:ph type="sldNum" sz="quarter" idx="5"/>
          </p:nvPr>
        </p:nvSpPr>
        <p:spPr/>
        <p:txBody>
          <a:bodyPr/>
          <a:lstStyle/>
          <a:p>
            <a:fld id="{999433EF-1E01-4717-96BF-F44828D2ED17}" type="slidenum">
              <a:rPr lang="de-AT" smtClean="0"/>
              <a:t>3</a:t>
            </a:fld>
            <a:endParaRPr lang="de-AT"/>
          </a:p>
        </p:txBody>
      </p:sp>
    </p:spTree>
    <p:extLst>
      <p:ext uri="{BB962C8B-B14F-4D97-AF65-F5344CB8AC3E}">
        <p14:creationId xmlns:p14="http://schemas.microsoft.com/office/powerpoint/2010/main" val="175034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l-GR" b="0" i="0" dirty="0">
                <a:solidFill>
                  <a:srgbClr val="21264F"/>
                </a:solidFill>
                <a:effectLst/>
                <a:latin typeface="Open Sans" panose="020B0606030504020204" pitchFamily="34" charset="0"/>
              </a:rPr>
              <a:t>Αρχικά, θα ακούσετε κάποιες πληροφορίες σχετικά με δύο βασικούς όρους στο διαδικτυακό μάρκετινγκ, ειδικά στο μάρκετινγκ των μέσων κοινωνικής δικτύωσης: την απήχηση και τις εντυπώσεις.</a:t>
            </a:r>
            <a:endParaRPr lang="en-US" b="0" i="0" dirty="0">
              <a:solidFill>
                <a:srgbClr val="21264F"/>
              </a:solidFill>
              <a:effectLst/>
              <a:latin typeface="Open Sans" panose="020B0606030504020204" pitchFamily="34" charset="0"/>
            </a:endParaRPr>
          </a:p>
          <a:p>
            <a:pPr algn="l"/>
            <a:r>
              <a:rPr lang="en-US" b="0" i="0" dirty="0">
                <a:solidFill>
                  <a:srgbClr val="21264F"/>
                </a:solidFill>
                <a:effectLst/>
                <a:latin typeface="Open Sans" panose="020B0606030504020204" pitchFamily="34" charset="0"/>
              </a:rPr>
              <a:t>Στο </a:t>
            </a:r>
            <a:r>
              <a:rPr lang="en-US" b="0" i="0" dirty="0" err="1">
                <a:solidFill>
                  <a:srgbClr val="21264F"/>
                </a:solidFill>
                <a:effectLst/>
                <a:latin typeface="Open Sans" panose="020B0606030504020204" pitchFamily="34" charset="0"/>
              </a:rPr>
              <a:t>μάρκετινγκ</a:t>
            </a:r>
            <a:r>
              <a:rPr lang="en-US" b="0" i="0" dirty="0">
                <a:solidFill>
                  <a:srgbClr val="21264F"/>
                </a:solidFill>
                <a:effectLst/>
                <a:latin typeface="Open Sans" panose="020B0606030504020204" pitchFamily="34" charset="0"/>
              </a:rPr>
              <a:t> </a:t>
            </a:r>
            <a:r>
              <a:rPr lang="el-GR" b="0" i="0" dirty="0">
                <a:solidFill>
                  <a:srgbClr val="21264F"/>
                </a:solidFill>
                <a:effectLst/>
                <a:latin typeface="Open Sans" panose="020B0606030504020204" pitchFamily="34" charset="0"/>
              </a:rPr>
              <a:t>μέσων </a:t>
            </a:r>
            <a:r>
              <a:rPr lang="en-US" b="0" i="0" dirty="0" err="1">
                <a:solidFill>
                  <a:srgbClr val="21264F"/>
                </a:solidFill>
                <a:effectLst/>
                <a:latin typeface="Open Sans" panose="020B0606030504020204" pitchFamily="34" charset="0"/>
              </a:rPr>
              <a:t>κοινωνικ</a:t>
            </a:r>
            <a:r>
              <a:rPr lang="el-GR" b="0" i="0" dirty="0">
                <a:solidFill>
                  <a:srgbClr val="21264F"/>
                </a:solidFill>
                <a:effectLst/>
                <a:latin typeface="Open Sans" panose="020B0606030504020204" pitchFamily="34" charset="0"/>
              </a:rPr>
              <a:t>ής δικτύωσης</a:t>
            </a:r>
            <a:r>
              <a:rPr lang="en-US" b="0" i="0" dirty="0">
                <a:solidFill>
                  <a:srgbClr val="21264F"/>
                </a:solidFill>
                <a:effectLst/>
                <a:latin typeface="Open Sans" panose="020B0606030504020204" pitchFamily="34" charset="0"/>
              </a:rPr>
              <a:t>, η </a:t>
            </a:r>
            <a:r>
              <a:rPr lang="el-GR" b="1" i="0" dirty="0">
                <a:solidFill>
                  <a:srgbClr val="21264F"/>
                </a:solidFill>
                <a:effectLst/>
                <a:latin typeface="Open Sans" panose="020B0606030504020204" pitchFamily="34" charset="0"/>
              </a:rPr>
              <a:t>απήχηση</a:t>
            </a:r>
            <a:r>
              <a:rPr lang="en-US" b="1" i="0" dirty="0">
                <a:solidFill>
                  <a:srgbClr val="21264F"/>
                </a:solidFill>
                <a:effectLst/>
                <a:latin typeface="Open Sans" panose="020B0606030504020204" pitchFamily="34" charset="0"/>
              </a:rPr>
              <a:t> </a:t>
            </a:r>
            <a:r>
              <a:rPr lang="en-US" b="0" i="0" dirty="0">
                <a:solidFill>
                  <a:srgbClr val="21264F"/>
                </a:solidFill>
                <a:effectLst/>
                <a:latin typeface="Open Sans" panose="020B0606030504020204" pitchFamily="34" charset="0"/>
              </a:rPr>
              <a:t>αναφέρεται στο πόσοι μοναδικοί λογαριασμοί ή άτομα έχουν δει το περιεχόμενό σ</a:t>
            </a:r>
            <a:r>
              <a:rPr lang="el-GR" b="0" i="0" dirty="0">
                <a:solidFill>
                  <a:srgbClr val="21264F"/>
                </a:solidFill>
                <a:effectLst/>
                <a:latin typeface="Open Sans" panose="020B0606030504020204" pitchFamily="34" charset="0"/>
              </a:rPr>
              <a:t>ας</a:t>
            </a:r>
            <a:r>
              <a:rPr lang="en-US" b="0" i="0" dirty="0">
                <a:solidFill>
                  <a:srgbClr val="21264F"/>
                </a:solidFill>
                <a:effectLst/>
                <a:latin typeface="Open Sans" panose="020B0606030504020204" pitchFamily="34" charset="0"/>
              </a:rPr>
              <a:t> τουλάχιστον μία φορά. </a:t>
            </a:r>
            <a:r>
              <a:rPr lang="en-US" b="0" i="0" dirty="0">
                <a:solidFill>
                  <a:srgbClr val="3C4043"/>
                </a:solidFill>
                <a:effectLst/>
                <a:latin typeface="Roboto" panose="02000000000000000000" pitchFamily="2" charset="0"/>
              </a:rPr>
              <a:t>Αυτό αναφέρεται επίσης ως "δυνητική </a:t>
            </a:r>
            <a:r>
              <a:rPr lang="el-GR" b="0" i="0" dirty="0">
                <a:solidFill>
                  <a:srgbClr val="3C4043"/>
                </a:solidFill>
                <a:effectLst/>
                <a:latin typeface="Roboto" panose="02000000000000000000" pitchFamily="2" charset="0"/>
              </a:rPr>
              <a:t>απήχηση</a:t>
            </a:r>
            <a:r>
              <a:rPr lang="en-US" b="0" i="0" dirty="0">
                <a:solidFill>
                  <a:srgbClr val="3C4043"/>
                </a:solidFill>
                <a:effectLst/>
                <a:latin typeface="Roboto" panose="02000000000000000000" pitchFamily="2" charset="0"/>
              </a:rPr>
              <a:t>" ή "μέγεθος κοινού". Εκτός από αυτή τη </a:t>
            </a:r>
            <a:r>
              <a:rPr lang="en-US" b="0" i="0" dirty="0" err="1">
                <a:solidFill>
                  <a:srgbClr val="3C4043"/>
                </a:solidFill>
                <a:effectLst/>
                <a:latin typeface="Roboto" panose="02000000000000000000" pitchFamily="2" charset="0"/>
              </a:rPr>
              <a:t>δυνητική</a:t>
            </a:r>
            <a:r>
              <a:rPr lang="en-US" b="0" i="0" dirty="0">
                <a:solidFill>
                  <a:srgbClr val="3C4043"/>
                </a:solidFill>
                <a:effectLst/>
                <a:latin typeface="Roboto" panose="02000000000000000000" pitchFamily="2" charset="0"/>
              </a:rPr>
              <a:t> </a:t>
            </a:r>
            <a:r>
              <a:rPr lang="el-GR" b="0" i="0" dirty="0">
                <a:solidFill>
                  <a:srgbClr val="3C4043"/>
                </a:solidFill>
                <a:effectLst/>
                <a:latin typeface="Roboto" panose="02000000000000000000" pitchFamily="2" charset="0"/>
              </a:rPr>
              <a:t>απήχηση</a:t>
            </a:r>
            <a:r>
              <a:rPr lang="en-US" b="0" i="0" dirty="0">
                <a:solidFill>
                  <a:srgbClr val="3C4043"/>
                </a:solidFill>
                <a:effectLst/>
                <a:latin typeface="Roboto" panose="02000000000000000000" pitchFamily="2" charset="0"/>
              </a:rPr>
              <a:t> (πόσα άτομα μπορούν να προσεγγιστούν), υπάρχει και η πραγματική </a:t>
            </a:r>
            <a:r>
              <a:rPr lang="el-GR" b="0" i="0" dirty="0">
                <a:solidFill>
                  <a:srgbClr val="3C4043"/>
                </a:solidFill>
                <a:effectLst/>
                <a:latin typeface="Roboto" panose="02000000000000000000" pitchFamily="2" charset="0"/>
              </a:rPr>
              <a:t>απήχηση</a:t>
            </a:r>
            <a:r>
              <a:rPr lang="en-US" b="0" i="0" dirty="0">
                <a:solidFill>
                  <a:srgbClr val="3C4043"/>
                </a:solidFill>
                <a:effectLst/>
                <a:latin typeface="Roboto" panose="02000000000000000000" pitchFamily="2" charset="0"/>
              </a:rPr>
              <a:t>, δηλαδή πόσα άτομα προσεγγίστηκαν με ένα συγκεκριμένο μέτρο σε μια συγκεκριμένη χρονική περίοδο.</a:t>
            </a:r>
            <a:r>
              <a:rPr lang="en-US" b="0" i="0" dirty="0">
                <a:solidFill>
                  <a:srgbClr val="21264F"/>
                </a:solidFill>
                <a:effectLst/>
                <a:latin typeface="Open Sans" panose="020B0606030504020204" pitchFamily="34" charset="0"/>
              </a:rPr>
              <a:t> Συνοψίζοντας, αυτή η μέτρηση σ</a:t>
            </a:r>
            <a:r>
              <a:rPr lang="el-GR" b="0" i="0" dirty="0">
                <a:solidFill>
                  <a:srgbClr val="21264F"/>
                </a:solidFill>
                <a:effectLst/>
                <a:latin typeface="Open Sans" panose="020B0606030504020204" pitchFamily="34" charset="0"/>
              </a:rPr>
              <a:t>ας</a:t>
            </a:r>
            <a:r>
              <a:rPr lang="en-US" b="0" i="0" dirty="0">
                <a:solidFill>
                  <a:srgbClr val="21264F"/>
                </a:solidFill>
                <a:effectLst/>
                <a:latin typeface="Open Sans" panose="020B0606030504020204" pitchFamily="34" charset="0"/>
              </a:rPr>
              <a:t> βοηθά να κατα</a:t>
            </a:r>
            <a:r>
              <a:rPr lang="en-US" b="0" i="0" dirty="0" err="1">
                <a:solidFill>
                  <a:srgbClr val="21264F"/>
                </a:solidFill>
                <a:effectLst/>
                <a:latin typeface="Open Sans" panose="020B0606030504020204" pitchFamily="34" charset="0"/>
              </a:rPr>
              <a:t>λά</a:t>
            </a:r>
            <a:r>
              <a:rPr lang="en-US" b="0" i="0" dirty="0">
                <a:solidFill>
                  <a:srgbClr val="21264F"/>
                </a:solidFill>
                <a:effectLst/>
                <a:latin typeface="Open Sans" panose="020B0606030504020204" pitchFamily="34" charset="0"/>
              </a:rPr>
              <a:t>βε</a:t>
            </a:r>
            <a:r>
              <a:rPr lang="el-GR" b="0" i="0" dirty="0">
                <a:solidFill>
                  <a:srgbClr val="21264F"/>
                </a:solidFill>
                <a:effectLst/>
                <a:latin typeface="Open Sans" panose="020B0606030504020204" pitchFamily="34" charset="0"/>
              </a:rPr>
              <a:t>τε</a:t>
            </a:r>
            <a:r>
              <a:rPr lang="en-US" b="0" i="0" dirty="0">
                <a:solidFill>
                  <a:srgbClr val="21264F"/>
                </a:solidFill>
                <a:effectLst/>
                <a:latin typeface="Open Sans" panose="020B0606030504020204" pitchFamily="34" charset="0"/>
              </a:rPr>
              <a:t> πόσα άτομα προσεγγίζε</a:t>
            </a:r>
            <a:r>
              <a:rPr lang="el-GR" b="0" i="0" dirty="0">
                <a:solidFill>
                  <a:srgbClr val="21264F"/>
                </a:solidFill>
                <a:effectLst/>
                <a:latin typeface="Open Sans" panose="020B0606030504020204" pitchFamily="34" charset="0"/>
              </a:rPr>
              <a:t>τε</a:t>
            </a:r>
            <a:r>
              <a:rPr lang="en-US" b="0" i="0" dirty="0">
                <a:solidFill>
                  <a:srgbClr val="21264F"/>
                </a:solidFill>
                <a:effectLst/>
                <a:latin typeface="Open Sans" panose="020B0606030504020204" pitchFamily="34" charset="0"/>
              </a:rPr>
              <a:t> με ένα μήνυμα ή μια ανάρτηση στο διαδίκτυο.</a:t>
            </a:r>
          </a:p>
          <a:p>
            <a:pPr algn="l"/>
            <a:endParaRPr lang="en-US" b="0" i="0" dirty="0">
              <a:solidFill>
                <a:srgbClr val="21264F"/>
              </a:solidFill>
              <a:effectLst/>
              <a:latin typeface="Open Sans" panose="020B0606030504020204" pitchFamily="34" charset="0"/>
            </a:endParaRPr>
          </a:p>
          <a:p>
            <a:pPr algn="l"/>
            <a:r>
              <a:rPr lang="en-US" b="0" i="0" dirty="0">
                <a:solidFill>
                  <a:srgbClr val="21264F"/>
                </a:solidFill>
                <a:effectLst/>
                <a:latin typeface="Open Sans" panose="020B0606030504020204" pitchFamily="34" charset="0"/>
              </a:rPr>
              <a:t>Από την άλλη πλευρά, οι </a:t>
            </a:r>
            <a:r>
              <a:rPr lang="en-US" b="1" i="0" dirty="0">
                <a:solidFill>
                  <a:srgbClr val="21264F"/>
                </a:solidFill>
                <a:effectLst/>
                <a:latin typeface="Open Sans" panose="020B0606030504020204" pitchFamily="34" charset="0"/>
              </a:rPr>
              <a:t>εντυπώσεις </a:t>
            </a:r>
            <a:r>
              <a:rPr lang="en-US" b="0" i="0" dirty="0">
                <a:solidFill>
                  <a:srgbClr val="21264F"/>
                </a:solidFill>
                <a:effectLst/>
                <a:latin typeface="Open Sans" panose="020B0606030504020204" pitchFamily="34" charset="0"/>
              </a:rPr>
              <a:t>αναφέρονται στο συνολικό αριθμό των φορών που έχει εμφανιστεί το περιεχόμενό σ</a:t>
            </a:r>
            <a:r>
              <a:rPr lang="el-GR" b="0" i="0" dirty="0">
                <a:solidFill>
                  <a:srgbClr val="21264F"/>
                </a:solidFill>
                <a:effectLst/>
                <a:latin typeface="Open Sans" panose="020B0606030504020204" pitchFamily="34" charset="0"/>
              </a:rPr>
              <a:t>ας</a:t>
            </a:r>
            <a:r>
              <a:rPr lang="en-US" b="0" i="0" dirty="0">
                <a:solidFill>
                  <a:srgbClr val="21264F"/>
                </a:solidFill>
                <a:effectLst/>
                <a:latin typeface="Open Sans" panose="020B0606030504020204" pitchFamily="34" charset="0"/>
              </a:rPr>
              <a:t> σε μια οθόνη, ανεξάρτητα από το αν οι χρήστες έκαναν κλικ σε αυτό.</a:t>
            </a:r>
          </a:p>
          <a:p>
            <a:pPr algn="l"/>
            <a:endParaRPr lang="en-US" b="0" i="0" dirty="0">
              <a:solidFill>
                <a:srgbClr val="21264F"/>
              </a:solidFill>
              <a:effectLst/>
              <a:latin typeface="Open Sans" panose="020B0606030504020204" pitchFamily="34" charset="0"/>
            </a:endParaRPr>
          </a:p>
          <a:p>
            <a:pPr algn="l"/>
            <a:r>
              <a:rPr lang="en-US" b="0" i="0" dirty="0">
                <a:solidFill>
                  <a:srgbClr val="21264F"/>
                </a:solidFill>
                <a:effectLst/>
                <a:latin typeface="Open Sans" panose="020B0606030504020204" pitchFamily="34" charset="0"/>
              </a:rPr>
              <a:t>Και οι δύο μετρήσεις διαδραματίζουν κρίσιμο ρόλο στην αποτελεσματική βελτιστοποίηση των στρατηγικών μάρκετινγκ. Ωστόσο, το κάνουν με διαφορετικούς τρόπους. </a:t>
            </a:r>
          </a:p>
          <a:p>
            <a:pPr algn="l"/>
            <a:endParaRPr lang="en-US" b="0" i="0" dirty="0">
              <a:solidFill>
                <a:srgbClr val="21264F"/>
              </a:solidFill>
              <a:effectLst/>
              <a:latin typeface="Open Sans" panose="020B0606030504020204" pitchFamily="34" charset="0"/>
            </a:endParaRPr>
          </a:p>
          <a:p>
            <a:pPr algn="l"/>
            <a:r>
              <a:rPr lang="en-US" b="0" i="0" dirty="0">
                <a:solidFill>
                  <a:srgbClr val="21264F"/>
                </a:solidFill>
                <a:effectLst/>
                <a:latin typeface="Open Sans" panose="020B0606030504020204" pitchFamily="34" charset="0"/>
              </a:rPr>
              <a:t>Στην </a:t>
            </a:r>
            <a:r>
              <a:rPr lang="en-US" b="0" i="0" dirty="0" err="1">
                <a:solidFill>
                  <a:srgbClr val="21264F"/>
                </a:solidFill>
                <a:effectLst/>
                <a:latin typeface="Open Sans" panose="020B0606030504020204" pitchFamily="34" charset="0"/>
              </a:rPr>
              <a:t>εργ</a:t>
            </a:r>
            <a:r>
              <a:rPr lang="en-US" b="0" i="0" dirty="0">
                <a:solidFill>
                  <a:srgbClr val="21264F"/>
                </a:solidFill>
                <a:effectLst/>
                <a:latin typeface="Open Sans" panose="020B0606030504020204" pitchFamily="34" charset="0"/>
              </a:rPr>
              <a:t>ασία σ</a:t>
            </a:r>
            <a:r>
              <a:rPr lang="el-GR" b="0" i="0" dirty="0">
                <a:solidFill>
                  <a:srgbClr val="21264F"/>
                </a:solidFill>
                <a:effectLst/>
                <a:latin typeface="Open Sans" panose="020B0606030504020204" pitchFamily="34" charset="0"/>
              </a:rPr>
              <a:t>ας</a:t>
            </a:r>
            <a:r>
              <a:rPr lang="en-US" b="0" i="0" dirty="0">
                <a:solidFill>
                  <a:srgbClr val="21264F"/>
                </a:solidFill>
                <a:effectLst/>
                <a:latin typeface="Open Sans" panose="020B0606030504020204" pitchFamily="34" charset="0"/>
              </a:rPr>
              <a:t> σε ένα ίδρυμα GLAM μπορεί να είσ</a:t>
            </a:r>
            <a:r>
              <a:rPr lang="el-GR" b="0" i="0" dirty="0">
                <a:solidFill>
                  <a:srgbClr val="21264F"/>
                </a:solidFill>
                <a:effectLst/>
                <a:latin typeface="Open Sans" panose="020B0606030504020204" pitchFamily="34" charset="0"/>
              </a:rPr>
              <a:t>τε</a:t>
            </a:r>
            <a:r>
              <a:rPr lang="en-US" b="0" i="0" dirty="0">
                <a:solidFill>
                  <a:srgbClr val="21264F"/>
                </a:solidFill>
                <a:effectLst/>
                <a:latin typeface="Open Sans" panose="020B0606030504020204" pitchFamily="34" charset="0"/>
              </a:rPr>
              <a:t> υπ</a:t>
            </a:r>
            <a:r>
              <a:rPr lang="en-US" b="0" i="0" dirty="0" err="1">
                <a:solidFill>
                  <a:srgbClr val="21264F"/>
                </a:solidFill>
                <a:effectLst/>
                <a:latin typeface="Open Sans" panose="020B0606030504020204" pitchFamily="34" charset="0"/>
              </a:rPr>
              <a:t>εύθυνο</a:t>
            </a:r>
            <a:r>
              <a:rPr lang="el-GR" b="0" i="0" dirty="0">
                <a:solidFill>
                  <a:srgbClr val="21264F"/>
                </a:solidFill>
                <a:effectLst/>
                <a:latin typeface="Open Sans" panose="020B0606030504020204" pitchFamily="34" charset="0"/>
              </a:rPr>
              <a:t>ς</a:t>
            </a:r>
            <a:r>
              <a:rPr lang="en-US" b="0" i="0" dirty="0">
                <a:solidFill>
                  <a:srgbClr val="21264F"/>
                </a:solidFill>
                <a:effectLst/>
                <a:latin typeface="Open Sans" panose="020B0606030504020204" pitchFamily="34" charset="0"/>
              </a:rPr>
              <a:t> για τον σχεδιασμό και την υλοποίηση του μάρκετινγκ στα μέσα κοινωνικής δικτύωσης.</a:t>
            </a:r>
          </a:p>
          <a:p>
            <a:pPr algn="l"/>
            <a:endParaRPr lang="en-US" b="0" i="0" dirty="0">
              <a:solidFill>
                <a:srgbClr val="21264F"/>
              </a:solidFill>
              <a:effectLst/>
              <a:latin typeface="Open Sans" panose="020B0606030504020204" pitchFamily="34" charset="0"/>
            </a:endParaRPr>
          </a:p>
          <a:p>
            <a:pPr algn="l"/>
            <a:r>
              <a:rPr lang="en-US" b="0" i="0" dirty="0">
                <a:solidFill>
                  <a:srgbClr val="21264F"/>
                </a:solidFill>
                <a:effectLst/>
                <a:latin typeface="Open Sans" panose="020B0606030504020204" pitchFamily="34" charset="0"/>
              </a:rPr>
              <a:t>Οι πιο σημαντικές μετρήσεις είναι οι συνολικές εντυπώσεις, η </a:t>
            </a:r>
            <a:r>
              <a:rPr lang="el-GR" b="0" i="0" dirty="0">
                <a:solidFill>
                  <a:srgbClr val="21264F"/>
                </a:solidFill>
                <a:effectLst/>
                <a:latin typeface="Open Sans" panose="020B0606030504020204" pitchFamily="34" charset="0"/>
              </a:rPr>
              <a:t>απήχηση</a:t>
            </a:r>
            <a:r>
              <a:rPr lang="en-US" b="0" i="0" dirty="0">
                <a:solidFill>
                  <a:srgbClr val="21264F"/>
                </a:solidFill>
                <a:effectLst/>
                <a:latin typeface="Open Sans" panose="020B0606030504020204" pitchFamily="34" charset="0"/>
              </a:rPr>
              <a:t> στα μέσα κοινωνικής δικτύωσης και η προβολή από τους χρήστες. Ποια είναι λοιπόν η διαφορά μεταξύ τους;</a:t>
            </a:r>
          </a:p>
          <a:p>
            <a:pPr algn="l"/>
            <a:endParaRPr lang="en-US" b="0" i="0" dirty="0">
              <a:solidFill>
                <a:srgbClr val="21264F"/>
              </a:solidFill>
              <a:effectLst/>
              <a:latin typeface="Open Sans" panose="020B0606030504020204" pitchFamily="34" charset="0"/>
            </a:endParaRPr>
          </a:p>
          <a:p>
            <a:pPr algn="l">
              <a:buFont typeface="Arial" panose="020B0604020202020204" pitchFamily="34" charset="0"/>
              <a:buChar char="•"/>
            </a:pPr>
            <a:r>
              <a:rPr lang="en-US" b="1" i="0" dirty="0">
                <a:solidFill>
                  <a:srgbClr val="21264F"/>
                </a:solidFill>
                <a:effectLst/>
                <a:latin typeface="Open Sans" panose="020B0606030504020204" pitchFamily="34" charset="0"/>
              </a:rPr>
              <a:t>Οι συνολικές εμφανίσεις </a:t>
            </a:r>
            <a:r>
              <a:rPr lang="en-US" b="0" i="0" dirty="0">
                <a:solidFill>
                  <a:srgbClr val="21264F"/>
                </a:solidFill>
                <a:effectLst/>
                <a:latin typeface="Open Sans" panose="020B0606030504020204" pitchFamily="34" charset="0"/>
              </a:rPr>
              <a:t>βοηθούν στη μέτρηση της συνολικής ορατότητας, δείχνοντας πόσο συχνά οι χρήστες βλέπουν τις δημοσιεύσεις σ</a:t>
            </a:r>
            <a:r>
              <a:rPr lang="el-GR" b="0" i="0" dirty="0">
                <a:solidFill>
                  <a:srgbClr val="21264F"/>
                </a:solidFill>
                <a:effectLst/>
                <a:latin typeface="Open Sans" panose="020B0606030504020204" pitchFamily="34" charset="0"/>
              </a:rPr>
              <a:t>ας</a:t>
            </a:r>
            <a:r>
              <a:rPr lang="en-US" b="0" i="0" dirty="0">
                <a:solidFill>
                  <a:srgbClr val="21264F"/>
                </a:solidFill>
                <a:effectLst/>
                <a:latin typeface="Open Sans" panose="020B0606030504020204" pitchFamily="34" charset="0"/>
              </a:rPr>
              <a:t>.</a:t>
            </a:r>
          </a:p>
          <a:p>
            <a:pPr algn="l">
              <a:buFont typeface="Arial" panose="020B0604020202020204" pitchFamily="34" charset="0"/>
              <a:buChar char="•"/>
            </a:pPr>
            <a:r>
              <a:rPr lang="en-US" b="1" i="0" dirty="0">
                <a:solidFill>
                  <a:srgbClr val="21264F"/>
                </a:solidFill>
                <a:effectLst/>
                <a:latin typeface="Open Sans" panose="020B0606030504020204" pitchFamily="34" charset="0"/>
              </a:rPr>
              <a:t>Η </a:t>
            </a:r>
            <a:r>
              <a:rPr lang="el-GR" b="1" i="0" dirty="0">
                <a:solidFill>
                  <a:srgbClr val="21264F"/>
                </a:solidFill>
                <a:effectLst/>
                <a:latin typeface="Open Sans" panose="020B0606030504020204" pitchFamily="34" charset="0"/>
              </a:rPr>
              <a:t>απήχηση</a:t>
            </a:r>
            <a:r>
              <a:rPr lang="en-US" b="1" i="0" dirty="0">
                <a:solidFill>
                  <a:srgbClr val="21264F"/>
                </a:solidFill>
                <a:effectLst/>
                <a:latin typeface="Open Sans" panose="020B0606030504020204" pitchFamily="34" charset="0"/>
              </a:rPr>
              <a:t> των μέσων κοινωνικής δικτύωσης </a:t>
            </a:r>
            <a:r>
              <a:rPr lang="en-US" b="0" i="0" dirty="0">
                <a:solidFill>
                  <a:srgbClr val="21264F"/>
                </a:solidFill>
                <a:effectLst/>
                <a:latin typeface="Open Sans" panose="020B0606030504020204" pitchFamily="34" charset="0"/>
              </a:rPr>
              <a:t>δείχνει το μέγεθος του δυνητικού κοινού που εκτίθεται στα μηνύματα της μάρκας σ</a:t>
            </a:r>
            <a:r>
              <a:rPr lang="el-GR" b="0" i="0" dirty="0">
                <a:solidFill>
                  <a:srgbClr val="21264F"/>
                </a:solidFill>
                <a:effectLst/>
                <a:latin typeface="Open Sans" panose="020B0606030504020204" pitchFamily="34" charset="0"/>
              </a:rPr>
              <a:t>ας</a:t>
            </a:r>
            <a:r>
              <a:rPr lang="en-US" b="0" i="0" dirty="0">
                <a:solidFill>
                  <a:srgbClr val="21264F"/>
                </a:solidFill>
                <a:effectLst/>
                <a:latin typeface="Open Sans" panose="020B0606030504020204" pitchFamily="34" charset="0"/>
              </a:rPr>
              <a:t>.</a:t>
            </a:r>
          </a:p>
          <a:p>
            <a:pPr algn="l">
              <a:buFont typeface="Arial" panose="020B0604020202020204" pitchFamily="34" charset="0"/>
              <a:buChar char="•"/>
            </a:pPr>
            <a:r>
              <a:rPr lang="en-US" b="1" i="0" dirty="0">
                <a:solidFill>
                  <a:srgbClr val="21264F"/>
                </a:solidFill>
                <a:effectLst/>
                <a:latin typeface="Open Sans" panose="020B0606030504020204" pitchFamily="34" charset="0"/>
              </a:rPr>
              <a:t>Ο </a:t>
            </a:r>
            <a:r>
              <a:rPr lang="en-US" b="1" i="0" dirty="0" err="1">
                <a:solidFill>
                  <a:srgbClr val="21264F"/>
                </a:solidFill>
                <a:effectLst/>
                <a:latin typeface="Open Sans" panose="020B0606030504020204" pitchFamily="34" charset="0"/>
              </a:rPr>
              <a:t>χρήστης</a:t>
            </a:r>
            <a:r>
              <a:rPr lang="en-US" b="1" i="0" dirty="0">
                <a:solidFill>
                  <a:srgbClr val="21264F"/>
                </a:solidFill>
                <a:effectLst/>
                <a:latin typeface="Open Sans" panose="020B0606030504020204" pitchFamily="34" charset="0"/>
              </a:rPr>
              <a:t> </a:t>
            </a:r>
            <a:r>
              <a:rPr lang="en-US" b="0" i="0" dirty="0">
                <a:solidFill>
                  <a:srgbClr val="21264F"/>
                </a:solidFill>
                <a:effectLst/>
                <a:latin typeface="Open Sans" panose="020B0606030504020204" pitchFamily="34" charset="0"/>
              </a:rPr>
              <a:t>πα</a:t>
            </a:r>
            <a:r>
              <a:rPr lang="en-US" b="0" i="0" dirty="0" err="1">
                <a:solidFill>
                  <a:srgbClr val="21264F"/>
                </a:solidFill>
                <a:effectLst/>
                <a:latin typeface="Open Sans" panose="020B0606030504020204" pitchFamily="34" charset="0"/>
              </a:rPr>
              <a:t>ρέχει</a:t>
            </a:r>
            <a:r>
              <a:rPr lang="en-US" b="0" i="0" dirty="0">
                <a:solidFill>
                  <a:srgbClr val="21264F"/>
                </a:solidFill>
                <a:effectLst/>
                <a:latin typeface="Open Sans" panose="020B0606030504020204" pitchFamily="34" charset="0"/>
              </a:rPr>
              <a:t> πληροφορίες σχετικά με τη συμπεριφορά των μεμονωμένων χρηστών για περαιτέρω προσπάθειες τμηματοποίησης και εξατομίκευσης.</a:t>
            </a:r>
          </a:p>
          <a:p>
            <a:pPr algn="l"/>
            <a:endParaRPr lang="en-US" b="0" i="0" dirty="0">
              <a:solidFill>
                <a:srgbClr val="21264F"/>
              </a:solidFill>
              <a:effectLst/>
              <a:latin typeface="Open Sans" panose="020B0606030504020204" pitchFamily="34" charset="0"/>
            </a:endParaRPr>
          </a:p>
          <a:p>
            <a:pPr algn="l"/>
            <a:r>
              <a:rPr lang="en-US" b="0" i="0" dirty="0">
                <a:solidFill>
                  <a:srgbClr val="21264F"/>
                </a:solidFill>
                <a:effectLst/>
                <a:latin typeface="Open Sans" panose="020B0606030504020204" pitchFamily="34" charset="0"/>
              </a:rPr>
              <a:t>Οι πλατφόρμες κοινωνικής δικτύωσης υπολογίζουν διαφορετικά την </a:t>
            </a:r>
            <a:r>
              <a:rPr lang="el-GR" b="0" i="0" dirty="0">
                <a:solidFill>
                  <a:srgbClr val="21264F"/>
                </a:solidFill>
                <a:effectLst/>
                <a:latin typeface="Open Sans" panose="020B0606030504020204" pitchFamily="34" charset="0"/>
              </a:rPr>
              <a:t>απήχηση</a:t>
            </a:r>
            <a:r>
              <a:rPr lang="en-US" b="0" i="0" dirty="0">
                <a:solidFill>
                  <a:srgbClr val="21264F"/>
                </a:solidFill>
                <a:effectLst/>
                <a:latin typeface="Open Sans" panose="020B0606030504020204" pitchFamily="34" charset="0"/>
              </a:rPr>
              <a:t> και τις εντυπώσεις, επηρεάζοντας τον τρόπο με τον οποίο οι έμποροι ερμηνεύουν την απόδοση της </a:t>
            </a:r>
            <a:r>
              <a:rPr lang="el-GR" b="0" i="0" dirty="0">
                <a:solidFill>
                  <a:srgbClr val="21264F"/>
                </a:solidFill>
                <a:effectLst/>
                <a:latin typeface="Open Sans" panose="020B0606030504020204" pitchFamily="34" charset="0"/>
              </a:rPr>
              <a:t>εκστρατείας</a:t>
            </a:r>
            <a:r>
              <a:rPr lang="en-US" b="0" i="0" dirty="0">
                <a:solidFill>
                  <a:srgbClr val="21264F"/>
                </a:solidFill>
                <a:effectLst/>
                <a:latin typeface="Open Sans" panose="020B0606030504020204" pitchFamily="34" charset="0"/>
              </a:rPr>
              <a:t> τους. Θα </a:t>
            </a:r>
            <a:r>
              <a:rPr lang="en-US" b="0" i="0" dirty="0" err="1">
                <a:solidFill>
                  <a:srgbClr val="21264F"/>
                </a:solidFill>
                <a:effectLst/>
                <a:latin typeface="Open Sans" panose="020B0606030504020204" pitchFamily="34" charset="0"/>
              </a:rPr>
              <a:t>δε</a:t>
            </a:r>
            <a:r>
              <a:rPr lang="el-GR" b="0" i="0" dirty="0">
                <a:solidFill>
                  <a:srgbClr val="21264F"/>
                </a:solidFill>
                <a:effectLst/>
                <a:latin typeface="Open Sans" panose="020B0606030504020204" pitchFamily="34" charset="0"/>
              </a:rPr>
              <a:t>ίτε</a:t>
            </a:r>
            <a:r>
              <a:rPr lang="en-US" b="0" i="0" dirty="0">
                <a:solidFill>
                  <a:srgbClr val="21264F"/>
                </a:solidFill>
                <a:effectLst/>
                <a:latin typeface="Open Sans" panose="020B0606030504020204" pitchFamily="34" charset="0"/>
              </a:rPr>
              <a:t>, ο έλεγχος αυτών των αριθμών είναι πολύ απλός και ίσως γνωρίζε</a:t>
            </a:r>
            <a:r>
              <a:rPr lang="el-GR" b="0" i="0" dirty="0">
                <a:solidFill>
                  <a:srgbClr val="21264F"/>
                </a:solidFill>
                <a:effectLst/>
                <a:latin typeface="Open Sans" panose="020B0606030504020204" pitchFamily="34" charset="0"/>
              </a:rPr>
              <a:t>τε</a:t>
            </a:r>
            <a:r>
              <a:rPr lang="en-US" b="0" i="0" dirty="0">
                <a:solidFill>
                  <a:srgbClr val="21264F"/>
                </a:solidFill>
                <a:effectLst/>
                <a:latin typeface="Open Sans" panose="020B0606030504020204" pitchFamily="34" charset="0"/>
              </a:rPr>
              <a:t> ήδη πώς να </a:t>
            </a:r>
            <a:r>
              <a:rPr lang="en-US" b="0" i="0" dirty="0" err="1">
                <a:solidFill>
                  <a:srgbClr val="21264F"/>
                </a:solidFill>
                <a:effectLst/>
                <a:latin typeface="Open Sans" panose="020B0606030504020204" pitchFamily="34" charset="0"/>
              </a:rPr>
              <a:t>τον</a:t>
            </a:r>
            <a:r>
              <a:rPr lang="en-US" b="0" i="0" dirty="0">
                <a:solidFill>
                  <a:srgbClr val="21264F"/>
                </a:solidFill>
                <a:effectLst/>
                <a:latin typeface="Open Sans" panose="020B0606030504020204" pitchFamily="34" charset="0"/>
              </a:rPr>
              <a:t> </a:t>
            </a:r>
            <a:r>
              <a:rPr lang="en-US" b="0" i="0" dirty="0" err="1">
                <a:solidFill>
                  <a:srgbClr val="21264F"/>
                </a:solidFill>
                <a:effectLst/>
                <a:latin typeface="Open Sans" panose="020B0606030504020204" pitchFamily="34" charset="0"/>
              </a:rPr>
              <a:t>κάνε</a:t>
            </a:r>
            <a:r>
              <a:rPr lang="el-GR" b="0" i="0" dirty="0">
                <a:solidFill>
                  <a:srgbClr val="21264F"/>
                </a:solidFill>
                <a:effectLst/>
                <a:latin typeface="Open Sans" panose="020B0606030504020204" pitchFamily="34" charset="0"/>
              </a:rPr>
              <a:t>τε</a:t>
            </a:r>
            <a:r>
              <a:rPr lang="en-US" b="0" i="0" dirty="0">
                <a:solidFill>
                  <a:srgbClr val="21264F"/>
                </a:solidFill>
                <a:effectLst/>
                <a:latin typeface="Open Sans" panose="020B0606030504020204" pitchFamily="34" charset="0"/>
              </a:rPr>
              <a:t>. </a:t>
            </a:r>
          </a:p>
        </p:txBody>
      </p:sp>
      <p:sp>
        <p:nvSpPr>
          <p:cNvPr id="4" name="Foliennummernplatzhalter 3"/>
          <p:cNvSpPr>
            <a:spLocks noGrp="1"/>
          </p:cNvSpPr>
          <p:nvPr>
            <p:ph type="sldNum" sz="quarter" idx="5"/>
          </p:nvPr>
        </p:nvSpPr>
        <p:spPr/>
        <p:txBody>
          <a:bodyPr/>
          <a:lstStyle/>
          <a:p>
            <a:fld id="{999433EF-1E01-4717-96BF-F44828D2ED17}" type="slidenum">
              <a:rPr lang="de-AT" smtClean="0"/>
              <a:t>4</a:t>
            </a:fld>
            <a:endParaRPr lang="de-AT"/>
          </a:p>
        </p:txBody>
      </p:sp>
    </p:spTree>
    <p:extLst>
      <p:ext uri="{BB962C8B-B14F-4D97-AF65-F5344CB8AC3E}">
        <p14:creationId xmlns:p14="http://schemas.microsoft.com/office/powerpoint/2010/main" val="2491967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Πριν ξεκινήσετε μια διαδικτυακή εκστρατεία ή μια εκστρατεία στα μέσα κοινωνικής δικτύωσης, πρέπει να γνωρίζετε το κοινό/κοινά-στόχους σας. Με τον όρο κοινό-στόχος εννοείται η συγκεκριμένη ομάδα ανθρώπων στην οποία θα απευθυνθεί μια διαφήμιση. Μια διαφήμιση δεν θα έχει κανένα ενδιαφέρον για έναν θεατή ή αναγνώστη που δεν ανήκει στο κοινό-στόχο. Το κοινό-στόχος μπορεί να υπαγορεύεται από την ηλικία, το φύλο, το εισόδημα, την τοποθεσία, τα ενδιαφέροντα ή μια πληθώρα άλλων παραγόντων. Ανάλογα με το τι πουλάτε, το κοινό-στόχος σας μπορεί να είναι εξειδικευμένο ή ευρύτερο. Για παράδειγμα, αν είστε πωλητής παπουτσιών, το κοινό-στόχος σας θα είναι ευρύ, αφού όλοι οι άνδρες, οι γυναίκες και τα παιδιά φορούν παπούτσια. Από την άλλη πλευρά, ίσως να πουλάτε ειδικά παπούτσια για τρέξιμο υψηλών επιδόσεων. Τότε, το κοινό-στόχος σας θα ήταν πιο εξειδικευμένο - ελίτ αθλητές ηλικίας 20-40 ετών που έχουν εκδηλώσει ενδιαφέρον για το τρέξιμο ή έχουν τρέξει έναν μαραθώνιο. Όπως και να έχει, είναι σημαντικό να ορίσετε και να τμηματοποιήστε το κοινό-στόχο σας, προκειμένου να καθορίσετε τα δημιουργικά μηνύματα που θα έχουν απήχηση σε αυτούς και να εντοπίσετε τα κανάλια που προτιμούν. Το κοινό-στόχος επικεντρώνεται σε μια συγκεκριμένη ομάδα ανθρώπων. Αυτή μπορεί να είναι άνδρες, γυναίκες, έφηβοι ή παιδιά. Γενικά μοιράζονται ένα ενδιαφέρον, όπως το διάβασμα, το τρέξιμο ή το ποδόσφαιρο. Ως έμπορος, η κατανόηση του κοινού-στόχου σας είναι ζωτικής σημασίας.</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5</a:t>
            </a:fld>
            <a:endParaRPr lang="de-AT"/>
          </a:p>
        </p:txBody>
      </p:sp>
    </p:spTree>
    <p:extLst>
      <p:ext uri="{BB962C8B-B14F-4D97-AF65-F5344CB8AC3E}">
        <p14:creationId xmlns:p14="http://schemas.microsoft.com/office/powerpoint/2010/main" val="178255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l-GR" b="0" i="0" u="none" strike="noStrike" dirty="0">
                <a:solidFill>
                  <a:srgbClr val="011140"/>
                </a:solidFill>
                <a:effectLst/>
                <a:latin typeface="Proxima Nova Rg"/>
              </a:rPr>
              <a:t>Όπως έχετε ακούσει, ο καθορισμός ενός συγκεκριμένου κοινού-στόχου είναι ζωτικής σημασίας για την ανάπτυξη του κοινού. Στη δική σας περίπτωση πρέπει να γνωρίζετε ποιος ενδιαφέρεται για το GLAM ίδρυμά σας. Ένας εύκολος τρόπος είναι να παρακολουθείτε όλους τους ανθρώπους που επισκέπτονται το ίδρυμά σας και να τους χωρίζετε σε διάφορες ομάδες. Κατά τη δημιουργία τους, σκεφτείτε να χρησιμοποιήσετε τα ακόλουθα δημογραφικά στοιχεία και αναγνωριστικά: Ηλικία, Φύλο, Τοποθεσία, Χόμπι, Εισόδημα, Επίπεδο εκπαίδευσης, Επάγγελμα, Οικογενειακή κατάσταση, Ποιον εμπιστεύονται. Τι διαβάζουν/βλέπουν. </a:t>
            </a:r>
          </a:p>
          <a:p>
            <a:pPr algn="l"/>
            <a:endParaRPr lang="el-GR" b="0" i="0" u="none" strike="noStrike" dirty="0">
              <a:solidFill>
                <a:srgbClr val="011140"/>
              </a:solidFill>
              <a:effectLst/>
              <a:latin typeface="Proxima Nova Rg"/>
            </a:endParaRPr>
          </a:p>
          <a:p>
            <a:pPr algn="l"/>
            <a:r>
              <a:rPr lang="el-GR" b="0" i="0" u="none" strike="noStrike" dirty="0">
                <a:solidFill>
                  <a:srgbClr val="011140"/>
                </a:solidFill>
                <a:effectLst/>
                <a:latin typeface="Proxima Nova Rg"/>
              </a:rPr>
              <a:t>Τώρα είναι η σειρά σας. Πάρτε τον χρόνο σας και σκεφτείτε τους ανθρώπους που επισκέπτονται το GLAM ίδρυμά σας. Τα χαρακτηριστικά που αναφέρθηκαν θα σας βοηθήσουν να προσδιορίσετε το κοινό-στόχο του GLAM ιδρύματός σας. Κρατήστε σημειώσεις σε ένα φύλλο χαρτί και προσπαθήστε να προσδιορίσετε το κοινό-στόχο σας. Για την άσκηση αυτή, μπορείτε να ξεκινήσετε ξανά την παρουσίαση, πράγμα που θα σας βοηθήσει να θυμηθείτε όλα τα βασικά για τα κοινά-στόχους. Μην πετάξετε τις σημειώσεις σας, θα τις χρειαστείτε αργότερα σε αυτή τη συνεδρία και στο επόμενο μέρος της τάξης.</a:t>
            </a:r>
            <a:endParaRPr lang="de-AT" b="0" i="0" dirty="0">
              <a:solidFill>
                <a:srgbClr val="011140"/>
              </a:solidFill>
              <a:effectLst/>
              <a:latin typeface="Proxima Nova Rg"/>
            </a:endParaRPr>
          </a:p>
        </p:txBody>
      </p:sp>
      <p:sp>
        <p:nvSpPr>
          <p:cNvPr id="4" name="Foliennummernplatzhalter 3"/>
          <p:cNvSpPr>
            <a:spLocks noGrp="1"/>
          </p:cNvSpPr>
          <p:nvPr>
            <p:ph type="sldNum" sz="quarter" idx="5"/>
          </p:nvPr>
        </p:nvSpPr>
        <p:spPr/>
        <p:txBody>
          <a:bodyPr/>
          <a:lstStyle/>
          <a:p>
            <a:fld id="{999433EF-1E01-4717-96BF-F44828D2ED17}" type="slidenum">
              <a:rPr lang="de-AT" smtClean="0"/>
              <a:t>6</a:t>
            </a:fld>
            <a:endParaRPr lang="de-AT"/>
          </a:p>
        </p:txBody>
      </p:sp>
    </p:spTree>
    <p:extLst>
      <p:ext uri="{BB962C8B-B14F-4D97-AF65-F5344CB8AC3E}">
        <p14:creationId xmlns:p14="http://schemas.microsoft.com/office/powerpoint/2010/main" val="357115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Συγχαρητήρια, κάνατε σπουδαία δουλειά! Τώρα, γνωρίζετε το κοινό-στόχο του ιδρύματός σας και είστε έτοιμος για το επόμενο βήμα: την ανάπτυξη του κοινού. </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7</a:t>
            </a:fld>
            <a:endParaRPr lang="de-AT"/>
          </a:p>
        </p:txBody>
      </p:sp>
    </p:spTree>
    <p:extLst>
      <p:ext uri="{BB962C8B-B14F-4D97-AF65-F5344CB8AC3E}">
        <p14:creationId xmlns:p14="http://schemas.microsoft.com/office/powerpoint/2010/main" val="159556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Στις διαφάνειες που ακολουθούν θα μάθε</a:t>
            </a:r>
            <a:r>
              <a:rPr lang="el-GR" dirty="0"/>
              <a:t>τε</a:t>
            </a:r>
            <a:r>
              <a:rPr lang="de-AT" dirty="0"/>
              <a:t> περισσότερα για το πώς να αυξήσε</a:t>
            </a:r>
            <a:r>
              <a:rPr lang="el-GR" dirty="0"/>
              <a:t>τε</a:t>
            </a:r>
            <a:r>
              <a:rPr lang="de-AT" dirty="0"/>
              <a:t> την </a:t>
            </a:r>
            <a:r>
              <a:rPr lang="el-GR" dirty="0"/>
              <a:t>απήχησή σας</a:t>
            </a:r>
            <a:r>
              <a:rPr lang="de-AT" dirty="0"/>
              <a:t>, δηλαδή πώς να αναπτύξε</a:t>
            </a:r>
            <a:r>
              <a:rPr lang="el-GR" dirty="0"/>
              <a:t>τε</a:t>
            </a:r>
            <a:r>
              <a:rPr lang="de-AT" dirty="0"/>
              <a:t> το κοινό σ</a:t>
            </a:r>
            <a:r>
              <a:rPr lang="el-GR" dirty="0"/>
              <a:t>ας</a:t>
            </a:r>
            <a:r>
              <a:rPr lang="de-AT" dirty="0"/>
              <a:t> στο GLAM</a:t>
            </a:r>
            <a:r>
              <a:rPr lang="el-GR" dirty="0"/>
              <a:t> </a:t>
            </a:r>
            <a:r>
              <a:rPr lang="de-AT" dirty="0"/>
              <a:t>ίδρυμά σ</a:t>
            </a:r>
            <a:r>
              <a:rPr lang="el-GR" dirty="0"/>
              <a:t>ας</a:t>
            </a:r>
            <a:r>
              <a:rPr lang="de-AT" dirty="0"/>
              <a:t> χρησιμοποιώντας τα πλεονεκτήματα των μέσων κοινωνικής δικτύωσης.</a:t>
            </a:r>
          </a:p>
        </p:txBody>
      </p:sp>
      <p:sp>
        <p:nvSpPr>
          <p:cNvPr id="4" name="Foliennummernplatzhalter 3"/>
          <p:cNvSpPr>
            <a:spLocks noGrp="1"/>
          </p:cNvSpPr>
          <p:nvPr>
            <p:ph type="sldNum" sz="quarter" idx="5"/>
          </p:nvPr>
        </p:nvSpPr>
        <p:spPr/>
        <p:txBody>
          <a:bodyPr/>
          <a:lstStyle/>
          <a:p>
            <a:fld id="{999433EF-1E01-4717-96BF-F44828D2ED17}" type="slidenum">
              <a:rPr lang="de-AT" smtClean="0"/>
              <a:t>8</a:t>
            </a:fld>
            <a:endParaRPr lang="de-AT"/>
          </a:p>
        </p:txBody>
      </p:sp>
    </p:spTree>
    <p:extLst>
      <p:ext uri="{BB962C8B-B14F-4D97-AF65-F5344CB8AC3E}">
        <p14:creationId xmlns:p14="http://schemas.microsoft.com/office/powerpoint/2010/main" val="358197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b="0" i="0" dirty="0">
                <a:solidFill>
                  <a:srgbClr val="3C4043"/>
                </a:solidFill>
                <a:effectLst/>
                <a:latin typeface="Roboto" panose="02000000000000000000" pitchFamily="2" charset="0"/>
              </a:rPr>
              <a:t>Για να δημιουργήσετε αλληλεπίδραση στις πλατφόρμες κοινωνικής δικτύωσης, πρέπει να παράγετε περιεχόμενο που προκαλεί αντίδραση από τους χρήστες. Αυτό εξαρτάται από το κοινό-στόχο σας και το ίδρυμά σας, τις αξίες του και τις υπηρεσίες που προσφέρετε. Σε γενικές γραμμές, ωστόσο, ένα μίγμα περιεχομένου έχει νόημα. Μοιραστείτε ενημερωτικό, διασκεδαστικό, εμπνευσμένο και σχετικό περιεχόμενο. Για παράδειγμα, δημοσιεύστε περιεχόμενο από τα παρασκήνια, βγείτε ζωντανά και εξηγήστε πώς χρησιμοποιούνται τα προϊόντα ή οι υπηρεσίες σας, δημιουργήστε γραφικά με πληροφορίες από μελέτες που αποδεικνύουν την αποτελεσματικότητα του ιδρύματός σας ή παρουσιάστε την ομάδα σας. Ενεργώντας με αυτόν τον τρόπο, απευθύνεστε σε μια ευρεία ομάδα ανθρώπων. Σε γενικές γραμμές, κάθε ανάρτηση θα πρέπει να συνδυάζεται με μια εικόνα ή έναν σύνδεσμο για να είναι πιο εντυπωσιακή. Οι αναρτήσεις θα πρέπει να οδηγούν σε ένα συγκεκριμένο συναίσθημα και μπορείτε επίσης να χρησιμοποιήσειτε emojis για αυτό. Φτιάξτε μια εικόνα με τις αναρτήσεις σας! Αλλά να γνωρίζετε: Μην δημοσιεύετε φωτογραφίες ανθρώπων χωρίς την άδειά τους. Αυτό μπορεί να σας προκαλέσει τεράστια νομικά προβλήματα. Αν δεν είστε σίγουρος, ρωτήστε το αφεντικό σας ποιες φωτογραφίες επιτρέπεται να δημοσιεύετε στα μέσα κοινωνικής δικτύωσης. Οι ιστότοποι pixaby.com ή freepik.com μπορούν να σας βοηθήσουν με φωτογραφίες που μπορούν να χρησιμοποιηθούν δωρεάν στα μέσα κοινωνικής δικτύωσης.</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9</a:t>
            </a:fld>
            <a:endParaRPr lang="de-AT"/>
          </a:p>
        </p:txBody>
      </p:sp>
    </p:spTree>
    <p:extLst>
      <p:ext uri="{BB962C8B-B14F-4D97-AF65-F5344CB8AC3E}">
        <p14:creationId xmlns:p14="http://schemas.microsoft.com/office/powerpoint/2010/main" val="156544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b="0" i="0" dirty="0">
                <a:solidFill>
                  <a:srgbClr val="3C4043"/>
                </a:solidFill>
                <a:effectLst/>
                <a:latin typeface="Roboto" panose="02000000000000000000" pitchFamily="2" charset="0"/>
              </a:rPr>
              <a:t>Για να διασφαλίσετε ότι οι δημοσιεύσεις σας δεν θα χαθούν μέσα στο πλήθος και ότι θα τις δουν όσο το δυνατόν περισσότεροι άνθρωποι, πρέπει να μάθετε πότε οι χρήστες είναι πιο ενεργοί. Στο Meta Business Suite αυτές εμφανίζονται για τους λογαριασμούς σας στο Instagram και στο Facebook. Για άλλα κανάλια, δοκιμάστε πότε έχετε τη μεγαλύτερη εμπλοκή. Ο σύνδεσμος στη διαφάνεια σας οδηγεί στον ιστότοπο υποστήριξης της meta, της εταιρείας που διαχειρίζεται το Facebook και το Instagram. Εκεί μπορείτε να μάθετε και να δοκιμάσετε πώς </a:t>
            </a:r>
            <a:r>
              <a:rPr lang="el-GR" b="0" i="0">
                <a:solidFill>
                  <a:srgbClr val="3C4043"/>
                </a:solidFill>
                <a:effectLst/>
                <a:latin typeface="Roboto" panose="02000000000000000000" pitchFamily="2" charset="0"/>
              </a:rPr>
              <a:t>να χρησιμοποιήσετε </a:t>
            </a:r>
            <a:r>
              <a:rPr lang="el-GR" b="0" i="0" dirty="0">
                <a:solidFill>
                  <a:srgbClr val="3C4043"/>
                </a:solidFill>
                <a:effectLst/>
                <a:latin typeface="Roboto" panose="02000000000000000000" pitchFamily="2" charset="0"/>
              </a:rPr>
              <a:t>το Meta Business Suite για το GLAM ίδρυμά σας.</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10</a:t>
            </a:fld>
            <a:endParaRPr lang="de-AT"/>
          </a:p>
        </p:txBody>
      </p:sp>
    </p:spTree>
    <p:extLst>
      <p:ext uri="{BB962C8B-B14F-4D97-AF65-F5344CB8AC3E}">
        <p14:creationId xmlns:p14="http://schemas.microsoft.com/office/powerpoint/2010/main" val="406120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4675-70B7-BC20-980E-CBF6A9992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02432-36DE-D963-CF6C-F4D996E03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4C11F8-0E74-7AF8-F72E-8E5E6E792177}"/>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5" name="Footer Placeholder 4">
            <a:extLst>
              <a:ext uri="{FF2B5EF4-FFF2-40B4-BE49-F238E27FC236}">
                <a16:creationId xmlns:a16="http://schemas.microsoft.com/office/drawing/2014/main" id="{D5C2028B-B1CF-3087-67B5-AFB7A9238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F3121-C28B-64A6-B188-5ED16A5EC208}"/>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353759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D2C7-49E0-3D2C-B049-80956D868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0B569-4C74-24E8-2D71-1B2B55841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E6171-64A2-FE82-9F27-165A05F9BBC1}"/>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5" name="Footer Placeholder 4">
            <a:extLst>
              <a:ext uri="{FF2B5EF4-FFF2-40B4-BE49-F238E27FC236}">
                <a16:creationId xmlns:a16="http://schemas.microsoft.com/office/drawing/2014/main" id="{BCE46BEE-7101-9053-952B-40F488677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9B0AC-272C-6B07-F6E1-AD647AF44CCE}"/>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28847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422AD-DB14-9FD8-5A06-6A6EDF156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A17BFA-6A73-10F8-0E3E-C2E1D6C990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365AC-D688-8B1F-EFA4-31F36CFA8D5E}"/>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5" name="Footer Placeholder 4">
            <a:extLst>
              <a:ext uri="{FF2B5EF4-FFF2-40B4-BE49-F238E27FC236}">
                <a16:creationId xmlns:a16="http://schemas.microsoft.com/office/drawing/2014/main" id="{2678BD7F-4E30-0E92-1141-103D04097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EABD-AF84-0413-2F24-0C5D075B6755}"/>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68475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04D6-2608-9107-D23C-649188673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948B1F-44CF-1AAC-F886-D14B560B6A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92D47-F1E2-F911-6529-135F875CA672}"/>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5" name="Footer Placeholder 4">
            <a:extLst>
              <a:ext uri="{FF2B5EF4-FFF2-40B4-BE49-F238E27FC236}">
                <a16:creationId xmlns:a16="http://schemas.microsoft.com/office/drawing/2014/main" id="{495A51CE-B663-6EFE-42E1-5A253F2B6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78D01-70E5-265E-1C45-3BA032888F4C}"/>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236909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044F-BD8B-C11D-21E7-FFA5D7FF9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ACFAE9-2C99-825F-356B-421E741B4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49096-E73D-F83B-4336-EA5BEDCB01AB}"/>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5" name="Footer Placeholder 4">
            <a:extLst>
              <a:ext uri="{FF2B5EF4-FFF2-40B4-BE49-F238E27FC236}">
                <a16:creationId xmlns:a16="http://schemas.microsoft.com/office/drawing/2014/main" id="{A52EB17A-D8A4-0FD7-D8AD-6D46A216D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CB323-DF6C-488F-8A54-820B76FB7254}"/>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268963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4924-7CA4-986B-798C-47C6D9A38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BB736-90F9-9D82-6901-4D391B784A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B2A509-CED1-D3F3-0EB7-40F76E827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E25661-EB84-B3FA-66B4-78DF129A6BC4}"/>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6" name="Footer Placeholder 5">
            <a:extLst>
              <a:ext uri="{FF2B5EF4-FFF2-40B4-BE49-F238E27FC236}">
                <a16:creationId xmlns:a16="http://schemas.microsoft.com/office/drawing/2014/main" id="{0A0CE544-145E-316F-2E6C-15D49AA01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46678-FAAD-4BE6-D407-23427A680173}"/>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247730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119C-08D8-6D45-9A25-70E1E0DFC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CFB928-F489-AE5C-D725-1550C4A29B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776EB-E9E0-FC0D-2D2B-0699035F3E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546C2-BAAE-3153-2E83-2BDFDDB3A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DFB735-1548-BA71-84CB-9A9FBBE27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D5CDA3-697D-D4D2-2865-C5D60E65BCF6}"/>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8" name="Footer Placeholder 7">
            <a:extLst>
              <a:ext uri="{FF2B5EF4-FFF2-40B4-BE49-F238E27FC236}">
                <a16:creationId xmlns:a16="http://schemas.microsoft.com/office/drawing/2014/main" id="{84195480-E3F2-ACDC-80F2-5294FE982A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75F03B-AF0C-6186-9A05-55A79C2D8F80}"/>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158252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C775-CA56-2E87-EC2D-3FEBEEA10F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1560BB-1734-7803-8B36-FC0FB94C10BF}"/>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4" name="Footer Placeholder 3">
            <a:extLst>
              <a:ext uri="{FF2B5EF4-FFF2-40B4-BE49-F238E27FC236}">
                <a16:creationId xmlns:a16="http://schemas.microsoft.com/office/drawing/2014/main" id="{0DE40A8C-0707-E713-C7C0-223A334C28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8654A3-5F68-AF8A-0FBA-8578E4BF2F6C}"/>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317092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3A1B3-2744-EEF9-7DA5-221941F2EFDC}"/>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3" name="Footer Placeholder 2">
            <a:extLst>
              <a:ext uri="{FF2B5EF4-FFF2-40B4-BE49-F238E27FC236}">
                <a16:creationId xmlns:a16="http://schemas.microsoft.com/office/drawing/2014/main" id="{D9771630-C3FE-4660-AFA5-6243179EAC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E89297-E96A-B2B1-B9CA-9885AF8309A2}"/>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393705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1348-262C-10D7-2D62-CBF5E6ABF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9F3F9A-8EB8-F809-D1DF-6DC6E678C1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B6DBC7-7FE3-2DE6-9E90-1CFFD9F8E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91279-981F-4C19-74B0-56C790612F85}"/>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6" name="Footer Placeholder 5">
            <a:extLst>
              <a:ext uri="{FF2B5EF4-FFF2-40B4-BE49-F238E27FC236}">
                <a16:creationId xmlns:a16="http://schemas.microsoft.com/office/drawing/2014/main" id="{3FEFD2BA-8F3C-1B33-3F98-A7BE3C460C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4E5C9-8DD4-04FA-C5AA-91FD759B1A8B}"/>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176830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8AC6-3964-E1C8-DCF1-D64F3CFBD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707B4E-9C2F-5CEB-4E5E-0F86E1FB1A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8DEB5A-FB5E-4A82-8D3C-EE1F0D7D6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CC765A-57C5-E765-E618-C37B1D263632}"/>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6" name="Footer Placeholder 5">
            <a:extLst>
              <a:ext uri="{FF2B5EF4-FFF2-40B4-BE49-F238E27FC236}">
                <a16:creationId xmlns:a16="http://schemas.microsoft.com/office/drawing/2014/main" id="{375AD102-E133-FED3-4D5D-DD23C348A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21F463-2FAE-CC99-0740-5A4B8E88E61D}"/>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58749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951A7-CB74-A90E-391E-7005DC451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a:extLst>
              <a:ext uri="{FF2B5EF4-FFF2-40B4-BE49-F238E27FC236}">
                <a16:creationId xmlns:a16="http://schemas.microsoft.com/office/drawing/2014/main" id="{529253F0-7A1F-9C56-E83C-274CEF601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a:extLst>
              <a:ext uri="{FF2B5EF4-FFF2-40B4-BE49-F238E27FC236}">
                <a16:creationId xmlns:a16="http://schemas.microsoft.com/office/drawing/2014/main" id="{64054622-A56D-F229-E58D-8D712BC18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F9C8D-7651-437C-9A94-C815D5F0DB23}" type="datetimeFigureOut">
              <a:rPr lang="en-US" smtClean="0"/>
              <a:t>4/29/2024</a:t>
            </a:fld>
            <a:endParaRPr lang="en-US"/>
          </a:p>
        </p:txBody>
      </p:sp>
      <p:sp>
        <p:nvSpPr>
          <p:cNvPr id="5" name="Footer Placeholder 4">
            <a:extLst>
              <a:ext uri="{FF2B5EF4-FFF2-40B4-BE49-F238E27FC236}">
                <a16:creationId xmlns:a16="http://schemas.microsoft.com/office/drawing/2014/main" id="{8FFC888F-C7A8-E50B-EC52-A4F9B23A5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8B2A54-ED4B-4122-A796-79590F12B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1C175-0F7F-45CF-AD2A-52A5689186F6}" type="slidenum">
              <a:rPr lang="en-US" smtClean="0"/>
              <a:t>‹#›</a:t>
            </a:fld>
            <a:endParaRPr lang="en-US"/>
          </a:p>
        </p:txBody>
      </p:sp>
    </p:spTree>
    <p:extLst>
      <p:ext uri="{BB962C8B-B14F-4D97-AF65-F5344CB8AC3E}">
        <p14:creationId xmlns:p14="http://schemas.microsoft.com/office/powerpoint/2010/main" val="187048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acebook.com/business/tools/meta-business-suite/help" TargetMode="External"/><Relationship Id="rId5" Type="http://schemas.openxmlformats.org/officeDocument/2006/relationships/image" Target="../media/image11.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hyperlink" Target="https://www.facebook.com/business/tools/meta-business-suite/help" TargetMode="External"/><Relationship Id="rId3" Type="http://schemas.openxmlformats.org/officeDocument/2006/relationships/image" Target="../media/image3.png"/><Relationship Id="rId7" Type="http://schemas.openxmlformats.org/officeDocument/2006/relationships/hyperlink" Target="https://blog.aspiration.marketing/en/social-media-ideas-to-t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freepik.com/" TargetMode="External"/><Relationship Id="rId11" Type="http://schemas.openxmlformats.org/officeDocument/2006/relationships/image" Target="../media/image24.png"/><Relationship Id="rId5" Type="http://schemas.openxmlformats.org/officeDocument/2006/relationships/hyperlink" Target="http://www.pixabay.com/" TargetMode="External"/><Relationship Id="rId10" Type="http://schemas.openxmlformats.org/officeDocument/2006/relationships/image" Target="../media/image23.png"/><Relationship Id="rId4" Type="http://schemas.openxmlformats.org/officeDocument/2006/relationships/image" Target="../media/image1.jpe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klipfolio.com/resources/kpi-examples/digital-marketing/reach-vs-impressions" TargetMode="External"/><Relationship Id="rId7" Type="http://schemas.openxmlformats.org/officeDocument/2006/relationships/hyperlink" Target="http://www.pixabay.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blog.aspiration.marketing/en/social-media-ideas-to-try" TargetMode="External"/><Relationship Id="rId5" Type="http://schemas.openxmlformats.org/officeDocument/2006/relationships/hyperlink" Target="https://www.marketingevolution.com/marketing-essentials/target-audience" TargetMode="External"/><Relationship Id="rId4" Type="http://schemas.openxmlformats.org/officeDocument/2006/relationships/hyperlink" Target="https://www.humanbrand.com/blog/social-media/reichweite-online-marketing/#:~:text=Was%20bedeutet%20Reichweite%20(Reach)%3F,f%C3%BCr%20die%20Mediaplanung%20sehr%20relevant." TargetMode="External"/><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BEE1-516E-6D33-3AE3-F8283C252D1F}"/>
              </a:ext>
            </a:extLst>
          </p:cNvPr>
          <p:cNvSpPr>
            <a:spLocks noGrp="1"/>
          </p:cNvSpPr>
          <p:nvPr>
            <p:ph type="ctrTitle"/>
          </p:nvPr>
        </p:nvSpPr>
        <p:spPr>
          <a:xfrm>
            <a:off x="4049754" y="2686449"/>
            <a:ext cx="6454220" cy="526239"/>
          </a:xfrm>
        </p:spPr>
        <p:txBody>
          <a:bodyPr>
            <a:normAutofit fontScale="90000"/>
          </a:bodyPr>
          <a:lstStyle/>
          <a:p>
            <a:br>
              <a:rPr lang="lt-LT" sz="3600" dirty="0"/>
            </a:br>
            <a:r>
              <a:rPr lang="el-GR" sz="3600" b="1" dirty="0"/>
              <a:t>Πρόγραμμα μικτής μάθησης</a:t>
            </a:r>
            <a:endParaRPr lang="en-US" sz="3600" b="1" dirty="0"/>
          </a:p>
        </p:txBody>
      </p:sp>
      <p:sp>
        <p:nvSpPr>
          <p:cNvPr id="3" name="Subtitle 2">
            <a:extLst>
              <a:ext uri="{FF2B5EF4-FFF2-40B4-BE49-F238E27FC236}">
                <a16:creationId xmlns:a16="http://schemas.microsoft.com/office/drawing/2014/main" id="{FBF38C2F-F40C-3E10-95AF-AE764182241E}"/>
              </a:ext>
            </a:extLst>
          </p:cNvPr>
          <p:cNvSpPr>
            <a:spLocks noGrp="1"/>
          </p:cNvSpPr>
          <p:nvPr>
            <p:ph type="subTitle" idx="1"/>
          </p:nvPr>
        </p:nvSpPr>
        <p:spPr>
          <a:xfrm>
            <a:off x="3079803" y="3673350"/>
            <a:ext cx="6454219" cy="1607774"/>
          </a:xfrm>
        </p:spPr>
        <p:txBody>
          <a:bodyPr>
            <a:normAutofit/>
          </a:bodyPr>
          <a:lstStyle/>
          <a:p>
            <a:r>
              <a:rPr lang="lt-LT" b="1" dirty="0"/>
              <a:t>Ενότητα </a:t>
            </a:r>
            <a:r>
              <a:rPr lang="en-US" b="1" dirty="0"/>
              <a:t>3: </a:t>
            </a:r>
            <a:r>
              <a:rPr lang="de-AT" b="1" dirty="0"/>
              <a:t>ΕΠΙΚΟΙΝΩΝΙΑ &amp; </a:t>
            </a:r>
            <a:r>
              <a:rPr lang="lt-LT" b="1" dirty="0"/>
              <a:t>ΣΥΝΕΡΓΑΣΙΑ </a:t>
            </a:r>
          </a:p>
          <a:p>
            <a:r>
              <a:rPr lang="el-GR" b="1" dirty="0"/>
              <a:t>Συνεδρία</a:t>
            </a:r>
            <a:r>
              <a:rPr lang="lt-LT" b="1" dirty="0"/>
              <a:t> </a:t>
            </a:r>
            <a:r>
              <a:rPr lang="el-GR" b="1" dirty="0"/>
              <a:t>4: Ανάπτυξη κοινού</a:t>
            </a:r>
            <a:endParaRPr lang="lt-LT" b="1" dirty="0"/>
          </a:p>
          <a:p>
            <a:r>
              <a:rPr lang="el-GR" dirty="0"/>
              <a:t>Αναπτύχθηκε από</a:t>
            </a:r>
            <a:r>
              <a:rPr lang="lt-LT" dirty="0"/>
              <a:t>:</a:t>
            </a:r>
            <a:r>
              <a:rPr lang="de-AT" dirty="0"/>
              <a:t> VINCO</a:t>
            </a:r>
            <a:endParaRPr lang="lt-LT" dirty="0"/>
          </a:p>
        </p:txBody>
      </p:sp>
      <p:pic>
        <p:nvPicPr>
          <p:cNvPr id="5" name="Picture 4">
            <a:extLst>
              <a:ext uri="{FF2B5EF4-FFF2-40B4-BE49-F238E27FC236}">
                <a16:creationId xmlns:a16="http://schemas.microsoft.com/office/drawing/2014/main" id="{64F837AD-48EE-2E4B-083D-866489FEE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1027" y="6148955"/>
            <a:ext cx="2505895" cy="526238"/>
          </a:xfrm>
          <a:prstGeom prst="rect">
            <a:avLst/>
          </a:prstGeom>
        </p:spPr>
      </p:pic>
      <p:pic>
        <p:nvPicPr>
          <p:cNvPr id="7" name="Picture 6">
            <a:extLst>
              <a:ext uri="{FF2B5EF4-FFF2-40B4-BE49-F238E27FC236}">
                <a16:creationId xmlns:a16="http://schemas.microsoft.com/office/drawing/2014/main" id="{34D3BBD3-8E1D-E319-CA6D-3F600E545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54" y="-39188"/>
            <a:ext cx="2557807" cy="2557807"/>
          </a:xfrm>
          <a:prstGeom prst="rect">
            <a:avLst/>
          </a:prstGeom>
        </p:spPr>
      </p:pic>
      <p:sp>
        <p:nvSpPr>
          <p:cNvPr id="12" name="Isosceles Triangle 11">
            <a:extLst>
              <a:ext uri="{FF2B5EF4-FFF2-40B4-BE49-F238E27FC236}">
                <a16:creationId xmlns:a16="http://schemas.microsoft.com/office/drawing/2014/main" id="{43096DA6-0AE1-D801-2844-BD5875387814}"/>
              </a:ext>
            </a:extLst>
          </p:cNvPr>
          <p:cNvSpPr/>
          <p:nvPr/>
        </p:nvSpPr>
        <p:spPr>
          <a:xfrm rot="5400000">
            <a:off x="-114992" y="3041120"/>
            <a:ext cx="3485945" cy="3255962"/>
          </a:xfrm>
          <a:prstGeom prst="triangle">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0A2BFD75-0274-317D-51EC-9804F0A7DEA5}"/>
              </a:ext>
            </a:extLst>
          </p:cNvPr>
          <p:cNvSpPr/>
          <p:nvPr/>
        </p:nvSpPr>
        <p:spPr>
          <a:xfrm rot="5400000">
            <a:off x="-114993" y="1801018"/>
            <a:ext cx="3485945" cy="3255962"/>
          </a:xfrm>
          <a:prstGeom prst="triangl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8">
            <a:extLst>
              <a:ext uri="{FF2B5EF4-FFF2-40B4-BE49-F238E27FC236}">
                <a16:creationId xmlns:a16="http://schemas.microsoft.com/office/drawing/2014/main" id="{2F9A5588-6CC5-D4D8-00D2-83A2B97E9837}"/>
              </a:ext>
            </a:extLst>
          </p:cNvPr>
          <p:cNvSpPr txBox="1"/>
          <p:nvPr/>
        </p:nvSpPr>
        <p:spPr>
          <a:xfrm>
            <a:off x="698154" y="6189800"/>
            <a:ext cx="8444971" cy="57708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50" dirty="0"/>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lang="en-GB" sz="1050" dirty="0"/>
          </a:p>
        </p:txBody>
      </p:sp>
      <p:sp>
        <p:nvSpPr>
          <p:cNvPr id="6" name="Google Shape;94;p1">
            <a:extLst>
              <a:ext uri="{FF2B5EF4-FFF2-40B4-BE49-F238E27FC236}">
                <a16:creationId xmlns:a16="http://schemas.microsoft.com/office/drawing/2014/main" id="{944270FC-B408-9776-B0C0-4A163F712E91}"/>
              </a:ext>
            </a:extLst>
          </p:cNvPr>
          <p:cNvSpPr/>
          <p:nvPr/>
        </p:nvSpPr>
        <p:spPr>
          <a:xfrm>
            <a:off x="3645451" y="517166"/>
            <a:ext cx="7661582"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4000" b="0" i="0" u="none" strike="noStrike" cap="none" dirty="0">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p>
        </p:txBody>
      </p:sp>
    </p:spTree>
    <p:extLst>
      <p:ext uri="{BB962C8B-B14F-4D97-AF65-F5344CB8AC3E}">
        <p14:creationId xmlns:p14="http://schemas.microsoft.com/office/powerpoint/2010/main" val="252202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2. </a:t>
            </a:r>
            <a:r>
              <a:rPr lang="en-US" dirty="0" err="1"/>
              <a:t>Δημοσ</a:t>
            </a:r>
            <a:r>
              <a:rPr lang="el-GR" dirty="0"/>
              <a:t>ιεύστε</a:t>
            </a:r>
            <a:r>
              <a:rPr lang="en-US" dirty="0"/>
              <a:t> τις ανα</a:t>
            </a:r>
            <a:r>
              <a:rPr lang="en-US" dirty="0" err="1"/>
              <a:t>ρτήσεις</a:t>
            </a:r>
            <a:r>
              <a:rPr lang="en-US" dirty="0"/>
              <a:t> σ</a:t>
            </a:r>
            <a:r>
              <a:rPr lang="el-GR" dirty="0"/>
              <a:t>ας</a:t>
            </a:r>
            <a:r>
              <a:rPr lang="en-US" dirty="0"/>
              <a:t> τη σωστή στιγμή</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BDB2FCA2-5B42-028B-29FF-A67FBBD1C665}"/>
              </a:ext>
            </a:extLst>
          </p:cNvPr>
          <p:cNvPicPr>
            <a:picLocks noChangeAspect="1"/>
          </p:cNvPicPr>
          <p:nvPr/>
        </p:nvPicPr>
        <p:blipFill>
          <a:blip r:embed="rId5"/>
          <a:stretch>
            <a:fillRect/>
          </a:stretch>
        </p:blipFill>
        <p:spPr>
          <a:xfrm>
            <a:off x="7348756" y="1316753"/>
            <a:ext cx="4300415" cy="4300415"/>
          </a:xfrm>
          <a:prstGeom prst="rect">
            <a:avLst/>
          </a:prstGeom>
        </p:spPr>
      </p:pic>
      <p:sp>
        <p:nvSpPr>
          <p:cNvPr id="8" name="Textfeld 7">
            <a:extLst>
              <a:ext uri="{FF2B5EF4-FFF2-40B4-BE49-F238E27FC236}">
                <a16:creationId xmlns:a16="http://schemas.microsoft.com/office/drawing/2014/main" id="{A46F5C99-3F32-FE56-8486-8FBD00380094}"/>
              </a:ext>
            </a:extLst>
          </p:cNvPr>
          <p:cNvSpPr txBox="1"/>
          <p:nvPr/>
        </p:nvSpPr>
        <p:spPr>
          <a:xfrm>
            <a:off x="435337" y="4211917"/>
            <a:ext cx="6096000" cy="1354217"/>
          </a:xfrm>
          <a:prstGeom prst="rect">
            <a:avLst/>
          </a:prstGeom>
          <a:noFill/>
        </p:spPr>
        <p:txBody>
          <a:bodyPr wrap="square">
            <a:spAutoFit/>
          </a:bodyPr>
          <a:lstStyle/>
          <a:p>
            <a:r>
              <a:rPr lang="en-US" sz="3200" i="0" dirty="0">
                <a:solidFill>
                  <a:srgbClr val="2D2D2D"/>
                </a:solidFill>
                <a:effectLst/>
                <a:latin typeface="Indeed Sans"/>
                <a:hlinkClick r:id="rId6"/>
              </a:rPr>
              <a:t>https://www.facebook.com/business/tools/meta-business-suite/help </a:t>
            </a:r>
          </a:p>
          <a:p>
            <a:pPr lvl="0"/>
            <a:endParaRPr lang="en-CA" dirty="0"/>
          </a:p>
        </p:txBody>
      </p:sp>
      <p:pic>
        <p:nvPicPr>
          <p:cNvPr id="9" name="Picture 2" descr="Rotes Kreuz, Berater, Hilfe, Erste Hilfe">
            <a:extLst>
              <a:ext uri="{FF2B5EF4-FFF2-40B4-BE49-F238E27FC236}">
                <a16:creationId xmlns:a16="http://schemas.microsoft.com/office/drawing/2014/main" id="{182AC11F-3FBA-DB09-0603-4061E99958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29" y="2837082"/>
            <a:ext cx="1502667" cy="125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1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3. </a:t>
            </a:r>
            <a:r>
              <a:rPr lang="en-US" dirty="0" err="1"/>
              <a:t>Χρησιμο</a:t>
            </a:r>
            <a:r>
              <a:rPr lang="en-US" dirty="0"/>
              <a:t>πο</a:t>
            </a:r>
            <a:r>
              <a:rPr lang="el-GR" dirty="0"/>
              <a:t>ιήστε</a:t>
            </a:r>
            <a:r>
              <a:rPr lang="en-US" dirty="0"/>
              <a:t> #hashtags</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extLst>
              <a:ext uri="{FF2B5EF4-FFF2-40B4-BE49-F238E27FC236}">
                <a16:creationId xmlns:a16="http://schemas.microsoft.com/office/drawing/2014/main" id="{6C0D6ABB-698C-4B6F-EE2E-475456E9FF7F}"/>
              </a:ext>
            </a:extLst>
          </p:cNvPr>
          <p:cNvPicPr>
            <a:picLocks noChangeAspect="1"/>
          </p:cNvPicPr>
          <p:nvPr/>
        </p:nvPicPr>
        <p:blipFill>
          <a:blip r:embed="rId5"/>
          <a:stretch>
            <a:fillRect/>
          </a:stretch>
        </p:blipFill>
        <p:spPr>
          <a:xfrm>
            <a:off x="4765553" y="1981094"/>
            <a:ext cx="2660893" cy="3706140"/>
          </a:xfrm>
          <a:prstGeom prst="rect">
            <a:avLst/>
          </a:prstGeom>
        </p:spPr>
      </p:pic>
    </p:spTree>
    <p:extLst>
      <p:ext uri="{BB962C8B-B14F-4D97-AF65-F5344CB8AC3E}">
        <p14:creationId xmlns:p14="http://schemas.microsoft.com/office/powerpoint/2010/main" val="161533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4. Συνεργασία με άλλους</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B3827E78-4753-E1C5-40A8-7993A451EE25}"/>
              </a:ext>
            </a:extLst>
          </p:cNvPr>
          <p:cNvPicPr>
            <a:picLocks noChangeAspect="1"/>
          </p:cNvPicPr>
          <p:nvPr/>
        </p:nvPicPr>
        <p:blipFill>
          <a:blip r:embed="rId5"/>
          <a:stretch>
            <a:fillRect/>
          </a:stretch>
        </p:blipFill>
        <p:spPr>
          <a:xfrm>
            <a:off x="6539345" y="1571692"/>
            <a:ext cx="4045684" cy="3969827"/>
          </a:xfrm>
          <a:prstGeom prst="rect">
            <a:avLst/>
          </a:prstGeom>
        </p:spPr>
      </p:pic>
      <p:sp>
        <p:nvSpPr>
          <p:cNvPr id="7" name="Google Shape;69;p2">
            <a:extLst>
              <a:ext uri="{FF2B5EF4-FFF2-40B4-BE49-F238E27FC236}">
                <a16:creationId xmlns:a16="http://schemas.microsoft.com/office/drawing/2014/main" id="{F081AA59-C0B1-B1DD-536C-8B0358718E85}"/>
              </a:ext>
            </a:extLst>
          </p:cNvPr>
          <p:cNvSpPr txBox="1">
            <a:spLocks/>
          </p:cNvSpPr>
          <p:nvPr/>
        </p:nvSpPr>
        <p:spPr>
          <a:xfrm>
            <a:off x="911544" y="3112344"/>
            <a:ext cx="6362092" cy="1975117"/>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202124"/>
                </a:solidFill>
                <a:latin typeface="arial" panose="020B0604020202020204" pitchFamily="34" charset="0"/>
              </a:rPr>
              <a:t>Γι</a:t>
            </a:r>
            <a:r>
              <a:rPr lang="en-US" dirty="0">
                <a:solidFill>
                  <a:srgbClr val="202124"/>
                </a:solidFill>
                <a:latin typeface="arial" panose="020B0604020202020204" pitchFamily="34" charset="0"/>
              </a:rPr>
              <a:t>α </a:t>
            </a:r>
            <a:r>
              <a:rPr lang="el-GR" dirty="0">
                <a:solidFill>
                  <a:srgbClr val="202124"/>
                </a:solidFill>
                <a:latin typeface="arial" panose="020B0604020202020204" pitchFamily="34" charset="0"/>
              </a:rPr>
              <a:t>να προσθέσετε με ετικέτα άλλους φορείς να </a:t>
            </a:r>
            <a:r>
              <a:rPr lang="en-US" dirty="0" err="1">
                <a:solidFill>
                  <a:srgbClr val="202124"/>
                </a:solidFill>
                <a:latin typeface="arial" panose="020B0604020202020204" pitchFamily="34" charset="0"/>
              </a:rPr>
              <a:t>χρησιμο</a:t>
            </a:r>
            <a:r>
              <a:rPr lang="en-US" dirty="0">
                <a:solidFill>
                  <a:srgbClr val="202124"/>
                </a:solidFill>
                <a:latin typeface="arial" panose="020B0604020202020204" pitchFamily="34" charset="0"/>
              </a:rPr>
              <a:t>ποιεί</a:t>
            </a:r>
            <a:r>
              <a:rPr lang="el-GR" dirty="0">
                <a:solidFill>
                  <a:srgbClr val="202124"/>
                </a:solidFill>
                <a:latin typeface="arial" panose="020B0604020202020204" pitchFamily="34" charset="0"/>
              </a:rPr>
              <a:t>τε</a:t>
            </a:r>
            <a:r>
              <a:rPr lang="en-US" dirty="0">
                <a:solidFill>
                  <a:srgbClr val="202124"/>
                </a:solidFill>
                <a:latin typeface="arial" panose="020B0604020202020204" pitchFamily="34" charset="0"/>
              </a:rPr>
              <a:t> αυτό το σύμβολο:</a:t>
            </a: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5122" name="Picture 2" descr="Email, E-Mail, E Mail, Bei, Adressbuch">
            <a:extLst>
              <a:ext uri="{FF2B5EF4-FFF2-40B4-BE49-F238E27FC236}">
                <a16:creationId xmlns:a16="http://schemas.microsoft.com/office/drawing/2014/main" id="{10FD4249-28CA-6C8A-0608-FB5C9330A6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7952" y="4203622"/>
            <a:ext cx="667524" cy="67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2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5. Περιεχόμενο που δημιουργείται από χρήστες</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FCB82F43-7C98-9F4C-501C-61B7BC9CA8F6}"/>
              </a:ext>
            </a:extLst>
          </p:cNvPr>
          <p:cNvPicPr>
            <a:picLocks noChangeAspect="1"/>
          </p:cNvPicPr>
          <p:nvPr/>
        </p:nvPicPr>
        <p:blipFill>
          <a:blip r:embed="rId5"/>
          <a:stretch>
            <a:fillRect/>
          </a:stretch>
        </p:blipFill>
        <p:spPr>
          <a:xfrm>
            <a:off x="3533005" y="2404554"/>
            <a:ext cx="5125990" cy="3772409"/>
          </a:xfrm>
          <a:prstGeom prst="rect">
            <a:avLst/>
          </a:prstGeom>
        </p:spPr>
      </p:pic>
    </p:spTree>
    <p:extLst>
      <p:ext uri="{BB962C8B-B14F-4D97-AF65-F5344CB8AC3E}">
        <p14:creationId xmlns:p14="http://schemas.microsoft.com/office/powerpoint/2010/main" val="290743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6. Πραγματοποίηση διαγωνισμών</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extLst>
              <a:ext uri="{FF2B5EF4-FFF2-40B4-BE49-F238E27FC236}">
                <a16:creationId xmlns:a16="http://schemas.microsoft.com/office/drawing/2014/main" id="{C2E98AD5-110E-9CF5-3495-063FD352DC42}"/>
              </a:ext>
            </a:extLst>
          </p:cNvPr>
          <p:cNvPicPr>
            <a:picLocks noChangeAspect="1"/>
          </p:cNvPicPr>
          <p:nvPr/>
        </p:nvPicPr>
        <p:blipFill>
          <a:blip r:embed="rId5"/>
          <a:stretch>
            <a:fillRect/>
          </a:stretch>
        </p:blipFill>
        <p:spPr>
          <a:xfrm>
            <a:off x="4235829" y="1634063"/>
            <a:ext cx="3720342" cy="4677837"/>
          </a:xfrm>
          <a:prstGeom prst="rect">
            <a:avLst/>
          </a:prstGeom>
        </p:spPr>
      </p:pic>
    </p:spTree>
    <p:extLst>
      <p:ext uri="{BB962C8B-B14F-4D97-AF65-F5344CB8AC3E}">
        <p14:creationId xmlns:p14="http://schemas.microsoft.com/office/powerpoint/2010/main" val="409231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7. Αλληλεπίδραση με τους </a:t>
            </a:r>
            <a:r>
              <a:rPr lang="el-GR" dirty="0"/>
              <a:t>ακολούθους σας</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7" name="Grafik 6">
            <a:extLst>
              <a:ext uri="{FF2B5EF4-FFF2-40B4-BE49-F238E27FC236}">
                <a16:creationId xmlns:a16="http://schemas.microsoft.com/office/drawing/2014/main" id="{8BAE6F6F-AC60-75D6-B25D-D25E9E2B4D2B}"/>
              </a:ext>
            </a:extLst>
          </p:cNvPr>
          <p:cNvPicPr>
            <a:picLocks noChangeAspect="1"/>
          </p:cNvPicPr>
          <p:nvPr/>
        </p:nvPicPr>
        <p:blipFill>
          <a:blip r:embed="rId5"/>
          <a:stretch>
            <a:fillRect/>
          </a:stretch>
        </p:blipFill>
        <p:spPr>
          <a:xfrm>
            <a:off x="6109854" y="1857436"/>
            <a:ext cx="4019669" cy="4038600"/>
          </a:xfrm>
          <a:prstGeom prst="rect">
            <a:avLst/>
          </a:prstGeom>
        </p:spPr>
      </p:pic>
      <p:sp>
        <p:nvSpPr>
          <p:cNvPr id="8" name="Google Shape;69;p2">
            <a:extLst>
              <a:ext uri="{FF2B5EF4-FFF2-40B4-BE49-F238E27FC236}">
                <a16:creationId xmlns:a16="http://schemas.microsoft.com/office/drawing/2014/main" id="{77F9F982-AB5C-E95C-8232-AFF40E830CC8}"/>
              </a:ext>
            </a:extLst>
          </p:cNvPr>
          <p:cNvSpPr txBox="1">
            <a:spLocks/>
          </p:cNvSpPr>
          <p:nvPr/>
        </p:nvSpPr>
        <p:spPr>
          <a:xfrm>
            <a:off x="838200" y="2650751"/>
            <a:ext cx="3664527" cy="1325563"/>
          </a:xfrm>
          <a:prstGeom prst="rect">
            <a:avLst/>
          </a:prstGeom>
          <a:noFill/>
          <a:ln>
            <a:noFill/>
          </a:ln>
        </p:spPr>
        <p:txBody>
          <a:bodyPr spcFirstLastPara="1" vert="horz" wrap="square" lIns="91425" tIns="45700" rIns="91425" bIns="45700"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b="1" dirty="0">
              <a:solidFill>
                <a:srgbClr val="202124"/>
              </a:solidFill>
              <a:latin typeface="Bradley Hand ITC" panose="03070402050302030203" pitchFamily="66" charset="0"/>
            </a:endParaRPr>
          </a:p>
          <a:p>
            <a:pPr>
              <a:buFont typeface="Arial" panose="020B0604020202020204" pitchFamily="34" charset="0"/>
              <a:buNone/>
            </a:pPr>
            <a:r>
              <a:rPr lang="en-US" b="1" dirty="0">
                <a:solidFill>
                  <a:srgbClr val="202124"/>
                </a:solidFill>
                <a:latin typeface="Bradley Hand ITC" panose="03070402050302030203" pitchFamily="66" charset="0"/>
              </a:rPr>
              <a:t>Ποτέ </a:t>
            </a:r>
            <a:r>
              <a:rPr lang="en-US" b="1" dirty="0" err="1">
                <a:solidFill>
                  <a:srgbClr val="202124"/>
                </a:solidFill>
                <a:latin typeface="Bradley Hand ITC" panose="03070402050302030203" pitchFamily="66" charset="0"/>
              </a:rPr>
              <a:t>μην</a:t>
            </a:r>
            <a:r>
              <a:rPr lang="en-US" b="1" dirty="0">
                <a:solidFill>
                  <a:srgbClr val="202124"/>
                </a:solidFill>
                <a:latin typeface="Bradley Hand ITC" panose="03070402050302030203" pitchFamily="66" charset="0"/>
              </a:rPr>
              <a:t> τα</a:t>
            </a:r>
            <a:r>
              <a:rPr lang="en-US" b="1" dirty="0" err="1">
                <a:solidFill>
                  <a:srgbClr val="202124"/>
                </a:solidFill>
                <a:latin typeface="Bradley Hand ITC" panose="03070402050302030203" pitchFamily="66" charset="0"/>
              </a:rPr>
              <a:t>ΐζε</a:t>
            </a:r>
            <a:r>
              <a:rPr lang="el-GR" b="1" dirty="0">
                <a:solidFill>
                  <a:srgbClr val="202124"/>
                </a:solidFill>
                <a:latin typeface="Bradley Hand ITC" panose="03070402050302030203" pitchFamily="66" charset="0"/>
              </a:rPr>
              <a:t>ις</a:t>
            </a:r>
            <a:r>
              <a:rPr lang="en-US" b="1" dirty="0">
                <a:solidFill>
                  <a:srgbClr val="202124"/>
                </a:solidFill>
                <a:latin typeface="Bradley Hand ITC" panose="03070402050302030203" pitchFamily="66" charset="0"/>
              </a:rPr>
              <a:t> το Troll</a:t>
            </a:r>
          </a:p>
          <a:p>
            <a:pPr>
              <a:buFont typeface="Arial" panose="020B0604020202020204" pitchFamily="34" charset="0"/>
              <a:buNone/>
            </a:pPr>
            <a:endParaRPr lang="en-US" b="1" dirty="0">
              <a:solidFill>
                <a:srgbClr val="202124"/>
              </a:solidFill>
              <a:latin typeface="Bradley Hand ITC" panose="03070402050302030203" pitchFamily="66" charset="0"/>
            </a:endParaRPr>
          </a:p>
          <a:p>
            <a:pPr>
              <a:buFont typeface="Arial" panose="020B0604020202020204" pitchFamily="34" charset="0"/>
              <a:buNone/>
            </a:pPr>
            <a:endParaRPr lang="en-US" b="1" dirty="0">
              <a:solidFill>
                <a:srgbClr val="202124"/>
              </a:solidFill>
              <a:latin typeface="Bradley Hand ITC" panose="03070402050302030203" pitchFamily="66" charset="0"/>
            </a:endParaRPr>
          </a:p>
          <a:p>
            <a:pPr>
              <a:buFont typeface="Arial" panose="020B0604020202020204" pitchFamily="34" charset="0"/>
              <a:buNone/>
            </a:pPr>
            <a:endParaRPr lang="en-US" b="1" dirty="0">
              <a:solidFill>
                <a:srgbClr val="202124"/>
              </a:solidFill>
              <a:latin typeface="Bradley Hand ITC" panose="03070402050302030203" pitchFamily="66" charset="0"/>
            </a:endParaRPr>
          </a:p>
          <a:p>
            <a:pPr marL="457200">
              <a:lnSpc>
                <a:spcPct val="100000"/>
              </a:lnSpc>
              <a:spcBef>
                <a:spcPts val="400"/>
              </a:spcBef>
              <a:buSzPts val="1224"/>
              <a:buFont typeface="Arial" panose="020B0604020202020204" pitchFamily="34" charset="0"/>
              <a:buNone/>
            </a:pPr>
            <a:endParaRPr lang="en-US" b="1" dirty="0">
              <a:latin typeface="Bradley Hand ITC" panose="03070402050302030203" pitchFamily="66" charset="0"/>
            </a:endParaRPr>
          </a:p>
        </p:txBody>
      </p:sp>
      <p:pic>
        <p:nvPicPr>
          <p:cNvPr id="9" name="Grafik 8">
            <a:extLst>
              <a:ext uri="{FF2B5EF4-FFF2-40B4-BE49-F238E27FC236}">
                <a16:creationId xmlns:a16="http://schemas.microsoft.com/office/drawing/2014/main" id="{627C91F4-6439-75E1-7461-2C39DE352A59}"/>
              </a:ext>
            </a:extLst>
          </p:cNvPr>
          <p:cNvPicPr>
            <a:picLocks noChangeAspect="1"/>
          </p:cNvPicPr>
          <p:nvPr/>
        </p:nvPicPr>
        <p:blipFill>
          <a:blip r:embed="rId6"/>
          <a:stretch>
            <a:fillRect/>
          </a:stretch>
        </p:blipFill>
        <p:spPr>
          <a:xfrm>
            <a:off x="1330103" y="3855418"/>
            <a:ext cx="1779600" cy="1765697"/>
          </a:xfrm>
          <a:prstGeom prst="rect">
            <a:avLst/>
          </a:prstGeom>
        </p:spPr>
      </p:pic>
    </p:spTree>
    <p:extLst>
      <p:ext uri="{BB962C8B-B14F-4D97-AF65-F5344CB8AC3E}">
        <p14:creationId xmlns:p14="http://schemas.microsoft.com/office/powerpoint/2010/main" val="171852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8. </a:t>
            </a:r>
            <a:r>
              <a:rPr lang="en-US" dirty="0" err="1"/>
              <a:t>Αξιολ</a:t>
            </a:r>
            <a:r>
              <a:rPr lang="el-GR" dirty="0"/>
              <a:t>ογήστε</a:t>
            </a:r>
            <a:r>
              <a:rPr lang="en-US" dirty="0"/>
              <a:t> τις </a:t>
            </a:r>
            <a:r>
              <a:rPr lang="en-US" dirty="0" err="1"/>
              <a:t>δρ</a:t>
            </a:r>
            <a:r>
              <a:rPr lang="en-US" dirty="0"/>
              <a:t>αστηριότητές </a:t>
            </a:r>
            <a:r>
              <a:rPr lang="el-GR" dirty="0"/>
              <a:t>σας</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A278B014-4AEF-DF63-61BF-2409E50E7CEA}"/>
              </a:ext>
            </a:extLst>
          </p:cNvPr>
          <p:cNvPicPr>
            <a:picLocks noChangeAspect="1"/>
          </p:cNvPicPr>
          <p:nvPr/>
        </p:nvPicPr>
        <p:blipFill>
          <a:blip r:embed="rId5"/>
          <a:stretch>
            <a:fillRect/>
          </a:stretch>
        </p:blipFill>
        <p:spPr>
          <a:xfrm>
            <a:off x="2445379" y="1625096"/>
            <a:ext cx="7301241" cy="4551867"/>
          </a:xfrm>
          <a:prstGeom prst="rect">
            <a:avLst/>
          </a:prstGeom>
        </p:spPr>
      </p:pic>
    </p:spTree>
    <p:extLst>
      <p:ext uri="{BB962C8B-B14F-4D97-AF65-F5344CB8AC3E}">
        <p14:creationId xmlns:p14="http://schemas.microsoft.com/office/powerpoint/2010/main" val="26983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Συγχαρητήρια</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extLst>
              <a:ext uri="{FF2B5EF4-FFF2-40B4-BE49-F238E27FC236}">
                <a16:creationId xmlns:a16="http://schemas.microsoft.com/office/drawing/2014/main" id="{80C641CA-C267-A8FA-EBA7-934C7224DADC}"/>
              </a:ext>
            </a:extLst>
          </p:cNvPr>
          <p:cNvPicPr>
            <a:picLocks noChangeAspect="1"/>
          </p:cNvPicPr>
          <p:nvPr/>
        </p:nvPicPr>
        <p:blipFill>
          <a:blip r:embed="rId5"/>
          <a:stretch>
            <a:fillRect/>
          </a:stretch>
        </p:blipFill>
        <p:spPr>
          <a:xfrm>
            <a:off x="3106426" y="1836882"/>
            <a:ext cx="5979147" cy="4475018"/>
          </a:xfrm>
          <a:prstGeom prst="rect">
            <a:avLst/>
          </a:prstGeom>
        </p:spPr>
      </p:pic>
    </p:spTree>
    <p:extLst>
      <p:ext uri="{BB962C8B-B14F-4D97-AF65-F5344CB8AC3E}">
        <p14:creationId xmlns:p14="http://schemas.microsoft.com/office/powerpoint/2010/main" val="92818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l-GR" dirty="0"/>
              <a:t>Επιπλέον πηγές</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7" name="Content Placeholder 20">
            <a:extLst>
              <a:ext uri="{FF2B5EF4-FFF2-40B4-BE49-F238E27FC236}">
                <a16:creationId xmlns:a16="http://schemas.microsoft.com/office/drawing/2014/main" id="{26C19904-11BD-0FCD-C290-BE7A348A1802}"/>
              </a:ext>
            </a:extLst>
          </p:cNvPr>
          <p:cNvSpPr>
            <a:spLocks noGrp="1"/>
          </p:cNvSpPr>
          <p:nvPr>
            <p:ph idx="1"/>
          </p:nvPr>
        </p:nvSpPr>
        <p:spPr>
          <a:xfrm>
            <a:off x="838200" y="1825625"/>
            <a:ext cx="10515600" cy="4351338"/>
          </a:xfrm>
        </p:spPr>
        <p:txBody>
          <a:bodyPr>
            <a:normAutofit/>
          </a:bodyPr>
          <a:lstStyle/>
          <a:p>
            <a:r>
              <a:rPr lang="en-US" i="0" dirty="0">
                <a:solidFill>
                  <a:srgbClr val="0563C1"/>
                </a:solidFill>
                <a:effectLst/>
                <a:latin typeface="Indeed Sans"/>
                <a:hlinkClick r:id="rId5">
                  <a:extLst>
                    <a:ext uri="{A12FA001-AC4F-418D-AE19-62706E023703}">
                      <ahyp:hlinkClr xmlns:ahyp="http://schemas.microsoft.com/office/drawing/2018/hyperlinkcolor" val="tx"/>
                    </a:ext>
                  </a:extLst>
                </a:hlinkClick>
              </a:rPr>
              <a:t>www.pixabay.com</a:t>
            </a:r>
            <a:r>
              <a:rPr lang="en-US" i="0" dirty="0">
                <a:solidFill>
                  <a:srgbClr val="2D2D2D"/>
                </a:solidFill>
                <a:effectLst/>
                <a:latin typeface="Indeed Sans"/>
              </a:rPr>
              <a:t> </a:t>
            </a:r>
            <a:endParaRPr lang="en-US" dirty="0">
              <a:solidFill>
                <a:srgbClr val="2D2D2D"/>
              </a:solidFill>
              <a:latin typeface="Indeed Sans"/>
            </a:endParaRPr>
          </a:p>
          <a:p>
            <a:r>
              <a:rPr lang="en-US" dirty="0">
                <a:solidFill>
                  <a:srgbClr val="2D2D2D"/>
                </a:solidFill>
                <a:latin typeface="Indeed Sans"/>
                <a:hlinkClick r:id="rId6"/>
              </a:rPr>
              <a:t>www.freepik.com</a:t>
            </a:r>
            <a:r>
              <a:rPr lang="en-US" dirty="0">
                <a:solidFill>
                  <a:srgbClr val="2D2D2D"/>
                </a:solidFill>
                <a:latin typeface="Indeed Sans"/>
              </a:rPr>
              <a:t> </a:t>
            </a:r>
          </a:p>
          <a:p>
            <a:endParaRPr lang="en-US" dirty="0">
              <a:solidFill>
                <a:srgbClr val="2D2D2D"/>
              </a:solidFill>
              <a:latin typeface="Indeed Sans"/>
            </a:endParaRPr>
          </a:p>
          <a:p>
            <a:endParaRPr lang="en-US" dirty="0">
              <a:solidFill>
                <a:srgbClr val="2D2D2D"/>
              </a:solidFill>
              <a:latin typeface="Indeed Sans"/>
            </a:endParaRPr>
          </a:p>
          <a:p>
            <a:r>
              <a:rPr lang="en-US" dirty="0">
                <a:hlinkClick r:id="rId7"/>
              </a:rPr>
              <a:t>15 Social Media Campaign Ideas for 2024 (</a:t>
            </a:r>
            <a:r>
              <a:rPr lang="en-US" dirty="0" err="1">
                <a:hlinkClick r:id="rId7"/>
              </a:rPr>
              <a:t>aspiration.marketing</a:t>
            </a:r>
            <a:r>
              <a:rPr lang="en-US" dirty="0">
                <a:hlinkClick r:id="rId7"/>
              </a:rPr>
              <a:t>)</a:t>
            </a:r>
            <a:endParaRPr lang="en-US" dirty="0"/>
          </a:p>
          <a:p>
            <a:endParaRPr lang="en-US" i="0" dirty="0">
              <a:solidFill>
                <a:srgbClr val="2D2D2D"/>
              </a:solidFill>
              <a:effectLst/>
              <a:latin typeface="Indeed Sans"/>
            </a:endParaRPr>
          </a:p>
          <a:p>
            <a:r>
              <a:rPr lang="en-US" i="0" dirty="0">
                <a:solidFill>
                  <a:srgbClr val="2D2D2D"/>
                </a:solidFill>
                <a:effectLst/>
                <a:latin typeface="Indeed Sans"/>
                <a:hlinkClick r:id="rId8"/>
              </a:rPr>
              <a:t>https://www.facebook.com/business/tools/meta-business-suite/help</a:t>
            </a:r>
            <a:r>
              <a:rPr lang="en-US" i="0" dirty="0">
                <a:solidFill>
                  <a:srgbClr val="2D2D2D"/>
                </a:solidFill>
                <a:effectLst/>
                <a:latin typeface="Indeed Sans"/>
              </a:rPr>
              <a:t> </a:t>
            </a:r>
          </a:p>
          <a:p>
            <a:pPr lvl="0"/>
            <a:endParaRPr lang="en-CA" dirty="0"/>
          </a:p>
          <a:p>
            <a:pPr lvl="0"/>
            <a:endParaRPr lang="en-CA" dirty="0"/>
          </a:p>
          <a:p>
            <a:pPr lvl="0"/>
            <a:endParaRPr lang="el-GR" dirty="0"/>
          </a:p>
          <a:p>
            <a:endParaRPr lang="en-US" dirty="0"/>
          </a:p>
          <a:p>
            <a:endParaRPr lang="en-US" dirty="0"/>
          </a:p>
          <a:p>
            <a:endParaRPr lang="en-US" dirty="0"/>
          </a:p>
          <a:p>
            <a:endParaRPr lang="en-US" dirty="0"/>
          </a:p>
          <a:p>
            <a:endParaRPr lang="en-US" dirty="0"/>
          </a:p>
          <a:p>
            <a:pPr marL="179388" indent="-179388"/>
            <a:endParaRPr lang="en-US" dirty="0"/>
          </a:p>
          <a:p>
            <a:pPr marL="179388" indent="-179388"/>
            <a:endParaRPr lang="en-US" dirty="0"/>
          </a:p>
          <a:p>
            <a:pPr marL="179388" indent="-179388"/>
            <a:endParaRPr lang="en-US" dirty="0"/>
          </a:p>
          <a:p>
            <a:pPr marL="179388" indent="-179388"/>
            <a:endParaRPr lang="en-US" dirty="0"/>
          </a:p>
        </p:txBody>
      </p:sp>
      <p:pic>
        <p:nvPicPr>
          <p:cNvPr id="3" name="Grafik 2">
            <a:extLst>
              <a:ext uri="{FF2B5EF4-FFF2-40B4-BE49-F238E27FC236}">
                <a16:creationId xmlns:a16="http://schemas.microsoft.com/office/drawing/2014/main" id="{988D1098-57A6-A77D-5847-2605FE649E79}"/>
              </a:ext>
            </a:extLst>
          </p:cNvPr>
          <p:cNvPicPr>
            <a:picLocks noChangeAspect="1"/>
          </p:cNvPicPr>
          <p:nvPr/>
        </p:nvPicPr>
        <p:blipFill>
          <a:blip r:embed="rId9"/>
          <a:stretch>
            <a:fillRect/>
          </a:stretch>
        </p:blipFill>
        <p:spPr>
          <a:xfrm>
            <a:off x="4475018" y="1593706"/>
            <a:ext cx="2036617" cy="1527463"/>
          </a:xfrm>
          <a:prstGeom prst="rect">
            <a:avLst/>
          </a:prstGeom>
        </p:spPr>
      </p:pic>
      <p:pic>
        <p:nvPicPr>
          <p:cNvPr id="6" name="Grafik 5">
            <a:extLst>
              <a:ext uri="{FF2B5EF4-FFF2-40B4-BE49-F238E27FC236}">
                <a16:creationId xmlns:a16="http://schemas.microsoft.com/office/drawing/2014/main" id="{AA08F4F9-58E7-B9EB-EFB0-F202F7AA85B1}"/>
              </a:ext>
            </a:extLst>
          </p:cNvPr>
          <p:cNvPicPr>
            <a:picLocks noChangeAspect="1"/>
          </p:cNvPicPr>
          <p:nvPr/>
        </p:nvPicPr>
        <p:blipFill>
          <a:blip r:embed="rId10"/>
          <a:stretch>
            <a:fillRect/>
          </a:stretch>
        </p:blipFill>
        <p:spPr>
          <a:xfrm flipH="1">
            <a:off x="10632794" y="3175278"/>
            <a:ext cx="1238694" cy="1537855"/>
          </a:xfrm>
          <a:prstGeom prst="rect">
            <a:avLst/>
          </a:prstGeom>
        </p:spPr>
      </p:pic>
      <p:pic>
        <p:nvPicPr>
          <p:cNvPr id="9" name="Grafik 8">
            <a:extLst>
              <a:ext uri="{FF2B5EF4-FFF2-40B4-BE49-F238E27FC236}">
                <a16:creationId xmlns:a16="http://schemas.microsoft.com/office/drawing/2014/main" id="{9A72CB2F-92FC-51D6-C98F-B8AF5300DA79}"/>
              </a:ext>
            </a:extLst>
          </p:cNvPr>
          <p:cNvPicPr>
            <a:picLocks noChangeAspect="1"/>
          </p:cNvPicPr>
          <p:nvPr/>
        </p:nvPicPr>
        <p:blipFill>
          <a:blip r:embed="rId11"/>
          <a:stretch>
            <a:fillRect/>
          </a:stretch>
        </p:blipFill>
        <p:spPr>
          <a:xfrm>
            <a:off x="4763992" y="5160867"/>
            <a:ext cx="2664015" cy="1332008"/>
          </a:xfrm>
          <a:prstGeom prst="rect">
            <a:avLst/>
          </a:prstGeom>
        </p:spPr>
      </p:pic>
    </p:spTree>
    <p:extLst>
      <p:ext uri="{BB962C8B-B14F-4D97-AF65-F5344CB8AC3E}">
        <p14:creationId xmlns:p14="http://schemas.microsoft.com/office/powerpoint/2010/main" val="237694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pPr algn="ctr"/>
            <a:r>
              <a:rPr lang="el-GR" sz="4400" b="0" i="1" dirty="0">
                <a:ln w="0"/>
                <a:solidFill>
                  <a:schemeClr val="accent1"/>
                </a:solidFill>
                <a:effectLst>
                  <a:outerShdw blurRad="38100" dist="25400" dir="5400000" algn="ctr" rotWithShape="0">
                    <a:srgbClr val="6E747A">
                      <a:alpha val="43000"/>
                    </a:srgbClr>
                  </a:outerShdw>
                </a:effectLst>
              </a:rPr>
              <a:t>Αναφορές</a:t>
            </a:r>
            <a:br>
              <a:rPr lang="en-US" sz="4400" dirty="0"/>
            </a:br>
            <a:endParaRPr lang="en-US" dirty="0"/>
          </a:p>
        </p:txBody>
      </p:sp>
      <p:sp>
        <p:nvSpPr>
          <p:cNvPr id="3" name="Content Placeholder 2">
            <a:extLst>
              <a:ext uri="{FF2B5EF4-FFF2-40B4-BE49-F238E27FC236}">
                <a16:creationId xmlns:a16="http://schemas.microsoft.com/office/drawing/2014/main" id="{CBA7F6A9-D4B7-55D5-BF13-F84DC1EB7AEC}"/>
              </a:ext>
            </a:extLst>
          </p:cNvPr>
          <p:cNvSpPr>
            <a:spLocks noGrp="1"/>
          </p:cNvSpPr>
          <p:nvPr>
            <p:ph idx="1"/>
          </p:nvPr>
        </p:nvSpPr>
        <p:spPr>
          <a:xfrm>
            <a:off x="838200" y="1489587"/>
            <a:ext cx="10515600" cy="4687376"/>
          </a:xfrm>
        </p:spPr>
        <p:txBody>
          <a:bodyPr>
            <a:normAutofit/>
          </a:bodyPr>
          <a:lstStyle/>
          <a:p>
            <a:r>
              <a:rPr lang="de-AT" dirty="0">
                <a:hlinkClick r:id="rId3"/>
              </a:rPr>
              <a:t>Understanding </a:t>
            </a:r>
            <a:r>
              <a:rPr lang="de-AT" dirty="0" err="1">
                <a:hlinkClick r:id="rId3"/>
              </a:rPr>
              <a:t>Reach</a:t>
            </a:r>
            <a:r>
              <a:rPr lang="de-AT" dirty="0">
                <a:hlinkClick r:id="rId3"/>
              </a:rPr>
              <a:t> vs. </a:t>
            </a:r>
            <a:r>
              <a:rPr lang="de-AT" dirty="0" err="1">
                <a:hlinkClick r:id="rId3"/>
              </a:rPr>
              <a:t>Impressions</a:t>
            </a:r>
            <a:r>
              <a:rPr lang="de-AT" dirty="0">
                <a:hlinkClick r:id="rId3"/>
              </a:rPr>
              <a:t>: A Guide </a:t>
            </a:r>
            <a:r>
              <a:rPr lang="de-AT" dirty="0" err="1">
                <a:hlinkClick r:id="rId3"/>
              </a:rPr>
              <a:t>for</a:t>
            </a:r>
            <a:r>
              <a:rPr lang="de-AT" dirty="0">
                <a:hlinkClick r:id="rId3"/>
              </a:rPr>
              <a:t> Marketers | </a:t>
            </a:r>
            <a:r>
              <a:rPr lang="de-AT" dirty="0" err="1">
                <a:hlinkClick r:id="rId3"/>
              </a:rPr>
              <a:t>Klipfolio</a:t>
            </a:r>
            <a:endParaRPr lang="de-AT" dirty="0"/>
          </a:p>
          <a:p>
            <a:r>
              <a:rPr lang="de-AT" dirty="0">
                <a:hlinkClick r:id="rId4"/>
              </a:rPr>
              <a:t>Reichweite im Online-Marketing | HUMANBRAND</a:t>
            </a:r>
            <a:endParaRPr lang="de-AT" dirty="0"/>
          </a:p>
          <a:p>
            <a:r>
              <a:rPr lang="en-US" dirty="0">
                <a:hlinkClick r:id="rId5"/>
              </a:rPr>
              <a:t>How to Find Your Target Audience | Marketing Evolution</a:t>
            </a:r>
            <a:endParaRPr lang="en-US" dirty="0"/>
          </a:p>
          <a:p>
            <a:r>
              <a:rPr lang="en-US" dirty="0">
                <a:hlinkClick r:id="rId6"/>
              </a:rPr>
              <a:t>15 Social Media Campaign Ideas for 2024 (</a:t>
            </a:r>
            <a:r>
              <a:rPr lang="en-US" dirty="0" err="1">
                <a:hlinkClick r:id="rId6"/>
              </a:rPr>
              <a:t>aspiration.marketing</a:t>
            </a:r>
            <a:r>
              <a:rPr lang="en-US" dirty="0">
                <a:hlinkClick r:id="rId6"/>
              </a:rPr>
              <a:t>)</a:t>
            </a:r>
            <a:endParaRPr lang="de-AT" dirty="0"/>
          </a:p>
          <a:p>
            <a:endParaRPr lang="en-US" dirty="0"/>
          </a:p>
          <a:p>
            <a:pPr marL="0" indent="0">
              <a:buNone/>
            </a:pPr>
            <a:r>
              <a:rPr lang="el-GR" dirty="0"/>
              <a:t>Φωτογραφίες:</a:t>
            </a:r>
            <a:endParaRPr lang="en-US" dirty="0"/>
          </a:p>
          <a:p>
            <a:r>
              <a:rPr lang="en-US" dirty="0">
                <a:hlinkClick r:id="rId7"/>
              </a:rPr>
              <a:t>www.pixabay.com</a:t>
            </a:r>
            <a:r>
              <a:rPr lang="en-US" dirty="0"/>
              <a:t> </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Tree>
    <p:extLst>
      <p:ext uri="{BB962C8B-B14F-4D97-AF65-F5344CB8AC3E}">
        <p14:creationId xmlns:p14="http://schemas.microsoft.com/office/powerpoint/2010/main" val="363494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Στόχοι και μαθησιακά αποτελέσματα</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graphicFrame>
        <p:nvGraphicFramePr>
          <p:cNvPr id="3" name="Tabelle 2">
            <a:extLst>
              <a:ext uri="{FF2B5EF4-FFF2-40B4-BE49-F238E27FC236}">
                <a16:creationId xmlns:a16="http://schemas.microsoft.com/office/drawing/2014/main" id="{7F022365-7461-075C-1A23-DCD7855A23AA}"/>
              </a:ext>
            </a:extLst>
          </p:cNvPr>
          <p:cNvGraphicFramePr>
            <a:graphicFrameLocks noGrp="1"/>
          </p:cNvGraphicFramePr>
          <p:nvPr>
            <p:extLst>
              <p:ext uri="{D42A27DB-BD31-4B8C-83A1-F6EECF244321}">
                <p14:modId xmlns:p14="http://schemas.microsoft.com/office/powerpoint/2010/main" val="1132477386"/>
              </p:ext>
            </p:extLst>
          </p:nvPr>
        </p:nvGraphicFramePr>
        <p:xfrm>
          <a:off x="1070042" y="1395684"/>
          <a:ext cx="9741984" cy="4354018"/>
        </p:xfrm>
        <a:graphic>
          <a:graphicData uri="http://schemas.openxmlformats.org/drawingml/2006/table">
            <a:tbl>
              <a:tblPr firstRow="1" bandRow="1">
                <a:tableStyleId>{5C22544A-7EE6-4342-B048-85BDC9FD1C3A}</a:tableStyleId>
              </a:tblPr>
              <a:tblGrid>
                <a:gridCol w="4870992">
                  <a:extLst>
                    <a:ext uri="{9D8B030D-6E8A-4147-A177-3AD203B41FA5}">
                      <a16:colId xmlns:a16="http://schemas.microsoft.com/office/drawing/2014/main" val="3524848239"/>
                    </a:ext>
                  </a:extLst>
                </a:gridCol>
                <a:gridCol w="4870992">
                  <a:extLst>
                    <a:ext uri="{9D8B030D-6E8A-4147-A177-3AD203B41FA5}">
                      <a16:colId xmlns:a16="http://schemas.microsoft.com/office/drawing/2014/main" val="4181990165"/>
                    </a:ext>
                  </a:extLst>
                </a:gridCol>
              </a:tblGrid>
              <a:tr h="736212">
                <a:tc>
                  <a:txBody>
                    <a:bodyPr/>
                    <a:lstStyle/>
                    <a:p>
                      <a:pPr algn="ctr"/>
                      <a:r>
                        <a:rPr lang="el-GR" sz="2400" dirty="0"/>
                        <a:t>Στόχοι της συνεδρίας</a:t>
                      </a:r>
                      <a:endParaRPr lang="de-AT" sz="2400" dirty="0"/>
                    </a:p>
                  </a:txBody>
                  <a:tcPr anchor="ctr"/>
                </a:tc>
                <a:tc>
                  <a:txBody>
                    <a:bodyPr/>
                    <a:lstStyle/>
                    <a:p>
                      <a:pPr algn="ctr"/>
                      <a:r>
                        <a:rPr lang="de-AT" sz="2400" dirty="0"/>
                        <a:t>Μαθησιακά </a:t>
                      </a:r>
                      <a:r>
                        <a:rPr lang="de-AT" sz="2400" dirty="0" err="1"/>
                        <a:t>αποτελέσματα</a:t>
                      </a:r>
                      <a:endParaRPr lang="de-AT" sz="2400" dirty="0"/>
                    </a:p>
                  </a:txBody>
                  <a:tcPr anchor="ctr"/>
                </a:tc>
                <a:extLst>
                  <a:ext uri="{0D108BD9-81ED-4DB2-BD59-A6C34878D82A}">
                    <a16:rowId xmlns:a16="http://schemas.microsoft.com/office/drawing/2014/main" val="2732129477"/>
                  </a:ext>
                </a:extLst>
              </a:tr>
              <a:tr h="3617806">
                <a:tc>
                  <a:txBody>
                    <a:bodyPr/>
                    <a:lstStyle/>
                    <a:p>
                      <a:pPr marL="0" indent="0">
                        <a:buFont typeface="Arial" panose="020B0604020202020204" pitchFamily="34" charset="0"/>
                        <a:buNone/>
                      </a:pPr>
                      <a:endParaRPr lang="de-AT" sz="2000" dirty="0"/>
                    </a:p>
                    <a:p>
                      <a:pPr marL="285750" indent="-285750">
                        <a:buFont typeface="Arial" panose="020B0604020202020204" pitchFamily="34" charset="0"/>
                        <a:buChar char="•"/>
                      </a:pPr>
                      <a:r>
                        <a:rPr lang="de-AT" sz="2000" dirty="0"/>
                        <a:t>Βασικοί </a:t>
                      </a:r>
                      <a:r>
                        <a:rPr lang="de-AT" sz="2000" dirty="0" err="1"/>
                        <a:t>όροι </a:t>
                      </a:r>
                      <a:r>
                        <a:rPr lang="de-AT" sz="2000" dirty="0"/>
                        <a:t>για το ψηφιακό </a:t>
                      </a:r>
                      <a:r>
                        <a:rPr lang="de-AT" sz="2000" dirty="0" err="1"/>
                        <a:t>μάρκετινγκ</a:t>
                      </a:r>
                      <a:endParaRPr lang="de-AT" sz="2000" dirty="0"/>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err="1"/>
                        <a:t>Στρατηγικές για την ανάπτυξη κοινού </a:t>
                      </a:r>
                      <a:r>
                        <a:rPr lang="de-AT" sz="2000" dirty="0"/>
                        <a:t>στο ψηφιακό </a:t>
                      </a:r>
                      <a:r>
                        <a:rPr lang="de-AT" sz="2000" dirty="0" err="1"/>
                        <a:t>μάρκετινγκ</a:t>
                      </a:r>
                      <a:endParaRPr lang="de-AT" sz="2000" dirty="0"/>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el-GR" sz="2000" dirty="0"/>
                        <a:t>Εκστρατείες</a:t>
                      </a:r>
                      <a:r>
                        <a:rPr lang="de-AT" sz="2000" dirty="0"/>
                        <a:t> κοινωνικής δικτύωσης</a:t>
                      </a:r>
                    </a:p>
                    <a:p>
                      <a:pPr marL="0" indent="0">
                        <a:buFont typeface="Arial" panose="020B0604020202020204" pitchFamily="34" charset="0"/>
                        <a:buNone/>
                      </a:pPr>
                      <a:endParaRPr lang="de-AT" sz="2000" dirty="0"/>
                    </a:p>
                    <a:p>
                      <a:pPr marL="285750" indent="-285750">
                        <a:buFont typeface="Arial" panose="020B0604020202020204" pitchFamily="34" charset="0"/>
                        <a:buChar char="•"/>
                      </a:pPr>
                      <a:endParaRPr lang="de-AT" sz="2000" dirty="0"/>
                    </a:p>
                  </a:txBody>
                  <a:tcPr/>
                </a:tc>
                <a:tc>
                  <a:txBody>
                    <a:bodyPr/>
                    <a:lstStyle/>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el-GR" sz="2000" dirty="0"/>
                        <a:t>Γνώση για την αύξηση </a:t>
                      </a:r>
                      <a:r>
                        <a:rPr lang="de-AT" sz="2000" dirty="0"/>
                        <a:t>το</a:t>
                      </a:r>
                      <a:r>
                        <a:rPr lang="el-GR" sz="2000" dirty="0"/>
                        <a:t>υ</a:t>
                      </a:r>
                      <a:r>
                        <a:rPr lang="de-AT" sz="2000" dirty="0"/>
                        <a:t> ψηφιακ</a:t>
                      </a:r>
                      <a:r>
                        <a:rPr lang="el-GR" sz="2000" dirty="0"/>
                        <a:t>ού</a:t>
                      </a:r>
                      <a:r>
                        <a:rPr lang="de-AT" sz="2000" dirty="0"/>
                        <a:t> σας κοιν</a:t>
                      </a:r>
                      <a:r>
                        <a:rPr lang="el-GR" sz="2000" dirty="0"/>
                        <a:t>ού</a:t>
                      </a:r>
                      <a:endParaRPr lang="de-AT" sz="2000" dirty="0"/>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Εφαρμογή </a:t>
                      </a:r>
                      <a:r>
                        <a:rPr lang="de-AT" sz="2000" dirty="0" err="1"/>
                        <a:t>στρατηγικών μάρκετινγκ για την </a:t>
                      </a:r>
                      <a:r>
                        <a:rPr lang="de-AT" sz="2000" dirty="0"/>
                        <a:t>ανάπτυξη ψηφιακού </a:t>
                      </a:r>
                      <a:r>
                        <a:rPr lang="de-AT" sz="2000" dirty="0" err="1"/>
                        <a:t>κοινού </a:t>
                      </a:r>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Σχεδι</a:t>
                      </a:r>
                      <a:r>
                        <a:rPr lang="el-GR" sz="2000" dirty="0"/>
                        <a:t>ασμός</a:t>
                      </a:r>
                      <a:r>
                        <a:rPr lang="de-AT" sz="2000" dirty="0"/>
                        <a:t> μια</a:t>
                      </a:r>
                      <a:r>
                        <a:rPr lang="el-GR" sz="2000" dirty="0"/>
                        <a:t>ς</a:t>
                      </a:r>
                      <a:r>
                        <a:rPr lang="de-AT" sz="2000" dirty="0"/>
                        <a:t> </a:t>
                      </a:r>
                      <a:r>
                        <a:rPr lang="el-GR" sz="2000" dirty="0"/>
                        <a:t>εκστρατείας</a:t>
                      </a:r>
                      <a:r>
                        <a:rPr lang="de-AT" sz="2000" dirty="0"/>
                        <a:t> μάρκετινγκ</a:t>
                      </a:r>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Αξιολόγηση εκστρατειών ψηφιακού μάρκετινγκ</a:t>
                      </a:r>
                    </a:p>
                  </a:txBody>
                  <a:tcPr/>
                </a:tc>
                <a:extLst>
                  <a:ext uri="{0D108BD9-81ED-4DB2-BD59-A6C34878D82A}">
                    <a16:rowId xmlns:a16="http://schemas.microsoft.com/office/drawing/2014/main" val="2056271316"/>
                  </a:ext>
                </a:extLst>
              </a:tr>
            </a:tbl>
          </a:graphicData>
        </a:graphic>
      </p:graphicFrame>
    </p:spTree>
    <p:extLst>
      <p:ext uri="{BB962C8B-B14F-4D97-AF65-F5344CB8AC3E}">
        <p14:creationId xmlns:p14="http://schemas.microsoft.com/office/powerpoint/2010/main" val="1577364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F837AD-48EE-2E4B-083D-866489FEE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1027" y="6148955"/>
            <a:ext cx="2505895" cy="526238"/>
          </a:xfrm>
          <a:prstGeom prst="rect">
            <a:avLst/>
          </a:prstGeom>
        </p:spPr>
      </p:pic>
      <p:pic>
        <p:nvPicPr>
          <p:cNvPr id="7" name="Picture 6">
            <a:extLst>
              <a:ext uri="{FF2B5EF4-FFF2-40B4-BE49-F238E27FC236}">
                <a16:creationId xmlns:a16="http://schemas.microsoft.com/office/drawing/2014/main" id="{34D3BBD3-8E1D-E319-CA6D-3F600E545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25" y="97715"/>
            <a:ext cx="2557807" cy="2557807"/>
          </a:xfrm>
          <a:prstGeom prst="rect">
            <a:avLst/>
          </a:prstGeom>
        </p:spPr>
      </p:pic>
      <p:sp>
        <p:nvSpPr>
          <p:cNvPr id="12" name="Isosceles Triangle 11">
            <a:extLst>
              <a:ext uri="{FF2B5EF4-FFF2-40B4-BE49-F238E27FC236}">
                <a16:creationId xmlns:a16="http://schemas.microsoft.com/office/drawing/2014/main" id="{43096DA6-0AE1-D801-2844-BD5875387814}"/>
              </a:ext>
            </a:extLst>
          </p:cNvPr>
          <p:cNvSpPr/>
          <p:nvPr/>
        </p:nvSpPr>
        <p:spPr>
          <a:xfrm rot="5400000">
            <a:off x="-114994" y="3487047"/>
            <a:ext cx="3485945" cy="3255962"/>
          </a:xfrm>
          <a:prstGeom prst="triangle">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0A2BFD75-0274-317D-51EC-9804F0A7DEA5}"/>
              </a:ext>
            </a:extLst>
          </p:cNvPr>
          <p:cNvSpPr/>
          <p:nvPr/>
        </p:nvSpPr>
        <p:spPr>
          <a:xfrm rot="5400000">
            <a:off x="-114991" y="2091470"/>
            <a:ext cx="3485945" cy="3255962"/>
          </a:xfrm>
          <a:prstGeom prst="triangl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5BBC107-BF3A-A599-554A-906F158F9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4893" y="3103160"/>
            <a:ext cx="1524273" cy="979627"/>
          </a:xfrm>
          <a:prstGeom prst="rect">
            <a:avLst/>
          </a:prstGeom>
        </p:spPr>
      </p:pic>
      <p:pic>
        <p:nvPicPr>
          <p:cNvPr id="13" name="Picture 12">
            <a:extLst>
              <a:ext uri="{FF2B5EF4-FFF2-40B4-BE49-F238E27FC236}">
                <a16:creationId xmlns:a16="http://schemas.microsoft.com/office/drawing/2014/main" id="{57E2E022-DA44-AD8F-EAD5-7010EECA30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0074" y="4675114"/>
            <a:ext cx="2129231" cy="1086684"/>
          </a:xfrm>
          <a:prstGeom prst="rect">
            <a:avLst/>
          </a:prstGeom>
        </p:spPr>
      </p:pic>
      <p:pic>
        <p:nvPicPr>
          <p:cNvPr id="15" name="Picture 14">
            <a:extLst>
              <a:ext uri="{FF2B5EF4-FFF2-40B4-BE49-F238E27FC236}">
                <a16:creationId xmlns:a16="http://schemas.microsoft.com/office/drawing/2014/main" id="{E0164455-A3AE-5D30-914C-AE49A4636B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1827" y="4739380"/>
            <a:ext cx="2869200" cy="723043"/>
          </a:xfrm>
          <a:prstGeom prst="rect">
            <a:avLst/>
          </a:prstGeom>
        </p:spPr>
      </p:pic>
      <p:pic>
        <p:nvPicPr>
          <p:cNvPr id="18" name="Picture 17">
            <a:extLst>
              <a:ext uri="{FF2B5EF4-FFF2-40B4-BE49-F238E27FC236}">
                <a16:creationId xmlns:a16="http://schemas.microsoft.com/office/drawing/2014/main" id="{360E0629-858F-4CDB-42F4-2DEF125F0B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47014" y="4638603"/>
            <a:ext cx="1003238" cy="823820"/>
          </a:xfrm>
          <a:prstGeom prst="rect">
            <a:avLst/>
          </a:prstGeom>
        </p:spPr>
      </p:pic>
      <p:pic>
        <p:nvPicPr>
          <p:cNvPr id="19" name="Picture 18">
            <a:extLst>
              <a:ext uri="{FF2B5EF4-FFF2-40B4-BE49-F238E27FC236}">
                <a16:creationId xmlns:a16="http://schemas.microsoft.com/office/drawing/2014/main" id="{2BB46B8E-01E2-0477-3AD6-F9297499A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5240" y="2759937"/>
            <a:ext cx="1773548" cy="1773548"/>
          </a:xfrm>
          <a:prstGeom prst="rect">
            <a:avLst/>
          </a:prstGeom>
        </p:spPr>
      </p:pic>
      <p:sp>
        <p:nvSpPr>
          <p:cNvPr id="21" name="TextBox 20">
            <a:extLst>
              <a:ext uri="{FF2B5EF4-FFF2-40B4-BE49-F238E27FC236}">
                <a16:creationId xmlns:a16="http://schemas.microsoft.com/office/drawing/2014/main" id="{2736A386-6AB9-863F-738A-4CE215808972}"/>
              </a:ext>
            </a:extLst>
          </p:cNvPr>
          <p:cNvSpPr txBox="1"/>
          <p:nvPr/>
        </p:nvSpPr>
        <p:spPr>
          <a:xfrm>
            <a:off x="2396766" y="6305861"/>
            <a:ext cx="6094428" cy="369332"/>
          </a:xfrm>
          <a:prstGeom prst="rect">
            <a:avLst/>
          </a:prstGeom>
          <a:noFill/>
        </p:spPr>
        <p:txBody>
          <a:bodyPr wrap="square">
            <a:spAutoFit/>
          </a:bodyPr>
          <a:lstStyle/>
          <a:p>
            <a:r>
              <a:rPr lang="el-GR" sz="1800" dirty="0"/>
              <a:t>Αριθμός έργου</a:t>
            </a:r>
            <a:r>
              <a:rPr lang="en-GB" sz="1800" dirty="0"/>
              <a:t>: 2022-1-AT01-KA220-ADU-00008513</a:t>
            </a:r>
            <a:endParaRPr lang="en-US" dirty="0"/>
          </a:p>
        </p:txBody>
      </p:sp>
      <p:pic>
        <p:nvPicPr>
          <p:cNvPr id="3" name="Picture 2">
            <a:extLst>
              <a:ext uri="{FF2B5EF4-FFF2-40B4-BE49-F238E27FC236}">
                <a16:creationId xmlns:a16="http://schemas.microsoft.com/office/drawing/2014/main" id="{833CB1CE-D626-A846-C8DA-D4BFACE701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7191" y="3311055"/>
            <a:ext cx="3343836" cy="790483"/>
          </a:xfrm>
          <a:prstGeom prst="rect">
            <a:avLst/>
          </a:prstGeom>
        </p:spPr>
      </p:pic>
      <p:sp>
        <p:nvSpPr>
          <p:cNvPr id="2" name="Google Shape;94;p1">
            <a:extLst>
              <a:ext uri="{FF2B5EF4-FFF2-40B4-BE49-F238E27FC236}">
                <a16:creationId xmlns:a16="http://schemas.microsoft.com/office/drawing/2014/main" id="{C7D4E647-B968-14F2-EEEE-F3135F2B17DE}"/>
              </a:ext>
            </a:extLst>
          </p:cNvPr>
          <p:cNvSpPr/>
          <p:nvPr/>
        </p:nvSpPr>
        <p:spPr>
          <a:xfrm>
            <a:off x="3645451" y="517166"/>
            <a:ext cx="7661582"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4000" b="0" i="0" u="none" strike="noStrike" cap="none" dirty="0">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p>
        </p:txBody>
      </p:sp>
    </p:spTree>
    <p:extLst>
      <p:ext uri="{BB962C8B-B14F-4D97-AF65-F5344CB8AC3E}">
        <p14:creationId xmlns:p14="http://schemas.microsoft.com/office/powerpoint/2010/main" val="271038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D55C7-BA6E-4C68-E7E6-8FAA052FDEC3}"/>
              </a:ext>
            </a:extLst>
          </p:cNvPr>
          <p:cNvSpPr>
            <a:spLocks noGrp="1"/>
          </p:cNvSpPr>
          <p:nvPr>
            <p:ph type="ctrTitle"/>
          </p:nvPr>
        </p:nvSpPr>
        <p:spPr>
          <a:xfrm>
            <a:off x="1502576" y="3675185"/>
            <a:ext cx="9144000" cy="2387600"/>
          </a:xfrm>
        </p:spPr>
        <p:txBody>
          <a:bodyPr/>
          <a:lstStyle/>
          <a:p>
            <a:r>
              <a:rPr lang="de-AT" dirty="0"/>
              <a:t>Ανάπτυξη </a:t>
            </a:r>
            <a:r>
              <a:rPr lang="de-AT" dirty="0" err="1"/>
              <a:t>κοινού</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8944E122-F56A-3A49-8D90-CCB33645356C}"/>
              </a:ext>
            </a:extLst>
          </p:cNvPr>
          <p:cNvPicPr>
            <a:picLocks noChangeAspect="1"/>
          </p:cNvPicPr>
          <p:nvPr/>
        </p:nvPicPr>
        <p:blipFill>
          <a:blip r:embed="rId5"/>
          <a:stretch>
            <a:fillRect/>
          </a:stretch>
        </p:blipFill>
        <p:spPr>
          <a:xfrm>
            <a:off x="3803999" y="289988"/>
            <a:ext cx="4584002" cy="4437171"/>
          </a:xfrm>
          <a:prstGeom prst="rect">
            <a:avLst/>
          </a:prstGeom>
        </p:spPr>
      </p:pic>
    </p:spTree>
    <p:extLst>
      <p:ext uri="{BB962C8B-B14F-4D97-AF65-F5344CB8AC3E}">
        <p14:creationId xmlns:p14="http://schemas.microsoft.com/office/powerpoint/2010/main" val="400103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l-GR" dirty="0"/>
              <a:t>Απήχηση</a:t>
            </a:r>
            <a:r>
              <a:rPr lang="en-US" dirty="0"/>
              <a:t> και εντυπώσεις</a:t>
            </a:r>
          </a:p>
        </p:txBody>
      </p:sp>
      <p:sp>
        <p:nvSpPr>
          <p:cNvPr id="21" name="Content Placeholder 20"/>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a:buNone/>
            </a:pPr>
            <a:endParaRPr lang="en-US" dirty="0"/>
          </a:p>
          <a:p>
            <a:endParaRPr lang="en-US" dirty="0"/>
          </a:p>
          <a:p>
            <a:endParaRPr lang="en-US" dirty="0"/>
          </a:p>
          <a:p>
            <a:pPr marL="179388" indent="-179388"/>
            <a:endParaRPr lang="en-US" dirty="0"/>
          </a:p>
          <a:p>
            <a:pPr marL="179388" indent="-179388"/>
            <a:endParaRPr lang="en-US" dirty="0"/>
          </a:p>
          <a:p>
            <a:pPr marL="179388" indent="-179388"/>
            <a:endParaRPr lang="en-US" dirty="0"/>
          </a:p>
          <a:p>
            <a:pPr marL="179388" indent="-179388"/>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Picture 2" descr="Hände, Berühren, Niedrige Poly, Abstrakt">
            <a:extLst>
              <a:ext uri="{FF2B5EF4-FFF2-40B4-BE49-F238E27FC236}">
                <a16:creationId xmlns:a16="http://schemas.microsoft.com/office/drawing/2014/main" id="{E88F1989-051B-5248-228B-AA68498BFF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59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47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Πώς να </a:t>
            </a:r>
            <a:r>
              <a:rPr lang="en-US" dirty="0" err="1"/>
              <a:t>ξεκινήσε</a:t>
            </a:r>
            <a:r>
              <a:rPr lang="el-GR" dirty="0"/>
              <a:t>τε</a:t>
            </a:r>
            <a:r>
              <a:rPr lang="en-US" dirty="0"/>
              <a:t>...</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sp>
        <p:nvSpPr>
          <p:cNvPr id="7" name="Google Shape;69;p2">
            <a:extLst>
              <a:ext uri="{FF2B5EF4-FFF2-40B4-BE49-F238E27FC236}">
                <a16:creationId xmlns:a16="http://schemas.microsoft.com/office/drawing/2014/main" id="{4BA17239-F685-AC53-0C33-626C53A4C049}"/>
              </a:ext>
            </a:extLst>
          </p:cNvPr>
          <p:cNvSpPr txBox="1">
            <a:spLocks/>
          </p:cNvSpPr>
          <p:nvPr/>
        </p:nvSpPr>
        <p:spPr>
          <a:xfrm>
            <a:off x="911544" y="1651000"/>
            <a:ext cx="10515600"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3200" b="1" u="sng" dirty="0">
                <a:solidFill>
                  <a:srgbClr val="202124"/>
                </a:solidFill>
                <a:latin typeface="arial" panose="020B0604020202020204" pitchFamily="34" charset="0"/>
              </a:rPr>
              <a:t>...καθ</a:t>
            </a:r>
            <a:r>
              <a:rPr lang="el-GR" sz="3200" b="1" u="sng" dirty="0">
                <a:solidFill>
                  <a:srgbClr val="202124"/>
                </a:solidFill>
                <a:latin typeface="arial" panose="020B0604020202020204" pitchFamily="34" charset="0"/>
              </a:rPr>
              <a:t>ορίστε</a:t>
            </a:r>
            <a:r>
              <a:rPr lang="en-US" sz="3200" b="1" u="sng" dirty="0">
                <a:solidFill>
                  <a:srgbClr val="202124"/>
                </a:solidFill>
                <a:latin typeface="arial" panose="020B0604020202020204" pitchFamily="34" charset="0"/>
              </a:rPr>
              <a:t> τ</a:t>
            </a:r>
            <a:r>
              <a:rPr lang="el-GR" sz="3200" b="1" u="sng" dirty="0">
                <a:solidFill>
                  <a:srgbClr val="202124"/>
                </a:solidFill>
                <a:latin typeface="arial" panose="020B0604020202020204" pitchFamily="34" charset="0"/>
              </a:rPr>
              <a:t>ο</a:t>
            </a:r>
            <a:r>
              <a:rPr lang="en-US" sz="3200" b="1" u="sng" dirty="0">
                <a:solidFill>
                  <a:srgbClr val="202124"/>
                </a:solidFill>
                <a:latin typeface="arial" panose="020B0604020202020204" pitchFamily="34" charset="0"/>
              </a:rPr>
              <a:t> </a:t>
            </a:r>
            <a:r>
              <a:rPr lang="el-GR" sz="3200" b="1" u="sng" dirty="0">
                <a:solidFill>
                  <a:srgbClr val="202124"/>
                </a:solidFill>
                <a:latin typeface="arial" panose="020B0604020202020204" pitchFamily="34" charset="0"/>
              </a:rPr>
              <a:t>κοινό</a:t>
            </a:r>
            <a:r>
              <a:rPr lang="en-US" sz="3200" b="1" u="sng" dirty="0">
                <a:solidFill>
                  <a:srgbClr val="202124"/>
                </a:solidFill>
                <a:latin typeface="arial" panose="020B0604020202020204" pitchFamily="34" charset="0"/>
              </a:rPr>
              <a:t>/</a:t>
            </a:r>
            <a:r>
              <a:rPr lang="el-GR" sz="3200" b="1" u="sng" dirty="0">
                <a:solidFill>
                  <a:srgbClr val="202124"/>
                </a:solidFill>
                <a:latin typeface="arial" panose="020B0604020202020204" pitchFamily="34" charset="0"/>
              </a:rPr>
              <a:t>κοινά</a:t>
            </a:r>
            <a:r>
              <a:rPr lang="en-US" sz="3200" b="1" u="sng" dirty="0">
                <a:solidFill>
                  <a:srgbClr val="202124"/>
                </a:solidFill>
                <a:latin typeface="arial" panose="020B0604020202020204" pitchFamily="34" charset="0"/>
              </a:rPr>
              <a:t>-</a:t>
            </a:r>
            <a:r>
              <a:rPr lang="en-US" sz="3200" b="1" u="sng" dirty="0" err="1">
                <a:solidFill>
                  <a:srgbClr val="202124"/>
                </a:solidFill>
                <a:latin typeface="arial" panose="020B0604020202020204" pitchFamily="34" charset="0"/>
              </a:rPr>
              <a:t>στόχους</a:t>
            </a:r>
            <a:r>
              <a:rPr lang="en-US" sz="3200" b="1" u="sng" dirty="0">
                <a:solidFill>
                  <a:srgbClr val="202124"/>
                </a:solidFill>
                <a:latin typeface="arial" panose="020B0604020202020204" pitchFamily="34" charset="0"/>
              </a:rPr>
              <a:t> σ</a:t>
            </a:r>
            <a:r>
              <a:rPr lang="el-GR" sz="3200" b="1" u="sng" dirty="0">
                <a:solidFill>
                  <a:srgbClr val="202124"/>
                </a:solidFill>
                <a:latin typeface="arial" panose="020B0604020202020204" pitchFamily="34" charset="0"/>
              </a:rPr>
              <a:t>ας</a:t>
            </a:r>
            <a:r>
              <a:rPr lang="en-US" sz="3200" b="1" u="sng" dirty="0">
                <a:solidFill>
                  <a:srgbClr val="202124"/>
                </a:solidFill>
                <a:latin typeface="arial" panose="020B0604020202020204" pitchFamily="34" charset="0"/>
              </a:rPr>
              <a:t>.</a:t>
            </a: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r>
              <a:rPr lang="el-GR" dirty="0">
                <a:solidFill>
                  <a:srgbClr val="202124"/>
                </a:solidFill>
                <a:latin typeface="arial" panose="020B0604020202020204" pitchFamily="34" charset="0"/>
              </a:rPr>
              <a:t>Ένα</a:t>
            </a:r>
            <a:r>
              <a:rPr lang="en-US" dirty="0">
                <a:solidFill>
                  <a:srgbClr val="202124"/>
                </a:solidFill>
                <a:latin typeface="arial" panose="020B0604020202020204" pitchFamily="34" charset="0"/>
              </a:rPr>
              <a:t> </a:t>
            </a:r>
            <a:r>
              <a:rPr lang="el-GR" b="1" dirty="0">
                <a:solidFill>
                  <a:srgbClr val="202124"/>
                </a:solidFill>
                <a:latin typeface="arial" panose="020B0604020202020204" pitchFamily="34" charset="0"/>
              </a:rPr>
              <a:t>κοινό</a:t>
            </a:r>
            <a:r>
              <a:rPr lang="en-US" b="1" dirty="0">
                <a:solidFill>
                  <a:srgbClr val="202124"/>
                </a:solidFill>
                <a:latin typeface="arial" panose="020B0604020202020204" pitchFamily="34" charset="0"/>
              </a:rPr>
              <a:t>-</a:t>
            </a:r>
            <a:r>
              <a:rPr lang="en-US" b="1" dirty="0" err="1">
                <a:solidFill>
                  <a:srgbClr val="202124"/>
                </a:solidFill>
                <a:latin typeface="arial" panose="020B0604020202020204" pitchFamily="34" charset="0"/>
              </a:rPr>
              <a:t>στόχος</a:t>
            </a:r>
            <a:r>
              <a:rPr lang="en-US" b="1" dirty="0">
                <a:solidFill>
                  <a:srgbClr val="202124"/>
                </a:solidFill>
                <a:latin typeface="arial" panose="020B0604020202020204" pitchFamily="34" charset="0"/>
              </a:rPr>
              <a:t> </a:t>
            </a:r>
            <a:r>
              <a:rPr lang="en-US" dirty="0">
                <a:solidFill>
                  <a:srgbClr val="202124"/>
                </a:solidFill>
                <a:latin typeface="arial" panose="020B0604020202020204" pitchFamily="34" charset="0"/>
              </a:rPr>
              <a:t>είναι...</a:t>
            </a:r>
          </a:p>
          <a:p>
            <a:pPr>
              <a:buFont typeface="Arial" panose="020B0604020202020204" pitchFamily="34" charset="0"/>
              <a:buNone/>
            </a:pPr>
            <a:endParaRPr lang="en-US" dirty="0">
              <a:solidFill>
                <a:srgbClr val="202124"/>
              </a:solidFill>
              <a:latin typeface="arial" panose="020B0604020202020204" pitchFamily="34" charset="0"/>
            </a:endParaRPr>
          </a:p>
          <a:p>
            <a:pPr marL="0" indent="0">
              <a:buNone/>
            </a:pPr>
            <a:r>
              <a:rPr lang="en-US" dirty="0">
                <a:solidFill>
                  <a:srgbClr val="202124"/>
                </a:solidFill>
                <a:latin typeface="arial" panose="020B0604020202020204" pitchFamily="34" charset="0"/>
              </a:rPr>
              <a:t>...η συγκεκριμένη ομάδα ανθρώπων στην οποία </a:t>
            </a:r>
            <a:r>
              <a:rPr lang="el-GR" dirty="0">
                <a:solidFill>
                  <a:srgbClr val="202124"/>
                </a:solidFill>
                <a:latin typeface="arial" panose="020B0604020202020204" pitchFamily="34" charset="0"/>
              </a:rPr>
              <a:t>θ</a:t>
            </a:r>
            <a:r>
              <a:rPr lang="en-US" dirty="0">
                <a:solidFill>
                  <a:srgbClr val="202124"/>
                </a:solidFill>
                <a:latin typeface="arial" panose="020B0604020202020204" pitchFamily="34" charset="0"/>
              </a:rPr>
              <a:t>α απευθυνθεί μια διαφήμιση.</a:t>
            </a: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2050" name="Picture 2" descr="Zielscheibe, Volltreffer, Bogenschießen">
            <a:extLst>
              <a:ext uri="{FF2B5EF4-FFF2-40B4-BE49-F238E27FC236}">
                <a16:creationId xmlns:a16="http://schemas.microsoft.com/office/drawing/2014/main" id="{57B894CA-1326-19BC-C5EB-DED830A0E919}"/>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9498964" y="41263"/>
            <a:ext cx="2657372" cy="262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47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a:xfrm>
            <a:off x="838200" y="698994"/>
            <a:ext cx="10515600" cy="1325563"/>
          </a:xfrm>
        </p:spPr>
        <p:txBody>
          <a:bodyPr>
            <a:normAutofit fontScale="90000"/>
          </a:bodyPr>
          <a:lstStyle/>
          <a:p>
            <a:r>
              <a:rPr lang="en-US" b="1" dirty="0">
                <a:solidFill>
                  <a:srgbClr val="202124"/>
                </a:solidFill>
                <a:latin typeface="arial" panose="020B0604020202020204" pitchFamily="34" charset="0"/>
              </a:rPr>
              <a:t>Ποιο είναι το κοινό-στόχος του </a:t>
            </a:r>
            <a:br>
              <a:rPr lang="en-US" b="1" dirty="0">
                <a:solidFill>
                  <a:srgbClr val="202124"/>
                </a:solidFill>
                <a:latin typeface="arial" panose="020B0604020202020204" pitchFamily="34" charset="0"/>
              </a:rPr>
            </a:br>
            <a:r>
              <a:rPr lang="en-US" b="1" dirty="0">
                <a:solidFill>
                  <a:srgbClr val="202124"/>
                </a:solidFill>
                <a:latin typeface="arial" panose="020B0604020202020204" pitchFamily="34" charset="0"/>
              </a:rPr>
              <a:t>GLAM;</a:t>
            </a:r>
            <a:br>
              <a:rPr lang="en-US" b="1" dirty="0">
                <a:solidFill>
                  <a:srgbClr val="202124"/>
                </a:solidFill>
                <a:latin typeface="arial" panose="020B0604020202020204" pitchFamily="34" charset="0"/>
              </a:rPr>
            </a:b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3" name="Google Shape;69;p2">
            <a:extLst>
              <a:ext uri="{FF2B5EF4-FFF2-40B4-BE49-F238E27FC236}">
                <a16:creationId xmlns:a16="http://schemas.microsoft.com/office/drawing/2014/main" id="{18F138EF-2A84-17C7-B691-3F1113961CE5}"/>
              </a:ext>
            </a:extLst>
          </p:cNvPr>
          <p:cNvSpPr txBox="1">
            <a:spLocks/>
          </p:cNvSpPr>
          <p:nvPr/>
        </p:nvSpPr>
        <p:spPr>
          <a:xfrm>
            <a:off x="911544" y="1651000"/>
            <a:ext cx="10515600"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r>
              <a:rPr lang="en-US" dirty="0">
                <a:solidFill>
                  <a:srgbClr val="202124"/>
                </a:solidFill>
                <a:latin typeface="arial" panose="020B0604020202020204" pitchFamily="34" charset="0"/>
              </a:rPr>
              <a:t>Για αυτή την άσκηση χρειάζεσ</a:t>
            </a:r>
            <a:r>
              <a:rPr lang="el-GR" dirty="0">
                <a:solidFill>
                  <a:srgbClr val="202124"/>
                </a:solidFill>
                <a:latin typeface="arial" panose="020B0604020202020204" pitchFamily="34" charset="0"/>
              </a:rPr>
              <a:t>τε</a:t>
            </a:r>
            <a:r>
              <a:rPr lang="en-US" dirty="0">
                <a:solidFill>
                  <a:srgbClr val="202124"/>
                </a:solidFill>
                <a:latin typeface="arial" panose="020B0604020202020204" pitchFamily="34" charset="0"/>
              </a:rPr>
              <a:t>:</a:t>
            </a:r>
          </a:p>
          <a:p>
            <a:pPr>
              <a:buFont typeface="Arial" panose="020B0604020202020204" pitchFamily="34" charset="0"/>
              <a:buNone/>
            </a:pPr>
            <a:endParaRPr lang="en-US" dirty="0">
              <a:solidFill>
                <a:srgbClr val="202124"/>
              </a:solidFill>
              <a:latin typeface="arial" panose="020B0604020202020204" pitchFamily="34" charset="0"/>
            </a:endParaRPr>
          </a:p>
          <a:p>
            <a:r>
              <a:rPr lang="en-US" dirty="0">
                <a:solidFill>
                  <a:srgbClr val="202124"/>
                </a:solidFill>
                <a:latin typeface="Bradley Hand ITC" panose="03070402050302030203" pitchFamily="66" charset="0"/>
              </a:rPr>
              <a:t>ένα φύλλο χαρτί</a:t>
            </a:r>
          </a:p>
          <a:p>
            <a:r>
              <a:rPr lang="en-US" dirty="0">
                <a:solidFill>
                  <a:srgbClr val="202124"/>
                </a:solidFill>
                <a:latin typeface="Bradley Hand ITC" panose="03070402050302030203" pitchFamily="66" charset="0"/>
              </a:rPr>
              <a:t>ένα στυλό</a:t>
            </a:r>
          </a:p>
          <a:p>
            <a:r>
              <a:rPr lang="en-US" dirty="0">
                <a:solidFill>
                  <a:srgbClr val="202124"/>
                </a:solidFill>
                <a:latin typeface="Bradley Hand ITC" panose="03070402050302030203" pitchFamily="66" charset="0"/>
              </a:rPr>
              <a:t>περίπου 15-20 λεπτά</a:t>
            </a: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3074" name="Picture 2" descr="Notizblock, Memo, Bleistift, Schreiben">
            <a:extLst>
              <a:ext uri="{FF2B5EF4-FFF2-40B4-BE49-F238E27FC236}">
                <a16:creationId xmlns:a16="http://schemas.microsoft.com/office/drawing/2014/main" id="{380278BC-DF0B-C27B-B531-554B212BD8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182" y="2024557"/>
            <a:ext cx="2869564" cy="305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69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Συγχαρητήρια!</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4098" name="Picture 2" descr="Briefumschlag, Liebesbrief, Mail">
            <a:extLst>
              <a:ext uri="{FF2B5EF4-FFF2-40B4-BE49-F238E27FC236}">
                <a16:creationId xmlns:a16="http://schemas.microsoft.com/office/drawing/2014/main" id="{58088FCC-3881-8B90-04C3-31E74E1E94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1964" y="1324530"/>
            <a:ext cx="5008072" cy="473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4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Συμβουλές για μεγαλύτερη </a:t>
            </a:r>
            <a:r>
              <a:rPr lang="el-GR" dirty="0"/>
              <a:t>απήχηση</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1B625BED-75AA-4AA7-6E37-2A0B52C01CF7}"/>
              </a:ext>
            </a:extLst>
          </p:cNvPr>
          <p:cNvPicPr>
            <a:picLocks noChangeAspect="1"/>
          </p:cNvPicPr>
          <p:nvPr/>
        </p:nvPicPr>
        <p:blipFill>
          <a:blip r:embed="rId5"/>
          <a:stretch>
            <a:fillRect/>
          </a:stretch>
        </p:blipFill>
        <p:spPr>
          <a:xfrm>
            <a:off x="3591331" y="1263118"/>
            <a:ext cx="5009338" cy="5048782"/>
          </a:xfrm>
          <a:prstGeom prst="rect">
            <a:avLst/>
          </a:prstGeom>
        </p:spPr>
      </p:pic>
    </p:spTree>
    <p:extLst>
      <p:ext uri="{BB962C8B-B14F-4D97-AF65-F5344CB8AC3E}">
        <p14:creationId xmlns:p14="http://schemas.microsoft.com/office/powerpoint/2010/main" val="29583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1. </a:t>
            </a:r>
            <a:r>
              <a:rPr lang="en-US" dirty="0" err="1"/>
              <a:t>Δημοσ</a:t>
            </a:r>
            <a:r>
              <a:rPr lang="el-GR" dirty="0"/>
              <a:t>ιεύστε</a:t>
            </a:r>
            <a:r>
              <a:rPr lang="en-US" dirty="0"/>
              <a:t> σχετικό περιεχόμενο</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extLst>
              <a:ext uri="{FF2B5EF4-FFF2-40B4-BE49-F238E27FC236}">
                <a16:creationId xmlns:a16="http://schemas.microsoft.com/office/drawing/2014/main" id="{451AA410-B3B4-DA94-B0E2-4C09A28F4E67}"/>
              </a:ext>
            </a:extLst>
          </p:cNvPr>
          <p:cNvPicPr>
            <a:picLocks noChangeAspect="1"/>
          </p:cNvPicPr>
          <p:nvPr/>
        </p:nvPicPr>
        <p:blipFill>
          <a:blip r:embed="rId5"/>
          <a:stretch>
            <a:fillRect/>
          </a:stretch>
        </p:blipFill>
        <p:spPr>
          <a:xfrm>
            <a:off x="3077734" y="1988127"/>
            <a:ext cx="6036531" cy="4074658"/>
          </a:xfrm>
          <a:prstGeom prst="rect">
            <a:avLst/>
          </a:prstGeom>
        </p:spPr>
      </p:pic>
    </p:spTree>
    <p:extLst>
      <p:ext uri="{BB962C8B-B14F-4D97-AF65-F5344CB8AC3E}">
        <p14:creationId xmlns:p14="http://schemas.microsoft.com/office/powerpoint/2010/main" val="1204281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2736</Words>
  <Application>Microsoft Office PowerPoint</Application>
  <PresentationFormat>Widescreen</PresentationFormat>
  <Paragraphs>179</Paragraphs>
  <Slides>20</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vt:lpstr>
      <vt:lpstr>Bradley Hand ITC</vt:lpstr>
      <vt:lpstr>Calibri</vt:lpstr>
      <vt:lpstr>Calibri Light</vt:lpstr>
      <vt:lpstr>Google Sans</vt:lpstr>
      <vt:lpstr>Indeed Sans</vt:lpstr>
      <vt:lpstr>Open Sans</vt:lpstr>
      <vt:lpstr>Proxima Nova Rg</vt:lpstr>
      <vt:lpstr>Roboto</vt:lpstr>
      <vt:lpstr>Office Theme</vt:lpstr>
      <vt:lpstr> Πρόγραμμα μικτής μάθησης</vt:lpstr>
      <vt:lpstr>Στόχοι και μαθησιακά αποτελέσματα</vt:lpstr>
      <vt:lpstr>Ανάπτυξη κοινού</vt:lpstr>
      <vt:lpstr>Απήχηση και εντυπώσεις</vt:lpstr>
      <vt:lpstr>Πώς να ξεκινήσετε...</vt:lpstr>
      <vt:lpstr>Ποιο είναι το κοινό-στόχος του  GLAM; </vt:lpstr>
      <vt:lpstr>Συγχαρητήρια!</vt:lpstr>
      <vt:lpstr>Συμβουλές για μεγαλύτερη απήχηση</vt:lpstr>
      <vt:lpstr>1. Δημοσιεύστε σχετικό περιεχόμενο</vt:lpstr>
      <vt:lpstr>2. Δημοσιεύστε τις αναρτήσεις σας τη σωστή στιγμή</vt:lpstr>
      <vt:lpstr>3. Χρησιμοποιήστε #hashtags</vt:lpstr>
      <vt:lpstr>4. Συνεργασία με άλλους</vt:lpstr>
      <vt:lpstr>5. Περιεχόμενο που δημιουργείται από χρήστες</vt:lpstr>
      <vt:lpstr>6. Πραγματοποίηση διαγωνισμών</vt:lpstr>
      <vt:lpstr>7. Αλληλεπίδραση με τους ακολούθους σας</vt:lpstr>
      <vt:lpstr>8. Αξιολογήστε τις δραστηριότητές σας</vt:lpstr>
      <vt:lpstr>Συγχαρητήρια</vt:lpstr>
      <vt:lpstr>Επιπλέον πηγές</vt:lpstr>
      <vt:lpstr>Αναφορές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 course</dc:title>
  <dc:creator>admin</dc:creator>
  <cp:keywords>, docId:DBF1587FEC8A9773EFE7A18F27FFCC78</cp:keywords>
  <cp:lastModifiedBy>Vicky Axaopoulou</cp:lastModifiedBy>
  <cp:revision>99</cp:revision>
  <dcterms:created xsi:type="dcterms:W3CDTF">2023-12-01T07:14:57Z</dcterms:created>
  <dcterms:modified xsi:type="dcterms:W3CDTF">2024-04-29T14:39:04Z</dcterms:modified>
</cp:coreProperties>
</file>