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rchitects Daughter" panose="020B0604020202020204" charset="0"/>
      <p:regular r:id="rId23"/>
    </p:embeddedFont>
    <p:embeddedFont>
      <p:font typeface="Open Sans" panose="020B0606030504020204" pitchFamily="34" charset="0"/>
      <p:regular r:id="rId24"/>
      <p:bold r:id="rId25"/>
      <p:italic r:id="rId26"/>
      <p:boldItalic r:id="rId27"/>
    </p:embeddedFont>
    <p:embeddedFont>
      <p:font typeface="Proxima Nova" panose="020B060402020202020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lMxfWTWLvk+TCONgDNqh3Ey7S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2D1667-4781-4F6A-8A4D-DD35AF9E8FEE}">
  <a:tblStyle styleId="{CD2D1667-4781-4F6A-8A4D-DD35AF9E8FE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Um sicherzustellen, dass Ihre Beiträge nicht in der Masse untergehen und von möglichst vielen Menschen gesehen werden, müssen Sie herausfinden, wann die Nutzer am aktivsten sind. In der Meta Business Suite werden diese für Ihre Instagram- und Facebook-Konten angezeigt. Testen Sie für andere Kanäle, wann Sie das meiste Engagement erhalten.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a:t>Der Link auf der Folie führt Sie auf die Support-Seite von meta, dem Unternehmen, das Facebook und Instagram betreibt. Dort können Sie lernen und ausprobieren, wie Sie die Meta Business Suite für Ihre GLAM-Einrichtung nutzen können.</a:t>
            </a:r>
            <a:endParaRPr/>
          </a:p>
          <a:p>
            <a:pPr marL="0" lvl="0" indent="0" algn="l" rtl="0">
              <a:spcBef>
                <a:spcPts val="0"/>
              </a:spcBef>
              <a:spcAft>
                <a:spcPts val="0"/>
              </a:spcAft>
              <a:buNone/>
            </a:pPr>
            <a:endParaRPr/>
          </a:p>
          <a:p>
            <a:pPr marL="0" lvl="0" indent="0" algn="l" rtl="0">
              <a:spcBef>
                <a:spcPts val="0"/>
              </a:spcBef>
              <a:spcAft>
                <a:spcPts val="0"/>
              </a:spcAft>
              <a:buNone/>
            </a:pPr>
            <a:r>
              <a:rPr lang="de-AT"/>
              <a:t> </a:t>
            </a:r>
            <a:endParaRPr/>
          </a:p>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4D5156"/>
                </a:solidFill>
                <a:latin typeface="Arial"/>
                <a:ea typeface="Arial"/>
                <a:cs typeface="Arial"/>
                <a:sym typeface="Arial"/>
              </a:rPr>
              <a:t>Ein Hashtag ist ein Wort oder eine Schlüsselwortphrase mit einem vorangestellten Raute-Symbol, wie Sie auf der Folie sehen können. Er wird in einem Beitrag in den sozialen Medien verwendet, damit diejenigen, die sich für Ihr Thema interessieren, es finden können, wenn sie nach einem Stichwort oder Hashtag suchen. Es </a:t>
            </a:r>
            <a:r>
              <a:rPr lang="de-AT" b="0" i="0">
                <a:solidFill>
                  <a:srgbClr val="040C28"/>
                </a:solidFill>
                <a:latin typeface="Arial"/>
                <a:ea typeface="Arial"/>
                <a:cs typeface="Arial"/>
                <a:sym typeface="Arial"/>
              </a:rPr>
              <a:t>hilft, die Aufmerksamkeit auf Ihre Beiträge zu lenken und die Interaktion zu fördern.</a:t>
            </a:r>
            <a:endParaRPr/>
          </a:p>
          <a:p>
            <a:pPr marL="0" lvl="0" indent="0" algn="l" rtl="0">
              <a:spcBef>
                <a:spcPts val="0"/>
              </a:spcBef>
              <a:spcAft>
                <a:spcPts val="0"/>
              </a:spcAft>
              <a:buNone/>
            </a:pPr>
            <a:endParaRPr b="0" i="0">
              <a:solidFill>
                <a:srgbClr val="040C28"/>
              </a:solidFill>
              <a:latin typeface="Arial"/>
              <a:ea typeface="Arial"/>
              <a:cs typeface="Arial"/>
              <a:sym typeface="Arial"/>
            </a:endParaRPr>
          </a:p>
          <a:p>
            <a:pPr marL="0" lvl="0" indent="0" algn="l" rtl="0">
              <a:spcBef>
                <a:spcPts val="0"/>
              </a:spcBef>
              <a:spcAft>
                <a:spcPts val="0"/>
              </a:spcAft>
              <a:buNone/>
            </a:pPr>
            <a:endParaRPr b="0" i="0">
              <a:solidFill>
                <a:srgbClr val="040C28"/>
              </a:solidFill>
              <a:latin typeface="Arial"/>
              <a:ea typeface="Arial"/>
              <a:cs typeface="Arial"/>
              <a:sym typeface="Arial"/>
            </a:endParaRPr>
          </a:p>
          <a:p>
            <a:pPr marL="0" lvl="0" indent="0" algn="l" rtl="0">
              <a:spcBef>
                <a:spcPts val="0"/>
              </a:spcBef>
              <a:spcAft>
                <a:spcPts val="0"/>
              </a:spcAft>
              <a:buNone/>
            </a:pPr>
            <a:r>
              <a:rPr lang="de-AT" b="0" i="0">
                <a:solidFill>
                  <a:srgbClr val="3C4043"/>
                </a:solidFill>
                <a:latin typeface="Roboto"/>
                <a:ea typeface="Roboto"/>
                <a:cs typeface="Roboto"/>
                <a:sym typeface="Roboto"/>
              </a:rPr>
              <a:t>Verwenden Sie Hashtags für jeden Beitrag, damit Ihre Einrichtung von anderen leicht gefunden werden kann. Normalerweise schreiben Sie einige Schlüsselwörter mit Hashtags am Ende jedes Beitrags. Sie sollten immer die gleichen sein, um Ihre Reichweite in den sozialen Medien zu erhöhen.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Jetzt ist es wieder Zeit für etwas Bewegung:</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Halten Sie nun das Video an, nehmen Sie Ihr Blatt Papier mit den Notizen zu Ihrer Zielgruppe und versuchen Sie, drei Wörter mit Hashtags zu definieren, die die Arbeit in Ihrer GLAM-Einrichtung beschreiben. </a:t>
            </a: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Prüfen Sie, ob sich Kooperationen mit anderen GLAM-Einrichtungen in Ihrer Region für Sie lohnen. Wenn diese Ihre Beiträge veröffentlichen, erreichen Sie eine neue Community. Die Firma WillaWunst bietet hier ein Beispiel. Der nachhaltige Online-Puzzle-Shop hat in Zusammenarbeit mit dem Donut-Laden Brammibal's Donuts ein Donut-Puzzle-Motiv veröffentlicht. Dieses haben sie dann auf ihren Instagram-Kanälen beworben und so die Follower beider Instagram-Profile erreicht.</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In Ihrem speziellen Fall können Sie versuchen, mit Gemeinden oder anderen kulturellen Einrichtungen zusammenzuarbeiten. Teilen Sie einfach deren Beiträge und sie werden dasselbe mit Ihren tun. So können Sie Ihr Zielpublikum erweitern.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Um andere Institutionen zu markieren, die ebenfalls in den sozialen Medien vertreten sind, verwenden Sie einfach das in der Folie gezeigte Symbol und setzen es vor den Namen der Institution, woraufhin es sich blau färbt. Die blaue Farbe zeigt Ihnen, dass diese Einrichtung in Ihrem Beitrag markiert ist. </a:t>
            </a: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Nutzergenerierte Inhalte sind Beiträge aus Ihrer Community. Das können zB. Beiträge sein, in denen Ihre Einrichtung erwähnt, Ihre Dienstleistung bewertet oder Ihr Produkt getestet wird. Teilen Sie diese auf Ihren Konten in den sozialen Medien. Das macht Sie authentischer und glaubwürdiger und erhöht die Interaktion auf Ihrem Profil.</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Dieser Punkt steht in direktem Zusammenhang mit dem vorhergehenden. Bauen Sie Kooperationen mit anderen Institutionen auf und beide Seiten werden davon profitieren.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Wettbewerbe und Verlosungen tragen dazu bei, die Aufmerksamkeit auf Ihre Einrichtung zu lenken und sie bekannter zu machen. Die Nutzer sind eher geneigt, Beiträge zu teilen und ihre Freunde einzuladen, dies ebenfalls zu tun. Beides erhöht Ihre Reichweite. Außerdem nimmt die Interaktion deutlich zu. Wenn Kommentare und Likes eine Voraussetzung für die Teilnahme am Gewinnspiel sind, motiviert das die Nutzer, Ihnen diese zu geben. Gleichzeitig bauen Sie Kundenloyalität auf. Wichtig ist, dass Sie bei der Durchführung solcher Aktionen auf die rechtlichen Bestimmungen achten.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Sie können zum Beispiel einen Wettbewerb veranstalten, und der Gewinner wird zu einer Ausstellung oder einer anderen Veranstaltung in Ihrer Einrichtung eingeladen.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Die Interaktion mit Ihren Followern ist sehr wichtig und umfasst auch das Beantworten von Kommentaren und Nachrichten. Beteiligen Sie sich außerdem an Diskussionen, die sich auf Ihre Branche, Ihr Produkt oder ein Thema beziehen, in dem Sie über Fachwissen verfügen. Auf diese Weise bauen Sie eine Bindung zwischen Ihrem Unternehmen und den Nutzern sozialer Medien auf.</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Aber seien Sie vorsichtig. Wie Sie in Lerneinheit 3 über Netiquette gelernt haben, versuchen Sie immer, freundlich und höflich zu sein. Wenn Sie einen sehr schlechten oder unfreundlichen Kommentar auf Ihrer Seite finden, haben Sie 2 Möglichkeiten: Löschen Sie den Kommentar oder antworten Sie einfach nicht. Das ist die einzige Möglichkeit, mit so genannten Trollen umzugehen.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202124"/>
                </a:solidFill>
                <a:latin typeface="Arial"/>
                <a:ea typeface="Arial"/>
                <a:cs typeface="Arial"/>
                <a:sym typeface="Arial"/>
              </a:rPr>
              <a:t> Trolling ist, wenn jemand absichtlich versucht, andere online zu verärgern. Trolling kann zu einem "Pile on" führen, wenn andere sich dem Angriff anschließen. Es gibt eine einfache Regel, die besagt: Füttere niemals den Troll. </a:t>
            </a:r>
            <a:endParaRPr b="0" i="0">
              <a:solidFill>
                <a:srgbClr val="3C4043"/>
              </a:solidFill>
              <a:latin typeface="Roboto"/>
              <a:ea typeface="Roboto"/>
              <a:cs typeface="Roboto"/>
              <a:sym typeface="Roboto"/>
            </a:endParaRPr>
          </a:p>
          <a:p>
            <a:pPr marL="0" lvl="0" indent="0" algn="l" rtl="0">
              <a:spcBef>
                <a:spcPts val="0"/>
              </a:spcBef>
              <a:spcAft>
                <a:spcPts val="0"/>
              </a:spcAft>
              <a:buNone/>
            </a:pPr>
            <a:endParaRPr/>
          </a:p>
        </p:txBody>
      </p:sp>
      <p:sp>
        <p:nvSpPr>
          <p:cNvPr id="225" name="Google Shape;2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Sie sollten Ihre Aktivitäten in den sozialen Medien regelmäßig bewerten.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Überprüfen Sie die Wirksamkeit der von Ihnen angewandten Strategie, um festzustellen, ob das gewünschte Ziel erreicht wird. Wenn das gewünschte Ergebnis noch nicht erreicht wurde, können Sie bewerten, welche Maßnahmen erfolgreich sind und welche angepasst oder überarbeitet werden müssen. Wie gehen Sie vor?</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Für diese Aufgabe können Sie sich mit Ihren Kollegen treffen. Es ist immer gut, Erfahrungen und Meinungen auszutauschen. Sie werden sehen, dass die Arbeit im Team Sie stärker und besser macht!</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a:p>
        </p:txBody>
      </p:sp>
      <p:sp>
        <p:nvSpPr>
          <p:cNvPr id="236" name="Google Shape;2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Herzlichen Glückwunsch!</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Jetzt kennen Sie die Grundlagen der Publikumsentwicklung in den sozialen Medien und haben bereits einige Informationen über Ihr Zielpublikum und einige Ideen zu Online-Wettbewerben vorbereitet. Vergessen Sie nicht, die Notizen mitzunehmen, wenn Sie Ihren nächsten Kurs mit Ihrem Trainer haben.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a:p>
        </p:txBody>
      </p:sp>
      <p:sp>
        <p:nvSpPr>
          <p:cNvPr id="245" name="Google Shape;2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Hier finden Sie einige zusätzliche Ressourcen, die Ihnen bei Ihren Aktivitäten in den sozialen Medien helfen werden.</a:t>
            </a:r>
            <a:endParaRPr/>
          </a:p>
          <a:p>
            <a:pPr marL="0" lvl="0" indent="0" algn="l" rtl="0">
              <a:spcBef>
                <a:spcPts val="0"/>
              </a:spcBef>
              <a:spcAft>
                <a:spcPts val="0"/>
              </a:spcAft>
              <a:buNone/>
            </a:pPr>
            <a:endParaRPr/>
          </a:p>
          <a:p>
            <a:pPr marL="0" lvl="0" indent="0" algn="l" rtl="0">
              <a:spcBef>
                <a:spcPts val="0"/>
              </a:spcBef>
              <a:spcAft>
                <a:spcPts val="0"/>
              </a:spcAft>
              <a:buNone/>
            </a:pPr>
            <a:r>
              <a:rPr lang="de-AT"/>
              <a:t>Die ersten beiden Links führen Sie zu Websites mit lizenzfreien Bildern. Dies wird Ihnen helfen, bunte und interessante Beiträge zu erstellen. </a:t>
            </a:r>
            <a:endParaRPr/>
          </a:p>
          <a:p>
            <a:pPr marL="0" lvl="0" indent="0" algn="l" rtl="0">
              <a:spcBef>
                <a:spcPts val="0"/>
              </a:spcBef>
              <a:spcAft>
                <a:spcPts val="0"/>
              </a:spcAft>
              <a:buNone/>
            </a:pPr>
            <a:endParaRPr/>
          </a:p>
          <a:p>
            <a:pPr marL="0" lvl="0" indent="0" algn="l" rtl="0">
              <a:spcBef>
                <a:spcPts val="0"/>
              </a:spcBef>
              <a:spcAft>
                <a:spcPts val="0"/>
              </a:spcAft>
              <a:buNone/>
            </a:pPr>
            <a:r>
              <a:rPr lang="de-AT"/>
              <a:t>Die anderen beiden sind für die Unterstützung bei der Arbeit auf Facebook und Instagram. Einfach anklicken und lernen.</a:t>
            </a:r>
            <a:endParaRPr/>
          </a:p>
          <a:p>
            <a:pPr marL="0" lvl="0" indent="0" algn="l" rtl="0">
              <a:spcBef>
                <a:spcPts val="0"/>
              </a:spcBef>
              <a:spcAft>
                <a:spcPts val="0"/>
              </a:spcAft>
              <a:buNone/>
            </a:pPr>
            <a:endParaRPr/>
          </a:p>
          <a:p>
            <a:pPr marL="0" lvl="0" indent="0" algn="l" rtl="0">
              <a:spcBef>
                <a:spcPts val="0"/>
              </a:spcBef>
              <a:spcAft>
                <a:spcPts val="0"/>
              </a:spcAft>
              <a:buNone/>
            </a:pPr>
            <a:r>
              <a:rPr lang="de-AT"/>
              <a:t>Viel Spaß und probieren Sie neue Dinge aus!</a:t>
            </a:r>
            <a:endParaRPr/>
          </a:p>
        </p:txBody>
      </p:sp>
      <p:sp>
        <p:nvSpPr>
          <p:cNvPr id="254" name="Google Shape;2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Der vierte Teil konzentriert sich ganz auf das digitale Marketing. Sie lernen die grundlegenden Begriffe für die Erfolgsmessung kennen und erfahren, wie Sie digitales Marketing, insbesondere Social-Media-Kampagnen, planen und umsetzen können. </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AT"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Willkommen zur vierten Sitzung dieses Moduls, in dem es um die Entwicklung des Publikums geht. Das bedeutet, wie man so viele Menschen wie möglich im Internet erreichen kann, um sicherzustellen, dass jeder Ihre Einrichtung kennt und sie besuchen möchte. </a:t>
            </a: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1264F"/>
                </a:solidFill>
                <a:latin typeface="Open Sans"/>
                <a:ea typeface="Open Sans"/>
                <a:cs typeface="Open Sans"/>
                <a:sym typeface="Open Sans"/>
              </a:rPr>
              <a:t>Zunächst werden Sie einige Informationen zu zwei grundlegenden Begriffen im Online-Marketing, insbesondere im Social Media Marketing, hören: Reichweite und Impressionen</a:t>
            </a:r>
            <a:r>
              <a:rPr lang="de-AT">
                <a:solidFill>
                  <a:srgbClr val="21264F"/>
                </a:solidFill>
                <a:latin typeface="Open Sans"/>
                <a:ea typeface="Open Sans"/>
                <a:cs typeface="Open Sans"/>
                <a:sym typeface="Open Sans"/>
              </a:rPr>
              <a:t>.</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None/>
            </a:pPr>
            <a:r>
              <a:rPr lang="de-AT" b="0" i="0">
                <a:solidFill>
                  <a:srgbClr val="21264F"/>
                </a:solidFill>
                <a:latin typeface="Open Sans"/>
                <a:ea typeface="Open Sans"/>
                <a:cs typeface="Open Sans"/>
                <a:sym typeface="Open Sans"/>
              </a:rPr>
              <a:t>Im Social Media Marketing bezieht sich die Reichweite darauf, wie viele einzelne Konten oder Personen Ihre Inhalte mindestens einmal gesehen haben. </a:t>
            </a:r>
            <a:r>
              <a:rPr lang="de-AT" b="0" i="0">
                <a:solidFill>
                  <a:srgbClr val="3C4043"/>
                </a:solidFill>
                <a:latin typeface="Roboto"/>
                <a:ea typeface="Roboto"/>
                <a:cs typeface="Roboto"/>
                <a:sym typeface="Roboto"/>
              </a:rPr>
              <a:t>Dies wird auch als "potenzielle Reichweite" oder "Publikumsgröße" bezeichnet. Zusätzlich zu dieser potenziellen Reichweite (wie viele Personen erreicht werden können) gibt es die tatsächliche Reichweite, d. h. wie viele Personen mit einer bestimmten Maßnahme in einem bestimmten Zeitraum erreicht wurden.</a:t>
            </a:r>
            <a:r>
              <a:rPr lang="de-AT" b="0" i="0">
                <a:solidFill>
                  <a:srgbClr val="21264F"/>
                </a:solidFill>
                <a:latin typeface="Open Sans"/>
                <a:ea typeface="Open Sans"/>
                <a:cs typeface="Open Sans"/>
                <a:sym typeface="Open Sans"/>
              </a:rPr>
              <a:t> Zusammenfassend lässt sich sagen, dass diese Metrik Ihnen hilft zu verstehen, wie viele Personen Sie mit einer Nachricht oder einem Beitrag im Internet erreichen.</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None/>
            </a:pPr>
            <a:r>
              <a:rPr lang="de-AT" b="0" i="0">
                <a:solidFill>
                  <a:srgbClr val="21264F"/>
                </a:solidFill>
                <a:latin typeface="Open Sans"/>
                <a:ea typeface="Open Sans"/>
                <a:cs typeface="Open Sans"/>
                <a:sym typeface="Open Sans"/>
              </a:rPr>
              <a:t>Impressionen hingegen bezeichnen die Gesamtzahl der Anzeigen Ihres Inhalts auf einem Bildschirm, unabhängig davon, ob die Nutzer darauf geklickt haben.</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None/>
            </a:pPr>
            <a:r>
              <a:rPr lang="de-AT" b="0" i="0">
                <a:solidFill>
                  <a:srgbClr val="21264F"/>
                </a:solidFill>
                <a:latin typeface="Open Sans"/>
                <a:ea typeface="Open Sans"/>
                <a:cs typeface="Open Sans"/>
                <a:sym typeface="Open Sans"/>
              </a:rPr>
              <a:t>Beide Metriken spielen eine entscheidende Rolle bei der effektiven Optimierung von Marketingstrategien. Sie tun dies jedoch auf unterschiedliche Weise. </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None/>
            </a:pPr>
            <a:r>
              <a:rPr lang="de-AT" b="0" i="0">
                <a:solidFill>
                  <a:srgbClr val="21264F"/>
                </a:solidFill>
                <a:latin typeface="Open Sans"/>
                <a:ea typeface="Open Sans"/>
                <a:cs typeface="Open Sans"/>
                <a:sym typeface="Open Sans"/>
              </a:rPr>
              <a:t>In Ihrem Job in einer GLAM-Einrichtung können Sie für die Planung und Umsetzung von Marketing in den sozialen Medien verantwortlich sein.</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None/>
            </a:pPr>
            <a:r>
              <a:rPr lang="de-AT" b="0" i="0">
                <a:solidFill>
                  <a:srgbClr val="21264F"/>
                </a:solidFill>
                <a:latin typeface="Open Sans"/>
                <a:ea typeface="Open Sans"/>
                <a:cs typeface="Open Sans"/>
                <a:sym typeface="Open Sans"/>
              </a:rPr>
              <a:t>Die wichtigsten Kennzahlen sind die Gesamtzahl der Impressionen, die Reichweite in den sozialen Medien und die Nutzerzahlen. Was ist also der Unterschied zwischen ihnen?</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Clr>
                <a:srgbClr val="21264F"/>
              </a:buClr>
              <a:buSzPts val="1200"/>
              <a:buFont typeface="Arial"/>
              <a:buNone/>
            </a:pPr>
            <a:r>
              <a:rPr lang="de-AT" b="0" i="0">
                <a:solidFill>
                  <a:srgbClr val="21264F"/>
                </a:solidFill>
                <a:latin typeface="Open Sans"/>
                <a:ea typeface="Open Sans"/>
                <a:cs typeface="Open Sans"/>
                <a:sym typeface="Open Sans"/>
              </a:rPr>
              <a:t>Die Gesamtzahl der Impressionen hilft bei der Messung der allgemeinen Sichtbarkeit, indem sie anzeigt, wie oft Nutzer Ihre Beiträge sehen.</a:t>
            </a:r>
            <a:endParaRPr/>
          </a:p>
          <a:p>
            <a:pPr marL="0" lvl="0" indent="0" algn="l" rtl="0">
              <a:spcBef>
                <a:spcPts val="0"/>
              </a:spcBef>
              <a:spcAft>
                <a:spcPts val="0"/>
              </a:spcAft>
              <a:buClr>
                <a:srgbClr val="21264F"/>
              </a:buClr>
              <a:buSzPts val="1200"/>
              <a:buFont typeface="Arial"/>
              <a:buNone/>
            </a:pPr>
            <a:r>
              <a:rPr lang="de-AT" b="0" i="0">
                <a:solidFill>
                  <a:srgbClr val="21264F"/>
                </a:solidFill>
                <a:latin typeface="Open Sans"/>
                <a:ea typeface="Open Sans"/>
                <a:cs typeface="Open Sans"/>
                <a:sym typeface="Open Sans"/>
              </a:rPr>
              <a:t>Die Reichweite in den sozialen Medien gibt an, wie groß das potenzielle Publikum ist, das die Botschaften Ihrer Marke wahrnimmt.</a:t>
            </a:r>
            <a:endParaRPr/>
          </a:p>
          <a:p>
            <a:pPr marL="0" lvl="0" indent="0" algn="l" rtl="0">
              <a:spcBef>
                <a:spcPts val="0"/>
              </a:spcBef>
              <a:spcAft>
                <a:spcPts val="0"/>
              </a:spcAft>
              <a:buClr>
                <a:srgbClr val="21264F"/>
              </a:buClr>
              <a:buSzPts val="1200"/>
              <a:buFont typeface="Arial"/>
              <a:buNone/>
            </a:pPr>
            <a:r>
              <a:rPr lang="de-AT" b="0" i="0">
                <a:solidFill>
                  <a:srgbClr val="21264F"/>
                </a:solidFill>
                <a:latin typeface="Open Sans"/>
                <a:ea typeface="Open Sans"/>
                <a:cs typeface="Open Sans"/>
                <a:sym typeface="Open Sans"/>
              </a:rPr>
              <a:t>Die Nutzerdaten liefern Informationen über das individuelle Nutzerverhalten für weitere Segmentierungs- und Personalisierungsmaßnahmen.</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a:p>
            <a:pPr marL="0" lvl="0" indent="0" algn="l" rtl="0">
              <a:spcBef>
                <a:spcPts val="0"/>
              </a:spcBef>
              <a:spcAft>
                <a:spcPts val="0"/>
              </a:spcAft>
              <a:buNone/>
            </a:pPr>
            <a:r>
              <a:rPr lang="de-AT" b="0" i="0">
                <a:solidFill>
                  <a:srgbClr val="21264F"/>
                </a:solidFill>
                <a:latin typeface="Open Sans"/>
                <a:ea typeface="Open Sans"/>
                <a:cs typeface="Open Sans"/>
                <a:sym typeface="Open Sans"/>
              </a:rPr>
              <a:t>Soziale Medienplattformen berechnen Reichweite und Impressionen unterschiedlich, was sich auf die Art und Weise auswirkt, wie Vermarkter ihre Kampagnenleistung interpretieren. Sie werden sehen, dass die Überprüfung dieser Zahlen sehr einfach ist und Sie vielleicht schon wissen, wie es geht. </a:t>
            </a:r>
            <a:endParaRPr/>
          </a:p>
          <a:p>
            <a:pPr marL="0" lvl="0" indent="0" algn="l" rtl="0">
              <a:spcBef>
                <a:spcPts val="0"/>
              </a:spcBef>
              <a:spcAft>
                <a:spcPts val="0"/>
              </a:spcAft>
              <a:buNone/>
            </a:pPr>
            <a:endParaRPr b="0" i="0">
              <a:solidFill>
                <a:srgbClr val="21264F"/>
              </a:solidFill>
              <a:latin typeface="Open Sans"/>
              <a:ea typeface="Open Sans"/>
              <a:cs typeface="Open Sans"/>
              <a:sym typeface="Open Sans"/>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Bevor Sie eine Online- oder Social-Media-Kampagne starten, müssen Sie sich über Ihre Zielgruppe(n) im Klaren sein. </a:t>
            </a:r>
            <a:endParaRPr/>
          </a:p>
          <a:p>
            <a:pPr marL="0" lvl="0" indent="0" algn="l" rtl="0">
              <a:spcBef>
                <a:spcPts val="0"/>
              </a:spcBef>
              <a:spcAft>
                <a:spcPts val="0"/>
              </a:spcAft>
              <a:buNone/>
            </a:pPr>
            <a:endParaRPr/>
          </a:p>
          <a:p>
            <a:pPr marL="0" lvl="0" indent="0" algn="l" rtl="0">
              <a:spcBef>
                <a:spcPts val="0"/>
              </a:spcBef>
              <a:spcAft>
                <a:spcPts val="0"/>
              </a:spcAft>
              <a:buNone/>
            </a:pPr>
            <a:r>
              <a:rPr lang="de-AT"/>
              <a:t>Unter dem Begriff Zielgruppe versteht man den Personenkreis, der mit einer Werbung erreicht werden soll. Eine Anzeige ist für einen Betrachter oder Leser, der nicht zur Zielgruppe gehört, nicht von Interesse. </a:t>
            </a:r>
            <a:r>
              <a:rPr lang="de-AT" b="0" i="0">
                <a:solidFill>
                  <a:srgbClr val="011140"/>
                </a:solidFill>
                <a:latin typeface="Proxima Nova"/>
                <a:ea typeface="Proxima Nova"/>
                <a:cs typeface="Proxima Nova"/>
                <a:sym typeface="Proxima Nova"/>
              </a:rPr>
              <a:t>Die Zielgruppe kann durch Alter, Geschlecht, Einkommen, Standort, Interessen oder eine Vielzahl anderer Faktoren bestimmt werden.</a:t>
            </a:r>
            <a:endParaRPr/>
          </a:p>
          <a:p>
            <a:pPr marL="0" lvl="0" indent="0" algn="l" rtl="0">
              <a:spcBef>
                <a:spcPts val="0"/>
              </a:spcBef>
              <a:spcAft>
                <a:spcPts val="0"/>
              </a:spcAft>
              <a:buNone/>
            </a:pPr>
            <a:endParaRPr/>
          </a:p>
          <a:p>
            <a:pPr marL="0" lvl="0" indent="0" algn="l" rtl="0">
              <a:spcBef>
                <a:spcPts val="0"/>
              </a:spcBef>
              <a:spcAft>
                <a:spcPts val="0"/>
              </a:spcAft>
              <a:buNone/>
            </a:pPr>
            <a:r>
              <a:rPr lang="de-AT" b="0" i="0">
                <a:solidFill>
                  <a:srgbClr val="011140"/>
                </a:solidFill>
                <a:latin typeface="Proxima Nova"/>
                <a:ea typeface="Proxima Nova"/>
                <a:cs typeface="Proxima Nova"/>
                <a:sym typeface="Proxima Nova"/>
              </a:rPr>
              <a:t>Je nachdem, was Sie verkaufen, kann Ihr Zielpublikum eine Nische oder ein breiteres Spektrum umfassen. Wenn Sie zum Beispiel ein Schuhverkäufer wären, wäre Ihre Zielgruppe breit gefächert, da Männer, Frauen und Kinder alle Schuhe tragen. Andererseits verkaufen Sie vielleicht speziell Hochleistungs-Laufschuhe. Dann wäre Ihre Zielgruppe eher eine Nische - Spitzensportler zwischen 20 und 40 Jahren, die sich für den Laufsport interessieren oder einen Marathon gelaufen sind. In jedem Fall ist es wichtig, Ihre Zielgruppe zu definieren und zu segmentieren, um die kreativen Botschaften zu bestimmen, die bei ihr Anklang finden, und die Kanäle zu ermitteln, die sie bevorzugt.</a:t>
            </a:r>
            <a:endParaRPr/>
          </a:p>
          <a:p>
            <a:pPr marL="0" lvl="0" indent="0" algn="l" rtl="0">
              <a:spcBef>
                <a:spcPts val="0"/>
              </a:spcBef>
              <a:spcAft>
                <a:spcPts val="0"/>
              </a:spcAft>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None/>
            </a:pPr>
            <a:r>
              <a:rPr lang="de-AT" b="0" i="0">
                <a:solidFill>
                  <a:srgbClr val="011140"/>
                </a:solidFill>
                <a:latin typeface="Proxima Nova"/>
                <a:ea typeface="Proxima Nova"/>
                <a:cs typeface="Proxima Nova"/>
                <a:sym typeface="Proxima Nova"/>
              </a:rPr>
              <a:t>Zielgruppen konzentrieren sich auf eine bestimmte Gruppe von Menschen. Das können Männer, Frauen, Teenager oder Kinder sein. Sie haben in der Regel ein gemeinsames Interesse, z. B. Lesen, Laufen oder Fußball.</a:t>
            </a:r>
            <a:endParaRPr/>
          </a:p>
          <a:p>
            <a:pPr marL="0" lvl="0" indent="0" algn="l" rtl="0">
              <a:spcBef>
                <a:spcPts val="0"/>
              </a:spcBef>
              <a:spcAft>
                <a:spcPts val="0"/>
              </a:spcAft>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None/>
            </a:pPr>
            <a:r>
              <a:rPr lang="de-AT" b="0" i="0">
                <a:solidFill>
                  <a:srgbClr val="011140"/>
                </a:solidFill>
                <a:latin typeface="Proxima Nova"/>
                <a:ea typeface="Proxima Nova"/>
                <a:cs typeface="Proxima Nova"/>
                <a:sym typeface="Proxima Nova"/>
              </a:rPr>
              <a:t>Als Vermarkter ist es für Ihren Erfolg entscheidend, Ihre Zielgruppe zu verstehen.</a:t>
            </a: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u="none" strike="noStrike">
                <a:solidFill>
                  <a:srgbClr val="011140"/>
                </a:solidFill>
                <a:latin typeface="Proxima Nova"/>
                <a:ea typeface="Proxima Nova"/>
                <a:cs typeface="Proxima Nova"/>
                <a:sym typeface="Proxima Nova"/>
              </a:rPr>
              <a:t>Wie Sie bereits gehört haben, ist die Definition einer konkreten Zielgruppe entscheidend für die Publikumsentwicklung. In Ihrem speziellen Fall müssen Sie wissen, wer an Ihrer GLAM-Einrichtung interessiert ist. </a:t>
            </a:r>
            <a:endParaRPr/>
          </a:p>
          <a:p>
            <a:pPr marL="0" lvl="0" indent="0" algn="l" rtl="0">
              <a:spcBef>
                <a:spcPts val="0"/>
              </a:spcBef>
              <a:spcAft>
                <a:spcPts val="0"/>
              </a:spcAft>
              <a:buNone/>
            </a:pPr>
            <a:endParaRPr b="0" i="0" u="none" strike="noStrike">
              <a:solidFill>
                <a:srgbClr val="011140"/>
              </a:solidFill>
              <a:latin typeface="Proxima Nova"/>
              <a:ea typeface="Proxima Nova"/>
              <a:cs typeface="Proxima Nova"/>
              <a:sym typeface="Proxima Nova"/>
            </a:endParaRPr>
          </a:p>
          <a:p>
            <a:pPr marL="0" lvl="0" indent="0" algn="l" rtl="0">
              <a:spcBef>
                <a:spcPts val="0"/>
              </a:spcBef>
              <a:spcAft>
                <a:spcPts val="0"/>
              </a:spcAft>
              <a:buNone/>
            </a:pPr>
            <a:r>
              <a:rPr lang="de-AT" b="0" i="0" u="none" strike="noStrike">
                <a:solidFill>
                  <a:srgbClr val="011140"/>
                </a:solidFill>
                <a:latin typeface="Proxima Nova"/>
                <a:ea typeface="Proxima Nova"/>
                <a:cs typeface="Proxima Nova"/>
                <a:sym typeface="Proxima Nova"/>
              </a:rPr>
              <a:t>Eine einfache Möglichkeit besteht darin, alle Personen, die Ihre Einrichtung besuchen, zu beobachten und sie in verschiedene Gruppen zu unterteilen. Wenn Sie diese Gruppen bilden, sollten Sie die folgenden demografischen Merkmale und Identifikatoren verwenden:</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Alter</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Geschlecht</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Standort</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Hobbys</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Einkommen</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Bildungsniveau</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Beruf</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Familienstand</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Wem sie vertrauen</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Was sie lesen/sehen</a:t>
            </a:r>
            <a:endParaRPr/>
          </a:p>
          <a:p>
            <a:pPr marL="0" lvl="0" indent="0" algn="l" rtl="0">
              <a:spcBef>
                <a:spcPts val="0"/>
              </a:spcBef>
              <a:spcAft>
                <a:spcPts val="0"/>
              </a:spcAft>
              <a:buClr>
                <a:schemeClr val="dk1"/>
              </a:buClr>
              <a:buSzPts val="1200"/>
              <a:buFont typeface="Arial"/>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Clr>
                <a:schemeClr val="dk1"/>
              </a:buClr>
              <a:buSzPts val="1200"/>
              <a:buFont typeface="Arial"/>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Clr>
                <a:srgbClr val="011140"/>
              </a:buClr>
              <a:buSzPts val="1200"/>
              <a:buFont typeface="Arial"/>
              <a:buNone/>
            </a:pPr>
            <a:r>
              <a:rPr lang="de-AT" b="0" i="0">
                <a:solidFill>
                  <a:srgbClr val="011140"/>
                </a:solidFill>
                <a:latin typeface="Proxima Nova"/>
                <a:ea typeface="Proxima Nova"/>
                <a:cs typeface="Proxima Nova"/>
                <a:sym typeface="Proxima Nova"/>
              </a:rPr>
              <a:t>Jetzt sind Sie dran. Halten Sie das Video an, nehmen Sie sich Zeit und denken Sie an die Menschen, die Ihre GLAM-Einrichtung besuchen. Die genannten Merkmale werden Ihnen helfen, das Zielpublikum in Ihrer GLAM-Einrichtung zu identifizieren. </a:t>
            </a:r>
            <a:endParaRPr/>
          </a:p>
          <a:p>
            <a:pPr marL="0" lvl="0" indent="0" algn="l" rtl="0">
              <a:spcBef>
                <a:spcPts val="0"/>
              </a:spcBef>
              <a:spcAft>
                <a:spcPts val="0"/>
              </a:spcAft>
              <a:buClr>
                <a:srgbClr val="011140"/>
              </a:buClr>
              <a:buSzPts val="1200"/>
              <a:buFont typeface="Arial"/>
              <a:buNone/>
            </a:pPr>
            <a:r>
              <a:rPr lang="de-AT" b="0" i="0">
                <a:solidFill>
                  <a:srgbClr val="011140"/>
                </a:solidFill>
                <a:latin typeface="Proxima Nova"/>
                <a:ea typeface="Proxima Nova"/>
                <a:cs typeface="Proxima Nova"/>
                <a:sym typeface="Proxima Nova"/>
              </a:rPr>
              <a:t>Machen Sie sich Notizen auf einem Blatt Papier und versuchen Sie, Ihr Zielpublikum zu definieren. Für diese Übung können Sie die Präsentation erneut beginnen, was Ihnen helfen wird, sich an alle Grundlagen über Zielgruppen oder Zielpublikum zu erinnern.</a:t>
            </a:r>
            <a:endParaRPr/>
          </a:p>
          <a:p>
            <a:pPr marL="0" lvl="0" indent="0" algn="l" rtl="0">
              <a:spcBef>
                <a:spcPts val="0"/>
              </a:spcBef>
              <a:spcAft>
                <a:spcPts val="0"/>
              </a:spcAft>
              <a:buClr>
                <a:schemeClr val="dk1"/>
              </a:buClr>
              <a:buSzPts val="1200"/>
              <a:buFont typeface="Arial"/>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Clr>
                <a:srgbClr val="011140"/>
              </a:buClr>
              <a:buSzPts val="1200"/>
              <a:buFont typeface="Arial"/>
              <a:buNone/>
            </a:pPr>
            <a:r>
              <a:rPr lang="de-AT" b="0" i="0">
                <a:solidFill>
                  <a:srgbClr val="011140"/>
                </a:solidFill>
                <a:latin typeface="Proxima Nova"/>
                <a:ea typeface="Proxima Nova"/>
                <a:cs typeface="Proxima Nova"/>
                <a:sym typeface="Proxima Nova"/>
              </a:rPr>
              <a:t>Werfen Sie Ihre Notizen nicht weg, Sie werden sie später in dieser Sitzung und für den folgenden Unterrichtsteil benötigen. </a:t>
            </a:r>
            <a:endParaRPr/>
          </a:p>
          <a:p>
            <a:pPr marL="0" lvl="0" indent="0" algn="l" rtl="0">
              <a:spcBef>
                <a:spcPts val="0"/>
              </a:spcBef>
              <a:spcAft>
                <a:spcPts val="0"/>
              </a:spcAft>
              <a:buClr>
                <a:schemeClr val="dk1"/>
              </a:buClr>
              <a:buSzPts val="1200"/>
              <a:buFont typeface="Arial"/>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Clr>
                <a:schemeClr val="dk1"/>
              </a:buClr>
              <a:buSzPts val="1200"/>
              <a:buFont typeface="Arial"/>
              <a:buNone/>
            </a:pPr>
            <a:endParaRPr b="0" i="0">
              <a:solidFill>
                <a:srgbClr val="011140"/>
              </a:solidFill>
              <a:latin typeface="Proxima Nova"/>
              <a:ea typeface="Proxima Nova"/>
              <a:cs typeface="Proxima Nova"/>
              <a:sym typeface="Proxima Nova"/>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Herzlichen Glückwunsch, das haben Sie toll gemacht! </a:t>
            </a:r>
            <a:endParaRPr/>
          </a:p>
          <a:p>
            <a:pPr marL="0" lvl="0" indent="0" algn="l" rtl="0">
              <a:spcBef>
                <a:spcPts val="0"/>
              </a:spcBef>
              <a:spcAft>
                <a:spcPts val="0"/>
              </a:spcAft>
              <a:buNone/>
            </a:pPr>
            <a:endParaRPr/>
          </a:p>
          <a:p>
            <a:pPr marL="0" lvl="0" indent="0" algn="l" rtl="0">
              <a:spcBef>
                <a:spcPts val="0"/>
              </a:spcBef>
              <a:spcAft>
                <a:spcPts val="0"/>
              </a:spcAft>
              <a:buNone/>
            </a:pPr>
            <a:r>
              <a:rPr lang="de-AT"/>
              <a:t>Nun kennen Sie die Zielgruppe Ihrer Einrichtung und sind bereit für den nächsten Schritt: die Entwicklung der Zielgruppe.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Auf den folgenden Folien erfahren Sie mehr darüber, wie Sie Ihre Reichweite erhöhen können, d.h. wie Sie Ihr Publikum in Ihrer GLAM-Einrichtung durch die Nutzung der Vorteile der sozialen Medien erweitern können.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Um Interaktion auf Social-Media-Plattformen zu erzeugen, müssen Sie Inhalte produzieren, die eine Reaktion der Nutzer hervorrufen. Dies hängt von Ihrer Zielgruppe und Ihrer Einrichtung, ihren Werten und den von Ihnen angebotenen Dienstleistungen ab. Im Allgemeinen ist jedoch ein Inhaltsmix sinnvoll. Teilen Sie informative, unterhaltsame, inspirierende und relevante Inhalte. Posten Sie beispielsweise Inhalte hinter den Kulissen, erklären Sie live, wie Ihre Produkte oder Dienstleistungen genutzt werden, erstellen Sie Grafiken mit Informationen aus Studien, die die Wirksamkeit Ihrer Einrichtung belegen, oder stellen Sie Ihr Team vor. Auf diese Weise sprechen Sie eine breite Gruppe von Menschen an.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a:t>Im Allgemeinen sollte jeder Beitrag mit einem Bild oder einem Link kombiniert werden, um ihn auffälliger zu machen. Die Beiträge sollten zu einer konkreten Emotion führen, und Sie können dafür auch Emojis verwenden. Machen Sie ein Bild mit Ihren Beiträgen! </a:t>
            </a:r>
            <a:endParaRPr/>
          </a:p>
          <a:p>
            <a:pPr marL="0" lvl="0" indent="0" algn="l" rtl="0">
              <a:spcBef>
                <a:spcPts val="0"/>
              </a:spcBef>
              <a:spcAft>
                <a:spcPts val="0"/>
              </a:spcAft>
              <a:buNone/>
            </a:pPr>
            <a:endParaRPr/>
          </a:p>
          <a:p>
            <a:pPr marL="0" lvl="0" indent="0" algn="l" rtl="0">
              <a:spcBef>
                <a:spcPts val="0"/>
              </a:spcBef>
              <a:spcAft>
                <a:spcPts val="0"/>
              </a:spcAft>
              <a:buNone/>
            </a:pPr>
            <a:r>
              <a:rPr lang="de-AT"/>
              <a:t>Aber seien Sie vorsichtig: Veröffentlichen Sie keine Bilder von Personen ohne deren Erlaubnis. Das kann zu massiven rechtlichen Problemen für Sie führen. Wenn Sie sich nicht sicher sind, fragen Sie einfach Ihren Chef, welche Fotos Sie in den sozialen Medien veröffentlichen dürfen. Die Websites pixaby.com oder freepik.com können Ihnen mit Fotos helfen, die Sie kostenlos in sozialen Medien verwenden können.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AT"/>
              <a:t> </a:t>
            </a:r>
            <a:endParaRPr/>
          </a:p>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facebook.com/business/tools/meta-business-suite/help" TargetMode="Externa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8" Type="http://schemas.openxmlformats.org/officeDocument/2006/relationships/hyperlink" Target="https://www.facebook.com/business/tools/meta-business-suite/help" TargetMode="External"/><Relationship Id="rId3" Type="http://schemas.openxmlformats.org/officeDocument/2006/relationships/image" Target="../media/image3.png"/><Relationship Id="rId7" Type="http://schemas.openxmlformats.org/officeDocument/2006/relationships/hyperlink" Target="https://blog.aspiration.marketing/en/social-media-ideas-to-tr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freepik.com/" TargetMode="External"/><Relationship Id="rId11" Type="http://schemas.openxmlformats.org/officeDocument/2006/relationships/image" Target="../media/image24.png"/><Relationship Id="rId5" Type="http://schemas.openxmlformats.org/officeDocument/2006/relationships/hyperlink" Target="http://www.pixabay.com/" TargetMode="External"/><Relationship Id="rId10" Type="http://schemas.openxmlformats.org/officeDocument/2006/relationships/image" Target="../media/image23.png"/><Relationship Id="rId4" Type="http://schemas.openxmlformats.org/officeDocument/2006/relationships/image" Target="../media/image1.jp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klipfolio.com/resources/kpi-examples/digital-marketing/reach-vs-impressions" TargetMode="External"/><Relationship Id="rId7" Type="http://schemas.openxmlformats.org/officeDocument/2006/relationships/hyperlink" Target="http://www.pixabay.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blog.aspiration.marketing/en/social-media-ideas-to-try" TargetMode="External"/><Relationship Id="rId5" Type="http://schemas.openxmlformats.org/officeDocument/2006/relationships/hyperlink" Target="https://www.marketingevolution.com/marketing-essentials/target-audience" TargetMode="External"/><Relationship Id="rId4" Type="http://schemas.openxmlformats.org/officeDocument/2006/relationships/hyperlink" Target="https://www.humanbrand.com/blog/social-media/reichweite-online-marketing/#:~:text=Was%20bedeutet%20Reichweite%20(Reach)%3F,f%C3%BCr%20die%20Mediaplanung%20sehr%20relevant." TargetMode="External"/><Relationship Id="rId9"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jp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de-AT" sz="3600"/>
            </a:br>
            <a:r>
              <a:rPr lang="de-AT" sz="3600" b="1"/>
              <a:t>Blended Learning-Kurs</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de-AT" b="1"/>
              <a:t>Modul 3: KOMMUNIKATION &amp; ZUSAMMENARBEIT </a:t>
            </a:r>
            <a:endParaRPr/>
          </a:p>
          <a:p>
            <a:pPr marL="0" lvl="0" indent="0" algn="ctr" rtl="0">
              <a:lnSpc>
                <a:spcPct val="90000"/>
              </a:lnSpc>
              <a:spcBef>
                <a:spcPts val="1000"/>
              </a:spcBef>
              <a:spcAft>
                <a:spcPts val="0"/>
              </a:spcAft>
              <a:buClr>
                <a:schemeClr val="dk1"/>
              </a:buClr>
              <a:buSzPts val="2400"/>
              <a:buNone/>
            </a:pPr>
            <a:r>
              <a:rPr lang="de-AT" b="1"/>
              <a:t>Sitzung 4</a:t>
            </a:r>
            <a:endParaRPr b="1"/>
          </a:p>
          <a:p>
            <a:pPr marL="0" lvl="0" indent="0" algn="ctr" rtl="0">
              <a:lnSpc>
                <a:spcPct val="90000"/>
              </a:lnSpc>
              <a:spcBef>
                <a:spcPts val="1000"/>
              </a:spcBef>
              <a:spcAft>
                <a:spcPts val="0"/>
              </a:spcAft>
              <a:buClr>
                <a:schemeClr val="dk1"/>
              </a:buClr>
              <a:buSzPts val="2400"/>
              <a:buNone/>
            </a:pPr>
            <a:r>
              <a:rPr lang="de-AT"/>
              <a:t>Entwickelt von: VINCO</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
        <p:nvSpPr>
          <p:cNvPr id="95" name="Google Shape;95;p1"/>
          <p:cNvSpPr txBox="1"/>
          <p:nvPr/>
        </p:nvSpPr>
        <p:spPr>
          <a:xfrm>
            <a:off x="698154" y="6189800"/>
            <a:ext cx="8444971"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050" b="0" i="0" u="none" strike="noStrike" cap="non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2. Veröffentlichen Sie Ihre Beiträge zum richtigen Zeitpunkt</a:t>
            </a:r>
            <a:endParaRPr/>
          </a:p>
        </p:txBody>
      </p:sp>
      <p:pic>
        <p:nvPicPr>
          <p:cNvPr id="179" name="Google Shape;179;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81" name="Google Shape;181;p10"/>
          <p:cNvPicPr preferRelativeResize="0"/>
          <p:nvPr/>
        </p:nvPicPr>
        <p:blipFill rotWithShape="1">
          <a:blip r:embed="rId5">
            <a:alphaModFix/>
          </a:blip>
          <a:srcRect/>
          <a:stretch/>
        </p:blipFill>
        <p:spPr>
          <a:xfrm>
            <a:off x="7348756" y="1316753"/>
            <a:ext cx="4300415" cy="4300415"/>
          </a:xfrm>
          <a:prstGeom prst="rect">
            <a:avLst/>
          </a:prstGeom>
          <a:noFill/>
          <a:ln>
            <a:noFill/>
          </a:ln>
        </p:spPr>
      </p:pic>
      <p:sp>
        <p:nvSpPr>
          <p:cNvPr id="182" name="Google Shape;182;p10"/>
          <p:cNvSpPr txBox="1"/>
          <p:nvPr/>
        </p:nvSpPr>
        <p:spPr>
          <a:xfrm>
            <a:off x="435337" y="4211917"/>
            <a:ext cx="609600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3200" b="0" i="0" u="sng" strike="noStrike" cap="none">
                <a:solidFill>
                  <a:srgbClr val="2D2D2D"/>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https://www.facebook.com/business/tools/meta-business-suite/help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3" name="Google Shape;183;p10" descr="Rotes Kreuz, Berater, Hilfe, Erste Hilfe"/>
          <p:cNvPicPr preferRelativeResize="0"/>
          <p:nvPr/>
        </p:nvPicPr>
        <p:blipFill rotWithShape="1">
          <a:blip r:embed="rId7">
            <a:alphaModFix/>
          </a:blip>
          <a:srcRect/>
          <a:stretch/>
        </p:blipFill>
        <p:spPr>
          <a:xfrm>
            <a:off x="542829" y="2837082"/>
            <a:ext cx="1502667" cy="12597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3. #Hashtags verwenden</a:t>
            </a:r>
            <a:endParaRPr/>
          </a:p>
        </p:txBody>
      </p:sp>
      <p:pic>
        <p:nvPicPr>
          <p:cNvPr id="190" name="Google Shape;190;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1" name="Google Shape;191;p11"/>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2" name="Google Shape;192;p11"/>
          <p:cNvPicPr preferRelativeResize="0"/>
          <p:nvPr/>
        </p:nvPicPr>
        <p:blipFill rotWithShape="1">
          <a:blip r:embed="rId5">
            <a:alphaModFix/>
          </a:blip>
          <a:srcRect/>
          <a:stretch/>
        </p:blipFill>
        <p:spPr>
          <a:xfrm>
            <a:off x="4765553" y="1981094"/>
            <a:ext cx="2660893" cy="37061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4. Mit anderen zusammenarbeiten</a:t>
            </a:r>
            <a:endParaRPr/>
          </a:p>
        </p:txBody>
      </p:sp>
      <p:pic>
        <p:nvPicPr>
          <p:cNvPr id="199" name="Google Shape;199;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01" name="Google Shape;201;p12"/>
          <p:cNvPicPr preferRelativeResize="0"/>
          <p:nvPr/>
        </p:nvPicPr>
        <p:blipFill rotWithShape="1">
          <a:blip r:embed="rId5">
            <a:alphaModFix/>
          </a:blip>
          <a:srcRect/>
          <a:stretch/>
        </p:blipFill>
        <p:spPr>
          <a:xfrm>
            <a:off x="6539345" y="1571692"/>
            <a:ext cx="4045684" cy="3969827"/>
          </a:xfrm>
          <a:prstGeom prst="rect">
            <a:avLst/>
          </a:prstGeom>
          <a:noFill/>
          <a:ln>
            <a:noFill/>
          </a:ln>
        </p:spPr>
      </p:pic>
      <p:sp>
        <p:nvSpPr>
          <p:cNvPr id="202" name="Google Shape;202;p12"/>
          <p:cNvSpPr txBox="1"/>
          <p:nvPr/>
        </p:nvSpPr>
        <p:spPr>
          <a:xfrm>
            <a:off x="911544" y="3112344"/>
            <a:ext cx="6362092" cy="197511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2800"/>
              <a:buFont typeface="Arial"/>
              <a:buNone/>
            </a:pPr>
            <a:r>
              <a:rPr lang="de-AT" sz="2800">
                <a:solidFill>
                  <a:srgbClr val="202124"/>
                </a:solidFill>
                <a:latin typeface="arial"/>
                <a:ea typeface="arial"/>
                <a:cs typeface="arial"/>
                <a:sym typeface="arial"/>
              </a:rPr>
              <a:t>Zur Kennzeichnung anderer Institutionen</a:t>
            </a:r>
            <a:endParaRPr/>
          </a:p>
          <a:p>
            <a:pPr marL="228600" marR="0" lvl="0" indent="-228600" algn="l" rtl="0">
              <a:lnSpc>
                <a:spcPct val="90000"/>
              </a:lnSpc>
              <a:spcBef>
                <a:spcPts val="1000"/>
              </a:spcBef>
              <a:spcAft>
                <a:spcPts val="0"/>
              </a:spcAft>
              <a:buClr>
                <a:srgbClr val="202124"/>
              </a:buClr>
              <a:buSzPts val="2800"/>
              <a:buFont typeface="Arial"/>
              <a:buNone/>
            </a:pPr>
            <a:r>
              <a:rPr lang="de-AT" sz="2800">
                <a:solidFill>
                  <a:srgbClr val="202124"/>
                </a:solidFill>
                <a:latin typeface="arial"/>
                <a:ea typeface="arial"/>
                <a:cs typeface="arial"/>
                <a:sym typeface="arial"/>
              </a:rPr>
              <a:t>dieses Symbol verwenden:</a:t>
            </a:r>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a:solidFill>
                <a:schemeClr val="dk1"/>
              </a:solidFill>
              <a:latin typeface="Calibri"/>
              <a:ea typeface="Calibri"/>
              <a:cs typeface="Calibri"/>
              <a:sym typeface="Calibri"/>
            </a:endParaRPr>
          </a:p>
        </p:txBody>
      </p:sp>
      <p:pic>
        <p:nvPicPr>
          <p:cNvPr id="203" name="Google Shape;203;p12" descr="Email, E-Mail, E Mail, Bei, Adressbuch"/>
          <p:cNvPicPr preferRelativeResize="0"/>
          <p:nvPr/>
        </p:nvPicPr>
        <p:blipFill rotWithShape="1">
          <a:blip r:embed="rId6">
            <a:alphaModFix/>
          </a:blip>
          <a:srcRect/>
          <a:stretch/>
        </p:blipFill>
        <p:spPr>
          <a:xfrm>
            <a:off x="3397501" y="4114052"/>
            <a:ext cx="492021" cy="498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5. Benutzergenerierte Inhalte</a:t>
            </a:r>
            <a:endParaRPr/>
          </a:p>
        </p:txBody>
      </p:sp>
      <p:pic>
        <p:nvPicPr>
          <p:cNvPr id="210" name="Google Shape;210;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1" name="Google Shape;211;p1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2" name="Google Shape;212;p13"/>
          <p:cNvPicPr preferRelativeResize="0"/>
          <p:nvPr/>
        </p:nvPicPr>
        <p:blipFill rotWithShape="1">
          <a:blip r:embed="rId5">
            <a:alphaModFix/>
          </a:blip>
          <a:srcRect/>
          <a:stretch/>
        </p:blipFill>
        <p:spPr>
          <a:xfrm>
            <a:off x="3533005" y="2404554"/>
            <a:ext cx="5125990" cy="37724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6. Wettbewerbe machen</a:t>
            </a:r>
            <a:endParaRPr/>
          </a:p>
        </p:txBody>
      </p:sp>
      <p:pic>
        <p:nvPicPr>
          <p:cNvPr id="219" name="Google Shape;219;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0" name="Google Shape;220;p1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1" name="Google Shape;221;p14"/>
          <p:cNvPicPr preferRelativeResize="0"/>
          <p:nvPr/>
        </p:nvPicPr>
        <p:blipFill rotWithShape="1">
          <a:blip r:embed="rId5">
            <a:alphaModFix/>
          </a:blip>
          <a:srcRect/>
          <a:stretch/>
        </p:blipFill>
        <p:spPr>
          <a:xfrm>
            <a:off x="4235829" y="1634063"/>
            <a:ext cx="3720342" cy="46778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7. Interagieren Sie mit Ihren Anhängern</a:t>
            </a:r>
            <a:endParaRPr/>
          </a:p>
        </p:txBody>
      </p:sp>
      <p:pic>
        <p:nvPicPr>
          <p:cNvPr id="228" name="Google Shape;228;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9" name="Google Shape;229;p1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30" name="Google Shape;230;p15"/>
          <p:cNvPicPr preferRelativeResize="0"/>
          <p:nvPr/>
        </p:nvPicPr>
        <p:blipFill rotWithShape="1">
          <a:blip r:embed="rId5">
            <a:alphaModFix/>
          </a:blip>
          <a:srcRect/>
          <a:stretch/>
        </p:blipFill>
        <p:spPr>
          <a:xfrm>
            <a:off x="6109854" y="1857436"/>
            <a:ext cx="4019669" cy="4038600"/>
          </a:xfrm>
          <a:prstGeom prst="rect">
            <a:avLst/>
          </a:prstGeom>
          <a:noFill/>
          <a:ln>
            <a:noFill/>
          </a:ln>
        </p:spPr>
      </p:pic>
      <p:sp>
        <p:nvSpPr>
          <p:cNvPr id="231" name="Google Shape;231;p15"/>
          <p:cNvSpPr txBox="1"/>
          <p:nvPr/>
        </p:nvSpPr>
        <p:spPr>
          <a:xfrm>
            <a:off x="439175" y="2650750"/>
            <a:ext cx="4932300" cy="1325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None/>
            </a:pPr>
            <a:endParaRPr sz="2800" b="1">
              <a:solidFill>
                <a:srgbClr val="202124"/>
              </a:solidFill>
              <a:latin typeface="Architects Daughter"/>
              <a:ea typeface="Architects Daughter"/>
              <a:cs typeface="Architects Daughter"/>
              <a:sym typeface="Architects Daughter"/>
            </a:endParaRPr>
          </a:p>
          <a:p>
            <a:pPr marL="228600" marR="0" lvl="0" indent="-228600" algn="l" rtl="0">
              <a:lnSpc>
                <a:spcPct val="90000"/>
              </a:lnSpc>
              <a:spcBef>
                <a:spcPts val="1000"/>
              </a:spcBef>
              <a:spcAft>
                <a:spcPts val="0"/>
              </a:spcAft>
              <a:buClr>
                <a:srgbClr val="202124"/>
              </a:buClr>
              <a:buSzPts val="2800"/>
              <a:buFont typeface="Arial"/>
              <a:buNone/>
            </a:pPr>
            <a:r>
              <a:rPr lang="de-AT" sz="2800" b="1">
                <a:solidFill>
                  <a:srgbClr val="202124"/>
                </a:solidFill>
                <a:latin typeface="Architects Daughter"/>
                <a:ea typeface="Architects Daughter"/>
                <a:cs typeface="Architects Daughter"/>
                <a:sym typeface="Architects Daughter"/>
              </a:rPr>
              <a:t>Füttere niemals den Troll</a:t>
            </a:r>
            <a:endParaRPr/>
          </a:p>
          <a:p>
            <a:pPr marL="228600" marR="0" lvl="0" indent="-228600" algn="l" rtl="0">
              <a:lnSpc>
                <a:spcPct val="90000"/>
              </a:lnSpc>
              <a:spcBef>
                <a:spcPts val="1000"/>
              </a:spcBef>
              <a:spcAft>
                <a:spcPts val="0"/>
              </a:spcAft>
              <a:buClr>
                <a:schemeClr val="dk1"/>
              </a:buClr>
              <a:buSzPts val="2800"/>
              <a:buFont typeface="Arial"/>
              <a:buNone/>
            </a:pPr>
            <a:endParaRPr sz="2800" b="1">
              <a:solidFill>
                <a:srgbClr val="202124"/>
              </a:solidFill>
              <a:latin typeface="Architects Daughter"/>
              <a:ea typeface="Architects Daughter"/>
              <a:cs typeface="Architects Daughter"/>
              <a:sym typeface="Architects Daughter"/>
            </a:endParaRPr>
          </a:p>
          <a:p>
            <a:pPr marL="228600" marR="0" lvl="0" indent="-228600" algn="l" rtl="0">
              <a:lnSpc>
                <a:spcPct val="90000"/>
              </a:lnSpc>
              <a:spcBef>
                <a:spcPts val="1000"/>
              </a:spcBef>
              <a:spcAft>
                <a:spcPts val="0"/>
              </a:spcAft>
              <a:buClr>
                <a:schemeClr val="dk1"/>
              </a:buClr>
              <a:buSzPts val="2800"/>
              <a:buFont typeface="Arial"/>
              <a:buNone/>
            </a:pPr>
            <a:endParaRPr sz="2800" b="1">
              <a:solidFill>
                <a:srgbClr val="202124"/>
              </a:solidFill>
              <a:latin typeface="Architects Daughter"/>
              <a:ea typeface="Architects Daughter"/>
              <a:cs typeface="Architects Daughter"/>
              <a:sym typeface="Architects Daughter"/>
            </a:endParaRPr>
          </a:p>
          <a:p>
            <a:pPr marL="228600" marR="0" lvl="0" indent="-228600" algn="l" rtl="0">
              <a:lnSpc>
                <a:spcPct val="90000"/>
              </a:lnSpc>
              <a:spcBef>
                <a:spcPts val="1000"/>
              </a:spcBef>
              <a:spcAft>
                <a:spcPts val="0"/>
              </a:spcAft>
              <a:buClr>
                <a:schemeClr val="dk1"/>
              </a:buClr>
              <a:buSzPts val="2800"/>
              <a:buFont typeface="Arial"/>
              <a:buNone/>
            </a:pPr>
            <a:endParaRPr sz="2800" b="1">
              <a:solidFill>
                <a:srgbClr val="202124"/>
              </a:solidFill>
              <a:latin typeface="Architects Daughter"/>
              <a:ea typeface="Architects Daughter"/>
              <a:cs typeface="Architects Daughter"/>
              <a:sym typeface="Architects Daughter"/>
            </a:endParaRPr>
          </a:p>
          <a:p>
            <a:pPr marL="457200" marR="0" lvl="0" indent="-228600" algn="l" rtl="0">
              <a:lnSpc>
                <a:spcPct val="100000"/>
              </a:lnSpc>
              <a:spcBef>
                <a:spcPts val="400"/>
              </a:spcBef>
              <a:spcAft>
                <a:spcPts val="0"/>
              </a:spcAft>
              <a:buClr>
                <a:schemeClr val="dk1"/>
              </a:buClr>
              <a:buSzPts val="1224"/>
              <a:buFont typeface="Arial"/>
              <a:buNone/>
            </a:pPr>
            <a:endParaRPr sz="2800" b="1">
              <a:solidFill>
                <a:schemeClr val="dk1"/>
              </a:solidFill>
              <a:latin typeface="Architects Daughter"/>
              <a:ea typeface="Architects Daughter"/>
              <a:cs typeface="Architects Daughter"/>
              <a:sym typeface="Architects Daughter"/>
            </a:endParaRPr>
          </a:p>
        </p:txBody>
      </p:sp>
      <p:pic>
        <p:nvPicPr>
          <p:cNvPr id="232" name="Google Shape;232;p15"/>
          <p:cNvPicPr preferRelativeResize="0"/>
          <p:nvPr/>
        </p:nvPicPr>
        <p:blipFill rotWithShape="1">
          <a:blip r:embed="rId6">
            <a:alphaModFix/>
          </a:blip>
          <a:srcRect/>
          <a:stretch/>
        </p:blipFill>
        <p:spPr>
          <a:xfrm>
            <a:off x="1874203" y="3657368"/>
            <a:ext cx="1779600" cy="17656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8. Bewerten Sie Ihre Aktivitäten</a:t>
            </a:r>
            <a:endParaRPr/>
          </a:p>
        </p:txBody>
      </p:sp>
      <p:pic>
        <p:nvPicPr>
          <p:cNvPr id="239" name="Google Shape;239;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0" name="Google Shape;240;p1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41" name="Google Shape;241;p16"/>
          <p:cNvPicPr preferRelativeResize="0"/>
          <p:nvPr/>
        </p:nvPicPr>
        <p:blipFill rotWithShape="1">
          <a:blip r:embed="rId5">
            <a:alphaModFix/>
          </a:blip>
          <a:srcRect/>
          <a:stretch/>
        </p:blipFill>
        <p:spPr>
          <a:xfrm>
            <a:off x="2445379" y="1625096"/>
            <a:ext cx="7301241" cy="45518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Herzlichen Glückwunsch</a:t>
            </a:r>
            <a:endParaRPr/>
          </a:p>
        </p:txBody>
      </p:sp>
      <p:pic>
        <p:nvPicPr>
          <p:cNvPr id="248" name="Google Shape;248;p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9" name="Google Shape;249;p1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50" name="Google Shape;250;p17"/>
          <p:cNvPicPr preferRelativeResize="0"/>
          <p:nvPr/>
        </p:nvPicPr>
        <p:blipFill rotWithShape="1">
          <a:blip r:embed="rId5">
            <a:alphaModFix/>
          </a:blip>
          <a:srcRect/>
          <a:stretch/>
        </p:blipFill>
        <p:spPr>
          <a:xfrm>
            <a:off x="3106426" y="1836882"/>
            <a:ext cx="5979147" cy="44750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Zusätzliche Ressourcen</a:t>
            </a:r>
            <a:endParaRPr/>
          </a:p>
        </p:txBody>
      </p:sp>
      <p:pic>
        <p:nvPicPr>
          <p:cNvPr id="257" name="Google Shape;257;p1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8" name="Google Shape;258;p1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59" name="Google Shape;25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563C1"/>
              </a:buClr>
              <a:buSzPts val="2800"/>
              <a:buChar char="•"/>
            </a:pPr>
            <a:r>
              <a:rPr lang="de-AT" i="0" u="sng">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www.pixabay.com </a:t>
            </a:r>
            <a:endParaRPr>
              <a:solidFill>
                <a:srgbClr val="2D2D2D"/>
              </a:solidFill>
              <a:latin typeface="Arial"/>
              <a:ea typeface="Arial"/>
              <a:cs typeface="Arial"/>
              <a:sym typeface="Arial"/>
            </a:endParaRPr>
          </a:p>
          <a:p>
            <a:pPr marL="228600" lvl="0" indent="-228600" algn="l" rtl="0">
              <a:lnSpc>
                <a:spcPct val="90000"/>
              </a:lnSpc>
              <a:spcBef>
                <a:spcPts val="1000"/>
              </a:spcBef>
              <a:spcAft>
                <a:spcPts val="0"/>
              </a:spcAft>
              <a:buClr>
                <a:srgbClr val="2D2D2D"/>
              </a:buClr>
              <a:buSzPts val="2800"/>
              <a:buChar char="•"/>
            </a:pPr>
            <a:r>
              <a:rPr lang="de-AT" u="sng">
                <a:solidFill>
                  <a:srgbClr val="2D2D2D"/>
                </a:solidFill>
                <a:latin typeface="Arial"/>
                <a:ea typeface="Arial"/>
                <a:cs typeface="Arial"/>
                <a:sym typeface="Arial"/>
                <a:hlinkClick r:id="rId6">
                  <a:extLst>
                    <a:ext uri="{A12FA001-AC4F-418D-AE19-62706E023703}">
                      <ahyp:hlinkClr xmlns:ahyp="http://schemas.microsoft.com/office/drawing/2018/hyperlinkcolor" val="tx"/>
                    </a:ext>
                  </a:extLst>
                </a:hlinkClick>
              </a:rPr>
              <a:t>www.freepik.com </a:t>
            </a:r>
            <a:endParaRPr/>
          </a:p>
          <a:p>
            <a:pPr marL="0" lvl="0" indent="0" algn="l" rtl="0">
              <a:lnSpc>
                <a:spcPct val="90000"/>
              </a:lnSpc>
              <a:spcBef>
                <a:spcPts val="1000"/>
              </a:spcBef>
              <a:spcAft>
                <a:spcPts val="0"/>
              </a:spcAft>
              <a:buClr>
                <a:schemeClr val="dk1"/>
              </a:buClr>
              <a:buSzPts val="2800"/>
              <a:buNone/>
            </a:pPr>
            <a:endParaRPr>
              <a:solidFill>
                <a:srgbClr val="2D2D2D"/>
              </a:solidFill>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de-AT" u="sng">
                <a:solidFill>
                  <a:schemeClr val="hlink"/>
                </a:solidFill>
                <a:hlinkClick r:id="rId7"/>
              </a:rPr>
              <a:t>15 Ideen für Social-Media-Kampagnen für 2024 (aspiration.marketing)</a:t>
            </a:r>
            <a:endParaRPr/>
          </a:p>
          <a:p>
            <a:pPr marL="228600" lvl="0" indent="-50800" algn="l" rtl="0">
              <a:lnSpc>
                <a:spcPct val="90000"/>
              </a:lnSpc>
              <a:spcBef>
                <a:spcPts val="1000"/>
              </a:spcBef>
              <a:spcAft>
                <a:spcPts val="0"/>
              </a:spcAft>
              <a:buClr>
                <a:schemeClr val="dk1"/>
              </a:buClr>
              <a:buSzPts val="2800"/>
              <a:buNone/>
            </a:pPr>
            <a:endParaRPr i="0">
              <a:solidFill>
                <a:srgbClr val="2D2D2D"/>
              </a:solidFill>
              <a:latin typeface="Arial"/>
              <a:ea typeface="Arial"/>
              <a:cs typeface="Arial"/>
              <a:sym typeface="Arial"/>
            </a:endParaRPr>
          </a:p>
          <a:p>
            <a:pPr marL="228600" lvl="0" indent="-228600" algn="l" rtl="0">
              <a:lnSpc>
                <a:spcPct val="90000"/>
              </a:lnSpc>
              <a:spcBef>
                <a:spcPts val="1000"/>
              </a:spcBef>
              <a:spcAft>
                <a:spcPts val="0"/>
              </a:spcAft>
              <a:buClr>
                <a:srgbClr val="2D2D2D"/>
              </a:buClr>
              <a:buSzPts val="2800"/>
              <a:buChar char="•"/>
            </a:pPr>
            <a:r>
              <a:rPr lang="de-AT" i="0" u="sng">
                <a:solidFill>
                  <a:srgbClr val="2D2D2D"/>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https://www.facebook.com/business/tools/meta-business-suite/help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60" name="Google Shape;260;p18"/>
          <p:cNvPicPr preferRelativeResize="0"/>
          <p:nvPr/>
        </p:nvPicPr>
        <p:blipFill rotWithShape="1">
          <a:blip r:embed="rId9">
            <a:alphaModFix/>
          </a:blip>
          <a:srcRect/>
          <a:stretch/>
        </p:blipFill>
        <p:spPr>
          <a:xfrm>
            <a:off x="4475018" y="1593706"/>
            <a:ext cx="2036617" cy="1527463"/>
          </a:xfrm>
          <a:prstGeom prst="rect">
            <a:avLst/>
          </a:prstGeom>
          <a:noFill/>
          <a:ln>
            <a:noFill/>
          </a:ln>
        </p:spPr>
      </p:pic>
      <p:pic>
        <p:nvPicPr>
          <p:cNvPr id="261" name="Google Shape;261;p18"/>
          <p:cNvPicPr preferRelativeResize="0"/>
          <p:nvPr/>
        </p:nvPicPr>
        <p:blipFill rotWithShape="1">
          <a:blip r:embed="rId10">
            <a:alphaModFix/>
          </a:blip>
          <a:srcRect/>
          <a:stretch/>
        </p:blipFill>
        <p:spPr>
          <a:xfrm flipH="1">
            <a:off x="10632794" y="3175278"/>
            <a:ext cx="1238694" cy="1537855"/>
          </a:xfrm>
          <a:prstGeom prst="rect">
            <a:avLst/>
          </a:prstGeom>
          <a:noFill/>
          <a:ln>
            <a:noFill/>
          </a:ln>
        </p:spPr>
      </p:pic>
      <p:pic>
        <p:nvPicPr>
          <p:cNvPr id="262" name="Google Shape;262;p18"/>
          <p:cNvPicPr preferRelativeResize="0"/>
          <p:nvPr/>
        </p:nvPicPr>
        <p:blipFill rotWithShape="1">
          <a:blip r:embed="rId11">
            <a:alphaModFix/>
          </a:blip>
          <a:srcRect/>
          <a:stretch/>
        </p:blipFill>
        <p:spPr>
          <a:xfrm>
            <a:off x="4763992" y="5160867"/>
            <a:ext cx="2664015" cy="13320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de-AT" sz="4400" b="0" i="1">
                <a:solidFill>
                  <a:schemeClr val="accent1"/>
                </a:solidFill>
              </a:rPr>
              <a:t>Referenzen</a:t>
            </a:r>
            <a:br>
              <a:rPr lang="de-AT" sz="4400"/>
            </a:br>
            <a:endParaRPr/>
          </a:p>
        </p:txBody>
      </p:sp>
      <p:sp>
        <p:nvSpPr>
          <p:cNvPr id="268" name="Google Shape;268;p19"/>
          <p:cNvSpPr txBox="1">
            <a:spLocks noGrp="1"/>
          </p:cNvSpPr>
          <p:nvPr>
            <p:ph type="body" idx="1"/>
          </p:nvPr>
        </p:nvSpPr>
        <p:spPr>
          <a:xfrm>
            <a:off x="838200" y="1489587"/>
            <a:ext cx="10515600" cy="46873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de-AT" u="sng">
                <a:solidFill>
                  <a:schemeClr val="hlink"/>
                </a:solidFill>
                <a:hlinkClick r:id="rId3"/>
              </a:rPr>
              <a:t>Reichweite vs. Impressionen verstehen: Ein Leitfaden für Vermarkter | Klipfolio</a:t>
            </a:r>
            <a:endParaRPr/>
          </a:p>
          <a:p>
            <a:pPr marL="228600" lvl="0" indent="-228600" algn="l" rtl="0">
              <a:lnSpc>
                <a:spcPct val="90000"/>
              </a:lnSpc>
              <a:spcBef>
                <a:spcPts val="1000"/>
              </a:spcBef>
              <a:spcAft>
                <a:spcPts val="0"/>
              </a:spcAft>
              <a:buClr>
                <a:schemeClr val="dk1"/>
              </a:buClr>
              <a:buSzPts val="2800"/>
              <a:buChar char="•"/>
            </a:pPr>
            <a:r>
              <a:rPr lang="de-AT" u="sng">
                <a:solidFill>
                  <a:schemeClr val="hlink"/>
                </a:solidFill>
                <a:hlinkClick r:id="rId4"/>
              </a:rPr>
              <a:t>Reichweite im Online-Marketing | HUMANBRAND</a:t>
            </a:r>
            <a:endParaRPr/>
          </a:p>
          <a:p>
            <a:pPr marL="228600" lvl="0" indent="-228600" algn="l" rtl="0">
              <a:lnSpc>
                <a:spcPct val="90000"/>
              </a:lnSpc>
              <a:spcBef>
                <a:spcPts val="1000"/>
              </a:spcBef>
              <a:spcAft>
                <a:spcPts val="0"/>
              </a:spcAft>
              <a:buClr>
                <a:schemeClr val="dk1"/>
              </a:buClr>
              <a:buSzPts val="2800"/>
              <a:buChar char="•"/>
            </a:pPr>
            <a:r>
              <a:rPr lang="de-AT" u="sng">
                <a:solidFill>
                  <a:schemeClr val="hlink"/>
                </a:solidFill>
                <a:hlinkClick r:id="rId5"/>
              </a:rPr>
              <a:t>Wie Sie Ihr Zielpublikum finden | Marketing Evolution</a:t>
            </a:r>
            <a:endParaRPr/>
          </a:p>
          <a:p>
            <a:pPr marL="228600" lvl="0" indent="-228600" algn="l" rtl="0">
              <a:lnSpc>
                <a:spcPct val="90000"/>
              </a:lnSpc>
              <a:spcBef>
                <a:spcPts val="1000"/>
              </a:spcBef>
              <a:spcAft>
                <a:spcPts val="0"/>
              </a:spcAft>
              <a:buClr>
                <a:schemeClr val="dk1"/>
              </a:buClr>
              <a:buSzPts val="2800"/>
              <a:buChar char="•"/>
            </a:pPr>
            <a:r>
              <a:rPr lang="de-AT" u="sng">
                <a:solidFill>
                  <a:schemeClr val="hlink"/>
                </a:solidFill>
                <a:hlinkClick r:id="rId6"/>
              </a:rPr>
              <a:t>15 Ideen für Social-Media-Kampagnen für 2024 (aspiration.marketing)</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de-AT"/>
              <a:t>Bilder:</a:t>
            </a:r>
            <a:endParaRPr/>
          </a:p>
          <a:p>
            <a:pPr marL="228600" lvl="0" indent="-228600" algn="l" rtl="0">
              <a:lnSpc>
                <a:spcPct val="90000"/>
              </a:lnSpc>
              <a:spcBef>
                <a:spcPts val="1000"/>
              </a:spcBef>
              <a:spcAft>
                <a:spcPts val="0"/>
              </a:spcAft>
              <a:buClr>
                <a:schemeClr val="dk1"/>
              </a:buClr>
              <a:buSzPts val="2800"/>
              <a:buChar char="•"/>
            </a:pPr>
            <a:r>
              <a:rPr lang="de-AT" u="sng">
                <a:solidFill>
                  <a:schemeClr val="hlink"/>
                </a:solidFill>
                <a:hlinkClick r:id="rId7"/>
              </a:rPr>
              <a:t>www.pixabay.com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69" name="Google Shape;269;p19"/>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70" name="Google Shape;270;p19"/>
          <p:cNvPicPr preferRelativeResize="0"/>
          <p:nvPr/>
        </p:nvPicPr>
        <p:blipFill rotWithShape="1">
          <a:blip r:embed="rId9">
            <a:alphaModFix/>
          </a:blip>
          <a:srcRect/>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Ziele und Lernergebnisse</a:t>
            </a:r>
            <a:endParaRPr/>
          </a:p>
        </p:txBody>
      </p:sp>
      <p:pic>
        <p:nvPicPr>
          <p:cNvPr id="102" name="Google Shape;102;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4" name="Google Shape;104;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105" name="Google Shape;105;p2"/>
          <p:cNvGraphicFramePr/>
          <p:nvPr/>
        </p:nvGraphicFramePr>
        <p:xfrm>
          <a:off x="838200" y="1690688"/>
          <a:ext cx="3000000" cy="3000000"/>
        </p:xfrm>
        <a:graphic>
          <a:graphicData uri="http://schemas.openxmlformats.org/drawingml/2006/table">
            <a:tbl>
              <a:tblPr firstRow="1" bandRow="1">
                <a:noFill/>
                <a:tableStyleId>{CD2D1667-4781-4F6A-8A4D-DD35AF9E8FEE}</a:tableStyleId>
              </a:tblPr>
              <a:tblGrid>
                <a:gridCol w="5122725">
                  <a:extLst>
                    <a:ext uri="{9D8B030D-6E8A-4147-A177-3AD203B41FA5}">
                      <a16:colId xmlns:a16="http://schemas.microsoft.com/office/drawing/2014/main" val="20000"/>
                    </a:ext>
                  </a:extLst>
                </a:gridCol>
                <a:gridCol w="5122725">
                  <a:extLst>
                    <a:ext uri="{9D8B030D-6E8A-4147-A177-3AD203B41FA5}">
                      <a16:colId xmlns:a16="http://schemas.microsoft.com/office/drawing/2014/main" val="20001"/>
                    </a:ext>
                  </a:extLst>
                </a:gridCol>
              </a:tblGrid>
              <a:tr h="1004250">
                <a:tc>
                  <a:txBody>
                    <a:bodyPr/>
                    <a:lstStyle/>
                    <a:p>
                      <a:pPr marL="0" marR="0" lvl="0" indent="0" algn="ctr" rtl="0">
                        <a:spcBef>
                          <a:spcPts val="0"/>
                        </a:spcBef>
                        <a:spcAft>
                          <a:spcPts val="0"/>
                        </a:spcAft>
                        <a:buNone/>
                      </a:pPr>
                      <a:r>
                        <a:rPr lang="de-AT" sz="2400" u="none" strike="noStrike" cap="none"/>
                        <a:t>Ziele dieser Sitzung</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de-AT" sz="2400" u="none" strike="noStrike" cap="none"/>
                        <a:t>Lernergebnisse</a:t>
                      </a:r>
                      <a:endParaRPr sz="2400" u="none" strike="noStrike" cap="none"/>
                    </a:p>
                  </a:txBody>
                  <a:tcPr marL="91450" marR="91450" marT="45725" marB="45725" anchor="ctr"/>
                </a:tc>
                <a:extLst>
                  <a:ext uri="{0D108BD9-81ED-4DB2-BD59-A6C34878D82A}">
                    <a16:rowId xmlns:a16="http://schemas.microsoft.com/office/drawing/2014/main" val="10000"/>
                  </a:ext>
                </a:extLst>
              </a:tr>
              <a:tr h="1004250">
                <a:tc>
                  <a:txBody>
                    <a:bodyPr/>
                    <a:lstStyle/>
                    <a:p>
                      <a:pPr marL="0" marR="0" lvl="0" indent="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Grundbegriffe des digitalen Marketings</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Strategien für die Publikumsentwicklung im digitalen Marketing</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Kampagnen in den sozialen Medien</a:t>
                      </a:r>
                      <a:endParaRPr sz="2000" u="none" strike="noStrike" cap="none"/>
                    </a:p>
                    <a:p>
                      <a:pPr marL="0" marR="0" lvl="0" indent="0" algn="l" rtl="0">
                        <a:spcBef>
                          <a:spcPts val="0"/>
                        </a:spcBef>
                        <a:spcAft>
                          <a:spcPts val="0"/>
                        </a:spcAft>
                        <a:buClr>
                          <a:schemeClr val="dk1"/>
                        </a:buClr>
                        <a:buSzPts val="2000"/>
                        <a:buFont typeface="Arial"/>
                        <a:buNone/>
                      </a:pP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txBody>
                  <a:tcPr marL="91450" marR="91450" marT="45725" marB="45725"/>
                </a:tc>
                <a:tc>
                  <a:txBody>
                    <a:bodyPr/>
                    <a:lstStyle/>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Erfahren Sie, wie Sie Ihr digitales Publikum vergrößern können</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Umsetzung von Marketingstrategien für die Entwicklung einer digitalen Zielgruppe </a:t>
                      </a:r>
                      <a:endParaRPr/>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Planen Sie eine Marketingkampagne</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Digitale Marketingkampagnen auswerten</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0"/>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76" name="Google Shape;276;p20"/>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77" name="Google Shape;277;p20"/>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0"/>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0"/>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4000" b="0" cap="none">
                <a:solidFill>
                  <a:schemeClr val="accent1"/>
                </a:solidFill>
                <a:latin typeface="Calibri"/>
                <a:ea typeface="Calibri"/>
                <a:cs typeface="Calibri"/>
                <a:sym typeface="Calibri"/>
              </a:rPr>
              <a:t>Förderung der integrativen Beschäftigung im GLAM-Sektor durch offene Innovation</a:t>
            </a:r>
            <a:endParaRPr sz="4000" b="0" cap="none">
              <a:solidFill>
                <a:schemeClr val="accent1"/>
              </a:solidFill>
              <a:latin typeface="Calibri"/>
              <a:ea typeface="Calibri"/>
              <a:cs typeface="Calibri"/>
              <a:sym typeface="Calibri"/>
            </a:endParaRPr>
          </a:p>
        </p:txBody>
      </p:sp>
      <p:pic>
        <p:nvPicPr>
          <p:cNvPr id="280" name="Google Shape;280;p20"/>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81" name="Google Shape;281;p20"/>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82" name="Google Shape;282;p20"/>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83" name="Google Shape;283;p20"/>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84" name="Google Shape;284;p20"/>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85" name="Google Shape;285;p20"/>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a:solidFill>
                  <a:schemeClr val="dk1"/>
                </a:solidFill>
                <a:latin typeface="Calibri"/>
                <a:ea typeface="Calibri"/>
                <a:cs typeface="Calibri"/>
                <a:sym typeface="Calibri"/>
              </a:rPr>
              <a:t>Projekt Nr.: 2022-1-AT01-KA220-ADU-00008513</a:t>
            </a:r>
            <a:endParaRPr sz="1800">
              <a:solidFill>
                <a:schemeClr val="dk1"/>
              </a:solidFill>
              <a:latin typeface="Calibri"/>
              <a:ea typeface="Calibri"/>
              <a:cs typeface="Calibri"/>
              <a:sym typeface="Calibri"/>
            </a:endParaRPr>
          </a:p>
        </p:txBody>
      </p:sp>
      <p:pic>
        <p:nvPicPr>
          <p:cNvPr id="286" name="Google Shape;286;p20"/>
          <p:cNvPicPr preferRelativeResize="0"/>
          <p:nvPr/>
        </p:nvPicPr>
        <p:blipFill rotWithShape="1">
          <a:blip r:embed="rId10">
            <a:alphaModFix/>
          </a:blip>
          <a:srcRect/>
          <a:stretch/>
        </p:blipFill>
        <p:spPr>
          <a:xfrm>
            <a:off x="5907191" y="3311055"/>
            <a:ext cx="3343836" cy="7904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ctrTitle"/>
          </p:nvPr>
        </p:nvSpPr>
        <p:spPr>
          <a:xfrm>
            <a:off x="1502576" y="3675185"/>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de-AT"/>
              <a:t>Entwicklung des Publikums</a:t>
            </a:r>
            <a:endParaRPr/>
          </a:p>
        </p:txBody>
      </p:sp>
      <p:pic>
        <p:nvPicPr>
          <p:cNvPr id="112" name="Google Shape;112;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14" name="Google Shape;114;p3"/>
          <p:cNvPicPr preferRelativeResize="0"/>
          <p:nvPr/>
        </p:nvPicPr>
        <p:blipFill rotWithShape="1">
          <a:blip r:embed="rId5">
            <a:alphaModFix/>
          </a:blip>
          <a:srcRect/>
          <a:stretch/>
        </p:blipFill>
        <p:spPr>
          <a:xfrm>
            <a:off x="3803999" y="289988"/>
            <a:ext cx="4584002" cy="44371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Reichweite und Eindrücke</a:t>
            </a:r>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24" name="Google Shape;124;p4" descr="Hände, Berühren, Niedrige Poly, Abstrakt"/>
          <p:cNvPicPr preferRelativeResize="0"/>
          <p:nvPr/>
        </p:nvPicPr>
        <p:blipFill rotWithShape="1">
          <a:blip r:embed="rId5">
            <a:alphaModFix/>
          </a:blip>
          <a:srcRect/>
          <a:stretch/>
        </p:blipFill>
        <p:spPr>
          <a:xfrm>
            <a:off x="0" y="296985"/>
            <a:ext cx="12192000"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Wie man anfängt...</a:t>
            </a:r>
            <a:endParaRPr/>
          </a:p>
        </p:txBody>
      </p:sp>
      <p:pic>
        <p:nvPicPr>
          <p:cNvPr id="131" name="Google Shape;131;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2" name="Google Shape;132;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3" name="Google Shape;1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34" name="Google Shape;134;p5"/>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Clr>
                <a:srgbClr val="202124"/>
              </a:buClr>
              <a:buSzPts val="3200"/>
              <a:buFont typeface="Arial"/>
              <a:buNone/>
            </a:pPr>
            <a:r>
              <a:rPr lang="de-AT" sz="3200" b="1" i="0" u="sng" strike="noStrike" cap="none">
                <a:solidFill>
                  <a:srgbClr val="202124"/>
                </a:solidFill>
                <a:latin typeface="arial"/>
                <a:ea typeface="arial"/>
                <a:cs typeface="arial"/>
                <a:sym typeface="arial"/>
              </a:rPr>
              <a:t>...definieren Sie Ihre Zielgruppe(n).</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2800"/>
              <a:buFont typeface="Arial"/>
              <a:buNone/>
            </a:pPr>
            <a:r>
              <a:rPr lang="de-AT" sz="2800" b="0" i="0" u="none" strike="noStrike" cap="none">
                <a:solidFill>
                  <a:srgbClr val="202124"/>
                </a:solidFill>
                <a:latin typeface="arial"/>
                <a:ea typeface="arial"/>
                <a:cs typeface="arial"/>
                <a:sym typeface="arial"/>
              </a:rPr>
              <a:t>Eine </a:t>
            </a:r>
            <a:r>
              <a:rPr lang="de-AT" sz="2800" b="1" i="0" u="none" strike="noStrike" cap="none">
                <a:solidFill>
                  <a:srgbClr val="202124"/>
                </a:solidFill>
                <a:latin typeface="arial"/>
                <a:ea typeface="arial"/>
                <a:cs typeface="arial"/>
                <a:sym typeface="arial"/>
              </a:rPr>
              <a:t>Zielgruppe </a:t>
            </a:r>
            <a:r>
              <a:rPr lang="de-AT" sz="2800" b="0" i="0" u="none" strike="noStrike" cap="none">
                <a:solidFill>
                  <a:srgbClr val="202124"/>
                </a:solidFill>
                <a:latin typeface="arial"/>
                <a:ea typeface="arial"/>
                <a:cs typeface="arial"/>
                <a:sym typeface="arial"/>
              </a:rPr>
              <a:t>ist...</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2800"/>
              <a:buFont typeface="Arial"/>
              <a:buNone/>
            </a:pPr>
            <a:r>
              <a:rPr lang="de-AT" sz="2800" b="0" i="0" u="none" strike="noStrike" cap="none">
                <a:solidFill>
                  <a:srgbClr val="202124"/>
                </a:solidFill>
                <a:latin typeface="arial"/>
                <a:ea typeface="arial"/>
                <a:cs typeface="arial"/>
                <a:sym typeface="arial"/>
              </a:rPr>
              <a:t>...die bestimmte Gruppe von Personen, die mit einer Werbung erreicht werden soll.</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35" name="Google Shape;135;p5" descr="Zielscheibe, Volltreffer, Bogenschießen"/>
          <p:cNvPicPr preferRelativeResize="0">
            <a:picLocks noGrp="1"/>
          </p:cNvPicPr>
          <p:nvPr>
            <p:ph type="body" idx="2"/>
          </p:nvPr>
        </p:nvPicPr>
        <p:blipFill rotWithShape="1">
          <a:blip r:embed="rId5">
            <a:alphaModFix/>
          </a:blip>
          <a:srcRect/>
          <a:stretch/>
        </p:blipFill>
        <p:spPr>
          <a:xfrm>
            <a:off x="9057471" y="210683"/>
            <a:ext cx="2814017" cy="27744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69899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2124"/>
              </a:buClr>
              <a:buSzPct val="100000"/>
              <a:buFont typeface="arial"/>
              <a:buNone/>
            </a:pPr>
            <a:r>
              <a:rPr lang="de-AT" b="1">
                <a:solidFill>
                  <a:srgbClr val="202124"/>
                </a:solidFill>
                <a:latin typeface="arial"/>
                <a:ea typeface="arial"/>
                <a:cs typeface="arial"/>
                <a:sym typeface="arial"/>
              </a:rPr>
              <a:t>Was ist das Zielpublikum meiner </a:t>
            </a:r>
            <a:br>
              <a:rPr lang="de-AT" b="1">
                <a:solidFill>
                  <a:srgbClr val="202124"/>
                </a:solidFill>
                <a:latin typeface="arial"/>
                <a:ea typeface="arial"/>
                <a:cs typeface="arial"/>
                <a:sym typeface="arial"/>
              </a:rPr>
            </a:br>
            <a:r>
              <a:rPr lang="de-AT" b="1">
                <a:solidFill>
                  <a:srgbClr val="202124"/>
                </a:solidFill>
                <a:latin typeface="arial"/>
                <a:ea typeface="arial"/>
                <a:cs typeface="arial"/>
                <a:sym typeface="arial"/>
              </a:rPr>
              <a:t>GLAM-Einrichtung?</a:t>
            </a:r>
            <a:br>
              <a:rPr lang="de-AT" b="1">
                <a:solidFill>
                  <a:srgbClr val="202124"/>
                </a:solidFill>
                <a:latin typeface="arial"/>
                <a:ea typeface="arial"/>
                <a:cs typeface="arial"/>
                <a:sym typeface="arial"/>
              </a:rPr>
            </a:br>
            <a:endParaRPr/>
          </a:p>
        </p:txBody>
      </p:sp>
      <p:pic>
        <p:nvPicPr>
          <p:cNvPr id="142" name="Google Shape;142;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3" name="Google Shape;143;p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44" name="Google Shape;144;p6"/>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2800"/>
              <a:buFont typeface="Arial"/>
              <a:buNone/>
            </a:pPr>
            <a:r>
              <a:rPr lang="de-AT" sz="2800" b="0" i="0" u="none" strike="noStrike" cap="none">
                <a:solidFill>
                  <a:srgbClr val="202124"/>
                </a:solidFill>
                <a:latin typeface="arial"/>
                <a:ea typeface="arial"/>
                <a:cs typeface="arial"/>
                <a:sym typeface="arial"/>
              </a:rPr>
              <a:t>Für diese Übung benötigen Sie:</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2800"/>
              <a:buFont typeface="Arial"/>
              <a:buChar char="•"/>
            </a:pPr>
            <a:r>
              <a:rPr lang="de-AT" sz="2800" b="0" i="0" u="none" strike="noStrike" cap="none">
                <a:solidFill>
                  <a:srgbClr val="202124"/>
                </a:solidFill>
                <a:latin typeface="Architects Daughter"/>
                <a:ea typeface="Architects Daughter"/>
                <a:cs typeface="Architects Daughter"/>
                <a:sym typeface="Architects Daughter"/>
              </a:rPr>
              <a:t>ein Blatt Papier</a:t>
            </a:r>
            <a:endParaRPr/>
          </a:p>
          <a:p>
            <a:pPr marL="228600" marR="0" lvl="0" indent="-228600" algn="l" rtl="0">
              <a:lnSpc>
                <a:spcPct val="90000"/>
              </a:lnSpc>
              <a:spcBef>
                <a:spcPts val="1000"/>
              </a:spcBef>
              <a:spcAft>
                <a:spcPts val="0"/>
              </a:spcAft>
              <a:buClr>
                <a:srgbClr val="202124"/>
              </a:buClr>
              <a:buSzPts val="2800"/>
              <a:buFont typeface="Arial"/>
              <a:buChar char="•"/>
            </a:pPr>
            <a:r>
              <a:rPr lang="de-AT" sz="2800" b="0" i="0" u="none" strike="noStrike" cap="none">
                <a:solidFill>
                  <a:srgbClr val="202124"/>
                </a:solidFill>
                <a:latin typeface="Architects Daughter"/>
                <a:ea typeface="Architects Daughter"/>
                <a:cs typeface="Architects Daughter"/>
                <a:sym typeface="Architects Daughter"/>
              </a:rPr>
              <a:t>ein Stift</a:t>
            </a:r>
            <a:endParaRPr/>
          </a:p>
          <a:p>
            <a:pPr marL="228600" marR="0" lvl="0" indent="-228600" algn="l" rtl="0">
              <a:lnSpc>
                <a:spcPct val="90000"/>
              </a:lnSpc>
              <a:spcBef>
                <a:spcPts val="1000"/>
              </a:spcBef>
              <a:spcAft>
                <a:spcPts val="0"/>
              </a:spcAft>
              <a:buClr>
                <a:srgbClr val="202124"/>
              </a:buClr>
              <a:buSzPts val="2800"/>
              <a:buFont typeface="Arial"/>
              <a:buChar char="•"/>
            </a:pPr>
            <a:r>
              <a:rPr lang="de-AT" sz="2800" b="0" i="0" u="none" strike="noStrike" cap="none">
                <a:solidFill>
                  <a:srgbClr val="202124"/>
                </a:solidFill>
                <a:latin typeface="Architects Daughter"/>
                <a:ea typeface="Architects Daughter"/>
                <a:cs typeface="Architects Daughter"/>
                <a:sym typeface="Architects Daughter"/>
              </a:rPr>
              <a:t>etwa 15-20 Minuten</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45" name="Google Shape;145;p6" descr="Notizblock, Memo, Bleistift, Schreiben"/>
          <p:cNvPicPr preferRelativeResize="0"/>
          <p:nvPr/>
        </p:nvPicPr>
        <p:blipFill rotWithShape="1">
          <a:blip r:embed="rId5">
            <a:alphaModFix/>
          </a:blip>
          <a:srcRect/>
          <a:stretch/>
        </p:blipFill>
        <p:spPr>
          <a:xfrm>
            <a:off x="8064182" y="2024557"/>
            <a:ext cx="2869564" cy="30555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Herzlichen Glückwunsch!</a:t>
            </a:r>
            <a:endParaRPr/>
          </a:p>
        </p:txBody>
      </p:sp>
      <p:pic>
        <p:nvPicPr>
          <p:cNvPr id="152" name="Google Shape;152;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4" name="Google Shape;154;p7" descr="Briefumschlag, Liebesbrief, Mail"/>
          <p:cNvPicPr preferRelativeResize="0"/>
          <p:nvPr/>
        </p:nvPicPr>
        <p:blipFill rotWithShape="1">
          <a:blip r:embed="rId5">
            <a:alphaModFix/>
          </a:blip>
          <a:srcRect/>
          <a:stretch/>
        </p:blipFill>
        <p:spPr>
          <a:xfrm>
            <a:off x="3591964" y="1324530"/>
            <a:ext cx="5008072" cy="47382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Tipps für mehr Reichweite</a:t>
            </a:r>
            <a:endParaRPr/>
          </a:p>
        </p:txBody>
      </p:sp>
      <p:pic>
        <p:nvPicPr>
          <p:cNvPr id="161" name="Google Shape;161;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a:stretch/>
        </p:blipFill>
        <p:spPr>
          <a:xfrm>
            <a:off x="3591331" y="1263118"/>
            <a:ext cx="5009338" cy="5048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1. Relevante Inhalte veröffentlichen</a:t>
            </a:r>
            <a:endParaRPr/>
          </a:p>
        </p:txBody>
      </p:sp>
      <p:pic>
        <p:nvPicPr>
          <p:cNvPr id="170" name="Google Shape;170;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72" name="Google Shape;172;p9"/>
          <p:cNvPicPr preferRelativeResize="0"/>
          <p:nvPr/>
        </p:nvPicPr>
        <p:blipFill rotWithShape="1">
          <a:blip r:embed="rId5">
            <a:alphaModFix/>
          </a:blip>
          <a:srcRect/>
          <a:stretch/>
        </p:blipFill>
        <p:spPr>
          <a:xfrm>
            <a:off x="3077734" y="1988127"/>
            <a:ext cx="6036531" cy="407465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2525</Words>
  <Application>Microsoft Office PowerPoint</Application>
  <PresentationFormat>Breitbild</PresentationFormat>
  <Paragraphs>226</Paragraphs>
  <Slides>20</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Proxima Nova</vt:lpstr>
      <vt:lpstr>Open Sans</vt:lpstr>
      <vt:lpstr>Calibri</vt:lpstr>
      <vt:lpstr>arial</vt:lpstr>
      <vt:lpstr>arial</vt:lpstr>
      <vt:lpstr>Architects Daughter</vt:lpstr>
      <vt:lpstr>Roboto</vt:lpstr>
      <vt:lpstr>Office Theme</vt:lpstr>
      <vt:lpstr> Blended Learning-Kurs</vt:lpstr>
      <vt:lpstr>Ziele und Lernergebnisse</vt:lpstr>
      <vt:lpstr>Entwicklung des Publikums</vt:lpstr>
      <vt:lpstr>Reichweite und Eindrücke</vt:lpstr>
      <vt:lpstr>Wie man anfängt...</vt:lpstr>
      <vt:lpstr>Was ist das Zielpublikum meiner  GLAM-Einrichtung? </vt:lpstr>
      <vt:lpstr>Herzlichen Glückwunsch!</vt:lpstr>
      <vt:lpstr>Tipps für mehr Reichweite</vt:lpstr>
      <vt:lpstr>1. Relevante Inhalte veröffentlichen</vt:lpstr>
      <vt:lpstr>2. Veröffentlichen Sie Ihre Beiträge zum richtigen Zeitpunkt</vt:lpstr>
      <vt:lpstr>3. #Hashtags verwenden</vt:lpstr>
      <vt:lpstr>4. Mit anderen zusammenarbeiten</vt:lpstr>
      <vt:lpstr>5. Benutzergenerierte Inhalte</vt:lpstr>
      <vt:lpstr>6. Wettbewerbe machen</vt:lpstr>
      <vt:lpstr>7. Interagieren Sie mit Ihren Anhängern</vt:lpstr>
      <vt:lpstr>8. Bewerten Sie Ihre Aktivitäten</vt:lpstr>
      <vt:lpstr>Herzlichen Glückwunsch</vt:lpstr>
      <vt:lpstr>Zusätzliche Ressourcen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2024-05-01T18:34:12Z</dcterms:modified>
</cp:coreProperties>
</file>