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7" roundtripDataSignature="AMtx7miWInU7nyq5mq8Hba6IxrAyBtiB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62228A-BA1A-4905-AF12-919981F40D81}">
  <a:tblStyle styleId="{1662228A-BA1A-4905-AF12-919981F40D8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Ο έλεγχος για γραμματικά ή ορθογραφικά λάθη είναι σημαντικός για να είστε επαγγελματίας στο διαδίκτυο. Για παράδειγμα, αν πρέπει να στείλετε μήνυμα στους συναδέλφους σας σε ένα διαδικτυακό φόρουμ, σκεφτείτε το ενδεχόμενο να διορθώσετε το μήνυμά σας για λάθη και τυπογραφικά λάθη πριν το στείλετε. Μπορείτε επίσης να διαβάσετε δυνατά τα μηνύματά σας ή να χρησιμοποιήσετε λογισμικό ελέγχου γραμματικής για να σας βοηθήσει να παρατηρήσετε πιθανά λάθη.</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Όλα τα κοινά συστήματα αλληλογραφίας, όπως το Microsoft Outlook ή το Google Mail, επισημαίνουν όλα τα είδη λαθών όσον αφορά την ορθογραφία, τη γραμματική ή ακόμη και το ύφος, υπογραμμίζοντάς τα με διαφορετικά χρώματα. Απλώς κάντε κλικ στην υπογραμμισμένη λέξη με το δεξί κουμπί του ποντικιού σας και το σύστημα θα σας προτείνει τη σωστή μορφή.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Ο σεβασμός της ιδιωτικής ζωής των ανθρώπων στο διαδίκτυο είναι σημαντικός κατά τη χρήση του διαδικτύου. Είτε μιλάτε ή γράφετε σε ανθρώπους στα μέσα κοινωνικής δικτύωσης, είτε στέλνετε μηνύματα ή email στους συναδέλφους ή τους πελάτες σας, μπορείτε να σέβεστε την ιδιωτική ζωή των άλλων ανθρώπων ζητώντας την άδειά τους πριν μοιραστείτε τις πληροφορίες τους ή πριν δημοσιεύσετε οτιδήποτε σχετικά με αυτούς, συμπεριλαμβανομένων φωτογραφιών ή βίντεο.</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Σε πολλές χώρες, απαγορεύεται αυστηρά η ανάρτηση φωτογραφιών ανθρώπων χωρίς την άδειά τους. Όταν θέλετε να στείλετε email σε πολλά άτομα, πάντα να πληκτρολογείτε τις διευθύνσεις στη γραμμή BCC για να είστε σίγουρος ότι δεν δίνετε διευθύνσεις email σε άλλα άτομα. </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Αν δεν είστε σίγουρος για το τι πρέπει να κάνετε, απλά ρωτήστε το αφεντικό σας ή τον εκπαιδευτή σας. Αυτός ή αυτή θα σας δώσει συμβουλές σε αυτό το τόσο σημαντικό κομμάτι της δουλειάς σας.  </a:t>
            </a:r>
            <a:endParaRPr/>
          </a:p>
        </p:txBody>
      </p:sp>
      <p:sp>
        <p:nvSpPr>
          <p:cNvPr id="185" name="Google Shape;18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Η σαφήνεια στην επικοινωνία σας μπορεί να βοηθήσει τους ανθρώπους να ερμηνεύσουν σωστά τα μηνύματά σας στο διαδίκτυο. Μπορείτε να προσπαθήσετε να γράφετε απλές προτάσεις και να προσδιορίζετε άγνωστες λέξεις ή ακρωνύμια στα γραπτά σας ώστε ο παραλήπτης να μπορεί να καταλάβει το μήνυμά σας με σαφήνεια. Μπορείτε επίσης να δημιουργήσετε ένα περίγραμμα πριν γράψετε το μήνυμά σας για να σας βοηθήσει να προσδιορίσετε τι πρέπει να συμπεριλάβετε στο μήνυμά σας και πώς να οργανώσετε τις πληροφορίες. Αφού το γράψετε, ξαναδιαβάστε το μήνυμά σας και αποφασίστε αν το μήνυμά σας είναι όσο το δυνατόν πιο σαφές ή αν χρειάζεται να αναθεωρήσετε κάτι.</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Συνιστάται να διαβάζετε ένα κείμενο δύο φορές. Πρώτα, εστιάζετε στο περιεχόμενο και τη σαφήνεια του μηνύματος ή του email σας. Στο δεύτερο βήμα, εστιάζετε στην ορθογραφία, τη γραμματική κ.λπ. όπως περιγράφεται στην τελευταία διαφάνεια.  </a:t>
            </a:r>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Η δημιουργία κατάλληλων διαδικτυακών αναρτήσεων είναι σημαντική για την τήρηση του προτύπου συμπεριφοράς στο διαδίκτυο, επειδή οι αναρτήσεις σας μπορούν να συμβάλουν στην εικόνα σας στο διαδίκτυο. Μπορούν να έχουν αντίκτυπο τόσο στην ιδιωτική όσο και στην επαγγελματική σας ζωή. </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Ειδικά στα μέσα κοινωνικής δικτύωσης, οι συνάδελφοι και οι εργοδότες ή ακόμη και το αφεντικό σας μπορεί να δουν τι δημοσιεύετε στο διαδίκτυο. Επομένως, είναι σημαντικό να διασφαλίζετε ότι τα μηνύματα, τα βίντεο ή οι φωτογραφίες σας είναι κατάλληλα. Να αποφεύγετε τη ρητορική μίσους, την ξενοφοβία, τον σεξισμό, τον ρατσισμό και κάθε άλλου είδους πολιτικές δηλώσεις, ειδικά στο επαγγελματικό σας περιβάλλον. Στη συγκεκριμένη περίπτωση, η ανάρτηση τέτοιου περιεχομένου μπορεί να προκαλέσει προβλήματα στη δουλειά σας ή με την τοπική αστυνομία, επειδή αυτά τα θέματα απαγορεύονται αυστηρά σε πολλές χώρες. Το ίδιο ισχύει και για τον σχολιασμό άλλων αναρτήσεων. Να είστε λοιπόν προσεκτικός, διότι η δράση στο διαδίκτυο είναι πολύ διαφανής και όλα όσα έχετε αναρτήσει στο διαδίκτυο δεν θα εξαφανιστούν.  </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Εξετάστε το ενδεχόμενο να δημοσιεύετε πράγματα για τον εαυτό σας που συμβάλλουν στη διατήρηση μιας θετικής εικόνας και που είναι κατάλληλα για ένα επαγγελματικό περιβάλλον. Όταν εργάζεστε στον τομέα GLAM, προσπαθήστε να αναρτάτε θετικά πράγματα για τη δουλειά σας και την ιδιωτική σας ζωή. Μπορείτε να προσπαθήσετε να αξιολογείτε αυτά που αναρτάτε στο διαδίκτυο για να διασφαλίσετε ότι είναι θετικά και με σεβασμό προς τους άλλους.</a:t>
            </a:r>
            <a:endParaRPr/>
          </a:p>
        </p:txBody>
      </p:sp>
      <p:sp>
        <p:nvSpPr>
          <p:cNvPr id="203" name="Google Shape;20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Ο τακτικός έλεγχος των emails και η έγκαιρη ανταπόκριση σε αυτά είναι σημαντικός επειδή οι άνθρωποι χρησιμοποιούν συχνά το email για να επικοινωνούν ιδέες και να μοιράζονται πληροφορίες με άλλους γρήγορα. Για παράδειγμα, ένας διευθυντής θα μπορούσε να στείλει σημαντικές πληροφορίες για την εργασία του στους υπαλλήλους του με ένα μαζικό μήνυμα ηλεκτρονικού ταχυδρομείου. Αν το email είναι ο κύριος τρόπος επικοινωνίας που χρησιμοποιείτε, μπορείτε να δώσετε προτεραιότητα στην ανταπόκριση στα μηνύματά σας, θέτοντας μια υπενθύμιση κάθε μέρα για να διαβάζετε και να απαντάτε στα emails σας.</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Σε πολλά πολιτιστικά ιδρύματα θα χρησιμοποιείτε έναν επαγγελματικό λογαριασμό ηλεκτρονικού ταχυδρομείου και θα λαμβάνετε πολλά emails από άλλα ιδρύματα. Πολλά από αυτά θα βρίσκονται στο φάκελο ανεπιθύμητων μηνυμάτων. Συνεπώς, θα πρέπει να ελέγχετε τακτικά τον φάκελο spam (ανεπιθύμητα αλληλογραφία) για να ελέγχετε αυτά τα emails. Σε πολλές περιπτώσεις, θα βρείτε σημαντικά μηνύματα ηλεκτρονικού ταχυδρομείου και στον φάκελο spam.  </a:t>
            </a:r>
            <a:endParaRPr/>
          </a:p>
        </p:txBody>
      </p:sp>
      <p:sp>
        <p:nvSpPr>
          <p:cNvPr id="212" name="Google Shape;21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Η προσεκτική ανάγνωση μηνυμάτων ή σχολίων είναι απαραίτητη για την κατανόηση του τι προσπαθούν να σας μεταφέρουν οι άλλοι. Είτε απαντάτε σε ένα μήνυμα συζήτησης για ένα διαδικτυακό μάθημα είτε απαντάτε σε ερώτηση συναδέλφου ή πελάτη για την εταιρεία σας, προσπαθήστε να διαβάζετε προσεκτικά τα σχόλια για να διασφαλίσετε ότι καταλαβαίνετε το περιεχόμενο ενός μηνύματος πριν απαντήσετε. </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Αυτό μπορεί επίσης να σας βοηθήσει να γράφετε μηνύματα που απαντούν πλήρως στα σχόλια ή τις ερωτήσεις του παραλήπτη.</a:t>
            </a:r>
            <a:endParaRPr/>
          </a:p>
        </p:txBody>
      </p:sp>
      <p:sp>
        <p:nvSpPr>
          <p:cNvPr id="221" name="Google Shape;2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Αφού ακούσατε τόσα πολλά για όλους τους κανόνες του προτύπου συμπεριφοράς στο διαδίκτυο, θα πάρετε μερικές συγκεκριμένες συμβουλές για το πώς να χρησιμοποιείτε το πρότυπο κατά τη συγγραφή κειμένων γενικά, και κατά την ηλεκτρονική αλληλογραφία ειδικότερα.</a:t>
            </a:r>
            <a:endParaRPr/>
          </a:p>
        </p:txBody>
      </p:sp>
      <p:sp>
        <p:nvSpPr>
          <p:cNvPr id="230" name="Google Shape;23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Αν θέλετε, κάντε κλικ στους διάφορους συνδέσμους για να μάθετε περισσότερα για την ηλεκτρονική επικοινωνία. Θα βρείτε καλά παραδείγματα που θα σας βοηθήσουν στην ιδιωτική και στην επαγγελματική σας ζωή. </a:t>
            </a:r>
            <a:endParaRPr/>
          </a:p>
        </p:txBody>
      </p:sp>
      <p:sp>
        <p:nvSpPr>
          <p:cNvPr id="239" name="Google Shape;23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Τέλος, υπάρχουν μερικά απλά εργαλεία για τη συγγραφή κειμένων. Θα μάθετε περισσότερα γι' αυτά στην Ενότητα 4, η οποία επικεντρώνεται πλήρως στη δημιουργία ψηφιακού περιεχομένου. </a:t>
            </a:r>
            <a:endParaRPr/>
          </a:p>
        </p:txBody>
      </p:sp>
      <p:sp>
        <p:nvSpPr>
          <p:cNvPr id="249" name="Google Shape;24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Η συνεδρία 3 επικεντρώνεται πλήρως στον τρόπο συμπεριφοράς στην ψηφιακή επικοινωνία και συνεργασία. Θα αποκτήσετε μια πρώτη εικόνα του όρου netiquette, αλλά θα μάθετε επίσης πώς να συμπεριφέρεστε στον ψηφιακό κόσμο για να αποφύγετε προβλήματα και συγκρούσεις.</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l-G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Καλώς ήρθατε στην τρίτη συνεδρία της ενότητας για την επικοινωνία και τη συνεργασία στο διαδίκτυο. Πρόκειται για το netiquette (</a:t>
            </a:r>
            <a:r>
              <a:rPr lang="el-GR" sz="1100"/>
              <a:t>τήρηση του προτύπου συμπεριφοράς στο διαδίκτυο)</a:t>
            </a:r>
            <a:r>
              <a:rPr lang="el-GR"/>
              <a:t>, μια αρκετά αστεία λέξη. Στις διαφάνειες που ακολουθούν θα μάθετε πώς να συμπεριφέρεστε στην επικοινωνία στο διαδίκτυο για να αποφύγετε κάθε είδους προβλήματα ή συγκρούσεις με τους φίλους σας ή τους συναδέλφους σας στη δουλειά σας. </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8F8F8F"/>
                </a:solidFill>
                <a:latin typeface="Arial"/>
                <a:ea typeface="Arial"/>
                <a:cs typeface="Arial"/>
                <a:sym typeface="Arial"/>
              </a:rPr>
              <a:t>Το </a:t>
            </a:r>
            <a:r>
              <a:rPr b="1" i="0" lang="el-GR">
                <a:solidFill>
                  <a:srgbClr val="8F8F8F"/>
                </a:solidFill>
                <a:latin typeface="Arial"/>
                <a:ea typeface="Arial"/>
                <a:cs typeface="Arial"/>
                <a:sym typeface="Arial"/>
              </a:rPr>
              <a:t>Netiquette </a:t>
            </a:r>
            <a:r>
              <a:rPr b="0" i="0" lang="el-GR">
                <a:solidFill>
                  <a:srgbClr val="8F8F8F"/>
                </a:solidFill>
                <a:latin typeface="Arial"/>
                <a:ea typeface="Arial"/>
                <a:cs typeface="Arial"/>
                <a:sym typeface="Arial"/>
              </a:rPr>
              <a:t>είναι μια φτιαχτή λέξη από τις λέξεις</a:t>
            </a:r>
            <a:r>
              <a:rPr b="1" i="0" lang="el-GR">
                <a:solidFill>
                  <a:srgbClr val="8F8F8F"/>
                </a:solidFill>
                <a:latin typeface="Arial"/>
                <a:ea typeface="Arial"/>
                <a:cs typeface="Arial"/>
                <a:sym typeface="Arial"/>
              </a:rPr>
              <a:t> </a:t>
            </a:r>
            <a:r>
              <a:rPr b="1" i="1" lang="el-GR">
                <a:solidFill>
                  <a:srgbClr val="8F8F8F"/>
                </a:solidFill>
                <a:latin typeface="Arial"/>
                <a:ea typeface="Arial"/>
                <a:cs typeface="Arial"/>
                <a:sym typeface="Arial"/>
              </a:rPr>
              <a:t>net (διαδίκτυο)</a:t>
            </a:r>
            <a:r>
              <a:rPr b="1" i="0" lang="el-GR">
                <a:solidFill>
                  <a:srgbClr val="8F8F8F"/>
                </a:solidFill>
                <a:latin typeface="Arial"/>
                <a:ea typeface="Arial"/>
                <a:cs typeface="Arial"/>
                <a:sym typeface="Arial"/>
              </a:rPr>
              <a:t> </a:t>
            </a:r>
            <a:r>
              <a:rPr b="0" i="0" lang="el-GR">
                <a:solidFill>
                  <a:srgbClr val="8F8F8F"/>
                </a:solidFill>
                <a:latin typeface="Arial"/>
                <a:ea typeface="Arial"/>
                <a:cs typeface="Arial"/>
                <a:sym typeface="Arial"/>
              </a:rPr>
              <a:t>και</a:t>
            </a:r>
            <a:r>
              <a:rPr b="1" i="0" lang="el-GR">
                <a:solidFill>
                  <a:srgbClr val="8F8F8F"/>
                </a:solidFill>
                <a:latin typeface="Arial"/>
                <a:ea typeface="Arial"/>
                <a:cs typeface="Arial"/>
                <a:sym typeface="Arial"/>
              </a:rPr>
              <a:t> </a:t>
            </a:r>
            <a:r>
              <a:rPr b="1" i="1" lang="el-GR">
                <a:solidFill>
                  <a:srgbClr val="8F8F8F"/>
                </a:solidFill>
                <a:latin typeface="Arial"/>
                <a:ea typeface="Arial"/>
                <a:cs typeface="Arial"/>
                <a:sym typeface="Arial"/>
              </a:rPr>
              <a:t>etiquette (πρότυπο συμπεριφοράς)</a:t>
            </a:r>
            <a:r>
              <a:rPr b="1" i="0" lang="el-GR">
                <a:solidFill>
                  <a:srgbClr val="8F8F8F"/>
                </a:solidFill>
                <a:latin typeface="Arial"/>
                <a:ea typeface="Arial"/>
                <a:cs typeface="Arial"/>
                <a:sym typeface="Arial"/>
              </a:rPr>
              <a:t>. </a:t>
            </a:r>
            <a:r>
              <a:rPr b="0" i="0" lang="el-GR">
                <a:solidFill>
                  <a:srgbClr val="8F8F8F"/>
                </a:solidFill>
                <a:latin typeface="Arial"/>
                <a:ea typeface="Arial"/>
                <a:cs typeface="Arial"/>
                <a:sym typeface="Arial"/>
              </a:rPr>
              <a:t>Έτσι, το netiquette περιγράφει τους</a:t>
            </a:r>
            <a:r>
              <a:rPr b="1" i="0" lang="el-GR">
                <a:solidFill>
                  <a:srgbClr val="8F8F8F"/>
                </a:solidFill>
                <a:latin typeface="Arial"/>
                <a:ea typeface="Arial"/>
                <a:cs typeface="Arial"/>
                <a:sym typeface="Arial"/>
              </a:rPr>
              <a:t> κανόνες συμπεριφοράς για την κατάλληλη και με σεβασμό επικοινωνία στο διαδίκτυο.</a:t>
            </a:r>
            <a:endParaRPr/>
          </a:p>
          <a:p>
            <a:pPr indent="0" lvl="0" marL="0" rtl="0" algn="l">
              <a:lnSpc>
                <a:spcPct val="100000"/>
              </a:lnSpc>
              <a:spcBef>
                <a:spcPts val="0"/>
              </a:spcBef>
              <a:spcAft>
                <a:spcPts val="0"/>
              </a:spcAft>
              <a:buSzPts val="1400"/>
              <a:buNone/>
            </a:pPr>
            <a:r>
              <a:t/>
            </a:r>
            <a:endParaRPr b="1" i="0">
              <a:solidFill>
                <a:srgbClr val="8F8F8F"/>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8F8F8F"/>
                </a:solidFill>
                <a:latin typeface="Arial"/>
                <a:ea typeface="Arial"/>
                <a:cs typeface="Arial"/>
                <a:sym typeface="Arial"/>
              </a:rPr>
              <a:t>Το netiquette χρησιμοποιείται κυρίως για την επικοινωνία με άγνωστους ανθρώπους στο διαδίκτυο. Οι </a:t>
            </a:r>
            <a:r>
              <a:rPr b="1" i="0" lang="el-GR">
                <a:solidFill>
                  <a:srgbClr val="8F8F8F"/>
                </a:solidFill>
                <a:latin typeface="Arial"/>
                <a:ea typeface="Arial"/>
                <a:cs typeface="Arial"/>
                <a:sym typeface="Arial"/>
              </a:rPr>
              <a:t>κανόνες του προτύπου συμπεριφοράς </a:t>
            </a:r>
            <a:r>
              <a:rPr b="0" i="0" lang="el-GR">
                <a:solidFill>
                  <a:srgbClr val="8F8F8F"/>
                </a:solidFill>
                <a:latin typeface="Arial"/>
                <a:ea typeface="Arial"/>
                <a:cs typeface="Arial"/>
                <a:sym typeface="Arial"/>
              </a:rPr>
              <a:t>εξαρτώνται πολύ από την </a:t>
            </a:r>
            <a:r>
              <a:rPr b="1" i="0" lang="el-GR">
                <a:solidFill>
                  <a:srgbClr val="8F8F8F"/>
                </a:solidFill>
                <a:latin typeface="Arial"/>
                <a:ea typeface="Arial"/>
                <a:cs typeface="Arial"/>
                <a:sym typeface="Arial"/>
              </a:rPr>
              <a:t>πλατφόρμα</a:t>
            </a:r>
            <a:r>
              <a:rPr b="0" i="0" lang="el-GR">
                <a:solidFill>
                  <a:srgbClr val="8F8F8F"/>
                </a:solidFill>
                <a:latin typeface="Arial"/>
                <a:ea typeface="Arial"/>
                <a:cs typeface="Arial"/>
                <a:sym typeface="Arial"/>
              </a:rPr>
              <a:t> και τους </a:t>
            </a:r>
            <a:r>
              <a:rPr b="1" i="0" lang="el-GR">
                <a:solidFill>
                  <a:srgbClr val="8F8F8F"/>
                </a:solidFill>
                <a:latin typeface="Arial"/>
                <a:ea typeface="Arial"/>
                <a:cs typeface="Arial"/>
                <a:sym typeface="Arial"/>
              </a:rPr>
              <a:t>συμμετέχοντες</a:t>
            </a:r>
            <a:r>
              <a:rPr b="0" i="0" lang="el-GR">
                <a:solidFill>
                  <a:srgbClr val="8F8F8F"/>
                </a:solidFill>
                <a:latin typeface="Arial"/>
                <a:ea typeface="Arial"/>
                <a:cs typeface="Arial"/>
                <a:sym typeface="Arial"/>
              </a:rPr>
              <a:t>. Γενικά, εξαρτάται από τον διαχειριστή ενός δικτυακού τόπου ή μιας εφαρμογής επικοινωνίας να καθορίσει το είδος και το πεδίο εφαρμογής της προτύπου συμπεριφοράς. Είναι επίσης δική του ευθύνη να παρακολουθεί τη συμμόρφωση με αυτούς τους </a:t>
            </a:r>
            <a:r>
              <a:rPr b="1" i="0" lang="el-GR">
                <a:solidFill>
                  <a:srgbClr val="8F8F8F"/>
                </a:solidFill>
                <a:latin typeface="Arial"/>
                <a:ea typeface="Arial"/>
                <a:cs typeface="Arial"/>
                <a:sym typeface="Arial"/>
              </a:rPr>
              <a:t>βασικούς κανόνες</a:t>
            </a:r>
            <a:r>
              <a:rPr b="0" i="0" lang="el-GR">
                <a:solidFill>
                  <a:srgbClr val="8F8F8F"/>
                </a:solidFill>
                <a:latin typeface="Arial"/>
                <a:ea typeface="Arial"/>
                <a:cs typeface="Arial"/>
                <a:sym typeface="Arial"/>
              </a:rPr>
              <a:t> και να </a:t>
            </a:r>
            <a:r>
              <a:rPr b="1" i="0" lang="el-GR">
                <a:solidFill>
                  <a:srgbClr val="8F8F8F"/>
                </a:solidFill>
                <a:latin typeface="Arial"/>
                <a:ea typeface="Arial"/>
                <a:cs typeface="Arial"/>
                <a:sym typeface="Arial"/>
              </a:rPr>
              <a:t>τιμωρεί τις παραβιάσεις τους</a:t>
            </a:r>
            <a:r>
              <a:rPr b="0" i="0" lang="el-GR">
                <a:solidFill>
                  <a:srgbClr val="8F8F8F"/>
                </a:solidFill>
                <a:latin typeface="Arial"/>
                <a:ea typeface="Arial"/>
                <a:cs typeface="Arial"/>
                <a:sym typeface="Arial"/>
              </a:rPr>
              <a:t>. </a:t>
            </a:r>
            <a:endParaRPr/>
          </a:p>
          <a:p>
            <a:pPr indent="0" lvl="0" marL="0" rtl="0" algn="l">
              <a:lnSpc>
                <a:spcPct val="100000"/>
              </a:lnSpc>
              <a:spcBef>
                <a:spcPts val="0"/>
              </a:spcBef>
              <a:spcAft>
                <a:spcPts val="0"/>
              </a:spcAft>
              <a:buSzPts val="1400"/>
              <a:buNone/>
            </a:pPr>
            <a:r>
              <a:t/>
            </a:r>
            <a:endParaRPr b="0" i="0">
              <a:solidFill>
                <a:srgbClr val="8F8F8F"/>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Η τήρηση του προτύπου συμπεριφοράς στο διαδίκτυο μπορεί να είναι σημαντική για την ενίσχυση της διαδικτυακής σας φήμης. Οι δυνητικοί εργοδότες συχνά ερευνούν τους υποψηφίους για εργασία και ίσως είναι πιο πιθανό να προσλάβουν κάποιον που συμπεριφέρεται στους άλλους με σεβασμό. Είναι επίσης πολύ σημαντικό να εξασκηθείτε στο πρότυπο συμπεριφοράς στο διαδίκτυο, ώστε να μπορείτε να επικοινωνείτε αποτελεσματικά με ανθρώπους όπως οι συνάδελφοι, οι συμμαθητές ή οι καθηγητές σας μέσω διαδικτυακών πλατφορμών. Για παράδειγμα, μπορεί να θεωρείτε σημαντικό να γνωρίζετε πώς να γράφετε ένα ευγενικό, επαγγελματικό μήνυμα ηλεκτρονικού ταχυδρομείου όταν ρωτάτε για μια ευκαιρία εργασίας έναν πιθανό εργοδότη.</a:t>
            </a:r>
            <a:endParaRPr/>
          </a:p>
          <a:p>
            <a:pPr indent="0" lvl="0" marL="0" rtl="0" algn="l">
              <a:lnSpc>
                <a:spcPct val="100000"/>
              </a:lnSpc>
              <a:spcBef>
                <a:spcPts val="0"/>
              </a:spcBef>
              <a:spcAft>
                <a:spcPts val="0"/>
              </a:spcAft>
              <a:buSzPts val="1400"/>
              <a:buNone/>
            </a:pPr>
            <a:r>
              <a:t/>
            </a:r>
            <a:endParaRPr b="0" i="0">
              <a:solidFill>
                <a:srgbClr val="8F8F8F"/>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8F8F8F"/>
                </a:solidFill>
                <a:latin typeface="Arial"/>
                <a:ea typeface="Arial"/>
                <a:cs typeface="Arial"/>
                <a:sym typeface="Arial"/>
              </a:rPr>
              <a:t>Όταν επικοινώνειτε στο διαδίκτυο, θα πρέπει πάντα να θυμάστε ότι </a:t>
            </a:r>
            <a:r>
              <a:rPr b="1" i="0" lang="el-GR">
                <a:solidFill>
                  <a:srgbClr val="8F8F8F"/>
                </a:solidFill>
                <a:latin typeface="Arial"/>
                <a:ea typeface="Arial"/>
                <a:cs typeface="Arial"/>
                <a:sym typeface="Arial"/>
              </a:rPr>
              <a:t>επικοινωνείτε με ανθρώπους</a:t>
            </a:r>
            <a:r>
              <a:rPr b="0" i="0" lang="el-GR">
                <a:solidFill>
                  <a:srgbClr val="8F8F8F"/>
                </a:solidFill>
                <a:latin typeface="Arial"/>
                <a:ea typeface="Arial"/>
                <a:cs typeface="Arial"/>
                <a:sym typeface="Arial"/>
              </a:rPr>
              <a:t> και όχι απλώς με υπολογιστές ή smartphones. Όπως και στον πραγματικό κόσμο, οι κανόνες συμπεριφοράς είναι απαραίτητοι στο διαδίκτυο. Η τήρηση του προτύπου συμπεριφοράς στο διαδίκτυο είναι επομένως σημαντική για την αποφυγή δυσμενών συνεπειών.</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F8F8F"/>
              </a:buClr>
              <a:buSzPts val="1200"/>
              <a:buFont typeface="Arial"/>
              <a:buNone/>
            </a:pPr>
            <a:r>
              <a:rPr b="0" i="0" lang="el-GR">
                <a:solidFill>
                  <a:srgbClr val="8F8F8F"/>
                </a:solidFill>
                <a:latin typeface="Arial"/>
                <a:ea typeface="Arial"/>
                <a:cs typeface="Arial"/>
                <a:sym typeface="Arial"/>
              </a:rPr>
              <a:t>Η συμπεριφορά στο διαδίκτυο μπορεί να είναι επικίνδυνη όπως το να περπατάτε στους δρόμους χωρίς να ακολουθείτε κανέναν κανόνα. </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8F8F8F"/>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8F8F8F"/>
                </a:solidFill>
                <a:latin typeface="Arial"/>
                <a:ea typeface="Arial"/>
                <a:cs typeface="Arial"/>
                <a:sym typeface="Arial"/>
              </a:rPr>
              <a:t>Όταν επικοινώνειτε στο διαδίκτυο, θα πρέπει πάντα να θυμάστε ότι </a:t>
            </a:r>
            <a:r>
              <a:rPr b="1" i="0" lang="el-GR">
                <a:solidFill>
                  <a:srgbClr val="8F8F8F"/>
                </a:solidFill>
                <a:latin typeface="Arial"/>
                <a:ea typeface="Arial"/>
                <a:cs typeface="Arial"/>
                <a:sym typeface="Arial"/>
              </a:rPr>
              <a:t>επικοινωνείτε με ανθρώπους</a:t>
            </a:r>
            <a:r>
              <a:rPr b="0" i="0" lang="el-GR">
                <a:solidFill>
                  <a:srgbClr val="8F8F8F"/>
                </a:solidFill>
                <a:latin typeface="Arial"/>
                <a:ea typeface="Arial"/>
                <a:cs typeface="Arial"/>
                <a:sym typeface="Arial"/>
              </a:rPr>
              <a:t> και όχι απλώς με υπολογιστές ή smartphones. Όπως και στον πραγματικό κόσμο, οι κανόνες συμπεριφοράς είναι απαραίτητοι στο διαδίκτυο. Η τήρηση του προτύπου συμπεριφοράς στο διαδίκτυο είναι επομένως σημαντική για την αποφυγή δυσμενών συνεπειών.</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Ακολουθούν 10 κανόνες που μπορείτε να ακολουθήσετε, οι οποίοι μπορεί να σας βοηθήσουν να εφαρμόσετε τη σωστή διαδικτυακή συμπεριφορά όταν συμμετέχετε σε διαδικτυακές συζητήσεις, είτε σε γραπτή είτε σε προφορική μορφή.</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Η ενσυναίσθηση περιλαμβάνει την επίδειξη υπομονής και κατανόησης κατά την αλληλεπίδραση με τους άλλους. Όταν γράφετε ή μιλάτε σε κάποιον στο διαδίκτυο, μπορείτε να δείξετε ενσυναίσθηση για να κατανοήσετε καλύτερα τα συναισθήματα και τις εμπειρίες του. </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Για παράδειγμα, αν κάποιος γράφει ή λέει κάτι με το οποίο διαφωνείτε, μπορείτε να εξασκηθείτε στην ενσυναίσθηση διαβάζοντας ή ακούγοντας ενεργά και κάνοντας ερωτήσεις με σεβασμό για να κατανοήσετε καλύτερα την άποψή του.</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Ειδικά όταν εργάζεστε στον τομέα GLAM, θα χρειαστείτε πολύ ενσυναίσθηση για να επικοινωνήσετε με πολλούς πελάτες με τον κατάλληλο τρόπο.</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Η υιοθέτηση ευγενικού τόνου είναι σημαντική για τη διάχυση του σεβασμού στο διαδίκτυο. Ο τόνος αναφέρεται στον τρόπο με τον οποίο ακούγονται τα μηνύματά σας στους παραλήπτες σας, συμπεριλαμβανομένης της επιλογής των λέξεων και της σύνταξής σας. Αν στέλνετε μηνύματα σε κάποιον στο διαδίκτυο ή αν γράφετε ένα email, προσπαθήστε να χρησιμοποιείτε έναν ευγενικό τόνο για να δείξετε ότι σέβεστε τις απόψεις του. Ακολουθούν μερικοί τρόποι με τους οποίους μπορείτε να επικοινωνήσετε με ευγένεια στο διαδίκτυο:</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Clr>
                <a:srgbClr val="2D2D2D"/>
              </a:buClr>
              <a:buSzPts val="1200"/>
              <a:buFont typeface="Arial"/>
              <a:buChar char="•"/>
            </a:pPr>
            <a:r>
              <a:rPr b="0" i="0" lang="el-GR">
                <a:solidFill>
                  <a:srgbClr val="2D2D2D"/>
                </a:solidFill>
                <a:latin typeface="Arial"/>
                <a:ea typeface="Arial"/>
                <a:cs typeface="Arial"/>
                <a:sym typeface="Arial"/>
              </a:rPr>
              <a:t>Χρησιμοποιήστε θετικές λέξεις στα μηνύματά σας</a:t>
            </a:r>
            <a:endParaRPr/>
          </a:p>
          <a:p>
            <a:pPr indent="0" lvl="0" marL="0" rtl="0" algn="l">
              <a:lnSpc>
                <a:spcPct val="100000"/>
              </a:lnSpc>
              <a:spcBef>
                <a:spcPts val="0"/>
              </a:spcBef>
              <a:spcAft>
                <a:spcPts val="0"/>
              </a:spcAft>
              <a:buClr>
                <a:srgbClr val="2D2D2D"/>
              </a:buClr>
              <a:buSzPts val="1200"/>
              <a:buFont typeface="Arial"/>
              <a:buChar char="•"/>
            </a:pPr>
            <a:r>
              <a:rPr b="0" i="0" lang="el-GR">
                <a:solidFill>
                  <a:srgbClr val="2D2D2D"/>
                </a:solidFill>
                <a:latin typeface="Arial"/>
                <a:ea typeface="Arial"/>
                <a:cs typeface="Arial"/>
                <a:sym typeface="Arial"/>
              </a:rPr>
              <a:t>Να είστε φιλικός και να γράφτε ευγενικά σχόλια</a:t>
            </a:r>
            <a:endParaRPr/>
          </a:p>
          <a:p>
            <a:pPr indent="0" lvl="0" marL="0" rtl="0" algn="l">
              <a:lnSpc>
                <a:spcPct val="100000"/>
              </a:lnSpc>
              <a:spcBef>
                <a:spcPts val="0"/>
              </a:spcBef>
              <a:spcAft>
                <a:spcPts val="0"/>
              </a:spcAft>
              <a:buClr>
                <a:srgbClr val="2D2D2D"/>
              </a:buClr>
              <a:buSzPts val="1200"/>
              <a:buFont typeface="Arial"/>
              <a:buChar char="•"/>
            </a:pPr>
            <a:r>
              <a:rPr b="0" i="0" lang="el-GR">
                <a:solidFill>
                  <a:srgbClr val="2D2D2D"/>
                </a:solidFill>
                <a:latin typeface="Arial"/>
                <a:ea typeface="Arial"/>
                <a:cs typeface="Arial"/>
                <a:sym typeface="Arial"/>
              </a:rPr>
              <a:t>Να επαινείτε τους άλλους χρήστες όταν αυτό είναι απαραίτητο</a:t>
            </a:r>
            <a:endParaRPr/>
          </a:p>
          <a:p>
            <a:pPr indent="0" lvl="0" marL="0" rtl="0" algn="l">
              <a:lnSpc>
                <a:spcPct val="100000"/>
              </a:lnSpc>
              <a:spcBef>
                <a:spcPts val="0"/>
              </a:spcBef>
              <a:spcAft>
                <a:spcPts val="0"/>
              </a:spcAft>
              <a:buClr>
                <a:srgbClr val="2D2D2D"/>
              </a:buClr>
              <a:buSzPts val="1200"/>
              <a:buFont typeface="Arial"/>
              <a:buChar char="•"/>
            </a:pPr>
            <a:r>
              <a:rPr b="0" i="0" lang="el-GR">
                <a:solidFill>
                  <a:srgbClr val="2D2D2D"/>
                </a:solidFill>
                <a:latin typeface="Arial"/>
                <a:ea typeface="Arial"/>
                <a:cs typeface="Arial"/>
                <a:sym typeface="Arial"/>
              </a:rPr>
              <a:t>Χρησιμοποιήστε φράσεις όπως "παρακαλώ" και "ευχαριστώ"</a:t>
            </a:r>
            <a:endParaRPr b="0" i="0">
              <a:solidFill>
                <a:srgbClr val="2D2D2D"/>
              </a:solidFill>
              <a:latin typeface="Arial"/>
              <a:ea typeface="Arial"/>
              <a:cs typeface="Arial"/>
              <a:sym typeface="Arial"/>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Είναι σημαντικό να χρησιμοποιείτε γλώσσα που δείχνει σεβασμό όταν επικοινωνείτε με άλλους στο διαδίκτυο, επειδή οι άνθρωποι μπορεί να αξιολογήσουν τον τρόπο με τον οποίο τους συμπεριφέρεστε με βάση τον τρόπο που τους μιλάτε. Να φέρεστε σε όλους τους ανθρώπους με τον ίδιο φιλικό τρόπο, ανεξάρτητα από την ηλικία τους. Κάθε άτομο έχει την ίδια αξία και πρέπει να αντιμετωπίζεται με τον ίδιο σεβασμό που θέλετε και εσείς για τον εαυτό σας. </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Προσπαθήστε να χρησιμοποιείτε ευγενική γλώσσα όταν μιλάτε ή γράφετε σε άλλους στο διαδίκτυο, όπως όταν γράφετε σε ένα δημόσιο φόρουμ ή όταν αλληλεπιδράτε με ανθρώπους στα μέσα κοινωνικής δικτύωσης. Για παράδειγμα, μπορεί να χρησιμοποιείτε χαλαρή γλώσσα όταν μιλάτε με έναν συνάδελφο στο διαδίκτυο, αλλά μπορεί να χρησιμοποιείτε πιο επίσημη, με σεβασμό γλώσσα όταν μιλάτε ή γράφετε με έναν διευθυντή.</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Ειδικά στον τομέα GLAM θα συναντήσετε ανθρώπους όλων των ηλικιών, φύλων και θρησκειών. Είναι οι πελάτες σας και θα πρέπει να τους αντιμετωπίζετε με τον ίδιο σεβασμό.</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Είναι σημαντικό να στέλνετε τον κατάλληλο αριθμό μηνυμάτων ή emails σε ανθρώπους στο διαδίκτυο. Για παράδειγμα, μπορείτε να στέλνετε μόνο μηνύματα σχετικά με τη δουλειά σας στους συναδέλφους σας ή να στέλνετε μόνο προσωπικά μηνύματα στους φίλους σας. Οι άνθρωποι μπορεί να το εκτιμήσουν αν στέλνετε μόνο μερικά emails μέσα σε ένα συγκεκριμένο χρονικό διάστημα, όπως μία φορά την εβδομάδα ή όποτε είναι απαραίτητο.</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l-GR">
                <a:solidFill>
                  <a:srgbClr val="2D2D2D"/>
                </a:solidFill>
                <a:latin typeface="Arial"/>
                <a:ea typeface="Arial"/>
                <a:cs typeface="Arial"/>
                <a:sym typeface="Arial"/>
              </a:rPr>
              <a:t>Για παράδειγμα, στις βιβλιοθήκες θα πρέπει να στέλνετε emails όταν οι χρήστες ξεχνούν να επιστρέψουν τα βιβλία τους. Μην στέλνετε προσωπικά emails σε πελάτες στη δουλειά σας. Αυτό είναι απολύτως απαγορευτικό.  </a:t>
            </a: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hyperlink" Target="https://www.indeed.com/career-advice/career-development/email-etiquette" TargetMode="External"/><Relationship Id="rId6" Type="http://schemas.openxmlformats.org/officeDocument/2006/relationships/hyperlink" Target="https://www.indeed.com/career-advice/career-development/examples-of-tone" TargetMode="External"/><Relationship Id="rId7"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microsoft.com/en-us/microsoft-365/p/microsoft-365-personal/cfq7ttc0k5bf?activetab=pivot:overviewtab" TargetMode="External"/><Relationship Id="rId4" Type="http://schemas.openxmlformats.org/officeDocument/2006/relationships/hyperlink" Target="https://www.google.com/docs/about/" TargetMode="External"/><Relationship Id="rId10" Type="http://schemas.openxmlformats.org/officeDocument/2006/relationships/image" Target="../media/image16.jpg"/><Relationship Id="rId9" Type="http://schemas.openxmlformats.org/officeDocument/2006/relationships/image" Target="../media/image17.png"/><Relationship Id="rId5" Type="http://schemas.openxmlformats.org/officeDocument/2006/relationships/hyperlink" Target="https://app.grammarly.com/" TargetMode="External"/><Relationship Id="rId6" Type="http://schemas.openxmlformats.org/officeDocument/2006/relationships/image" Target="../media/image3.png"/><Relationship Id="rId7" Type="http://schemas.openxmlformats.org/officeDocument/2006/relationships/image" Target="../media/image9.jpg"/><Relationship Id="rId8"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indeed.com/career-advice/career-development/netiquettes" TargetMode="External"/><Relationship Id="rId4" Type="http://schemas.openxmlformats.org/officeDocument/2006/relationships/hyperlink" Target="https://www.indeed.com/career-advice/career-development/examples-of-tone" TargetMode="External"/><Relationship Id="rId9" Type="http://schemas.openxmlformats.org/officeDocument/2006/relationships/image" Target="../media/image9.jpg"/><Relationship Id="rId5" Type="http://schemas.openxmlformats.org/officeDocument/2006/relationships/hyperlink" Target="https://www.indeed.com/career-advice/career-development/email-etiquette" TargetMode="External"/><Relationship Id="rId6" Type="http://schemas.openxmlformats.org/officeDocument/2006/relationships/hyperlink" Target="https://www.kaspersky.com/resource-center/preemptive-safety/what-is-netiquette" TargetMode="External"/><Relationship Id="rId7" Type="http://schemas.openxmlformats.org/officeDocument/2006/relationships/hyperlink" Target="http://www.pixabay.com/"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png"/><Relationship Id="rId10" Type="http://schemas.openxmlformats.org/officeDocument/2006/relationships/image" Target="../media/image23.png"/><Relationship Id="rId9"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5.jpg"/><Relationship Id="rId8"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l-GR" sz="3600"/>
            </a:br>
            <a:r>
              <a:rPr b="1" lang="el-GR" sz="3600"/>
              <a:t>Πρόγραμμα μικτής μάθησης</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b="1" lang="el-GR"/>
              <a:t>Ενότητα 3: ΕΠΙΚΟΙΝΩΝΙΑ &amp; ΣΥΝΕΡΓΑΣΙΑ </a:t>
            </a:r>
            <a:endParaRPr/>
          </a:p>
          <a:p>
            <a:pPr indent="0" lvl="0" marL="0" rtl="0" algn="ctr">
              <a:lnSpc>
                <a:spcPct val="90000"/>
              </a:lnSpc>
              <a:spcBef>
                <a:spcPts val="1000"/>
              </a:spcBef>
              <a:spcAft>
                <a:spcPts val="0"/>
              </a:spcAft>
              <a:buClr>
                <a:schemeClr val="dk1"/>
              </a:buClr>
              <a:buSzPts val="2400"/>
              <a:buNone/>
            </a:pPr>
            <a:r>
              <a:rPr b="1" lang="el-GR"/>
              <a:t>Συνεδρία 3: Πρότυπο συμπεριφοράς στο διαδίκτυο </a:t>
            </a:r>
            <a:endParaRPr b="1"/>
          </a:p>
          <a:p>
            <a:pPr indent="0" lvl="0" marL="0" rtl="0" algn="ctr">
              <a:lnSpc>
                <a:spcPct val="90000"/>
              </a:lnSpc>
              <a:spcBef>
                <a:spcPts val="1000"/>
              </a:spcBef>
              <a:spcAft>
                <a:spcPts val="0"/>
              </a:spcAft>
              <a:buClr>
                <a:schemeClr val="dk1"/>
              </a:buClr>
              <a:buSzPts val="2400"/>
              <a:buNone/>
            </a:pPr>
            <a:r>
              <a:rPr lang="el-GR"/>
              <a:t>Αναπτύχθηκε από: VINCO</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3645451" y="517166"/>
            <a:ext cx="7661582"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l-GR"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sp>
        <p:nvSpPr>
          <p:cNvPr id="95" name="Google Shape;95;p1"/>
          <p:cNvSpPr txBox="1"/>
          <p:nvPr/>
        </p:nvSpPr>
        <p:spPr>
          <a:xfrm>
            <a:off x="698154" y="6148955"/>
            <a:ext cx="8444971"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l-GR" sz="1050" u="none" cap="none" strike="noStrike">
                <a:solidFill>
                  <a:schemeClr val="dk1"/>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b="0" i="0" sz="105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5. Έλεγχος για γραμματικά λάθη</a:t>
            </a:r>
            <a:endParaRPr/>
          </a:p>
        </p:txBody>
      </p:sp>
      <p:pic>
        <p:nvPicPr>
          <p:cNvPr id="179" name="Google Shape;179;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Grafik, Lernen, Zu Schreiben, Fehler" id="181" name="Google Shape;181;p10"/>
          <p:cNvPicPr preferRelativeResize="0"/>
          <p:nvPr/>
        </p:nvPicPr>
        <p:blipFill rotWithShape="1">
          <a:blip r:embed="rId5">
            <a:alphaModFix/>
          </a:blip>
          <a:srcRect b="0" l="0" r="0" t="0"/>
          <a:stretch/>
        </p:blipFill>
        <p:spPr>
          <a:xfrm>
            <a:off x="3393790" y="1485966"/>
            <a:ext cx="5404419" cy="46909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6. Σεβασμός της ιδιωτικότητας των άλλων</a:t>
            </a:r>
            <a:endParaRPr/>
          </a:p>
        </p:txBody>
      </p:sp>
      <p:pic>
        <p:nvPicPr>
          <p:cNvPr id="188" name="Google Shape;188;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0" name="Google Shape;190;p11"/>
          <p:cNvPicPr preferRelativeResize="0"/>
          <p:nvPr/>
        </p:nvPicPr>
        <p:blipFill rotWithShape="1">
          <a:blip r:embed="rId5">
            <a:alphaModFix/>
          </a:blip>
          <a:srcRect b="0" l="0" r="0" t="0"/>
          <a:stretch/>
        </p:blipFill>
        <p:spPr>
          <a:xfrm>
            <a:off x="3769290" y="1907596"/>
            <a:ext cx="4653419" cy="46534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7. Αποστολή ξεκάθαρων μηνυμάτων</a:t>
            </a:r>
            <a:endParaRPr/>
          </a:p>
        </p:txBody>
      </p:sp>
      <p:pic>
        <p:nvPicPr>
          <p:cNvPr id="197" name="Google Shape;197;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8" name="Google Shape;198;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Brillen, Rahmen, Brille, Linsen" id="199" name="Google Shape;199;p12"/>
          <p:cNvPicPr preferRelativeResize="0"/>
          <p:nvPr/>
        </p:nvPicPr>
        <p:blipFill rotWithShape="1">
          <a:blip r:embed="rId5">
            <a:alphaModFix/>
          </a:blip>
          <a:srcRect b="0" l="0" r="0" t="0"/>
          <a:stretch/>
        </p:blipFill>
        <p:spPr>
          <a:xfrm>
            <a:off x="2115336" y="1300986"/>
            <a:ext cx="8569890" cy="42849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8. Δημιουργία κατάλληλων διαδικτυακών αναρτήσεων</a:t>
            </a:r>
            <a:endParaRPr/>
          </a:p>
        </p:txBody>
      </p:sp>
      <p:pic>
        <p:nvPicPr>
          <p:cNvPr id="206" name="Google Shape;206;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7" name="Google Shape;207;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8" name="Google Shape;208;p13"/>
          <p:cNvPicPr preferRelativeResize="0"/>
          <p:nvPr/>
        </p:nvPicPr>
        <p:blipFill rotWithShape="1">
          <a:blip r:embed="rId5">
            <a:alphaModFix/>
          </a:blip>
          <a:srcRect b="0" l="0" r="0" t="0"/>
          <a:stretch/>
        </p:blipFill>
        <p:spPr>
          <a:xfrm>
            <a:off x="3317413" y="1775430"/>
            <a:ext cx="5557174" cy="42026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9. Άμεση απάντηση σε emails</a:t>
            </a:r>
            <a:endParaRPr/>
          </a:p>
        </p:txBody>
      </p:sp>
      <p:pic>
        <p:nvPicPr>
          <p:cNvPr id="215" name="Google Shape;215;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6" name="Google Shape;216;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Schnecke, Motor, Turbo, Bewegung" id="217" name="Google Shape;217;p14"/>
          <p:cNvPicPr preferRelativeResize="0"/>
          <p:nvPr/>
        </p:nvPicPr>
        <p:blipFill rotWithShape="1">
          <a:blip r:embed="rId5">
            <a:alphaModFix/>
          </a:blip>
          <a:srcRect b="0" l="0" r="0" t="0"/>
          <a:stretch/>
        </p:blipFill>
        <p:spPr>
          <a:xfrm>
            <a:off x="2368016" y="1690688"/>
            <a:ext cx="7455967" cy="40833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10. Προσεκτική ανάγνωση του περιεχομένου</a:t>
            </a:r>
            <a:endParaRPr/>
          </a:p>
        </p:txBody>
      </p:sp>
      <p:pic>
        <p:nvPicPr>
          <p:cNvPr id="224" name="Google Shape;224;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5" name="Google Shape;225;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26" name="Google Shape;226;p15"/>
          <p:cNvPicPr preferRelativeResize="0"/>
          <p:nvPr/>
        </p:nvPicPr>
        <p:blipFill rotWithShape="1">
          <a:blip r:embed="rId5">
            <a:alphaModFix/>
          </a:blip>
          <a:srcRect b="0" l="0" r="0" t="0"/>
          <a:stretch/>
        </p:blipFill>
        <p:spPr>
          <a:xfrm>
            <a:off x="3957359" y="1751824"/>
            <a:ext cx="4277281" cy="43109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Κουτί πρώτων βοηθειών! </a:t>
            </a:r>
            <a:endParaRPr/>
          </a:p>
        </p:txBody>
      </p:sp>
      <p:pic>
        <p:nvPicPr>
          <p:cNvPr id="233" name="Google Shape;233;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4" name="Google Shape;234;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Rotes Kreuz, Berater, Hilfe, Erste Hilfe" id="235" name="Google Shape;235;p16"/>
          <p:cNvPicPr preferRelativeResize="0"/>
          <p:nvPr/>
        </p:nvPicPr>
        <p:blipFill rotWithShape="1">
          <a:blip r:embed="rId5">
            <a:alphaModFix/>
          </a:blip>
          <a:srcRect b="0" l="0" r="0" t="0"/>
          <a:stretch/>
        </p:blipFill>
        <p:spPr>
          <a:xfrm>
            <a:off x="2887995" y="1329069"/>
            <a:ext cx="5960242" cy="49967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Επιπλέον πηγές</a:t>
            </a:r>
            <a:endParaRPr/>
          </a:p>
        </p:txBody>
      </p:sp>
      <p:pic>
        <p:nvPicPr>
          <p:cNvPr id="242" name="Google Shape;242;p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3" name="Google Shape;243;p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44" name="Google Shape;24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D2D2D"/>
              </a:buClr>
              <a:buSzPts val="2800"/>
              <a:buChar char="•"/>
            </a:pPr>
            <a:r>
              <a:rPr b="1" i="0" lang="el-GR" u="sng">
                <a:solidFill>
                  <a:srgbClr val="2D2D2D"/>
                </a:solidFill>
                <a:latin typeface="Arial"/>
                <a:ea typeface="Arial"/>
                <a:cs typeface="Arial"/>
                <a:sym typeface="Arial"/>
                <a:hlinkClick r:id="rId5">
                  <a:extLst>
                    <a:ext uri="{A12FA001-AC4F-418D-AE19-62706E023703}">
                      <ahyp:hlinkClr val="tx"/>
                    </a:ext>
                  </a:extLst>
                </a:hlinkClick>
              </a:rPr>
              <a:t>28 Best Practices for Email Etiquette in the Workplace</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a:solidFill>
                <a:srgbClr val="2D2D2D"/>
              </a:solidFill>
              <a:latin typeface="Arial"/>
              <a:ea typeface="Arial"/>
              <a:cs typeface="Arial"/>
              <a:sym typeface="Arial"/>
            </a:endParaRPr>
          </a:p>
          <a:p>
            <a:pPr indent="-228600" lvl="0" marL="228600" rtl="0" algn="l">
              <a:lnSpc>
                <a:spcPct val="90000"/>
              </a:lnSpc>
              <a:spcBef>
                <a:spcPts val="1000"/>
              </a:spcBef>
              <a:spcAft>
                <a:spcPts val="0"/>
              </a:spcAft>
              <a:buClr>
                <a:srgbClr val="2D2D2D"/>
              </a:buClr>
              <a:buSzPts val="2800"/>
              <a:buChar char="•"/>
            </a:pPr>
            <a:r>
              <a:rPr b="1" i="0" lang="el-GR" u="sng">
                <a:solidFill>
                  <a:srgbClr val="2D2D2D"/>
                </a:solidFill>
                <a:latin typeface="Arial"/>
                <a:ea typeface="Arial"/>
                <a:cs typeface="Arial"/>
                <a:sym typeface="Arial"/>
                <a:hlinkClick r:id="rId6">
                  <a:extLst>
                    <a:ext uri="{A12FA001-AC4F-418D-AE19-62706E023703}">
                      <ahyp:hlinkClr val="tx"/>
                    </a:ext>
                  </a:extLst>
                </a:hlinkClick>
              </a:rPr>
              <a:t>A Guide for Writers: 13 Examples of Tone in Writing</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b="1" i="0">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descr="Rotes Kreuz, Berater, Hilfe, Erste Hilfe" id="245" name="Google Shape;245;p17"/>
          <p:cNvPicPr preferRelativeResize="0"/>
          <p:nvPr/>
        </p:nvPicPr>
        <p:blipFill rotWithShape="1">
          <a:blip r:embed="rId7">
            <a:alphaModFix/>
          </a:blip>
          <a:srcRect b="0" l="0" r="0" t="0"/>
          <a:stretch/>
        </p:blipFill>
        <p:spPr>
          <a:xfrm>
            <a:off x="4531849" y="3938413"/>
            <a:ext cx="3128302" cy="26226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Εργαλεία συγγραφής κειμένων και δημιουργίας περιεχομένων</a:t>
            </a:r>
            <a:endParaRPr/>
          </a:p>
        </p:txBody>
      </p:sp>
      <p:sp>
        <p:nvSpPr>
          <p:cNvPr id="252" name="Google Shape;25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l-GR"/>
              <a:t>Microsoft Word (</a:t>
            </a:r>
            <a:r>
              <a:rPr lang="el-GR" u="sng">
                <a:solidFill>
                  <a:schemeClr val="hlink"/>
                </a:solidFill>
                <a:hlinkClick r:id="rId3"/>
              </a:rPr>
              <a:t>https://www.microsoft.com/en-us/microsoft-365/p/microsoft-365-personal/cfq7ttc0k5bf?activetab=pivot:overviewtab</a:t>
            </a:r>
            <a:endParaRPr/>
          </a:p>
          <a:p>
            <a:pPr indent="-2286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l-GR"/>
              <a:t>Google Docs (</a:t>
            </a:r>
            <a:r>
              <a:rPr lang="el-GR" u="sng">
                <a:solidFill>
                  <a:schemeClr val="hlink"/>
                </a:solidFill>
                <a:hlinkClick r:id="rId4"/>
              </a:rPr>
              <a:t>https://www.google.com/docs/about/</a:t>
            </a:r>
            <a:r>
              <a:rPr lang="el-GR"/>
              <a:t>)</a:t>
            </a:r>
            <a:endParaRPr/>
          </a:p>
          <a:p>
            <a:pPr indent="-2286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l-GR"/>
              <a:t>Grammarly (</a:t>
            </a:r>
            <a:r>
              <a:rPr lang="el-GR" u="sng">
                <a:solidFill>
                  <a:schemeClr val="hlink"/>
                </a:solidFill>
                <a:hlinkClick r:id="rId5"/>
              </a:rPr>
              <a:t>https://app.grammarly.com/</a:t>
            </a:r>
            <a:r>
              <a:rPr lang="el-GR"/>
              <a: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53" name="Google Shape;253;p18"/>
          <p:cNvPicPr preferRelativeResize="0"/>
          <p:nvPr/>
        </p:nvPicPr>
        <p:blipFill rotWithShape="1">
          <a:blip r:embed="rId6">
            <a:alphaModFix/>
          </a:blip>
          <a:srcRect b="0" l="0" r="0" t="0"/>
          <a:stretch/>
        </p:blipFill>
        <p:spPr>
          <a:xfrm>
            <a:off x="320512" y="5585931"/>
            <a:ext cx="1182064" cy="1182064"/>
          </a:xfrm>
          <a:prstGeom prst="rect">
            <a:avLst/>
          </a:prstGeom>
          <a:noFill/>
          <a:ln>
            <a:noFill/>
          </a:ln>
        </p:spPr>
      </p:pic>
      <p:pic>
        <p:nvPicPr>
          <p:cNvPr id="254" name="Google Shape;254;p18"/>
          <p:cNvPicPr preferRelativeResize="0"/>
          <p:nvPr/>
        </p:nvPicPr>
        <p:blipFill rotWithShape="1">
          <a:blip r:embed="rId7">
            <a:alphaModFix/>
          </a:blip>
          <a:srcRect b="0" l="0" r="0" t="0"/>
          <a:stretch/>
        </p:blipFill>
        <p:spPr>
          <a:xfrm>
            <a:off x="9498964" y="6062785"/>
            <a:ext cx="2372524" cy="498230"/>
          </a:xfrm>
          <a:prstGeom prst="rect">
            <a:avLst/>
          </a:prstGeom>
          <a:noFill/>
          <a:ln>
            <a:noFill/>
          </a:ln>
        </p:spPr>
      </p:pic>
      <p:pic>
        <p:nvPicPr>
          <p:cNvPr descr="grammarly logo.png" id="255" name="Google Shape;255;p18"/>
          <p:cNvPicPr preferRelativeResize="0"/>
          <p:nvPr/>
        </p:nvPicPr>
        <p:blipFill rotWithShape="1">
          <a:blip r:embed="rId8">
            <a:alphaModFix/>
          </a:blip>
          <a:srcRect b="0" l="0" r="0" t="0"/>
          <a:stretch/>
        </p:blipFill>
        <p:spPr>
          <a:xfrm>
            <a:off x="7593105" y="4466664"/>
            <a:ext cx="992841" cy="992841"/>
          </a:xfrm>
          <a:prstGeom prst="rect">
            <a:avLst/>
          </a:prstGeom>
          <a:noFill/>
          <a:ln>
            <a:noFill/>
          </a:ln>
        </p:spPr>
      </p:pic>
      <p:pic>
        <p:nvPicPr>
          <p:cNvPr descr="google docs.png" id="256" name="Google Shape;256;p18"/>
          <p:cNvPicPr preferRelativeResize="0"/>
          <p:nvPr/>
        </p:nvPicPr>
        <p:blipFill rotWithShape="1">
          <a:blip r:embed="rId9">
            <a:alphaModFix/>
          </a:blip>
          <a:srcRect b="0" l="0" r="0" t="0"/>
          <a:stretch/>
        </p:blipFill>
        <p:spPr>
          <a:xfrm>
            <a:off x="9036422" y="2971375"/>
            <a:ext cx="1308847" cy="1314690"/>
          </a:xfrm>
          <a:prstGeom prst="rect">
            <a:avLst/>
          </a:prstGeom>
          <a:noFill/>
          <a:ln>
            <a:noFill/>
          </a:ln>
        </p:spPr>
      </p:pic>
      <p:pic>
        <p:nvPicPr>
          <p:cNvPr descr="microsoft word.jpg" id="257" name="Google Shape;257;p18"/>
          <p:cNvPicPr preferRelativeResize="0"/>
          <p:nvPr/>
        </p:nvPicPr>
        <p:blipFill rotWithShape="1">
          <a:blip r:embed="rId10">
            <a:alphaModFix/>
          </a:blip>
          <a:srcRect b="0" l="0" r="0" t="0"/>
          <a:stretch/>
        </p:blipFill>
        <p:spPr>
          <a:xfrm>
            <a:off x="10345269" y="1441573"/>
            <a:ext cx="1313610" cy="13136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el-GR" sz="4400">
                <a:solidFill>
                  <a:schemeClr val="accent1"/>
                </a:solidFill>
              </a:rPr>
              <a:t>Αναφορές</a:t>
            </a:r>
            <a:br>
              <a:rPr lang="el-GR" sz="4400"/>
            </a:br>
            <a:endParaRPr/>
          </a:p>
        </p:txBody>
      </p:sp>
      <p:sp>
        <p:nvSpPr>
          <p:cNvPr id="263" name="Google Shape;263;p19"/>
          <p:cNvSpPr txBox="1"/>
          <p:nvPr>
            <p:ph idx="1" type="body"/>
          </p:nvPr>
        </p:nvSpPr>
        <p:spPr>
          <a:xfrm>
            <a:off x="838200" y="1294622"/>
            <a:ext cx="10515600" cy="468737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l-GR" u="sng">
                <a:solidFill>
                  <a:schemeClr val="hlink"/>
                </a:solidFill>
                <a:hlinkClick r:id="rId3"/>
              </a:rPr>
              <a:t>https://www.indeed.com/career-advice/career-development/netiquettes</a:t>
            </a:r>
            <a:r>
              <a:rPr lang="el-GR"/>
              <a:t> </a:t>
            </a:r>
            <a:endParaRPr/>
          </a:p>
          <a:p>
            <a:pPr indent="-228600" lvl="0" marL="228600" rtl="0" algn="l">
              <a:lnSpc>
                <a:spcPct val="90000"/>
              </a:lnSpc>
              <a:spcBef>
                <a:spcPts val="1000"/>
              </a:spcBef>
              <a:spcAft>
                <a:spcPts val="0"/>
              </a:spcAft>
              <a:buClr>
                <a:schemeClr val="dk1"/>
              </a:buClr>
              <a:buSzPts val="2800"/>
              <a:buChar char="•"/>
            </a:pPr>
            <a:r>
              <a:rPr lang="el-GR" u="sng">
                <a:solidFill>
                  <a:schemeClr val="hlink"/>
                </a:solidFill>
                <a:hlinkClick r:id="rId4"/>
              </a:rPr>
              <a:t>https://www.indeed.com/career-advice/career-development/examples-of-tone</a:t>
            </a:r>
            <a:r>
              <a:rPr lang="el-GR"/>
              <a:t> </a:t>
            </a:r>
            <a:endParaRPr/>
          </a:p>
          <a:p>
            <a:pPr indent="-228600" lvl="0" marL="228600" rtl="0" algn="l">
              <a:lnSpc>
                <a:spcPct val="90000"/>
              </a:lnSpc>
              <a:spcBef>
                <a:spcPts val="1000"/>
              </a:spcBef>
              <a:spcAft>
                <a:spcPts val="0"/>
              </a:spcAft>
              <a:buClr>
                <a:schemeClr val="dk1"/>
              </a:buClr>
              <a:buSzPts val="2800"/>
              <a:buChar char="•"/>
            </a:pPr>
            <a:r>
              <a:rPr lang="el-GR" u="sng">
                <a:solidFill>
                  <a:schemeClr val="hlink"/>
                </a:solidFill>
                <a:hlinkClick r:id="rId5"/>
              </a:rPr>
              <a:t>https://www.indeed.com/career-advice/career-development/email-etiquette</a:t>
            </a:r>
            <a:r>
              <a:rPr lang="el-GR"/>
              <a:t> </a:t>
            </a:r>
            <a:endParaRPr/>
          </a:p>
          <a:p>
            <a:pPr indent="-228600" lvl="0" marL="228600" rtl="0" algn="l">
              <a:lnSpc>
                <a:spcPct val="90000"/>
              </a:lnSpc>
              <a:spcBef>
                <a:spcPts val="1000"/>
              </a:spcBef>
              <a:spcAft>
                <a:spcPts val="0"/>
              </a:spcAft>
              <a:buClr>
                <a:schemeClr val="dk1"/>
              </a:buClr>
              <a:buSzPts val="2800"/>
              <a:buChar char="•"/>
            </a:pPr>
            <a:r>
              <a:rPr lang="el-GR" u="sng">
                <a:solidFill>
                  <a:schemeClr val="hlink"/>
                </a:solidFill>
                <a:hlinkClick r:id="rId6"/>
              </a:rPr>
              <a:t>https://www.kaspersky.com/resource-center/preemptive-safety/what-is-netiquette</a:t>
            </a:r>
            <a:r>
              <a:rPr lang="el-GR"/>
              <a:t>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l-GR"/>
              <a:t>Φωτογραφίες:</a:t>
            </a:r>
            <a:endParaRPr/>
          </a:p>
          <a:p>
            <a:pPr indent="-228600" lvl="0" marL="228600" rtl="0" algn="l">
              <a:lnSpc>
                <a:spcPct val="90000"/>
              </a:lnSpc>
              <a:spcBef>
                <a:spcPts val="1000"/>
              </a:spcBef>
              <a:spcAft>
                <a:spcPts val="0"/>
              </a:spcAft>
              <a:buClr>
                <a:schemeClr val="dk1"/>
              </a:buClr>
              <a:buSzPts val="2800"/>
              <a:buChar char="•"/>
            </a:pPr>
            <a:r>
              <a:rPr lang="el-GR" u="sng">
                <a:solidFill>
                  <a:schemeClr val="hlink"/>
                </a:solidFill>
                <a:hlinkClick r:id="rId7"/>
              </a:rPr>
              <a:t>www.pixabay.com</a:t>
            </a:r>
            <a:r>
              <a:rPr lang="el-GR"/>
              <a:t>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64" name="Google Shape;264;p19"/>
          <p:cNvPicPr preferRelativeResize="0"/>
          <p:nvPr/>
        </p:nvPicPr>
        <p:blipFill rotWithShape="1">
          <a:blip r:embed="rId8">
            <a:alphaModFix/>
          </a:blip>
          <a:srcRect b="0" l="0" r="0" t="0"/>
          <a:stretch/>
        </p:blipFill>
        <p:spPr>
          <a:xfrm>
            <a:off x="320512" y="5585931"/>
            <a:ext cx="1182064" cy="1182064"/>
          </a:xfrm>
          <a:prstGeom prst="rect">
            <a:avLst/>
          </a:prstGeom>
          <a:noFill/>
          <a:ln>
            <a:noFill/>
          </a:ln>
        </p:spPr>
      </p:pic>
      <p:pic>
        <p:nvPicPr>
          <p:cNvPr id="265" name="Google Shape;265;p19"/>
          <p:cNvPicPr preferRelativeResize="0"/>
          <p:nvPr/>
        </p:nvPicPr>
        <p:blipFill rotWithShape="1">
          <a:blip r:embed="rId9">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Στόχοι και μαθησιακά αποτελέσματα</a:t>
            </a:r>
            <a:endParaRPr/>
          </a:p>
        </p:txBody>
      </p:sp>
      <p:pic>
        <p:nvPicPr>
          <p:cNvPr id="102" name="Google Shape;102;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4" name="Google Shape;104;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105" name="Google Shape;105;p2"/>
          <p:cNvGraphicFramePr/>
          <p:nvPr/>
        </p:nvGraphicFramePr>
        <p:xfrm>
          <a:off x="838200" y="1690688"/>
          <a:ext cx="3000000" cy="3000000"/>
        </p:xfrm>
        <a:graphic>
          <a:graphicData uri="http://schemas.openxmlformats.org/drawingml/2006/table">
            <a:tbl>
              <a:tblPr bandRow="1" firstRow="1">
                <a:noFill/>
                <a:tableStyleId>{1662228A-BA1A-4905-AF12-919981F40D81}</a:tableStyleId>
              </a:tblPr>
              <a:tblGrid>
                <a:gridCol w="5122725"/>
                <a:gridCol w="5122725"/>
              </a:tblGrid>
              <a:tr h="1004250">
                <a:tc>
                  <a:txBody>
                    <a:bodyPr/>
                    <a:lstStyle/>
                    <a:p>
                      <a:pPr indent="0" lvl="0" marL="0" marR="0" rtl="0" algn="ctr">
                        <a:lnSpc>
                          <a:spcPct val="100000"/>
                        </a:lnSpc>
                        <a:spcBef>
                          <a:spcPts val="0"/>
                        </a:spcBef>
                        <a:spcAft>
                          <a:spcPts val="0"/>
                        </a:spcAft>
                        <a:buClr>
                          <a:srgbClr val="000000"/>
                        </a:buClr>
                        <a:buSzPts val="2400"/>
                        <a:buFont typeface="Arial"/>
                        <a:buNone/>
                      </a:pPr>
                      <a:r>
                        <a:rPr lang="el-GR" sz="2400" u="none" cap="none" strike="noStrike"/>
                        <a:t>Στόχοι της συνεδρίας</a:t>
                      </a:r>
                      <a:endParaRPr sz="2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lang="el-GR" sz="2400" u="none" cap="none" strike="noStrike"/>
                        <a:t>Μαθησιακά αποτελέσματα</a:t>
                      </a:r>
                      <a:endParaRPr sz="2400" u="none" cap="none" strike="noStrike"/>
                    </a:p>
                  </a:txBody>
                  <a:tcPr marT="45725" marB="45725" marR="91450" marL="91450" anchor="ctr"/>
                </a:tc>
              </a:tr>
              <a:tr h="1004250">
                <a:tc>
                  <a:txBody>
                    <a:bodyPr/>
                    <a:lstStyle/>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l-GR" sz="2000" u="none" cap="none" strike="noStrike"/>
                        <a:t>Ορισμός του όρου “netiquette”</a:t>
                      </a:r>
                      <a:endParaRPr sz="2000" u="none" cap="none" strike="noStrike"/>
                    </a:p>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l-GR" sz="2000" u="none" cap="none" strike="noStrike"/>
                        <a:t>Κανόνες για την καλή συμπεριφορά στο διαδίκτυο</a:t>
                      </a:r>
                      <a:endParaRPr sz="1400" u="none" cap="none" strike="noStrike"/>
                    </a:p>
                  </a:txBody>
                  <a:tcPr marT="45725" marB="45725" marR="91450" marL="91450"/>
                </a:tc>
                <a:tc>
                  <a:txBody>
                    <a:bodyPr/>
                    <a:lstStyle/>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l-GR" sz="2000" u="none" cap="none" strike="noStrike"/>
                        <a:t>Γνώση για σωστή συμπεριφορά στην ψηφιακή επικοινωνία και συνεργασία</a:t>
                      </a:r>
                      <a:endParaRPr sz="1400" u="none" cap="none" strike="noStrike"/>
                    </a:p>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el-GR" sz="2000" u="none" cap="none" strike="noStrike"/>
                        <a:t>Αντανάκλαση της δική σου συμπεριφορά και τη συμπεριφορά των άλλων στην ψηφιακή επικοινωνία </a:t>
                      </a:r>
                      <a:endParaRPr sz="1400" u="none" cap="none" strike="noStrike"/>
                    </a:p>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txBody>
                  <a:tcPr marT="45725" marB="45725" marR="91450" marL="9145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0"/>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71" name="Google Shape;271;p20"/>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72" name="Google Shape;272;p20"/>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20"/>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4" name="Google Shape;274;p20"/>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75" name="Google Shape;275;p20"/>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76" name="Google Shape;276;p20"/>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77" name="Google Shape;277;p20"/>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78" name="Google Shape;278;p20"/>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79" name="Google Shape;279;p20"/>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Αριθμός έργου: 2022-1-AT01-KA220-ADU-00008513</a:t>
            </a:r>
            <a:endParaRPr b="0" i="0" sz="1800" u="none" cap="none" strike="noStrike">
              <a:solidFill>
                <a:schemeClr val="dk1"/>
              </a:solidFill>
              <a:latin typeface="Calibri"/>
              <a:ea typeface="Calibri"/>
              <a:cs typeface="Calibri"/>
              <a:sym typeface="Calibri"/>
            </a:endParaRPr>
          </a:p>
        </p:txBody>
      </p:sp>
      <p:pic>
        <p:nvPicPr>
          <p:cNvPr id="280" name="Google Shape;280;p20"/>
          <p:cNvPicPr preferRelativeResize="0"/>
          <p:nvPr/>
        </p:nvPicPr>
        <p:blipFill rotWithShape="1">
          <a:blip r:embed="rId10">
            <a:alphaModFix/>
          </a:blip>
          <a:srcRect b="0" l="0" r="0" t="0"/>
          <a:stretch/>
        </p:blipFill>
        <p:spPr>
          <a:xfrm>
            <a:off x="5856878" y="3333313"/>
            <a:ext cx="3266821" cy="772276"/>
          </a:xfrm>
          <a:prstGeom prst="rect">
            <a:avLst/>
          </a:prstGeom>
          <a:noFill/>
          <a:ln>
            <a:noFill/>
          </a:ln>
        </p:spPr>
      </p:pic>
      <p:sp>
        <p:nvSpPr>
          <p:cNvPr id="281" name="Google Shape;281;p20"/>
          <p:cNvSpPr/>
          <p:nvPr/>
        </p:nvSpPr>
        <p:spPr>
          <a:xfrm>
            <a:off x="3645451" y="517166"/>
            <a:ext cx="7661582"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l-GR"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ctrTitle"/>
          </p:nvPr>
        </p:nvSpPr>
        <p:spPr>
          <a:xfrm>
            <a:off x="1502576" y="28247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l-GR"/>
              <a:t>Καλή συμπεριφορά στο διαδίκτυο</a:t>
            </a:r>
            <a:endParaRPr/>
          </a:p>
        </p:txBody>
      </p:sp>
      <p:pic>
        <p:nvPicPr>
          <p:cNvPr id="112" name="Google Shape;112;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Paddington, Bär, Bahnhof, Statue" id="114" name="Google Shape;114;p3"/>
          <p:cNvPicPr preferRelativeResize="0"/>
          <p:nvPr/>
        </p:nvPicPr>
        <p:blipFill rotWithShape="1">
          <a:blip r:embed="rId5">
            <a:alphaModFix/>
          </a:blip>
          <a:srcRect b="0" l="0" r="0" t="0"/>
          <a:stretch/>
        </p:blipFill>
        <p:spPr>
          <a:xfrm>
            <a:off x="135082" y="97896"/>
            <a:ext cx="5424055" cy="33562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Τι είναι το Netiquette?</a:t>
            </a:r>
            <a:endParaRPr/>
          </a:p>
        </p:txBody>
      </p:sp>
      <p:pic>
        <p:nvPicPr>
          <p:cNvPr id="121" name="Google Shape;121;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2" name="Google Shape;122;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3" name="Google Shape;123;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4" name="Google Shape;124;p4"/>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marR="0" rtl="0" algn="ctr">
              <a:lnSpc>
                <a:spcPct val="90000"/>
              </a:lnSpc>
              <a:spcBef>
                <a:spcPts val="1000"/>
              </a:spcBef>
              <a:spcAft>
                <a:spcPts val="0"/>
              </a:spcAft>
              <a:buClr>
                <a:srgbClr val="202124"/>
              </a:buClr>
              <a:buSzPct val="100000"/>
              <a:buFont typeface="Arial"/>
              <a:buNone/>
            </a:pPr>
            <a:r>
              <a:rPr b="1" i="0" lang="el-GR" sz="2800" u="none" cap="none" strike="noStrike">
                <a:solidFill>
                  <a:srgbClr val="202124"/>
                </a:solidFill>
                <a:latin typeface="Arial"/>
                <a:ea typeface="Arial"/>
                <a:cs typeface="Arial"/>
                <a:sym typeface="Arial"/>
              </a:rPr>
              <a:t>Netiquette = net + etiquette (διαδίκτυο + πρότυπο συμπεριφοράς</a:t>
            </a:r>
            <a:endParaRPr b="1" i="0" sz="2800" u="none" cap="none" strike="noStrike">
              <a:solidFill>
                <a:srgbClr val="202124"/>
              </a:solidFill>
              <a:latin typeface="Arial"/>
              <a:ea typeface="Arial"/>
              <a:cs typeface="Arial"/>
              <a:sym typeface="Arial"/>
            </a:endParaRPr>
          </a:p>
          <a:p>
            <a:pPr indent="-228600" lvl="0" marL="228600" marR="0" rtl="0" algn="ctr">
              <a:lnSpc>
                <a:spcPct val="90000"/>
              </a:lnSpc>
              <a:spcBef>
                <a:spcPts val="1000"/>
              </a:spcBef>
              <a:spcAft>
                <a:spcPts val="0"/>
              </a:spcAft>
              <a:buClr>
                <a:schemeClr val="dk1"/>
              </a:buClr>
              <a:buSzPct val="100000"/>
              <a:buFont typeface="Arial"/>
              <a:buNone/>
            </a:pPr>
            <a:r>
              <a:t/>
            </a:r>
            <a:endParaRPr b="0" i="0" sz="14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ct val="100000"/>
              <a:buFont typeface="Arial"/>
              <a:buNone/>
            </a:pPr>
            <a:r>
              <a:rPr b="0" i="0" lang="el-GR" sz="2800" u="none" cap="none" strike="noStrike">
                <a:solidFill>
                  <a:srgbClr val="202124"/>
                </a:solidFill>
                <a:latin typeface="arial"/>
                <a:ea typeface="arial"/>
                <a:cs typeface="arial"/>
                <a:sym typeface="arial"/>
              </a:rPr>
              <a:t>…ο σωστός ή αποδεκτός τρόπος χρήσης του διαδικτύου.</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ct val="100000"/>
              <a:buFont typeface="Arial"/>
              <a:buNone/>
            </a:pPr>
            <a:r>
              <a:rPr b="0" i="0" lang="el-GR" sz="2800" u="none" cap="none" strike="noStrike">
                <a:solidFill>
                  <a:srgbClr val="202124"/>
                </a:solidFill>
                <a:latin typeface="arial"/>
                <a:ea typeface="arial"/>
                <a:cs typeface="arial"/>
                <a:sym typeface="arial"/>
              </a:rPr>
              <a:t>Απλά να:</a:t>
            </a:r>
            <a:endParaRPr b="0" i="0" sz="2800" u="none" cap="none" strike="noStrike">
              <a:solidFill>
                <a:srgbClr val="202124"/>
              </a:solidFill>
              <a:latin typeface="arial"/>
              <a:ea typeface="arial"/>
              <a:cs typeface="arial"/>
              <a:sym typeface="arial"/>
            </a:endParaRPr>
          </a:p>
          <a:p>
            <a:pPr indent="-443865" lvl="0" marL="685800" marR="0" rtl="0" algn="l">
              <a:lnSpc>
                <a:spcPct val="90000"/>
              </a:lnSpc>
              <a:spcBef>
                <a:spcPts val="1000"/>
              </a:spcBef>
              <a:spcAft>
                <a:spcPts val="0"/>
              </a:spcAft>
              <a:buClr>
                <a:srgbClr val="202124"/>
              </a:buClr>
              <a:buSzPct val="100000"/>
              <a:buFont typeface="Noto Sans Symbols"/>
              <a:buChar char="❖"/>
            </a:pPr>
            <a:r>
              <a:rPr b="0" i="0" lang="el-GR" sz="2800" u="none" cap="none" strike="noStrike">
                <a:solidFill>
                  <a:srgbClr val="202124"/>
                </a:solidFill>
                <a:latin typeface="arial"/>
                <a:ea typeface="arial"/>
                <a:cs typeface="arial"/>
                <a:sym typeface="arial"/>
              </a:rPr>
              <a:t>δείχνετε σεβασμό</a:t>
            </a:r>
            <a:endParaRPr b="0" i="0" sz="2800" u="none" cap="none" strike="noStrike">
              <a:solidFill>
                <a:srgbClr val="202124"/>
              </a:solidFill>
              <a:latin typeface="arial"/>
              <a:ea typeface="arial"/>
              <a:cs typeface="arial"/>
              <a:sym typeface="arial"/>
            </a:endParaRPr>
          </a:p>
          <a:p>
            <a:pPr indent="-443865" lvl="0" marL="685800" marR="0" rtl="0" algn="l">
              <a:lnSpc>
                <a:spcPct val="90000"/>
              </a:lnSpc>
              <a:spcBef>
                <a:spcPts val="1000"/>
              </a:spcBef>
              <a:spcAft>
                <a:spcPts val="0"/>
              </a:spcAft>
              <a:buClr>
                <a:srgbClr val="202124"/>
              </a:buClr>
              <a:buSzPct val="100000"/>
              <a:buFont typeface="Noto Sans Symbols"/>
              <a:buChar char="❖"/>
            </a:pPr>
            <a:r>
              <a:rPr b="0" i="0" lang="el-GR" sz="2800" u="none" cap="none" strike="noStrike">
                <a:solidFill>
                  <a:srgbClr val="202124"/>
                </a:solidFill>
                <a:latin typeface="arial"/>
                <a:ea typeface="arial"/>
                <a:cs typeface="arial"/>
                <a:sym typeface="arial"/>
              </a:rPr>
              <a:t>είστε φιλικός</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ct val="43714"/>
              <a:buFont typeface="Arial"/>
              <a:buNone/>
            </a:pPr>
            <a:r>
              <a:t/>
            </a:r>
            <a:endParaRPr b="0" i="0" sz="2800" u="none" cap="none" strike="noStrike">
              <a:solidFill>
                <a:schemeClr val="dk1"/>
              </a:solidFill>
              <a:latin typeface="Calibri"/>
              <a:ea typeface="Calibri"/>
              <a:cs typeface="Calibri"/>
              <a:sym typeface="Calibri"/>
            </a:endParaRPr>
          </a:p>
        </p:txBody>
      </p:sp>
      <p:pic>
        <p:nvPicPr>
          <p:cNvPr descr="Kamera, Telefon, Mädchen, Hände" id="125" name="Google Shape;125;p4"/>
          <p:cNvPicPr preferRelativeResize="0"/>
          <p:nvPr>
            <p:ph idx="2" type="body"/>
          </p:nvPr>
        </p:nvPicPr>
        <p:blipFill rotWithShape="1">
          <a:blip r:embed="rId5">
            <a:alphaModFix/>
          </a:blip>
          <a:srcRect b="0" l="0" r="0" t="0"/>
          <a:stretch/>
        </p:blipFill>
        <p:spPr>
          <a:xfrm>
            <a:off x="5038449" y="3692588"/>
            <a:ext cx="4016171" cy="2676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10 κανόνες για καλή συμπεριφορά στο διαδίκτυο</a:t>
            </a:r>
            <a:endParaRPr/>
          </a:p>
        </p:txBody>
      </p:sp>
      <p:sp>
        <p:nvSpPr>
          <p:cNvPr id="132" name="Google Shape;13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33" name="Google Shape;133;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Fußgängerüberweg, Zebrastreifen" id="135" name="Google Shape;135;p5"/>
          <p:cNvPicPr preferRelativeResize="0"/>
          <p:nvPr/>
        </p:nvPicPr>
        <p:blipFill rotWithShape="1">
          <a:blip r:embed="rId5">
            <a:alphaModFix/>
          </a:blip>
          <a:srcRect b="0" l="0" r="0" t="0"/>
          <a:stretch/>
        </p:blipFill>
        <p:spPr>
          <a:xfrm>
            <a:off x="3011280" y="1825625"/>
            <a:ext cx="4978980" cy="44184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1. Δείξτε ενσυναίσθηση</a:t>
            </a:r>
            <a:endParaRPr/>
          </a:p>
        </p:txBody>
      </p:sp>
      <p:sp>
        <p:nvSpPr>
          <p:cNvPr id="142" name="Google Shape;14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i="1" lang="el-GR"/>
              <a:t>Η ενσυναίσθηση είναι η ικανότητα να καταλαβαίνετε και να μοιράζεστε τα συναισθήματα του άλλου.</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43" name="Google Shape;143;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Gehirn, Herz, Gehirn-Symbol" id="145" name="Google Shape;145;p6"/>
          <p:cNvPicPr preferRelativeResize="0"/>
          <p:nvPr/>
        </p:nvPicPr>
        <p:blipFill rotWithShape="1">
          <a:blip r:embed="rId5">
            <a:alphaModFix/>
          </a:blip>
          <a:srcRect b="0" l="0" r="0" t="0"/>
          <a:stretch/>
        </p:blipFill>
        <p:spPr>
          <a:xfrm>
            <a:off x="3641449" y="2765099"/>
            <a:ext cx="4909101" cy="3727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2. Χρησιμοποιήστε φιλικό τόνο</a:t>
            </a:r>
            <a:endParaRPr/>
          </a:p>
        </p:txBody>
      </p:sp>
      <p:pic>
        <p:nvPicPr>
          <p:cNvPr id="152" name="Google Shape;152;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Smiley, Glücklich, Gesicht, Lächeln" id="154" name="Google Shape;154;p7"/>
          <p:cNvPicPr preferRelativeResize="0"/>
          <p:nvPr/>
        </p:nvPicPr>
        <p:blipFill rotWithShape="1">
          <a:blip r:embed="rId5">
            <a:alphaModFix/>
          </a:blip>
          <a:srcRect b="0" l="0" r="0" t="0"/>
          <a:stretch/>
        </p:blipFill>
        <p:spPr>
          <a:xfrm>
            <a:off x="3800605" y="1471996"/>
            <a:ext cx="4590789" cy="45907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3. Χρησιμοποιήστε γλώσσα που δείχνει σεβασμό</a:t>
            </a:r>
            <a:endParaRPr/>
          </a:p>
        </p:txBody>
      </p:sp>
      <p:pic>
        <p:nvPicPr>
          <p:cNvPr id="161" name="Google Shape;161;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Großeltern, Familie, Menschen" id="163" name="Google Shape;163;p8"/>
          <p:cNvPicPr preferRelativeResize="0"/>
          <p:nvPr/>
        </p:nvPicPr>
        <p:blipFill rotWithShape="1">
          <a:blip r:embed="rId5">
            <a:alphaModFix/>
          </a:blip>
          <a:srcRect b="0" l="0" r="0" t="0"/>
          <a:stretch/>
        </p:blipFill>
        <p:spPr>
          <a:xfrm>
            <a:off x="3517397" y="1177447"/>
            <a:ext cx="5157206" cy="56805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4. Αποστολή μηνυμάτων όποτε ενδείκνυται</a:t>
            </a:r>
            <a:endParaRPr/>
          </a:p>
        </p:txBody>
      </p:sp>
      <p:pic>
        <p:nvPicPr>
          <p:cNvPr id="170" name="Google Shape;170;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Email, E-Mail Marketing, Newsletter" id="172" name="Google Shape;172;p9"/>
          <p:cNvPicPr preferRelativeResize="0"/>
          <p:nvPr/>
        </p:nvPicPr>
        <p:blipFill rotWithShape="1">
          <a:blip r:embed="rId5">
            <a:alphaModFix/>
          </a:blip>
          <a:srcRect b="0" l="0" r="0" t="0"/>
          <a:stretch/>
        </p:blipFill>
        <p:spPr>
          <a:xfrm>
            <a:off x="2807663" y="2116899"/>
            <a:ext cx="6576674" cy="44441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