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embeddedFontLst>
    <p:embeddedFont>
      <p:font typeface="Mulish" panose="020B0604020202020204" charset="0"/>
      <p:regular r:id="rId40"/>
      <p:bold r:id="rId41"/>
      <p:italic r:id="rId42"/>
      <p:boldItalic r:id="rId43"/>
    </p:embeddedFont>
    <p:embeddedFont>
      <p:font typeface="Quattrocento Sans" panose="020B0502050000020003" pitchFamily="34" charset="0"/>
      <p:regular r:id="rId44"/>
      <p:bold r:id="rId45"/>
      <p:italic r:id="rId46"/>
      <p:boldItalic r:id="rId47"/>
    </p:embeddedFont>
    <p:embeddedFont>
      <p:font typeface="Quicksand" panose="020B0604020202020204" charset="0"/>
      <p:regular r:id="rId48"/>
      <p:bold r:id="rId49"/>
    </p:embeddedFon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jjOguwrBbZAVk8bArOSVoBZCHH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091EA4-898C-47D3-A6FA-5BFF9BF2C02C}">
  <a:tblStyle styleId="{5F091EA4-898C-47D3-A6FA-5BFF9BF2C02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00" autoAdjust="0"/>
  </p:normalViewPr>
  <p:slideViewPr>
    <p:cSldViewPr snapToGrid="0">
      <p:cViewPr varScale="1">
        <p:scale>
          <a:sx n="71" d="100"/>
          <a:sy n="71" d="100"/>
        </p:scale>
        <p:origin x="103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A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Η υπηρεσία τηλεδιάσκεψης της Teams έχει γίνει όλο και πιο εξελιγμένη τους τελευταίους μήνες. Σ</a:t>
            </a:r>
            <a:r>
              <a:rPr lang="el-GR" dirty="0"/>
              <a:t>ας</a:t>
            </a:r>
            <a:r>
              <a:rPr lang="de-AT" dirty="0"/>
              <a:t> επιτρέπει να συνομιλεί</a:t>
            </a:r>
            <a:r>
              <a:rPr lang="el-GR" dirty="0"/>
              <a:t>τε</a:t>
            </a:r>
            <a:r>
              <a:rPr lang="de-AT" dirty="0"/>
              <a:t> με έως και 10.000 άτομα ταυτόχρονα, είτε πρόκειται για μέλη του οργανισμού σ</a:t>
            </a:r>
            <a:r>
              <a:rPr lang="el-GR" dirty="0"/>
              <a:t>ας</a:t>
            </a:r>
            <a:r>
              <a:rPr lang="de-AT" dirty="0"/>
              <a:t> είτε για εξωτερικά πρόσωπα, και προσφέρει απεριόριστο χρόνο κλήσης.</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Άλλα καινοτόμα χαρακτηριστικά περιλαμβάνουν προσαρμοσμένα φόντα, ζωντανές λεζάντες, καταγραφή συσκέψεων, κοινή χρήση οθόνης, κοινόχρηστο ψηφιακό πίνακα, σήκωμα χεριών και δυνατότητα κάλυψης θορύβου σε πραγματικό χρόνο (η οποία φιλτράρει το θόρυβο του περιβάλλοντος για να διατηρήσει μόνο τα σήματα ομιλίας). Οι συμμετέχοντες σε συσκέψεις μπορούν επίσης να ανοίγουν, να προβάλλουν και να επεξεργάζονται έγγραφα κατά τη διάρκεια των κλήσεων.</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Μία από τις τελευταίες προσθήκες στις τηλεδιασκέψεις στο Teams είναι τα Δωμάτια. Διαθέσιμο από τα τέλη Νοεμβρίου 2020, αυτό το χαρακτηριστικό θα επιτρέπει το σπάσιμο των συσκέψεων σε μικρότερες ομάδες εστίασης.</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SzPts val="1100"/>
              <a:buNone/>
            </a:pPr>
            <a:r>
              <a:rPr lang="el-GR" dirty="0"/>
              <a:t>Μόλις τεθεί σε λειτουργία, οι χρήστες μπορούν να έχουν πρόσβαση σε αυτά τσεκάροντας το πλαίσιο "Ενεργοποίηση νέας εμπειρίας συσκέψεων" στις Γενικές ρυθμίσεις και, στη συνέχεια, επανεκκινώντας το Teams. Η επιλογή Δωμάτια θα εμφανιστεί για τους διοργανωτές συσκέψεων δίπλα στο εικονίδιο "Σήκωμα χεριού".</a:t>
            </a:r>
          </a:p>
        </p:txBody>
      </p:sp>
      <p:sp>
        <p:nvSpPr>
          <p:cNvPr id="177" name="Google Shape;17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Ακολουθούν τα βασικά βήματα για τη δημιουργία μιας τηλεδιάσκεψης στο Microsoft Teams: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1. Εάν δεν το έχε</a:t>
            </a:r>
            <a:r>
              <a:rPr lang="el-GR" dirty="0"/>
              <a:t>τε</a:t>
            </a:r>
            <a:r>
              <a:rPr lang="de-AT" dirty="0"/>
              <a:t> κάνει ήδη, δημιο</a:t>
            </a:r>
            <a:r>
              <a:rPr lang="el-GR" dirty="0"/>
              <a:t>υ</a:t>
            </a:r>
            <a:r>
              <a:rPr lang="de-AT" dirty="0"/>
              <a:t>ργ</a:t>
            </a:r>
            <a:r>
              <a:rPr lang="el-GR" dirty="0"/>
              <a:t>ήστε</a:t>
            </a:r>
            <a:r>
              <a:rPr lang="de-AT" dirty="0"/>
              <a:t> έναν λογαριασμό και συνδ</a:t>
            </a:r>
            <a:r>
              <a:rPr lang="el-GR" dirty="0"/>
              <a:t>εθείτε</a:t>
            </a:r>
            <a:r>
              <a:rPr lang="de-AT" dirty="0"/>
              <a:t>. Η πρόσβαση στο Microsoft Teams μπορεί να γίνει μέσω προγράμματος περιήγησης ιστού, εφαρμογής για υπολογιστές ή εφαρμογής για κινητά. Οι οδηγίες σε αυτό το άρθρο βασίζονται στην εφαρμογή </a:t>
            </a:r>
            <a:r>
              <a:rPr lang="el-GR" dirty="0"/>
              <a:t>για υπολογιστές</a:t>
            </a:r>
            <a:r>
              <a:rPr lang="de-AT" dirty="0"/>
              <a:t>, η οποία έχει επί του παρόντος την καλύτερη λειτουργικότητα.  </a:t>
            </a:r>
            <a:endParaRPr dirty="0"/>
          </a:p>
          <a:p>
            <a:pPr marL="0" lvl="0" indent="0" algn="l" rtl="0">
              <a:spcBef>
                <a:spcPts val="0"/>
              </a:spcBef>
              <a:spcAft>
                <a:spcPts val="0"/>
              </a:spcAft>
              <a:buClr>
                <a:schemeClr val="dk1"/>
              </a:buClr>
              <a:buSzPts val="1100"/>
              <a:buFont typeface="Arial"/>
              <a:buNone/>
            </a:pPr>
            <a:r>
              <a:rPr lang="de-AT" dirty="0"/>
              <a:t>2. Όταν ανοίξε</a:t>
            </a:r>
            <a:r>
              <a:rPr lang="el-GR" dirty="0"/>
              <a:t>τε</a:t>
            </a:r>
            <a:r>
              <a:rPr lang="de-AT" dirty="0"/>
              <a:t> το Teams, κάν</a:t>
            </a:r>
            <a:r>
              <a:rPr lang="el-GR" dirty="0"/>
              <a:t>τ</a:t>
            </a:r>
            <a:r>
              <a:rPr lang="de-AT" dirty="0"/>
              <a:t>ε κλικ στο εικονίδιο "Συνάντηση" που βρίσκεται στην επάνω δεξιά γωνία της οθόνης.</a:t>
            </a:r>
            <a:endParaRPr dirty="0"/>
          </a:p>
          <a:p>
            <a:pPr marL="0" lvl="0" indent="0" algn="l" rtl="0">
              <a:spcBef>
                <a:spcPts val="0"/>
              </a:spcBef>
              <a:spcAft>
                <a:spcPts val="0"/>
              </a:spcAft>
              <a:buClr>
                <a:schemeClr val="dk1"/>
              </a:buClr>
              <a:buSzPts val="1100"/>
              <a:buFont typeface="Arial"/>
              <a:buNone/>
            </a:pPr>
            <a:r>
              <a:rPr lang="de-AT" dirty="0"/>
              <a:t>3. Επ</a:t>
            </a:r>
            <a:r>
              <a:rPr lang="el-GR" dirty="0"/>
              <a:t>ιλέξτε</a:t>
            </a:r>
            <a:r>
              <a:rPr lang="de-AT" dirty="0"/>
              <a:t> μεταξύ α) Συνάντηση τώρα ή β) Προγραμματισμός συνάντησης.</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de-AT" dirty="0"/>
              <a:t>Συνάντηση τώρα: Κάνοντας κλικ στο "Συνάντηση τώρα" θα μεταφερθεί</a:t>
            </a:r>
            <a:r>
              <a:rPr lang="el-GR" dirty="0"/>
              <a:t>τε</a:t>
            </a:r>
            <a:r>
              <a:rPr lang="de-AT" dirty="0"/>
              <a:t> σε μια οθόνη προετοιμασίας όπου έχε</a:t>
            </a:r>
            <a:r>
              <a:rPr lang="el-GR" dirty="0"/>
              <a:t>τε</a:t>
            </a:r>
            <a:r>
              <a:rPr lang="de-AT" dirty="0"/>
              <a:t> τη δυνατότητα να δώσε</a:t>
            </a:r>
            <a:r>
              <a:rPr lang="el-GR" dirty="0"/>
              <a:t>τε</a:t>
            </a:r>
            <a:r>
              <a:rPr lang="de-AT" dirty="0"/>
              <a:t> τίτλο στη συνάντηση, να ενεργοποιήσε</a:t>
            </a:r>
            <a:r>
              <a:rPr lang="el-GR" dirty="0"/>
              <a:t>τε</a:t>
            </a:r>
            <a:r>
              <a:rPr lang="de-AT" dirty="0"/>
              <a:t> ή να απενεργοποιήσε</a:t>
            </a:r>
            <a:r>
              <a:rPr lang="el-GR" dirty="0"/>
              <a:t>τε</a:t>
            </a:r>
            <a:r>
              <a:rPr lang="de-AT" dirty="0"/>
              <a:t> τον ήχο και το βίντεο και να αλλάξε</a:t>
            </a:r>
            <a:r>
              <a:rPr lang="el-GR" dirty="0"/>
              <a:t>τε</a:t>
            </a:r>
            <a:r>
              <a:rPr lang="de-AT" dirty="0"/>
              <a:t> ή να θολώσε</a:t>
            </a:r>
            <a:r>
              <a:rPr lang="el-GR" dirty="0"/>
              <a:t>τε</a:t>
            </a:r>
            <a:r>
              <a:rPr lang="de-AT" dirty="0"/>
              <a:t> το φόντο σ</a:t>
            </a:r>
            <a:r>
              <a:rPr lang="el-GR" dirty="0"/>
              <a:t>ας</a:t>
            </a:r>
            <a:r>
              <a:rPr lang="de-AT" dirty="0"/>
              <a:t>. Αφού κάνε</a:t>
            </a:r>
            <a:r>
              <a:rPr lang="el-GR" dirty="0"/>
              <a:t>τε</a:t>
            </a:r>
            <a:r>
              <a:rPr lang="de-AT" dirty="0"/>
              <a:t> αυτές τις ρυθμίσεις, κάν</a:t>
            </a:r>
            <a:r>
              <a:rPr lang="el-GR" dirty="0"/>
              <a:t>τ</a:t>
            </a:r>
            <a:r>
              <a:rPr lang="de-AT" dirty="0"/>
              <a:t>ε κλικ στο κουμπί "Συμμετοχή τώρα".</a:t>
            </a:r>
            <a:endParaRPr dirty="0"/>
          </a:p>
        </p:txBody>
      </p:sp>
      <p:sp>
        <p:nvSpPr>
          <p:cNvPr id="186" name="Google Shape;18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Ακολουθούν τα κύρια κουμπιά και οι λειτουργίες για τη δημιουργία μιας βιντεοκλήσης ή μιας βιντεοδιάσκεψης στο Microsoft Teams, όπως έχε</a:t>
            </a:r>
            <a:r>
              <a:rPr lang="el-GR" dirty="0"/>
              <a:t>τε</a:t>
            </a:r>
            <a:r>
              <a:rPr lang="de-AT" dirty="0"/>
              <a:t> ξανακούσει.</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Ο προγραμματισμός μιας συνάντησης περιγράφεται στην εικόνα στα δεξιά.</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de-AT" dirty="0"/>
              <a:t>Κάνοντας κλικ στην επιλογή "Προγραμματισμός συνάντησης"</a:t>
            </a:r>
            <a:r>
              <a:rPr lang="el-GR" dirty="0"/>
              <a:t>,</a:t>
            </a:r>
            <a:r>
              <a:rPr lang="de-AT" dirty="0"/>
              <a:t> θα μεταφερθεί</a:t>
            </a:r>
            <a:r>
              <a:rPr lang="el-GR" dirty="0"/>
              <a:t>τε</a:t>
            </a:r>
            <a:r>
              <a:rPr lang="de-AT" dirty="0"/>
              <a:t> σε μια οθόνη όπου μπορε</a:t>
            </a:r>
            <a:r>
              <a:rPr lang="el-GR" dirty="0"/>
              <a:t>ίτε</a:t>
            </a:r>
            <a:r>
              <a:rPr lang="de-AT" dirty="0"/>
              <a:t> να κανονίσε</a:t>
            </a:r>
            <a:r>
              <a:rPr lang="el-GR" dirty="0"/>
              <a:t>τε</a:t>
            </a:r>
            <a:r>
              <a:rPr lang="de-AT" dirty="0"/>
              <a:t> τις λεπτομέρειες μιας μελλοντικής συνάντησης. Βεβαι</a:t>
            </a:r>
            <a:r>
              <a:rPr lang="el-GR" dirty="0"/>
              <a:t>ωθείτε</a:t>
            </a:r>
            <a:r>
              <a:rPr lang="de-AT" dirty="0"/>
              <a:t> ότι η ζώνη ώρας είναι σωστή, στη συνέχεια δώσ</a:t>
            </a:r>
            <a:r>
              <a:rPr lang="el-GR" dirty="0"/>
              <a:t>τ</a:t>
            </a:r>
            <a:r>
              <a:rPr lang="de-AT" dirty="0"/>
              <a:t>ε έναν τίτλο στη συνάντηση, κ</a:t>
            </a:r>
            <a:r>
              <a:rPr lang="el-GR" dirty="0"/>
              <a:t>αλέστ</a:t>
            </a:r>
            <a:r>
              <a:rPr lang="de-AT" dirty="0"/>
              <a:t>ε τους συμμετέχοντες, </a:t>
            </a:r>
            <a:r>
              <a:rPr lang="el-GR" dirty="0"/>
              <a:t>ορίστε</a:t>
            </a:r>
            <a:r>
              <a:rPr lang="de-AT" dirty="0"/>
              <a:t> την ημερομηνία και την ώρα της συνάντησης, πρ</a:t>
            </a:r>
            <a:r>
              <a:rPr lang="el-GR" dirty="0"/>
              <a:t>οσθέστ</a:t>
            </a:r>
            <a:r>
              <a:rPr lang="de-AT" dirty="0"/>
              <a:t>ε ένα κανάλι και πρ</a:t>
            </a:r>
            <a:r>
              <a:rPr lang="el-GR" dirty="0"/>
              <a:t>οσθέστε</a:t>
            </a:r>
            <a:r>
              <a:rPr lang="de-AT" dirty="0"/>
              <a:t> λεπτομέρειες. Χρησιμοπο</a:t>
            </a:r>
            <a:r>
              <a:rPr lang="el-GR" dirty="0"/>
              <a:t>ιήστε</a:t>
            </a:r>
            <a:r>
              <a:rPr lang="de-AT" dirty="0"/>
              <a:t> τον "Βοηθό Προγραμματισμού" για να δε</a:t>
            </a:r>
            <a:r>
              <a:rPr lang="el-GR" dirty="0"/>
              <a:t>ίτε</a:t>
            </a:r>
            <a:r>
              <a:rPr lang="de-AT" dirty="0"/>
              <a:t> πότε είναι διαθέσιμα άλλα άτομα.</a:t>
            </a:r>
            <a:endParaRPr dirty="0"/>
          </a:p>
        </p:txBody>
      </p:sp>
      <p:sp>
        <p:nvSpPr>
          <p:cNvPr id="196" name="Google Shape;19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solidFill>
                  <a:srgbClr val="1D1E20"/>
                </a:solidFill>
                <a:latin typeface="Arial"/>
                <a:ea typeface="Arial"/>
                <a:cs typeface="Arial"/>
                <a:sym typeface="Arial"/>
              </a:rPr>
              <a:t>Οι λειτουργίες άμεσων μηνυμάτων και ομαδικής συνομιλίας Teams διευκολύνουν την επικοινωνία με τους συναδέλφους σ</a:t>
            </a:r>
            <a:r>
              <a:rPr lang="el-GR" dirty="0">
                <a:solidFill>
                  <a:srgbClr val="1D1E20"/>
                </a:solidFill>
                <a:latin typeface="Arial"/>
                <a:ea typeface="Arial"/>
                <a:cs typeface="Arial"/>
                <a:sym typeface="Arial"/>
              </a:rPr>
              <a:t>ας</a:t>
            </a:r>
            <a:r>
              <a:rPr lang="de-AT" dirty="0">
                <a:solidFill>
                  <a:srgbClr val="1D1E20"/>
                </a:solidFill>
                <a:latin typeface="Arial"/>
                <a:ea typeface="Arial"/>
                <a:cs typeface="Arial"/>
                <a:sym typeface="Arial"/>
              </a:rPr>
              <a:t>. Μειώνουν την ανάγκη για συνεχή ηλεκτρονική αλληλογραφία και επιτρέπουν μια πιο χαλαρή και κοινωνική προσέγγιση στην επικοινωνία στο χώρο εργασίας.</a:t>
            </a:r>
            <a:endParaRPr dirty="0">
              <a:solidFill>
                <a:srgbClr val="1D1E2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1D1E2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AT" dirty="0">
                <a:solidFill>
                  <a:srgbClr val="1D1E20"/>
                </a:solidFill>
                <a:latin typeface="Arial"/>
                <a:ea typeface="Arial"/>
                <a:cs typeface="Arial"/>
                <a:sym typeface="Arial"/>
              </a:rPr>
              <a:t>Η ανταλλαγή άμεσων μηνυμάτων λαμβάνει χώρα μέσα στα κανάλια Teams με τη δυνατότητα χρήσης emojis, gifs, memes, αποστολής επαίνων, μεταφόρτωσης αρχείων και χρήσης @mentions για να απευθυνθεί</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σε συγκεκριμένα μέλη της ομάδας.</a:t>
            </a:r>
            <a:endParaRPr dirty="0">
              <a:solidFill>
                <a:srgbClr val="1D1E2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AT" dirty="0">
                <a:solidFill>
                  <a:srgbClr val="1D1E20"/>
                </a:solidFill>
                <a:latin typeface="Arial"/>
                <a:ea typeface="Arial"/>
                <a:cs typeface="Arial"/>
                <a:sym typeface="Arial"/>
              </a:rPr>
              <a:t>Εάν πληκτρολογήσε</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@κανάλι πριν στείλε</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ένα μήνυμα, όλοι στο νήμα θα ειδοποιηθούν ότι έχε</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δημοσιεύσει κάτι νέο. Τα μηνύματα μπορούν να επισημανθούν ως Σημαντικά ή Επείγοντα, με το τελευταίο να σ</a:t>
            </a:r>
            <a:r>
              <a:rPr lang="el-GR" dirty="0">
                <a:solidFill>
                  <a:srgbClr val="1D1E20"/>
                </a:solidFill>
                <a:latin typeface="Arial"/>
                <a:ea typeface="Arial"/>
                <a:cs typeface="Arial"/>
                <a:sym typeface="Arial"/>
              </a:rPr>
              <a:t>ας</a:t>
            </a:r>
            <a:r>
              <a:rPr lang="de-AT" dirty="0">
                <a:solidFill>
                  <a:srgbClr val="1D1E20"/>
                </a:solidFill>
                <a:latin typeface="Arial"/>
                <a:ea typeface="Arial"/>
                <a:cs typeface="Arial"/>
                <a:sym typeface="Arial"/>
              </a:rPr>
              <a:t> δίνει τη δυνατότητα να ειδοποιεί</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τους παραλήπτες κάθε 2-20 λεπτά.</a:t>
            </a:r>
            <a:endParaRPr dirty="0">
              <a:solidFill>
                <a:srgbClr val="1D1E2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1D1E2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AT" dirty="0">
                <a:solidFill>
                  <a:srgbClr val="1D1E20"/>
                </a:solidFill>
                <a:latin typeface="Arial"/>
                <a:ea typeface="Arial"/>
                <a:cs typeface="Arial"/>
                <a:sym typeface="Arial"/>
              </a:rPr>
              <a:t>Ειδικά στα ιδρύματα GLAM, αυτή η λειτουργία θα εξοικονομήσει πολύ χρόνο, επειδή δεν χρειάζεται πλέον να καλέσε</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κάποιον. Απλά πληκτρολ</a:t>
            </a:r>
            <a:r>
              <a:rPr lang="el-GR" dirty="0">
                <a:solidFill>
                  <a:srgbClr val="1D1E20"/>
                </a:solidFill>
                <a:latin typeface="Arial"/>
                <a:ea typeface="Arial"/>
                <a:cs typeface="Arial"/>
                <a:sym typeface="Arial"/>
              </a:rPr>
              <a:t>ογήστε</a:t>
            </a:r>
            <a:r>
              <a:rPr lang="de-AT" dirty="0">
                <a:solidFill>
                  <a:srgbClr val="1D1E20"/>
                </a:solidFill>
                <a:latin typeface="Arial"/>
                <a:ea typeface="Arial"/>
                <a:cs typeface="Arial"/>
                <a:sym typeface="Arial"/>
              </a:rPr>
              <a:t> ένα σύντομο μήνυμα και θα λάβε</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την απάντηση αμέσως.</a:t>
            </a:r>
            <a:endParaRPr dirty="0">
              <a:solidFill>
                <a:srgbClr val="1D1E2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1D1E2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AT" dirty="0">
                <a:solidFill>
                  <a:srgbClr val="1D1E20"/>
                </a:solidFill>
                <a:latin typeface="Arial"/>
                <a:ea typeface="Arial"/>
                <a:cs typeface="Arial"/>
                <a:sym typeface="Arial"/>
              </a:rPr>
              <a:t>Οι συνομιλίες μπορούν να είναι ατομικές ή ομαδικές.</a:t>
            </a:r>
            <a:endParaRPr dirty="0">
              <a:solidFill>
                <a:srgbClr val="1D1E2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AT" dirty="0">
                <a:solidFill>
                  <a:srgbClr val="1D1E20"/>
                </a:solidFill>
                <a:latin typeface="Arial"/>
                <a:ea typeface="Arial"/>
                <a:cs typeface="Arial"/>
                <a:sym typeface="Arial"/>
              </a:rPr>
              <a:t>Μερικές φορές, θα θέλε</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να μιλήσε</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με κάποιον ιδιαιτέρως. Άλλες φορές, θα θέλε</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να έχε</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μια μικρή ομαδική συνομιλία. Στη συνομιλία, μπορεί</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να κάνε</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και τα δύο.</a:t>
            </a:r>
            <a:endParaRPr dirty="0">
              <a:solidFill>
                <a:srgbClr val="1D1E2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1D1E2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AT" dirty="0">
                <a:solidFill>
                  <a:srgbClr val="1D1E20"/>
                </a:solidFill>
                <a:latin typeface="Arial"/>
                <a:ea typeface="Arial"/>
                <a:cs typeface="Arial"/>
                <a:sym typeface="Arial"/>
              </a:rPr>
              <a:t>Ξεκινά</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τις προσωπικές και τις ομαδικές συνομιλίες με τον ίδιο τρόπο: επιλέγοντας το εικονίδιο </a:t>
            </a:r>
            <a:r>
              <a:rPr lang="de-AT" dirty="0"/>
              <a:t>"</a:t>
            </a:r>
            <a:r>
              <a:rPr lang="de-AT" dirty="0">
                <a:solidFill>
                  <a:srgbClr val="1D1E20"/>
                </a:solidFill>
                <a:latin typeface="Arial"/>
                <a:ea typeface="Arial"/>
                <a:cs typeface="Arial"/>
                <a:sym typeface="Arial"/>
              </a:rPr>
              <a:t>Νέα συνομιλία Συνομιλία στην Ομάδα</a:t>
            </a:r>
            <a:r>
              <a:rPr lang="de-AT" dirty="0"/>
              <a:t>"</a:t>
            </a:r>
            <a:r>
              <a:rPr lang="de-AT" dirty="0">
                <a:solidFill>
                  <a:srgbClr val="1D1E20"/>
                </a:solidFill>
                <a:latin typeface="Arial"/>
                <a:ea typeface="Arial"/>
                <a:cs typeface="Arial"/>
                <a:sym typeface="Arial"/>
              </a:rPr>
              <a:t>, όπως περιγράφεται στην εικόνα</a:t>
            </a:r>
            <a:r>
              <a:rPr lang="el-GR" dirty="0">
                <a:solidFill>
                  <a:srgbClr val="1D1E20"/>
                </a:solidFill>
                <a:latin typeface="Arial"/>
                <a:ea typeface="Arial"/>
                <a:cs typeface="Arial"/>
                <a:sym typeface="Arial"/>
              </a:rPr>
              <a:t>.</a:t>
            </a:r>
            <a:endParaRPr dirty="0">
              <a:solidFill>
                <a:srgbClr val="1D1E2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1D1E20"/>
              </a:solidFill>
              <a:latin typeface="Arial"/>
              <a:ea typeface="Arial"/>
              <a:cs typeface="Arial"/>
              <a:sym typeface="Arial"/>
            </a:endParaRPr>
          </a:p>
          <a:p>
            <a:pPr marL="0" lvl="0" indent="0" algn="l" rtl="0">
              <a:spcBef>
                <a:spcPts val="0"/>
              </a:spcBef>
              <a:spcAft>
                <a:spcPts val="0"/>
              </a:spcAft>
              <a:buSzPts val="1100"/>
              <a:buNone/>
            </a:pPr>
            <a:r>
              <a:rPr lang="de-AT" dirty="0">
                <a:solidFill>
                  <a:srgbClr val="1D1E20"/>
                </a:solidFill>
                <a:latin typeface="Arial"/>
                <a:ea typeface="Arial"/>
                <a:cs typeface="Arial"/>
                <a:sym typeface="Arial"/>
              </a:rPr>
              <a:t>Χρησιμοπο</a:t>
            </a:r>
            <a:r>
              <a:rPr lang="el-GR" dirty="0">
                <a:solidFill>
                  <a:srgbClr val="1D1E20"/>
                </a:solidFill>
                <a:latin typeface="Arial"/>
                <a:ea typeface="Arial"/>
                <a:cs typeface="Arial"/>
                <a:sym typeface="Arial"/>
              </a:rPr>
              <a:t>ιήστε</a:t>
            </a:r>
            <a:r>
              <a:rPr lang="de-AT" dirty="0">
                <a:solidFill>
                  <a:srgbClr val="1D1E20"/>
                </a:solidFill>
                <a:latin typeface="Arial"/>
                <a:ea typeface="Arial"/>
                <a:cs typeface="Arial"/>
                <a:sym typeface="Arial"/>
              </a:rPr>
              <a:t> μια ομαδική συνομιλία όταν πρέπει να μιλήσε</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σε μια μικρή ομάδα ατόμων. Ξεκινήσ</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μια τέτοια συνομιλία με τον ίδιο τρόπο που ξεκινά</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μια προσωπική συνομιλία: επ</a:t>
            </a:r>
            <a:r>
              <a:rPr lang="el-GR" dirty="0">
                <a:solidFill>
                  <a:srgbClr val="1D1E20"/>
                </a:solidFill>
                <a:latin typeface="Arial"/>
                <a:ea typeface="Arial"/>
                <a:cs typeface="Arial"/>
                <a:sym typeface="Arial"/>
              </a:rPr>
              <a:t>ιλέξτε</a:t>
            </a:r>
            <a:r>
              <a:rPr lang="de-AT" dirty="0">
                <a:solidFill>
                  <a:srgbClr val="1D1E20"/>
                </a:solidFill>
                <a:latin typeface="Arial"/>
                <a:ea typeface="Arial"/>
                <a:cs typeface="Arial"/>
                <a:sym typeface="Arial"/>
              </a:rPr>
              <a:t> το κουμπί </a:t>
            </a:r>
            <a:r>
              <a:rPr lang="de-AT" dirty="0"/>
              <a:t>"</a:t>
            </a:r>
            <a:r>
              <a:rPr lang="de-AT" dirty="0">
                <a:solidFill>
                  <a:srgbClr val="1D1E20"/>
                </a:solidFill>
                <a:latin typeface="Arial"/>
                <a:ea typeface="Arial"/>
                <a:cs typeface="Arial"/>
                <a:sym typeface="Arial"/>
              </a:rPr>
              <a:t>Νέα συνομιλία</a:t>
            </a:r>
            <a:r>
              <a:rPr lang="de-AT" dirty="0"/>
              <a:t>"</a:t>
            </a:r>
            <a:r>
              <a:rPr lang="de-AT" dirty="0">
                <a:solidFill>
                  <a:srgbClr val="1D1E20"/>
                </a:solidFill>
                <a:latin typeface="Arial"/>
                <a:ea typeface="Arial"/>
                <a:cs typeface="Arial"/>
                <a:sym typeface="Arial"/>
              </a:rPr>
              <a:t> στις ομάδες στο πάνω μέρος της λίστας συνομιλιών σ</a:t>
            </a:r>
            <a:r>
              <a:rPr lang="el-GR" dirty="0">
                <a:solidFill>
                  <a:srgbClr val="1D1E20"/>
                </a:solidFill>
                <a:latin typeface="Arial"/>
                <a:ea typeface="Arial"/>
                <a:cs typeface="Arial"/>
                <a:sym typeface="Arial"/>
              </a:rPr>
              <a:t>ας</a:t>
            </a:r>
            <a:r>
              <a:rPr lang="de-AT" dirty="0">
                <a:solidFill>
                  <a:srgbClr val="1D1E20"/>
                </a:solidFill>
                <a:latin typeface="Arial"/>
                <a:ea typeface="Arial"/>
                <a:cs typeface="Arial"/>
                <a:sym typeface="Arial"/>
              </a:rPr>
              <a:t>. Επ</a:t>
            </a:r>
            <a:r>
              <a:rPr lang="el-GR" dirty="0">
                <a:solidFill>
                  <a:srgbClr val="1D1E20"/>
                </a:solidFill>
                <a:latin typeface="Arial"/>
                <a:ea typeface="Arial"/>
                <a:cs typeface="Arial"/>
                <a:sym typeface="Arial"/>
              </a:rPr>
              <a:t>ιλέξτε</a:t>
            </a:r>
            <a:r>
              <a:rPr lang="de-AT" dirty="0">
                <a:solidFill>
                  <a:srgbClr val="1D1E20"/>
                </a:solidFill>
                <a:latin typeface="Arial"/>
                <a:ea typeface="Arial"/>
                <a:cs typeface="Arial"/>
                <a:sym typeface="Arial"/>
              </a:rPr>
              <a:t> το βέλος προς τα κάτω που βρίσκεται ακριβώς δεξιά από το πεδίο </a:t>
            </a:r>
            <a:r>
              <a:rPr lang="de-AT" dirty="0"/>
              <a:t>"</a:t>
            </a:r>
            <a:r>
              <a:rPr lang="de-AT" dirty="0">
                <a:solidFill>
                  <a:srgbClr val="1D1E20"/>
                </a:solidFill>
                <a:latin typeface="Arial"/>
                <a:ea typeface="Arial"/>
                <a:cs typeface="Arial"/>
                <a:sym typeface="Arial"/>
              </a:rPr>
              <a:t>Προς</a:t>
            </a:r>
            <a:r>
              <a:rPr lang="de-AT" dirty="0"/>
              <a:t>"</a:t>
            </a:r>
            <a:r>
              <a:rPr lang="de-AT" dirty="0">
                <a:solidFill>
                  <a:srgbClr val="1D1E20"/>
                </a:solidFill>
                <a:latin typeface="Arial"/>
                <a:ea typeface="Arial"/>
                <a:cs typeface="Arial"/>
                <a:sym typeface="Arial"/>
              </a:rPr>
              <a:t> και πληκτρολ</a:t>
            </a:r>
            <a:r>
              <a:rPr lang="el-GR" dirty="0">
                <a:solidFill>
                  <a:srgbClr val="1D1E20"/>
                </a:solidFill>
                <a:latin typeface="Arial"/>
                <a:ea typeface="Arial"/>
                <a:cs typeface="Arial"/>
                <a:sym typeface="Arial"/>
              </a:rPr>
              <a:t>ογήστε</a:t>
            </a:r>
            <a:r>
              <a:rPr lang="de-AT" dirty="0">
                <a:solidFill>
                  <a:srgbClr val="1D1E20"/>
                </a:solidFill>
                <a:latin typeface="Arial"/>
                <a:ea typeface="Arial"/>
                <a:cs typeface="Arial"/>
                <a:sym typeface="Arial"/>
              </a:rPr>
              <a:t> ένα όνομα για τη συνομιλία στο πεδίο </a:t>
            </a:r>
            <a:r>
              <a:rPr lang="de-AT" dirty="0"/>
              <a:t>"</a:t>
            </a:r>
            <a:r>
              <a:rPr lang="de-AT" dirty="0">
                <a:solidFill>
                  <a:srgbClr val="1D1E20"/>
                </a:solidFill>
                <a:latin typeface="Arial"/>
                <a:ea typeface="Arial"/>
                <a:cs typeface="Arial"/>
                <a:sym typeface="Arial"/>
              </a:rPr>
              <a:t>Όνομα ομάδας</a:t>
            </a:r>
            <a:r>
              <a:rPr lang="de-AT" dirty="0"/>
              <a:t>"</a:t>
            </a:r>
            <a:r>
              <a:rPr lang="de-AT" dirty="0">
                <a:solidFill>
                  <a:srgbClr val="1D1E20"/>
                </a:solidFill>
                <a:latin typeface="Arial"/>
                <a:ea typeface="Arial"/>
                <a:cs typeface="Arial"/>
                <a:sym typeface="Arial"/>
              </a:rPr>
              <a:t>. Στη συνέχεια, γράψ</a:t>
            </a:r>
            <a:r>
              <a:rPr lang="el-GR" dirty="0">
                <a:solidFill>
                  <a:srgbClr val="1D1E20"/>
                </a:solidFill>
                <a:latin typeface="Arial"/>
                <a:ea typeface="Arial"/>
                <a:cs typeface="Arial"/>
                <a:sym typeface="Arial"/>
              </a:rPr>
              <a:t>τ</a:t>
            </a:r>
            <a:r>
              <a:rPr lang="de-AT" dirty="0">
                <a:solidFill>
                  <a:srgbClr val="1D1E20"/>
                </a:solidFill>
                <a:latin typeface="Arial"/>
                <a:ea typeface="Arial"/>
                <a:cs typeface="Arial"/>
                <a:sym typeface="Arial"/>
              </a:rPr>
              <a:t>ε τα ονόματα των ατόμων που θέλε</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να προσθέσε</a:t>
            </a:r>
            <a:r>
              <a:rPr lang="el-GR" dirty="0">
                <a:solidFill>
                  <a:srgbClr val="1D1E20"/>
                </a:solidFill>
                <a:latin typeface="Arial"/>
                <a:ea typeface="Arial"/>
                <a:cs typeface="Arial"/>
                <a:sym typeface="Arial"/>
              </a:rPr>
              <a:t>τε</a:t>
            </a:r>
            <a:r>
              <a:rPr lang="de-AT" dirty="0">
                <a:solidFill>
                  <a:srgbClr val="1D1E20"/>
                </a:solidFill>
                <a:latin typeface="Arial"/>
                <a:ea typeface="Arial"/>
                <a:cs typeface="Arial"/>
                <a:sym typeface="Arial"/>
              </a:rPr>
              <a:t> στο πεδίο </a:t>
            </a:r>
            <a:r>
              <a:rPr lang="de-AT" dirty="0"/>
              <a:t>"</a:t>
            </a:r>
            <a:r>
              <a:rPr lang="de-AT" dirty="0">
                <a:solidFill>
                  <a:srgbClr val="1D1E20"/>
                </a:solidFill>
                <a:latin typeface="Arial"/>
                <a:ea typeface="Arial"/>
                <a:cs typeface="Arial"/>
                <a:sym typeface="Arial"/>
              </a:rPr>
              <a:t>Προς</a:t>
            </a:r>
            <a:r>
              <a:rPr lang="de-AT" dirty="0"/>
              <a:t>"</a:t>
            </a:r>
            <a:r>
              <a:rPr lang="de-AT" dirty="0">
                <a:solidFill>
                  <a:srgbClr val="1D1E20"/>
                </a:solidFill>
                <a:latin typeface="Arial"/>
                <a:ea typeface="Arial"/>
                <a:cs typeface="Arial"/>
                <a:sym typeface="Arial"/>
              </a:rPr>
              <a:t>.</a:t>
            </a:r>
            <a:endParaRPr dirty="0">
              <a:solidFill>
                <a:srgbClr val="1D1E20"/>
              </a:solidFill>
              <a:latin typeface="Arial"/>
              <a:ea typeface="Arial"/>
              <a:cs typeface="Arial"/>
              <a:sym typeface="Arial"/>
            </a:endParaRPr>
          </a:p>
        </p:txBody>
      </p:sp>
      <p:sp>
        <p:nvSpPr>
          <p:cNvPr id="207" name="Google Shape;2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Το στοιχείο "</a:t>
            </a:r>
            <a:r>
              <a:rPr lang="el-GR" dirty="0"/>
              <a:t>Εργασίες</a:t>
            </a:r>
            <a:r>
              <a:rPr lang="de-AT" dirty="0"/>
              <a:t>" κυκλοφόρησε πρόσφατα για να αντικαταστήσει το "Να κάνω" και το "Planner" - συνδυάζοντας τη λειτουργικότητα και των δύο εφαρμογών σε μία. Είναι διαθέσιμο μέσω υπολογιστή, διαδικτύου και κινητού. Το ρομπότ "</a:t>
            </a:r>
            <a:r>
              <a:rPr lang="el-GR" dirty="0"/>
              <a:t>Εργασίες</a:t>
            </a:r>
            <a:r>
              <a:rPr lang="de-AT" dirty="0"/>
              <a:t>" επιτρέπει στους χρήστες να δημιουργούν μια εργασία από οποιοδήποτε μήνυμα, διευκολύνοντας τη διαχείριση ατομικών και ομαδικών λιστών εργασιών και την ιεράρχηση του φόρτου εργασίας. Η εφαρμογή "</a:t>
            </a:r>
            <a:r>
              <a:rPr lang="el-GR" dirty="0"/>
              <a:t>Εργασίες</a:t>
            </a:r>
            <a:r>
              <a:rPr lang="de-AT" dirty="0"/>
              <a:t>" στο Microsoft Teams συγκεντρώνει τις ατομικές σ</a:t>
            </a:r>
            <a:r>
              <a:rPr lang="el-GR" dirty="0"/>
              <a:t>ας</a:t>
            </a:r>
            <a:r>
              <a:rPr lang="de-AT" dirty="0"/>
              <a:t> εργασίες από το "Να κάνω"</a:t>
            </a:r>
            <a:r>
              <a:rPr lang="el-GR" dirty="0"/>
              <a:t> </a:t>
            </a:r>
            <a:r>
              <a:rPr lang="de-AT" dirty="0"/>
              <a:t>και το Outlook με τις ομαδικές σ</a:t>
            </a:r>
            <a:r>
              <a:rPr lang="el-GR" dirty="0"/>
              <a:t>ας</a:t>
            </a:r>
            <a:r>
              <a:rPr lang="de-AT" dirty="0"/>
              <a:t> εργασίες από το Planner, ώστε να μπορεί</a:t>
            </a:r>
            <a:r>
              <a:rPr lang="el-GR" dirty="0"/>
              <a:t>τε</a:t>
            </a:r>
            <a:r>
              <a:rPr lang="de-AT" dirty="0"/>
              <a:t> να τις διαγράφε</a:t>
            </a:r>
            <a:r>
              <a:rPr lang="el-GR" dirty="0"/>
              <a:t>τε</a:t>
            </a:r>
            <a:r>
              <a:rPr lang="de-AT" dirty="0"/>
              <a:t> πιο αποτελεσματικά από τις λίστες σ</a:t>
            </a:r>
            <a:r>
              <a:rPr lang="el-GR" dirty="0"/>
              <a:t>ας</a:t>
            </a:r>
            <a:r>
              <a:rPr lang="de-AT" dirty="0"/>
              <a: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SzPts val="1100"/>
              <a:buNone/>
            </a:pPr>
            <a:r>
              <a:rPr lang="de-AT" dirty="0"/>
              <a:t>Οι χρήστες μπορούν να έχουν πρόσβαση </a:t>
            </a:r>
            <a:r>
              <a:rPr lang="el-GR" dirty="0"/>
              <a:t>στις </a:t>
            </a:r>
            <a:r>
              <a:rPr lang="de-AT" dirty="0"/>
              <a:t>"</a:t>
            </a:r>
            <a:r>
              <a:rPr lang="el-GR" dirty="0"/>
              <a:t>Εργασίες</a:t>
            </a:r>
            <a:r>
              <a:rPr lang="de-AT" dirty="0"/>
              <a:t>" μέσω της καρτέλας της εφαρμογής Teams. Για να δημιουργήσε</a:t>
            </a:r>
            <a:r>
              <a:rPr lang="el-GR" dirty="0"/>
              <a:t>τε</a:t>
            </a:r>
            <a:r>
              <a:rPr lang="de-AT" dirty="0"/>
              <a:t> μια νέα εργασία, κάν</a:t>
            </a:r>
            <a:r>
              <a:rPr lang="el-GR" dirty="0"/>
              <a:t>τ</a:t>
            </a:r>
            <a:r>
              <a:rPr lang="de-AT" dirty="0"/>
              <a:t>ε κλικ στις τρεις τελείες που εμφανίζονται δίπλα σε οποιοδήποτε μήνυμα, κάν</a:t>
            </a:r>
            <a:r>
              <a:rPr lang="el-GR" dirty="0"/>
              <a:t>τ</a:t>
            </a:r>
            <a:r>
              <a:rPr lang="de-AT" dirty="0"/>
              <a:t>ε κλικ στην επιλογή "Περισσότερες ενέργειες" και στη συνέχεια "Δημιουργία </a:t>
            </a:r>
            <a:r>
              <a:rPr lang="el-GR" dirty="0"/>
              <a:t>εργασίας</a:t>
            </a:r>
            <a:r>
              <a:rPr lang="de-AT" dirty="0"/>
              <a:t>". Οι λίστες εργασιών χωρίζονται στις δικές μου εργασίες και στα κοινά σχέδια, τα οποία διαχωρίζουν τις ατομικές εργασίες ενός χρήστη από τις εργασίες για τις οποίες εργάζεται ολόκληρη η ομάδα.</a:t>
            </a:r>
            <a:endParaRPr dirty="0"/>
          </a:p>
        </p:txBody>
      </p:sp>
      <p:sp>
        <p:nvSpPr>
          <p:cNvPr id="218" name="Google Shape;21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Η ενότητα "</a:t>
            </a:r>
            <a:r>
              <a:rPr lang="el-GR" dirty="0"/>
              <a:t>Οι Εργασίες μου</a:t>
            </a:r>
            <a:r>
              <a:rPr lang="de-AT" dirty="0"/>
              <a:t>" στην ενότητα "</a:t>
            </a:r>
            <a:r>
              <a:rPr lang="el-GR" dirty="0"/>
              <a:t>Εργασίες</a:t>
            </a:r>
            <a:r>
              <a:rPr lang="de-AT" dirty="0"/>
              <a:t>" σ</a:t>
            </a:r>
            <a:r>
              <a:rPr lang="el-GR" dirty="0"/>
              <a:t>ας</a:t>
            </a:r>
            <a:r>
              <a:rPr lang="de-AT" dirty="0"/>
              <a:t> δείχνει τις εργασίες που έχε</a:t>
            </a:r>
            <a:r>
              <a:rPr lang="el-GR" dirty="0"/>
              <a:t>τε</a:t>
            </a:r>
            <a:r>
              <a:rPr lang="de-AT" dirty="0"/>
              <a:t> δημιουργήσει ή που σ</a:t>
            </a:r>
            <a:r>
              <a:rPr lang="el-GR" dirty="0"/>
              <a:t>ας</a:t>
            </a:r>
            <a:r>
              <a:rPr lang="de-AT" dirty="0"/>
              <a:t> έχουν ανατεθεί: όλα όσα βρίσκονται σε αυτή τη λίστα είναι δικά σ</a:t>
            </a:r>
            <a:r>
              <a:rPr lang="el-GR" dirty="0"/>
              <a:t>ας</a:t>
            </a:r>
            <a:r>
              <a:rPr lang="de-AT" dirty="0"/>
              <a:t> για να τα ολοκληρώσε</a:t>
            </a:r>
            <a:r>
              <a:rPr lang="el-GR" dirty="0"/>
              <a:t>τε</a:t>
            </a:r>
            <a:r>
              <a:rPr lang="de-AT" dirty="0"/>
              <a:t>. Αντικατοπτρίζει τα περισσότερα από αυτά που βλέπε</a:t>
            </a:r>
            <a:r>
              <a:rPr lang="el-GR" dirty="0"/>
              <a:t>τε</a:t>
            </a:r>
            <a:r>
              <a:rPr lang="de-AT" dirty="0"/>
              <a:t> στην εφαρμογή "</a:t>
            </a:r>
            <a:r>
              <a:rPr lang="el-GR" dirty="0"/>
              <a:t>Εργασίες</a:t>
            </a:r>
            <a:r>
              <a:rPr lang="de-AT" dirty="0"/>
              <a: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l-GR" dirty="0"/>
              <a:t>Εργασίες</a:t>
            </a:r>
            <a:r>
              <a:rPr lang="de-AT" dirty="0"/>
              <a:t>: Μια λίστα με εργασίες που έχε</a:t>
            </a:r>
            <a:r>
              <a:rPr lang="el-GR" dirty="0"/>
              <a:t>τε</a:t>
            </a:r>
            <a:r>
              <a:rPr lang="de-AT" dirty="0"/>
              <a:t> προσθέσει είτε στο Outlook είτε στην εφαρμογή "Να κάνω".</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Σημαντικό: Μια λίστα με όλες τις εργασίες στην εφαρμογή "Να κάνω" (συμπεριλαμβανομένης της λίστας "Ανατέθηκε σε μένα") τις οποίες έχε</a:t>
            </a:r>
            <a:r>
              <a:rPr lang="el-GR" dirty="0"/>
              <a:t>τε</a:t>
            </a:r>
            <a:r>
              <a:rPr lang="de-AT" dirty="0"/>
              <a:t> επισημάνει με ένα αστέρι.</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Προγραμματισμένες: Περιλαμβάνει όλες τις εργασίες στην ενότητα "Να κάνω" (συμπεριλαμβανομένης της λίστας "Ανατέθηκε σε μένα") που έχουν ημερομηνία λήξης, καταγεγραμμένες ανά ημερομηνία, ώστε να μπορεί</a:t>
            </a:r>
            <a:r>
              <a:rPr lang="el-GR" dirty="0"/>
              <a:t>τε</a:t>
            </a:r>
            <a:r>
              <a:rPr lang="de-AT" dirty="0"/>
              <a:t> να προγραμματίσε</a:t>
            </a:r>
            <a:r>
              <a:rPr lang="el-GR" dirty="0"/>
              <a:t>τε</a:t>
            </a:r>
            <a:r>
              <a:rPr lang="de-AT" dirty="0"/>
              <a:t> τον χρόνο σ</a:t>
            </a:r>
            <a:r>
              <a:rPr lang="el-GR" dirty="0"/>
              <a:t>ας</a:t>
            </a:r>
            <a:r>
              <a:rPr lang="de-AT" dirty="0"/>
              <a: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Ανατέθηκε σε μένα: Περιλαμβάνει όλες τις εργασίες στο Planner που σ</a:t>
            </a:r>
            <a:r>
              <a:rPr lang="el-GR" dirty="0"/>
              <a:t>ας</a:t>
            </a:r>
            <a:r>
              <a:rPr lang="de-AT" dirty="0"/>
              <a:t> έχουν ανατεθεί. Αυτή η λίστα θα εμφανιστεί μόνο αν έχε</a:t>
            </a:r>
            <a:r>
              <a:rPr lang="el-GR" dirty="0"/>
              <a:t>τε</a:t>
            </a:r>
            <a:r>
              <a:rPr lang="de-AT" dirty="0"/>
              <a:t> συγχρονίσει τις εργασίες του Planner με τις "Εργασίες προς Εκτέλεση".</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Απλά κάν</a:t>
            </a:r>
            <a:r>
              <a:rPr lang="el-GR" dirty="0"/>
              <a:t>τ</a:t>
            </a:r>
            <a:r>
              <a:rPr lang="de-AT" dirty="0"/>
              <a:t>ε κλικ στην εικόνα για να δε</a:t>
            </a:r>
            <a:r>
              <a:rPr lang="el-GR" dirty="0"/>
              <a:t>ίτε</a:t>
            </a:r>
            <a:r>
              <a:rPr lang="de-AT" dirty="0"/>
              <a:t> ένα σύντομο εισαγωγικό βίντεο σχετικά με τη χρήση των εργασιών.</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de-AT" dirty="0"/>
              <a:t>Περισσότερες λεπτομέρειες θα ήταν πολύ περίπλοκες για αυτή την αρχική ενότητα, αλλά θα μας είναι πολύ εύκολο να μάθουμε περισσότερα γι' αυτό. </a:t>
            </a:r>
            <a:endParaRPr dirty="0"/>
          </a:p>
        </p:txBody>
      </p:sp>
      <p:sp>
        <p:nvSpPr>
          <p:cNvPr id="227" name="Google Shape;2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Το επόμενο κοινό εργαλείο για την ψηφιακή επικοινωνία και συνεργασία προσφέρεται από την Google. Μπορεί να το γνωρίζε</a:t>
            </a:r>
            <a:r>
              <a:rPr lang="el-GR" dirty="0"/>
              <a:t>τε</a:t>
            </a:r>
            <a:r>
              <a:rPr lang="de-AT" dirty="0"/>
              <a:t> από την αναζήτηση στο διαδίκτυο, αλλά </a:t>
            </a:r>
            <a:r>
              <a:rPr lang="el-GR" dirty="0"/>
              <a:t>η</a:t>
            </a:r>
            <a:r>
              <a:rPr lang="de-AT" dirty="0"/>
              <a:t> Google προσφέρει πολύ περισσότερα και χρησιμοποιείται σε πολλούς φορείς για εσωτερική αλλά και εξωτερική επικοινωνία και συνεργασία.</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Για κάποιες πρώτες πληροφορίες, απλά κάν</a:t>
            </a:r>
            <a:r>
              <a:rPr lang="el-GR" dirty="0"/>
              <a:t>τ</a:t>
            </a:r>
            <a:r>
              <a:rPr lang="de-AT" dirty="0"/>
              <a:t>ε κλικ στο Σύμβολο "Googles Workspace". Θα σ</a:t>
            </a:r>
            <a:r>
              <a:rPr lang="el-GR" dirty="0"/>
              <a:t>ας</a:t>
            </a:r>
            <a:r>
              <a:rPr lang="de-AT" dirty="0"/>
              <a:t> οδηγήσει σε ένα σύντομο εισαγωγικό βίντεο.</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de-AT" dirty="0"/>
              <a:t>Ας εξερευνήσουμε το Google Workspace!</a:t>
            </a:r>
            <a:endParaRPr dirty="0"/>
          </a:p>
        </p:txBody>
      </p:sp>
      <p:sp>
        <p:nvSpPr>
          <p:cNvPr id="236" name="Google Shape;23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Στο επόμενο μέρος τ</a:t>
            </a:r>
            <a:r>
              <a:rPr lang="el-GR" dirty="0"/>
              <a:t>ης</a:t>
            </a:r>
            <a:r>
              <a:rPr lang="de-AT" dirty="0"/>
              <a:t> διαδικτυακ</a:t>
            </a:r>
            <a:r>
              <a:rPr lang="el-GR" dirty="0"/>
              <a:t>ής</a:t>
            </a:r>
            <a:r>
              <a:rPr lang="de-AT" dirty="0"/>
              <a:t> </a:t>
            </a:r>
            <a:r>
              <a:rPr lang="el-GR" dirty="0"/>
              <a:t>συνεδρίας</a:t>
            </a:r>
            <a:r>
              <a:rPr lang="de-AT" dirty="0"/>
              <a:t>, θα μάθε</a:t>
            </a:r>
            <a:r>
              <a:rPr lang="el-GR" dirty="0"/>
              <a:t>τε</a:t>
            </a:r>
            <a:r>
              <a:rPr lang="de-AT" dirty="0"/>
              <a:t> μερικά βασικά στοιχεία για τα κύρια εργαλεία του Google Worskspace.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Το Gmail είναι για την αποστολή και τη λήψη μηνυμάτων ηλεκτρονικού ταχυδρομείου.</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Το Google Calendar είναι σαν ένα χάρτινο ημερολόγιο, αλλά έχει πολύ περισσότερες δυνατότητες για ψηφιακή συνεργασία.</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Το Google Drive είναι ένας ηλεκτρονικός φάκελος όπου μπορεί</a:t>
            </a:r>
            <a:r>
              <a:rPr lang="el-GR" dirty="0"/>
              <a:t>τε</a:t>
            </a:r>
            <a:r>
              <a:rPr lang="de-AT" dirty="0"/>
              <a:t> να αποθηκεύε</a:t>
            </a:r>
            <a:r>
              <a:rPr lang="el-GR" dirty="0"/>
              <a:t>τε</a:t>
            </a:r>
            <a:r>
              <a:rPr lang="de-AT" dirty="0"/>
              <a:t> και να μοιράζεσ</a:t>
            </a:r>
            <a:r>
              <a:rPr lang="el-GR" dirty="0"/>
              <a:t>τε</a:t>
            </a:r>
            <a:r>
              <a:rPr lang="de-AT" dirty="0"/>
              <a:t> όλα τα είδη αρχείων με τους συνεργάτες σ</a:t>
            </a:r>
            <a:r>
              <a:rPr lang="el-GR" dirty="0"/>
              <a:t>ας</a:t>
            </a:r>
            <a:r>
              <a:rPr lang="de-AT" dirty="0"/>
              <a: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Το Google Meet είναι το εργαλείο για βιντεοκλήσεις ή βιντεοδιασκέψεις.</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Το Google Chat είναι ένα πρόγραμμα συνομιλίας το οποίο μπορεί</a:t>
            </a:r>
            <a:r>
              <a:rPr lang="el-GR" dirty="0"/>
              <a:t>τε</a:t>
            </a:r>
            <a:r>
              <a:rPr lang="de-AT" dirty="0"/>
              <a:t> να χρησιμοποιήσε</a:t>
            </a:r>
            <a:r>
              <a:rPr lang="el-GR" dirty="0"/>
              <a:t>τε</a:t>
            </a:r>
            <a:r>
              <a:rPr lang="de-AT" dirty="0"/>
              <a:t> για άμεση ανταλλαγή μηνυμάτων.</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Όπως μπορεί</a:t>
            </a:r>
            <a:r>
              <a:rPr lang="el-GR" dirty="0"/>
              <a:t>τε</a:t>
            </a:r>
            <a:r>
              <a:rPr lang="de-AT" dirty="0"/>
              <a:t> να δε</a:t>
            </a:r>
            <a:r>
              <a:rPr lang="el-GR" dirty="0"/>
              <a:t>ίτε</a:t>
            </a:r>
            <a:r>
              <a:rPr lang="de-AT" dirty="0"/>
              <a:t>, η Google έχει λίγο πολύ τις ίδιες λειτουργίες με τη Microsoft Teams. Εξαρτάται από τον οργανισμό σ</a:t>
            </a:r>
            <a:r>
              <a:rPr lang="el-GR" dirty="0"/>
              <a:t>ας</a:t>
            </a:r>
            <a:r>
              <a:rPr lang="de-AT" dirty="0"/>
              <a:t> ποιο προϊόν χρησιμοποιείτ</a:t>
            </a:r>
            <a:r>
              <a:rPr lang="el-GR" dirty="0"/>
              <a:t>ε</a:t>
            </a:r>
            <a:r>
              <a:rPr lang="de-AT" dirty="0"/>
              <a: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SzPts val="1100"/>
              <a:buNone/>
            </a:pPr>
            <a:r>
              <a:rPr lang="de-AT" dirty="0"/>
              <a:t>Τώρα, ας ελέγξουμε τα διάφορα εργαλεία.</a:t>
            </a:r>
            <a:endParaRPr dirty="0"/>
          </a:p>
        </p:txBody>
      </p:sp>
      <p:sp>
        <p:nvSpPr>
          <p:cNvPr id="244" name="Google Shape;24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solidFill>
                  <a:srgbClr val="1F1F1F"/>
                </a:solidFill>
                <a:latin typeface="Arial"/>
                <a:ea typeface="Arial"/>
                <a:cs typeface="Arial"/>
                <a:sym typeface="Arial"/>
              </a:rPr>
              <a:t>Η δημιουργία λογαριασμού Google είναι απαραίτητη για την πρόσβαση στο Gmail, επειδή είναι μία από τις πολλές υπηρεσίες που προσφέρει η Google στους εγγεγραμμένους χρήστες. Έχε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ήδη μάθει πώς να το κάνε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αυτό στ</a:t>
            </a:r>
            <a:r>
              <a:rPr lang="el-GR" dirty="0">
                <a:solidFill>
                  <a:srgbClr val="1F1F1F"/>
                </a:solidFill>
                <a:latin typeface="Arial"/>
                <a:ea typeface="Arial"/>
                <a:cs typeface="Arial"/>
                <a:sym typeface="Arial"/>
              </a:rPr>
              <a:t>ην</a:t>
            </a:r>
            <a:r>
              <a:rPr lang="de-AT" dirty="0">
                <a:solidFill>
                  <a:srgbClr val="1F1F1F"/>
                </a:solidFill>
                <a:latin typeface="Arial"/>
                <a:ea typeface="Arial"/>
                <a:cs typeface="Arial"/>
                <a:sym typeface="Arial"/>
              </a:rPr>
              <a:t> προηγούμεν</a:t>
            </a:r>
            <a:r>
              <a:rPr lang="el-GR" dirty="0">
                <a:solidFill>
                  <a:srgbClr val="1F1F1F"/>
                </a:solidFill>
                <a:latin typeface="Arial"/>
                <a:ea typeface="Arial"/>
                <a:cs typeface="Arial"/>
                <a:sym typeface="Arial"/>
              </a:rPr>
              <a:t>η</a:t>
            </a:r>
            <a:r>
              <a:rPr lang="de-AT" dirty="0">
                <a:solidFill>
                  <a:srgbClr val="1F1F1F"/>
                </a:solidFill>
                <a:latin typeface="Arial"/>
                <a:ea typeface="Arial"/>
                <a:cs typeface="Arial"/>
                <a:sym typeface="Arial"/>
              </a:rPr>
              <a:t> </a:t>
            </a:r>
            <a:r>
              <a:rPr lang="el-GR" dirty="0">
                <a:solidFill>
                  <a:srgbClr val="1F1F1F"/>
                </a:solidFill>
                <a:latin typeface="Arial"/>
                <a:ea typeface="Arial"/>
                <a:cs typeface="Arial"/>
                <a:sym typeface="Arial"/>
              </a:rPr>
              <a:t>συνεδρία</a:t>
            </a:r>
            <a:r>
              <a:rPr lang="de-AT" dirty="0">
                <a:solidFill>
                  <a:srgbClr val="1F1F1F"/>
                </a:solidFill>
                <a:latin typeface="Arial"/>
                <a:ea typeface="Arial"/>
                <a:cs typeface="Arial"/>
                <a:sym typeface="Arial"/>
              </a:rPr>
              <a:t>. Κάθε φορά που συνδέεσ</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στο Gmail, συνδέεσ</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αυτόματα στο</a:t>
            </a:r>
            <a:r>
              <a:rPr lang="el-GR" dirty="0">
                <a:solidFill>
                  <a:srgbClr val="1F1F1F"/>
                </a:solidFill>
                <a:latin typeface="Arial"/>
                <a:ea typeface="Arial"/>
                <a:cs typeface="Arial"/>
                <a:sym typeface="Arial"/>
              </a:rPr>
              <a:t>ν</a:t>
            </a:r>
            <a:r>
              <a:rPr lang="de-AT" dirty="0">
                <a:solidFill>
                  <a:srgbClr val="1F1F1F"/>
                </a:solidFill>
                <a:latin typeface="Arial"/>
                <a:ea typeface="Arial"/>
                <a:cs typeface="Arial"/>
                <a:sym typeface="Arial"/>
              </a:rPr>
              <a:t> λογαριασμό σ</a:t>
            </a:r>
            <a:r>
              <a:rPr lang="el-GR" dirty="0">
                <a:solidFill>
                  <a:srgbClr val="1F1F1F"/>
                </a:solidFill>
                <a:latin typeface="Arial"/>
                <a:ea typeface="Arial"/>
                <a:cs typeface="Arial"/>
                <a:sym typeface="Arial"/>
              </a:rPr>
              <a:t>ας</a:t>
            </a:r>
            <a:r>
              <a:rPr lang="de-AT" dirty="0">
                <a:solidFill>
                  <a:srgbClr val="1F1F1F"/>
                </a:solidFill>
                <a:latin typeface="Arial"/>
                <a:ea typeface="Arial"/>
                <a:cs typeface="Arial"/>
                <a:sym typeface="Arial"/>
              </a:rPr>
              <a:t> στη Google. Θα μπορεί</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να έχε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εύκολα πρόσβαση σε άλλες υπηρεσίες της Google, όπως τα Έγγραφα Google, το Google Calendar και το YouTube.</a:t>
            </a:r>
            <a:endParaRPr dirty="0">
              <a:solidFill>
                <a:srgbClr val="1F1F1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1F1F1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AT" dirty="0">
                <a:solidFill>
                  <a:srgbClr val="1F1F1F"/>
                </a:solidFill>
                <a:latin typeface="Arial"/>
                <a:ea typeface="Arial"/>
                <a:cs typeface="Arial"/>
                <a:sym typeface="Arial"/>
              </a:rPr>
              <a:t>Με το Gmail, το ηλεκτρονικό σ</a:t>
            </a:r>
            <a:r>
              <a:rPr lang="el-GR" dirty="0">
                <a:solidFill>
                  <a:srgbClr val="1F1F1F"/>
                </a:solidFill>
                <a:latin typeface="Arial"/>
                <a:ea typeface="Arial"/>
                <a:cs typeface="Arial"/>
                <a:sym typeface="Arial"/>
              </a:rPr>
              <a:t>ας</a:t>
            </a:r>
            <a:r>
              <a:rPr lang="de-AT" dirty="0">
                <a:solidFill>
                  <a:srgbClr val="1F1F1F"/>
                </a:solidFill>
                <a:latin typeface="Arial"/>
                <a:ea typeface="Arial"/>
                <a:cs typeface="Arial"/>
                <a:sym typeface="Arial"/>
              </a:rPr>
              <a:t> ταχυδρομείο αποθηκεύεται με ασφάλεια στο cloud. Μπορεί</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να έχε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πρόσβαση στα μηνύματα από οποιονδήποτε υπολογιστή ή συσκευή με πρόγραμμα περιήγησης στο διαδίκτυο. Αν ο διαχειριστής σ</a:t>
            </a:r>
            <a:r>
              <a:rPr lang="el-GR" dirty="0">
                <a:solidFill>
                  <a:srgbClr val="1F1F1F"/>
                </a:solidFill>
                <a:latin typeface="Arial"/>
                <a:ea typeface="Arial"/>
                <a:cs typeface="Arial"/>
                <a:sym typeface="Arial"/>
              </a:rPr>
              <a:t>ας</a:t>
            </a:r>
            <a:r>
              <a:rPr lang="de-AT" dirty="0">
                <a:solidFill>
                  <a:srgbClr val="1F1F1F"/>
                </a:solidFill>
                <a:latin typeface="Arial"/>
                <a:ea typeface="Arial"/>
                <a:cs typeface="Arial"/>
                <a:sym typeface="Arial"/>
              </a:rPr>
              <a:t> το επιτρέπει, μπορεί</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να συμμετάσχ</a:t>
            </a:r>
            <a:r>
              <a:rPr lang="el-GR" dirty="0">
                <a:solidFill>
                  <a:srgbClr val="1F1F1F"/>
                </a:solidFill>
                <a:latin typeface="Arial"/>
                <a:ea typeface="Arial"/>
                <a:cs typeface="Arial"/>
                <a:sym typeface="Arial"/>
              </a:rPr>
              <a:t>ατε</a:t>
            </a:r>
            <a:r>
              <a:rPr lang="de-AT" dirty="0">
                <a:solidFill>
                  <a:srgbClr val="1F1F1F"/>
                </a:solidFill>
                <a:latin typeface="Arial"/>
                <a:ea typeface="Arial"/>
                <a:cs typeface="Arial"/>
                <a:sym typeface="Arial"/>
              </a:rPr>
              <a:t> ή να ξεκινήσε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μια βιντεο-συνάντηση στο Google Meet απευθείας από το Gmail. Πρ</a:t>
            </a:r>
            <a:r>
              <a:rPr lang="el-GR" dirty="0">
                <a:solidFill>
                  <a:srgbClr val="1F1F1F"/>
                </a:solidFill>
                <a:latin typeface="Arial"/>
                <a:ea typeface="Arial"/>
                <a:cs typeface="Arial"/>
                <a:sym typeface="Arial"/>
              </a:rPr>
              <a:t>οσθέστε</a:t>
            </a:r>
            <a:r>
              <a:rPr lang="de-AT" dirty="0">
                <a:solidFill>
                  <a:srgbClr val="1F1F1F"/>
                </a:solidFill>
                <a:latin typeface="Arial"/>
                <a:ea typeface="Arial"/>
                <a:cs typeface="Arial"/>
                <a:sym typeface="Arial"/>
              </a:rPr>
              <a:t> τ</a:t>
            </a:r>
            <a:r>
              <a:rPr lang="el-GR" dirty="0">
                <a:solidFill>
                  <a:srgbClr val="1F1F1F"/>
                </a:solidFill>
                <a:latin typeface="Arial"/>
                <a:ea typeface="Arial"/>
                <a:cs typeface="Arial"/>
                <a:sym typeface="Arial"/>
              </a:rPr>
              <a:t>ο</a:t>
            </a:r>
            <a:r>
              <a:rPr lang="de-AT" dirty="0">
                <a:solidFill>
                  <a:srgbClr val="1F1F1F"/>
                </a:solidFill>
                <a:latin typeface="Arial"/>
                <a:ea typeface="Arial"/>
                <a:cs typeface="Arial"/>
                <a:sym typeface="Arial"/>
              </a:rPr>
              <a:t> Google Chat στα εισερχόμενά σ</a:t>
            </a:r>
            <a:r>
              <a:rPr lang="el-GR" dirty="0">
                <a:solidFill>
                  <a:srgbClr val="1F1F1F"/>
                </a:solidFill>
                <a:latin typeface="Arial"/>
                <a:ea typeface="Arial"/>
                <a:cs typeface="Arial"/>
                <a:sym typeface="Arial"/>
              </a:rPr>
              <a:t>ας</a:t>
            </a:r>
            <a:r>
              <a:rPr lang="de-AT" dirty="0">
                <a:solidFill>
                  <a:srgbClr val="1F1F1F"/>
                </a:solidFill>
                <a:latin typeface="Arial"/>
                <a:ea typeface="Arial"/>
                <a:cs typeface="Arial"/>
                <a:sym typeface="Arial"/>
              </a:rPr>
              <a:t> στο Gmail και χρησιμοπο</a:t>
            </a:r>
            <a:r>
              <a:rPr lang="el-GR" dirty="0">
                <a:solidFill>
                  <a:srgbClr val="1F1F1F"/>
                </a:solidFill>
                <a:latin typeface="Arial"/>
                <a:ea typeface="Arial"/>
                <a:cs typeface="Arial"/>
                <a:sym typeface="Arial"/>
              </a:rPr>
              <a:t>ιήστε</a:t>
            </a:r>
            <a:r>
              <a:rPr lang="de-AT" dirty="0">
                <a:solidFill>
                  <a:srgbClr val="1F1F1F"/>
                </a:solidFill>
                <a:latin typeface="Arial"/>
                <a:ea typeface="Arial"/>
                <a:cs typeface="Arial"/>
                <a:sym typeface="Arial"/>
              </a:rPr>
              <a:t> όλες τις δυνατότητες της Συνομιλίας απευθείας στο Gmail. Μπορεί</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επίσης να οργανώνε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και να βρίσκε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γρήγορα σημαντικά email, καθώς και να διαβάζε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και να συντάσσε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email χωρίς σύνδεση στο διαδίκτυο.</a:t>
            </a:r>
            <a:endParaRPr dirty="0">
              <a:solidFill>
                <a:srgbClr val="1F1F1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1F1F1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AT" dirty="0">
                <a:solidFill>
                  <a:srgbClr val="1F1F1F"/>
                </a:solidFill>
                <a:latin typeface="Arial"/>
                <a:ea typeface="Arial"/>
                <a:cs typeface="Arial"/>
                <a:sym typeface="Arial"/>
              </a:rPr>
              <a:t>Το Gmail είναι διαθέσιμο τόσο για το πρόγραμμα περιήγησής σ</a:t>
            </a:r>
            <a:r>
              <a:rPr lang="el-GR" dirty="0">
                <a:solidFill>
                  <a:srgbClr val="1F1F1F"/>
                </a:solidFill>
                <a:latin typeface="Arial"/>
                <a:ea typeface="Arial"/>
                <a:cs typeface="Arial"/>
                <a:sym typeface="Arial"/>
              </a:rPr>
              <a:t>ας</a:t>
            </a:r>
            <a:r>
              <a:rPr lang="de-AT" dirty="0">
                <a:solidFill>
                  <a:srgbClr val="1F1F1F"/>
                </a:solidFill>
                <a:latin typeface="Arial"/>
                <a:ea typeface="Arial"/>
                <a:cs typeface="Arial"/>
                <a:sym typeface="Arial"/>
              </a:rPr>
              <a:t> όσο και για τις φορητές συσκευές σ</a:t>
            </a:r>
            <a:r>
              <a:rPr lang="el-GR" dirty="0">
                <a:solidFill>
                  <a:srgbClr val="1F1F1F"/>
                </a:solidFill>
                <a:latin typeface="Arial"/>
                <a:ea typeface="Arial"/>
                <a:cs typeface="Arial"/>
                <a:sym typeface="Arial"/>
              </a:rPr>
              <a:t>ας</a:t>
            </a:r>
            <a:r>
              <a:rPr lang="de-AT" dirty="0">
                <a:solidFill>
                  <a:srgbClr val="1F1F1F"/>
                </a:solidFill>
                <a:latin typeface="Arial"/>
                <a:ea typeface="Arial"/>
                <a:cs typeface="Arial"/>
                <a:sym typeface="Arial"/>
              </a:rPr>
              <a:t> και είναι εύκολο στη χρήση με τις ίδιες λειτουργίες όπως όλα τα άλλα προγράμματα ηλεκτρονικού ταχυδρομείου που μπορεί να γνωρίζε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a:t>
            </a:r>
            <a:endParaRPr dirty="0">
              <a:solidFill>
                <a:srgbClr val="1F1F1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1F1F1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AT" dirty="0">
                <a:solidFill>
                  <a:srgbClr val="1F1F1F"/>
                </a:solidFill>
                <a:latin typeface="Arial"/>
                <a:ea typeface="Arial"/>
                <a:cs typeface="Arial"/>
                <a:sym typeface="Arial"/>
              </a:rPr>
              <a:t>Το Gmail προσφέρει πολλές χρήσιμες λειτουργίες για να κάνει την εμπειρία του ηλεκτρονικού ταχυδρομείου σ</a:t>
            </a:r>
            <a:r>
              <a:rPr lang="el-GR" dirty="0">
                <a:solidFill>
                  <a:srgbClr val="1F1F1F"/>
                </a:solidFill>
                <a:latin typeface="Arial"/>
                <a:ea typeface="Arial"/>
                <a:cs typeface="Arial"/>
                <a:sym typeface="Arial"/>
              </a:rPr>
              <a:t>ας</a:t>
            </a:r>
            <a:r>
              <a:rPr lang="de-AT" dirty="0">
                <a:solidFill>
                  <a:srgbClr val="1F1F1F"/>
                </a:solidFill>
                <a:latin typeface="Arial"/>
                <a:ea typeface="Arial"/>
                <a:cs typeface="Arial"/>
                <a:sym typeface="Arial"/>
              </a:rPr>
              <a:t> όσο το δυνατόν πιο ομαλή, όπως:</a:t>
            </a:r>
            <a:endParaRPr dirty="0">
              <a:solidFill>
                <a:srgbClr val="1F1F1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1F1F1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AT" dirty="0">
                <a:solidFill>
                  <a:srgbClr val="1F1F1F"/>
                </a:solidFill>
                <a:latin typeface="Arial"/>
                <a:ea typeface="Arial"/>
                <a:cs typeface="Arial"/>
                <a:sym typeface="Arial"/>
              </a:rPr>
              <a:t>Φιλτράρισμα ανεπιθύμητης αλληλογραφίας. Η ανεπιθύμητη αλληλογραφία είναι μια άλλη ονομασία για τα ανεπιθύμητα μηνύματα ηλεκτρονικού ταχυδρομείου. Το Gmail χρησιμοποιεί προηγμένες τεχνολογίες για να κρατήσει τα ανεπιθύμητα μηνύματα μακριά από τα εισερχόμενά σ</a:t>
            </a:r>
            <a:r>
              <a:rPr lang="el-GR" dirty="0">
                <a:solidFill>
                  <a:srgbClr val="1F1F1F"/>
                </a:solidFill>
                <a:latin typeface="Arial"/>
                <a:ea typeface="Arial"/>
                <a:cs typeface="Arial"/>
                <a:sym typeface="Arial"/>
              </a:rPr>
              <a:t>ας</a:t>
            </a:r>
            <a:r>
              <a:rPr lang="de-AT" dirty="0">
                <a:solidFill>
                  <a:srgbClr val="1F1F1F"/>
                </a:solidFill>
                <a:latin typeface="Arial"/>
                <a:ea typeface="Arial"/>
                <a:cs typeface="Arial"/>
                <a:sym typeface="Arial"/>
              </a:rPr>
              <a:t>. Τα περισσότερα ανεπιθύμητα μηνύματα αποστέλλονται αυτόματα σε έναν ξεχωριστό φάκελο ανεπιθύμητων μηνυμάτων και μετά από 30 ημέρες διαγράφονται.</a:t>
            </a:r>
            <a:endParaRPr dirty="0">
              <a:solidFill>
                <a:srgbClr val="1F1F1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1F1F1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AT" dirty="0">
                <a:solidFill>
                  <a:srgbClr val="1F1F1F"/>
                </a:solidFill>
                <a:latin typeface="Arial"/>
                <a:ea typeface="Arial"/>
                <a:cs typeface="Arial"/>
                <a:sym typeface="Arial"/>
              </a:rPr>
              <a:t>Προβολή συνομιλίας. Μια συνομιλία ηλεκτρονικού ταχυδρομείου συμβαίνει κάθε φορά που στέλνε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μηνύματα ηλεκτρονικού ταχυδρομείου μπρος-πίσω με ένα άλλο άτομο (ή μια ομάδα ατόμων), συχνά για ένα συγκεκριμένο θέμα ή γεγονός. Το Gmail ομαδοποιεί αυτά τα μηνύματα ηλεκτρονικού ταχυδρομείου μαζί από προεπιλογή, γεγονός που διατηρεί τα εισερχόμενά σ</a:t>
            </a:r>
            <a:r>
              <a:rPr lang="el-GR" dirty="0">
                <a:solidFill>
                  <a:srgbClr val="1F1F1F"/>
                </a:solidFill>
                <a:latin typeface="Arial"/>
                <a:ea typeface="Arial"/>
                <a:cs typeface="Arial"/>
                <a:sym typeface="Arial"/>
              </a:rPr>
              <a:t>ας</a:t>
            </a:r>
            <a:r>
              <a:rPr lang="de-AT" dirty="0">
                <a:solidFill>
                  <a:srgbClr val="1F1F1F"/>
                </a:solidFill>
                <a:latin typeface="Arial"/>
                <a:ea typeface="Arial"/>
                <a:cs typeface="Arial"/>
                <a:sym typeface="Arial"/>
              </a:rPr>
              <a:t> πιο οργανωμένα.</a:t>
            </a:r>
            <a:endParaRPr dirty="0">
              <a:solidFill>
                <a:srgbClr val="1F1F1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1F1F1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AT" dirty="0">
                <a:solidFill>
                  <a:srgbClr val="1F1F1F"/>
                </a:solidFill>
                <a:latin typeface="Arial"/>
                <a:ea typeface="Arial"/>
                <a:cs typeface="Arial"/>
                <a:sym typeface="Arial"/>
              </a:rPr>
              <a:t>Ενσωματωμένη συνομιλία. Αντί να στείλε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ένα email, μπορεί</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να στείλει</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σε κάποιον ένα άμεσο μήνυμα ή να χρησιμοποιήσε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τη λειτουργία συνομιλίας φωνής και βίντεο, αν ο υπολογιστής σ</a:t>
            </a:r>
            <a:r>
              <a:rPr lang="el-GR" dirty="0">
                <a:solidFill>
                  <a:srgbClr val="1F1F1F"/>
                </a:solidFill>
                <a:latin typeface="Arial"/>
                <a:ea typeface="Arial"/>
                <a:cs typeface="Arial"/>
                <a:sym typeface="Arial"/>
              </a:rPr>
              <a:t>ας</a:t>
            </a:r>
            <a:r>
              <a:rPr lang="de-AT" dirty="0">
                <a:solidFill>
                  <a:srgbClr val="1F1F1F"/>
                </a:solidFill>
                <a:latin typeface="Arial"/>
                <a:ea typeface="Arial"/>
                <a:cs typeface="Arial"/>
                <a:sym typeface="Arial"/>
              </a:rPr>
              <a:t> διαθέτει μικρόφωνο και/ή κάμερα web.</a:t>
            </a:r>
            <a:endParaRPr dirty="0">
              <a:solidFill>
                <a:srgbClr val="1F1F1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1F1F1F"/>
              </a:solidFill>
              <a:latin typeface="Arial"/>
              <a:ea typeface="Arial"/>
              <a:cs typeface="Arial"/>
              <a:sym typeface="Arial"/>
            </a:endParaRPr>
          </a:p>
          <a:p>
            <a:pPr marL="0" lvl="0" indent="0" algn="l" rtl="0">
              <a:spcBef>
                <a:spcPts val="0"/>
              </a:spcBef>
              <a:spcAft>
                <a:spcPts val="0"/>
              </a:spcAft>
              <a:buNone/>
            </a:pPr>
            <a:r>
              <a:rPr lang="de-AT" dirty="0">
                <a:solidFill>
                  <a:srgbClr val="1F1F1F"/>
                </a:solidFill>
                <a:latin typeface="Arial"/>
                <a:ea typeface="Arial"/>
                <a:cs typeface="Arial"/>
                <a:sym typeface="Arial"/>
              </a:rPr>
              <a:t>Κλήση τηλεφώνου. Αυτή η λειτουργία είναι παρόμοια με τη φωνητική συνομιλία, με τη διαφορά ότι σ</a:t>
            </a:r>
            <a:r>
              <a:rPr lang="el-GR" dirty="0">
                <a:solidFill>
                  <a:srgbClr val="1F1F1F"/>
                </a:solidFill>
                <a:latin typeface="Arial"/>
                <a:ea typeface="Arial"/>
                <a:cs typeface="Arial"/>
                <a:sym typeface="Arial"/>
              </a:rPr>
              <a:t>ας</a:t>
            </a:r>
            <a:r>
              <a:rPr lang="de-AT" dirty="0">
                <a:solidFill>
                  <a:srgbClr val="1F1F1F"/>
                </a:solidFill>
                <a:latin typeface="Arial"/>
                <a:ea typeface="Arial"/>
                <a:cs typeface="Arial"/>
                <a:sym typeface="Arial"/>
              </a:rPr>
              <a:t> επιτρέπει να καλέσε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έναν πραγματικό αριθμό τηλεφώνου για να καλέσε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οποιοδήποτε τηλέφωνο στον κόσμο. Είναι δωρεάν η πραγματοποίηση κλήσης προς οποιοδήποτε μέρος των Ηνωμένων Πολιτειών ή του Καναδά, ενώ μπορεί</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να κάνε</a:t>
            </a:r>
            <a:r>
              <a:rPr lang="el-GR" dirty="0">
                <a:solidFill>
                  <a:srgbClr val="1F1F1F"/>
                </a:solidFill>
                <a:latin typeface="Arial"/>
                <a:ea typeface="Arial"/>
                <a:cs typeface="Arial"/>
                <a:sym typeface="Arial"/>
              </a:rPr>
              <a:t>τε</a:t>
            </a:r>
            <a:r>
              <a:rPr lang="de-AT" dirty="0">
                <a:solidFill>
                  <a:srgbClr val="1F1F1F"/>
                </a:solidFill>
                <a:latin typeface="Arial"/>
                <a:ea typeface="Arial"/>
                <a:cs typeface="Arial"/>
                <a:sym typeface="Arial"/>
              </a:rPr>
              <a:t> κλήσεις προς άλλες χώρες με σχετικά χαμηλές χρεώσεις.</a:t>
            </a:r>
            <a:endParaRPr dirty="0">
              <a:solidFill>
                <a:srgbClr val="1F1F1F"/>
              </a:solidFill>
              <a:latin typeface="Arial"/>
              <a:ea typeface="Arial"/>
              <a:cs typeface="Arial"/>
              <a:sym typeface="Arial"/>
            </a:endParaRPr>
          </a:p>
        </p:txBody>
      </p:sp>
      <p:sp>
        <p:nvSpPr>
          <p:cNvPr id="258" name="Google Shape;25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Όταν χρησιμοποιεί</a:t>
            </a:r>
            <a:r>
              <a:rPr lang="el-GR" dirty="0"/>
              <a:t>τε</a:t>
            </a:r>
            <a:r>
              <a:rPr lang="de-AT" dirty="0"/>
              <a:t> το Gmail, θα χρησιμοποιεί</a:t>
            </a:r>
            <a:r>
              <a:rPr lang="el-GR" dirty="0"/>
              <a:t>τε</a:t>
            </a:r>
            <a:r>
              <a:rPr lang="de-AT" dirty="0"/>
              <a:t> κυρίως το κύριο περιβάλλον εργασίας του Gmail. Αυτό το παράθυρο περιέχει τα εισερχόμενά σ</a:t>
            </a:r>
            <a:r>
              <a:rPr lang="el-GR" dirty="0"/>
              <a:t>ας</a:t>
            </a:r>
            <a:r>
              <a:rPr lang="de-AT" dirty="0"/>
              <a:t> και σ</a:t>
            </a:r>
            <a:r>
              <a:rPr lang="el-GR" dirty="0"/>
              <a:t>ας</a:t>
            </a:r>
            <a:r>
              <a:rPr lang="de-AT" dirty="0"/>
              <a:t> επιτρέπει να πλοηγηθεί</a:t>
            </a:r>
            <a:r>
              <a:rPr lang="el-GR" dirty="0"/>
              <a:t>τε</a:t>
            </a:r>
            <a:r>
              <a:rPr lang="de-AT" dirty="0"/>
              <a:t> στις επαφές σ</a:t>
            </a:r>
            <a:r>
              <a:rPr lang="el-GR" dirty="0"/>
              <a:t>ας</a:t>
            </a:r>
            <a:r>
              <a:rPr lang="de-AT" dirty="0"/>
              <a:t>, στις ρυθμίσεις αλληλογραφίας και σε άλλα. Επίσης, αν χρησιμοποιεί</a:t>
            </a:r>
            <a:r>
              <a:rPr lang="el-GR" dirty="0"/>
              <a:t>τε</a:t>
            </a:r>
            <a:r>
              <a:rPr lang="de-AT" dirty="0"/>
              <a:t> άλλες υπηρεσίες της Google, όπως το YouTube ή το Ημερολόγιο, θα μπορεί</a:t>
            </a:r>
            <a:r>
              <a:rPr lang="el-GR" dirty="0"/>
              <a:t>τε</a:t>
            </a:r>
            <a:r>
              <a:rPr lang="de-AT" dirty="0"/>
              <a:t> να έχε</a:t>
            </a:r>
            <a:r>
              <a:rPr lang="el-GR" dirty="0"/>
              <a:t>τε</a:t>
            </a:r>
            <a:r>
              <a:rPr lang="de-AT" dirty="0"/>
              <a:t> πρόσβαση σε αυτές από το πάνω μέρος του παραθύρου του Gmail.</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de-AT" dirty="0"/>
              <a:t>Απλά κάν</a:t>
            </a:r>
            <a:r>
              <a:rPr lang="el-GR" dirty="0"/>
              <a:t>τ</a:t>
            </a:r>
            <a:r>
              <a:rPr lang="de-AT" dirty="0"/>
              <a:t>ε κλικ μέσα από το</a:t>
            </a:r>
            <a:r>
              <a:rPr lang="el-GR" dirty="0"/>
              <a:t>ν</a:t>
            </a:r>
            <a:r>
              <a:rPr lang="de-AT" dirty="0"/>
              <a:t> λογαριασμό σ</a:t>
            </a:r>
            <a:r>
              <a:rPr lang="el-GR" dirty="0"/>
              <a:t>ας</a:t>
            </a:r>
            <a:r>
              <a:rPr lang="de-AT" dirty="0"/>
              <a:t> στο Gmail για να ελέγξε</a:t>
            </a:r>
            <a:r>
              <a:rPr lang="el-GR" dirty="0"/>
              <a:t>τε</a:t>
            </a:r>
            <a:r>
              <a:rPr lang="de-AT" dirty="0"/>
              <a:t> τις διάφορες λειτουργίες. Θα δε</a:t>
            </a:r>
            <a:r>
              <a:rPr lang="el-GR" dirty="0"/>
              <a:t>ίτε</a:t>
            </a:r>
            <a:r>
              <a:rPr lang="de-AT" dirty="0"/>
              <a:t>, είναι πολύ εύκολο!</a:t>
            </a:r>
            <a:endParaRPr dirty="0"/>
          </a:p>
        </p:txBody>
      </p:sp>
      <p:sp>
        <p:nvSpPr>
          <p:cNvPr id="269" name="Google Shape;26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l-GR" dirty="0"/>
              <a:t>Στη συνεδρία </a:t>
            </a:r>
            <a:r>
              <a:rPr lang="de-AT" dirty="0"/>
              <a:t>2 της ενότητας 3</a:t>
            </a:r>
            <a:r>
              <a:rPr lang="el-GR" dirty="0"/>
              <a:t>,</a:t>
            </a:r>
            <a:r>
              <a:rPr lang="de-AT" dirty="0"/>
              <a:t> θα αποκτήσε</a:t>
            </a:r>
            <a:r>
              <a:rPr lang="el-GR" dirty="0"/>
              <a:t>τε</a:t>
            </a:r>
            <a:r>
              <a:rPr lang="de-AT" dirty="0"/>
              <a:t> μια πρώτη εικόνα των κοινών εργαλείων λογισμικού που χρησιμοποιούνται για την ψηφιακή επικοινωνία και συνεργασία. Θα επικεντρωθούμε σε δύο κοινά προϊόντα: το Microsoft Teams και το Google Workspace. Προσφέρουν πολλά διαφορετικά εργαλεία που θα σ</a:t>
            </a:r>
            <a:r>
              <a:rPr lang="el-GR" dirty="0"/>
              <a:t>ας</a:t>
            </a:r>
            <a:r>
              <a:rPr lang="de-AT" dirty="0"/>
              <a:t> βοηθήσουν τόσο στη δουλειά σ</a:t>
            </a:r>
            <a:r>
              <a:rPr lang="el-GR" dirty="0"/>
              <a:t>ας</a:t>
            </a:r>
            <a:r>
              <a:rPr lang="de-AT" dirty="0"/>
              <a:t> όσο και στην ιδιωτική σ</a:t>
            </a:r>
            <a:r>
              <a:rPr lang="el-GR" dirty="0"/>
              <a:t>ας</a:t>
            </a:r>
            <a:r>
              <a:rPr lang="de-AT" dirty="0"/>
              <a:t> ζωή.</a:t>
            </a: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AT"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Το Google Calendar είναι μια δυνατή, δωρεάν υπηρεσία που μπορεί</a:t>
            </a:r>
            <a:r>
              <a:rPr lang="el-GR" dirty="0"/>
              <a:t>τε</a:t>
            </a:r>
            <a:r>
              <a:rPr lang="de-AT" dirty="0"/>
              <a:t> να χρησιμοποιήσε</a:t>
            </a:r>
            <a:r>
              <a:rPr lang="el-GR" dirty="0"/>
              <a:t>τε</a:t>
            </a:r>
            <a:r>
              <a:rPr lang="de-AT" dirty="0"/>
              <a:t> για να οργανώσε</a:t>
            </a:r>
            <a:r>
              <a:rPr lang="el-GR" dirty="0"/>
              <a:t>τε</a:t>
            </a:r>
            <a:r>
              <a:rPr lang="de-AT" dirty="0"/>
              <a:t> το πρόγραμμά σ</a:t>
            </a:r>
            <a:r>
              <a:rPr lang="el-GR" dirty="0"/>
              <a:t>ας</a:t>
            </a:r>
            <a:r>
              <a:rPr lang="de-AT" dirty="0"/>
              <a:t> και να συντονίζε</a:t>
            </a:r>
            <a:r>
              <a:rPr lang="el-GR" dirty="0"/>
              <a:t>τε</a:t>
            </a:r>
            <a:r>
              <a:rPr lang="de-AT" dirty="0"/>
              <a:t> εκδηλώσεις με άλλους. Διαθέτει πολλές χρήσιμες λειτουργίες, όπως </a:t>
            </a:r>
            <a:r>
              <a:rPr lang="el-GR" dirty="0"/>
              <a:t>τ</a:t>
            </a:r>
            <a:r>
              <a:rPr lang="de-AT" dirty="0"/>
              <a:t>η δυνατότητα κοινής χρήσης ημερολογίων με άλλους και </a:t>
            </a:r>
            <a:r>
              <a:rPr lang="el-GR" dirty="0"/>
              <a:t>τ</a:t>
            </a:r>
            <a:r>
              <a:rPr lang="de-AT" dirty="0"/>
              <a:t>η</a:t>
            </a:r>
            <a:r>
              <a:rPr lang="el-GR" dirty="0"/>
              <a:t>ν</a:t>
            </a:r>
            <a:r>
              <a:rPr lang="de-AT" dirty="0"/>
              <a:t> εύκολη εναλλαγή του τι εμφανίζεται τη δεδομένη στιγμή. Μπορεί</a:t>
            </a:r>
            <a:r>
              <a:rPr lang="el-GR" dirty="0"/>
              <a:t>τε</a:t>
            </a:r>
            <a:r>
              <a:rPr lang="de-AT" dirty="0"/>
              <a:t> να έχε</a:t>
            </a:r>
            <a:r>
              <a:rPr lang="el-GR" dirty="0"/>
              <a:t>τε</a:t>
            </a:r>
            <a:r>
              <a:rPr lang="de-AT" dirty="0"/>
              <a:t> πρόσβαση στο ημερολόγιό σ</a:t>
            </a:r>
            <a:r>
              <a:rPr lang="el-GR" dirty="0"/>
              <a:t>ας</a:t>
            </a:r>
            <a:r>
              <a:rPr lang="de-AT" dirty="0"/>
              <a:t> από οποιονδήποτε υπολογιστή ή κινητή συσκευή, αρκεί να είσ</a:t>
            </a:r>
            <a:r>
              <a:rPr lang="el-GR" dirty="0"/>
              <a:t>τε</a:t>
            </a:r>
            <a:r>
              <a:rPr lang="de-AT" dirty="0"/>
              <a:t> συνδεδεμένος στο</a:t>
            </a:r>
            <a:r>
              <a:rPr lang="el-GR" dirty="0"/>
              <a:t>ν</a:t>
            </a:r>
            <a:r>
              <a:rPr lang="de-AT" dirty="0"/>
              <a:t> λογαριασμό σ</a:t>
            </a:r>
            <a:r>
              <a:rPr lang="el-GR" dirty="0"/>
              <a:t>ας</a:t>
            </a:r>
            <a:r>
              <a:rPr lang="de-AT" dirty="0"/>
              <a:t> στ</a:t>
            </a:r>
            <a:r>
              <a:rPr lang="el-GR" dirty="0"/>
              <a:t>η</a:t>
            </a:r>
            <a:r>
              <a:rPr lang="de-AT" dirty="0"/>
              <a:t> Google.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de-AT" dirty="0"/>
              <a:t>Θα πρέπει να συνδεθεί</a:t>
            </a:r>
            <a:r>
              <a:rPr lang="el-GR" dirty="0"/>
              <a:t>τε</a:t>
            </a:r>
            <a:r>
              <a:rPr lang="de-AT" dirty="0"/>
              <a:t> στο</a:t>
            </a:r>
            <a:r>
              <a:rPr lang="el-GR" dirty="0"/>
              <a:t>ν</a:t>
            </a:r>
            <a:r>
              <a:rPr lang="de-AT" dirty="0"/>
              <a:t> λογαριασμό σ</a:t>
            </a:r>
            <a:r>
              <a:rPr lang="el-GR" dirty="0"/>
              <a:t>ας</a:t>
            </a:r>
            <a:r>
              <a:rPr lang="de-AT" dirty="0"/>
              <a:t> στ</a:t>
            </a:r>
            <a:r>
              <a:rPr lang="el-GR" dirty="0"/>
              <a:t>η</a:t>
            </a:r>
            <a:r>
              <a:rPr lang="de-AT" dirty="0"/>
              <a:t> Google για να έχε</a:t>
            </a:r>
            <a:r>
              <a:rPr lang="el-GR" dirty="0"/>
              <a:t>τε</a:t>
            </a:r>
            <a:r>
              <a:rPr lang="de-AT" dirty="0"/>
              <a:t> πρόσβαση στο Google Calendar.</a:t>
            </a:r>
            <a:endParaRPr dirty="0"/>
          </a:p>
        </p:txBody>
      </p:sp>
      <p:sp>
        <p:nvSpPr>
          <p:cNvPr id="280" name="Google Shape;28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Μπορεί</a:t>
            </a:r>
            <a:r>
              <a:rPr lang="el-GR" dirty="0"/>
              <a:t>τε</a:t>
            </a:r>
            <a:r>
              <a:rPr lang="de-AT" dirty="0"/>
              <a:t> να μπε</a:t>
            </a:r>
            <a:r>
              <a:rPr lang="el-GR" dirty="0"/>
              <a:t>ίτε</a:t>
            </a:r>
            <a:r>
              <a:rPr lang="de-AT" dirty="0"/>
              <a:t> στο Google Calendar επισκεπτόμενος την ιστοσελίδα calendar.google.com. Εάν είσ</a:t>
            </a:r>
            <a:r>
              <a:rPr lang="el-GR" dirty="0"/>
              <a:t>τε</a:t>
            </a:r>
            <a:r>
              <a:rPr lang="de-AT" dirty="0"/>
              <a:t> ήδη σε κάποια άλλη σελίδα της Google, κάν</a:t>
            </a:r>
            <a:r>
              <a:rPr lang="el-GR" dirty="0"/>
              <a:t>τ</a:t>
            </a:r>
            <a:r>
              <a:rPr lang="de-AT" dirty="0"/>
              <a:t>ε κλικ στο κουμπί μενού πάνω δεξιά και στη συνέχεια στο εικονίδιο "Calendar".</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de-AT" dirty="0"/>
              <a:t>Εδώ μπορεί</a:t>
            </a:r>
            <a:r>
              <a:rPr lang="el-GR" dirty="0"/>
              <a:t>τε</a:t>
            </a:r>
            <a:r>
              <a:rPr lang="de-AT" dirty="0"/>
              <a:t> να βρε</a:t>
            </a:r>
            <a:r>
              <a:rPr lang="el-GR" dirty="0"/>
              <a:t>ίτε</a:t>
            </a:r>
            <a:r>
              <a:rPr lang="de-AT" dirty="0"/>
              <a:t> το ημερολόγιο της Google στο μενού της εφαρμογής, είναι σημειωμένο στην εικόνα.</a:t>
            </a:r>
            <a:endParaRPr dirty="0"/>
          </a:p>
        </p:txBody>
      </p:sp>
      <p:sp>
        <p:nvSpPr>
          <p:cNvPr id="291" name="Google Shape;29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Πλοήγηση στο Google Calendar.</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Το Google Calendar προσφέρει μεγάλη ευελιξία προβολής. Το κουμπί στην επάνω δεξιά γωνία θα αλλάξει το πεδίο της τρέχουσας προβολής, εμφανίζοντας μία μόνο ημέρα ή εβδομάδα, έναν ολόκληρο μήνα και άλλες λειτουργίες προβολής.</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Στο επάνω αριστερό μέρος του παραθύρου, τα κουμπιά με τα βέλη θα αλλάξουν την προβολή σε διαφορετικές ημερομηνίες στο παρελθόν ή στο μέλλον. Μπορεί</a:t>
            </a:r>
            <a:r>
              <a:rPr lang="el-GR" dirty="0"/>
              <a:t>τε</a:t>
            </a:r>
            <a:r>
              <a:rPr lang="de-AT" dirty="0"/>
              <a:t> επίσης να κάνε</a:t>
            </a:r>
            <a:r>
              <a:rPr lang="el-GR" dirty="0"/>
              <a:t>τε </a:t>
            </a:r>
            <a:r>
              <a:rPr lang="de-AT" dirty="0"/>
              <a:t>κλικ στο μίνι ημερολόγιο στα αριστερά του κύριου ημερολογίου για να προβάλε</a:t>
            </a:r>
            <a:r>
              <a:rPr lang="el-GR" dirty="0"/>
              <a:t>τε</a:t>
            </a:r>
            <a:r>
              <a:rPr lang="de-AT" dirty="0"/>
              <a:t> μια συγκεκριμένη ημερομηνία. Το κουμπί "Σήμερα" θα επιστρέψει την προβολή του ημερολογίου στην τρέχουσα ημέρα.</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Όπως φαίνεται στην εικόνα στα δεξιά, μπορεί</a:t>
            </a:r>
            <a:r>
              <a:rPr lang="el-GR" dirty="0"/>
              <a:t>τε</a:t>
            </a:r>
            <a:r>
              <a:rPr lang="de-AT" dirty="0"/>
              <a:t> επίσης να δημιουργήσε</a:t>
            </a:r>
            <a:r>
              <a:rPr lang="el-GR" dirty="0"/>
              <a:t>τε</a:t>
            </a:r>
            <a:r>
              <a:rPr lang="de-AT" dirty="0"/>
              <a:t> </a:t>
            </a:r>
            <a:r>
              <a:rPr lang="el-GR" dirty="0"/>
              <a:t>συμβάν</a:t>
            </a:r>
            <a:r>
              <a:rPr lang="de-AT" dirty="0"/>
              <a:t>τα. Κάθε στοιχείο στο ημερολόγιο είναι ένα συμβάν. Για να δημιουργήσε</a:t>
            </a:r>
            <a:r>
              <a:rPr lang="el-GR" dirty="0"/>
              <a:t>τε</a:t>
            </a:r>
            <a:r>
              <a:rPr lang="de-AT" dirty="0"/>
              <a:t> ένα συμβάν, κάν</a:t>
            </a:r>
            <a:r>
              <a:rPr lang="el-GR" dirty="0"/>
              <a:t>τ</a:t>
            </a:r>
            <a:r>
              <a:rPr lang="de-AT" dirty="0"/>
              <a:t>ε κλικ σε ένα κενό σημείο του ημερολογίου. Θα εμφανιστεί ένα μικρό πλαίσιο για να εισάγε</a:t>
            </a:r>
            <a:r>
              <a:rPr lang="el-GR" dirty="0"/>
              <a:t>τε</a:t>
            </a:r>
            <a:r>
              <a:rPr lang="de-AT" dirty="0"/>
              <a:t> βασικές πληροφορίες σχετικά με το συμβάν. Κάν</a:t>
            </a:r>
            <a:r>
              <a:rPr lang="el-GR" dirty="0"/>
              <a:t>τ</a:t>
            </a:r>
            <a:r>
              <a:rPr lang="de-AT" dirty="0"/>
              <a:t>ε κλικ στο κουμπί "Save" (Αποθήκευση) για να ολοκληρώσε</a:t>
            </a:r>
            <a:r>
              <a:rPr lang="el-GR" dirty="0"/>
              <a:t>τε</a:t>
            </a:r>
            <a:r>
              <a:rPr lang="de-AT" dirty="0"/>
              <a:t> ή κάν</a:t>
            </a:r>
            <a:r>
              <a:rPr lang="el-GR" dirty="0"/>
              <a:t>τ</a:t>
            </a:r>
            <a:r>
              <a:rPr lang="de-AT" dirty="0"/>
              <a:t>ε κλικ στο κουμπί "More Options" (Περισσότερες επιλογές) για να εισάγε</a:t>
            </a:r>
            <a:r>
              <a:rPr lang="el-GR" dirty="0"/>
              <a:t>τε</a:t>
            </a:r>
            <a:r>
              <a:rPr lang="de-AT" dirty="0"/>
              <a:t> περισσότερες λεπτομέρειες. Οι μόνες πληροφορίες που χρειάζεται να εισάγε</a:t>
            </a:r>
            <a:r>
              <a:rPr lang="el-GR" dirty="0"/>
              <a:t>τε</a:t>
            </a:r>
            <a:r>
              <a:rPr lang="de-AT" dirty="0"/>
              <a:t> είναι ο τίτλος του συμβάντος και η ώρα, αλλά περισσότερες πληροφορίες μπορεί να είναι χρήσιμες για όποιον κοιτάζει το συμβάν.</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de-AT" dirty="0"/>
              <a:t>Στη φόρμα συμβάντος, μπορεί</a:t>
            </a:r>
            <a:r>
              <a:rPr lang="el-GR" dirty="0"/>
              <a:t>τε</a:t>
            </a:r>
            <a:r>
              <a:rPr lang="de-AT" dirty="0"/>
              <a:t> να προσθέσε</a:t>
            </a:r>
            <a:r>
              <a:rPr lang="el-GR" dirty="0"/>
              <a:t>τε</a:t>
            </a:r>
            <a:r>
              <a:rPr lang="de-AT" dirty="0"/>
              <a:t> ειδοποιήσεις για να σ</a:t>
            </a:r>
            <a:r>
              <a:rPr lang="el-GR" dirty="0"/>
              <a:t>ας</a:t>
            </a:r>
            <a:r>
              <a:rPr lang="de-AT" dirty="0"/>
              <a:t> υπενθυμίζουν το συμβάν πριν από την έναρξή του. Αυτές οι υπενθυμίσεις μπορούν να είναι ειδοποιήσεις στο πρόγραμμα περιήγησής σ</a:t>
            </a:r>
            <a:r>
              <a:rPr lang="el-GR" dirty="0"/>
              <a:t>ας</a:t>
            </a:r>
            <a:r>
              <a:rPr lang="de-AT" dirty="0"/>
              <a:t> ή να είναι αυτοματοποιημένα μηνύματα ηλεκτρονικού ταχυδρομείου. Αυτό μπορεί να σ</a:t>
            </a:r>
            <a:r>
              <a:rPr lang="el-GR" dirty="0"/>
              <a:t>ας</a:t>
            </a:r>
            <a:r>
              <a:rPr lang="de-AT" dirty="0"/>
              <a:t> βοηθήσει να παραμείνει</a:t>
            </a:r>
            <a:r>
              <a:rPr lang="el-GR" dirty="0"/>
              <a:t>τε</a:t>
            </a:r>
            <a:r>
              <a:rPr lang="de-AT" dirty="0"/>
              <a:t> στο πρόγραμμα ή να σ</a:t>
            </a:r>
            <a:r>
              <a:rPr lang="el-GR" dirty="0"/>
              <a:t>ας</a:t>
            </a:r>
            <a:r>
              <a:rPr lang="de-AT" dirty="0"/>
              <a:t> δώσει χρόνο για να προγραμματίσε</a:t>
            </a:r>
            <a:r>
              <a:rPr lang="el-GR" dirty="0"/>
              <a:t>τε</a:t>
            </a:r>
            <a:r>
              <a:rPr lang="de-AT" dirty="0"/>
              <a:t> το ταξίδι σ</a:t>
            </a:r>
            <a:r>
              <a:rPr lang="el-GR" dirty="0"/>
              <a:t>ας</a:t>
            </a:r>
            <a:r>
              <a:rPr lang="de-AT" dirty="0"/>
              <a:t>.</a:t>
            </a:r>
            <a:endParaRPr dirty="0"/>
          </a:p>
        </p:txBody>
      </p:sp>
      <p:sp>
        <p:nvSpPr>
          <p:cNvPr id="303" name="Google Shape;30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Ένα από τα πιο δυνατά χαρακτηριστικά του Google Calendar είναι η δυνατότητα προσαρμογής και διαμοιρασμού του. Μετακ</a:t>
            </a:r>
            <a:r>
              <a:rPr lang="el-GR" dirty="0"/>
              <a:t>ινήστε</a:t>
            </a:r>
            <a:r>
              <a:rPr lang="de-AT" dirty="0"/>
              <a:t> το ποντίκι σ</a:t>
            </a:r>
            <a:r>
              <a:rPr lang="el-GR" dirty="0"/>
              <a:t>ας</a:t>
            </a:r>
            <a:r>
              <a:rPr lang="de-AT" dirty="0"/>
              <a:t> πάνω σε ένα όνομα ημερολογίου στα αριστερά και, στη συνέχεια, κάν</a:t>
            </a:r>
            <a:r>
              <a:rPr lang="el-GR" dirty="0"/>
              <a:t>τ</a:t>
            </a:r>
            <a:r>
              <a:rPr lang="de-AT" dirty="0"/>
              <a:t>ε κλικ στο εικονίδιο με τις τρεις τελείες δίπλα του για να ανοίξε</a:t>
            </a:r>
            <a:r>
              <a:rPr lang="el-GR" dirty="0"/>
              <a:t>τε</a:t>
            </a:r>
            <a:r>
              <a:rPr lang="de-AT" dirty="0"/>
              <a:t> ένα μενού για αυτό το ημερολόγιο. Μπορεί</a:t>
            </a:r>
            <a:r>
              <a:rPr lang="el-GR" dirty="0"/>
              <a:t>τε</a:t>
            </a:r>
            <a:r>
              <a:rPr lang="de-AT" dirty="0"/>
              <a:t> να αλλάξε</a:t>
            </a:r>
            <a:r>
              <a:rPr lang="el-GR" dirty="0"/>
              <a:t>τε</a:t>
            </a:r>
            <a:r>
              <a:rPr lang="de-AT" dirty="0"/>
              <a:t> το χρώμα των συμβάντων σε αυτό το ημερολόγιο στην προβολή σ</a:t>
            </a:r>
            <a:r>
              <a:rPr lang="el-GR" dirty="0"/>
              <a:t>ας</a:t>
            </a:r>
            <a:r>
              <a:rPr lang="de-AT" dirty="0"/>
              <a:t> ή να το αποκρύψε</a:t>
            </a:r>
            <a:r>
              <a:rPr lang="el-GR" dirty="0"/>
              <a:t>τε</a:t>
            </a:r>
            <a:r>
              <a:rPr lang="de-AT" dirty="0"/>
              <a:t> από την τρέχουσα προβολή.</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Μπορεί</a:t>
            </a:r>
            <a:r>
              <a:rPr lang="el-GR" dirty="0"/>
              <a:t>τε</a:t>
            </a:r>
            <a:r>
              <a:rPr lang="de-AT" dirty="0"/>
              <a:t> να μοιραστεί</a:t>
            </a:r>
            <a:r>
              <a:rPr lang="el-GR" dirty="0"/>
              <a:t>τε</a:t>
            </a:r>
            <a:r>
              <a:rPr lang="de-AT" dirty="0"/>
              <a:t> ολόκληρο το ημερολόγιο με άλλους κάνοντας κλικ στο κουμπί "Ρυθμίσεις και κοινή χρήση". Αυτό θα σ</a:t>
            </a:r>
            <a:r>
              <a:rPr lang="el-GR" dirty="0"/>
              <a:t>ας</a:t>
            </a:r>
            <a:r>
              <a:rPr lang="de-AT" dirty="0"/>
              <a:t> δώσει επιλογές παρόμοιες με τις προσκλήσεις για εκδηλώσεις, αλλά επηρεάζει ολόκληρο το ημερολόγιο που μοιράζεσ</a:t>
            </a:r>
            <a:r>
              <a:rPr lang="el-GR" dirty="0"/>
              <a:t>τε</a:t>
            </a:r>
            <a:r>
              <a:rPr lang="de-AT" dirty="0"/>
              <a:t>. Τα κοινόχρηστα ημερολόγια μπορεί να είναι χρήσιμα για το συντονισμό πολλών σχετικών εκδηλώσεων με μια ομάδα ατόμων.</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de-AT" dirty="0"/>
              <a:t>Απλώς δοκ</a:t>
            </a:r>
            <a:r>
              <a:rPr lang="el-GR" dirty="0"/>
              <a:t>ιμάστε</a:t>
            </a:r>
            <a:r>
              <a:rPr lang="de-AT" dirty="0"/>
              <a:t> το με τους συναδέλφους σ</a:t>
            </a:r>
            <a:r>
              <a:rPr lang="el-GR" dirty="0"/>
              <a:t>ας</a:t>
            </a:r>
            <a:r>
              <a:rPr lang="de-AT" dirty="0"/>
              <a:t> και θα σ</a:t>
            </a:r>
            <a:r>
              <a:rPr lang="el-GR" dirty="0"/>
              <a:t>ας </a:t>
            </a:r>
            <a:r>
              <a:rPr lang="de-AT" dirty="0"/>
              <a:t>είναι πολύ εύκολο να προγραμματίσε</a:t>
            </a:r>
            <a:r>
              <a:rPr lang="el-GR" dirty="0"/>
              <a:t>τε</a:t>
            </a:r>
            <a:r>
              <a:rPr lang="de-AT" dirty="0"/>
              <a:t> κοινές εκδηλώσεις όπως αναγνώσεις ή εκθέσεις.</a:t>
            </a:r>
            <a:endParaRPr dirty="0"/>
          </a:p>
        </p:txBody>
      </p:sp>
      <p:sp>
        <p:nvSpPr>
          <p:cNvPr id="315" name="Google Shape;31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Το Google Drive είναι μια δωρεάν υπηρεσία της Google που σ</a:t>
            </a:r>
            <a:r>
              <a:rPr lang="el-GR" dirty="0"/>
              <a:t>ας</a:t>
            </a:r>
            <a:r>
              <a:rPr lang="de-AT" dirty="0"/>
              <a:t> επιτρέπει να αποθηκεύε</a:t>
            </a:r>
            <a:r>
              <a:rPr lang="el-GR" dirty="0"/>
              <a:t>τε</a:t>
            </a:r>
            <a:r>
              <a:rPr lang="de-AT" dirty="0"/>
              <a:t> αρχεία στο διαδίκτυο και να έχε</a:t>
            </a:r>
            <a:r>
              <a:rPr lang="el-GR" dirty="0"/>
              <a:t>τε</a:t>
            </a:r>
            <a:r>
              <a:rPr lang="de-AT" dirty="0"/>
              <a:t> πρόσβαση σε αυτά οπουδήποτε χρησιμοποιώντας το cloud. Το Google Drive σ</a:t>
            </a:r>
            <a:r>
              <a:rPr lang="el-GR" dirty="0"/>
              <a:t>ας</a:t>
            </a:r>
            <a:r>
              <a:rPr lang="de-AT" dirty="0"/>
              <a:t> δίνει επίσης πρόσβαση σε δωρεάν διαδικτυακές εφαρμογές για τη δημιουργία εγγράφων, υπολογιστικών φύλλων, παρουσιάσεων και άλλων.</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Το Google Drive είναι μία από τις πιο δημοφιλείς υπηρεσίες αποθήκευσης στο cloud που είναι διαθέσιμες σήμερα. Εάν δεν έχε</a:t>
            </a:r>
            <a:r>
              <a:rPr lang="el-GR" dirty="0"/>
              <a:t>τε</a:t>
            </a:r>
            <a:r>
              <a:rPr lang="de-AT" dirty="0"/>
              <a:t> χρησιμοποιήσει ποτέ στο παρελθόν μια υπηρεσία αποθήκευσης στο cloud, όπως το Google Drive, αφι</a:t>
            </a:r>
            <a:r>
              <a:rPr lang="el-GR" dirty="0"/>
              <a:t>ερώστε</a:t>
            </a:r>
            <a:r>
              <a:rPr lang="de-AT" dirty="0"/>
              <a:t> λίγο χρόνο για να σκεφτεί</a:t>
            </a:r>
            <a:r>
              <a:rPr lang="el-GR" dirty="0"/>
              <a:t>τε</a:t>
            </a:r>
            <a:r>
              <a:rPr lang="de-AT" dirty="0"/>
              <a:t> τα πλεονεκτήματα της διατήρησης των αρχείων σ</a:t>
            </a:r>
            <a:r>
              <a:rPr lang="el-GR" dirty="0"/>
              <a:t>ας</a:t>
            </a:r>
            <a:r>
              <a:rPr lang="de-AT" dirty="0"/>
              <a:t> στο διαδίκτυο. Επειδή τα αρχεία είναι προσβάσιμα από οποιονδήποτε υπολογιστή με σύνδεση στο διαδίκτυο, το Drive εξαλείφει την ανάγκη αποστολής email ή αποθήκευσης ενός αρχείου σε μονάδα USB. Και επειδή το Drive σ</a:t>
            </a:r>
            <a:r>
              <a:rPr lang="el-GR" dirty="0"/>
              <a:t>ας</a:t>
            </a:r>
            <a:r>
              <a:rPr lang="de-AT" dirty="0"/>
              <a:t> επιτρέπει να μοιράζεσ</a:t>
            </a:r>
            <a:r>
              <a:rPr lang="el-GR" dirty="0"/>
              <a:t>τε</a:t>
            </a:r>
            <a:r>
              <a:rPr lang="de-AT" dirty="0"/>
              <a:t> αρχεία, η συνεργασία με άλλους γίνεται πολύ πιο εύκολη.</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de-AT" dirty="0"/>
              <a:t>Απλώς κάν</a:t>
            </a:r>
            <a:r>
              <a:rPr lang="el-GR" dirty="0"/>
              <a:t>τ</a:t>
            </a:r>
            <a:r>
              <a:rPr lang="de-AT" dirty="0"/>
              <a:t>ε κλικ στο σύμβολο "Google Drive" για να δε</a:t>
            </a:r>
            <a:r>
              <a:rPr lang="el-GR" dirty="0"/>
              <a:t>ίτε</a:t>
            </a:r>
            <a:r>
              <a:rPr lang="de-AT" dirty="0"/>
              <a:t> μια σύντομη εισαγωγή στο Google Drive.</a:t>
            </a:r>
            <a:endParaRPr dirty="0"/>
          </a:p>
        </p:txBody>
      </p:sp>
      <p:sp>
        <p:nvSpPr>
          <p:cNvPr id="326" name="Google Shape;32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Το Google Drive δεν αποθηκεύει απλώς τα αρχεία σ</a:t>
            </a:r>
            <a:r>
              <a:rPr lang="el-GR" dirty="0"/>
              <a:t>ας</a:t>
            </a:r>
            <a:r>
              <a:rPr lang="de-AT" dirty="0"/>
              <a:t>, αλλά σ</a:t>
            </a:r>
            <a:r>
              <a:rPr lang="el-GR" dirty="0"/>
              <a:t>ας</a:t>
            </a:r>
            <a:r>
              <a:rPr lang="de-AT" dirty="0"/>
              <a:t> επιτρέπει επίσης να δημιουργεί</a:t>
            </a:r>
            <a:r>
              <a:rPr lang="el-GR" dirty="0"/>
              <a:t>τε</a:t>
            </a:r>
            <a:r>
              <a:rPr lang="de-AT" dirty="0"/>
              <a:t>, να μοιράζεσ</a:t>
            </a:r>
            <a:r>
              <a:rPr lang="el-GR" dirty="0"/>
              <a:t>τε</a:t>
            </a:r>
            <a:r>
              <a:rPr lang="de-AT" dirty="0"/>
              <a:t> και να διαχειρίζεσ</a:t>
            </a:r>
            <a:r>
              <a:rPr lang="el-GR" dirty="0"/>
              <a:t>τε</a:t>
            </a:r>
            <a:r>
              <a:rPr lang="de-AT" dirty="0"/>
              <a:t> έγγραφα με τις δικές του εφαρμογές παραγωγικότητας. Αν έχε</a:t>
            </a:r>
            <a:r>
              <a:rPr lang="el-GR" dirty="0"/>
              <a:t>τε</a:t>
            </a:r>
            <a:r>
              <a:rPr lang="de-AT" dirty="0"/>
              <a:t> χρησιμοποιήσει ποτέ μια σουίτα όπως το Microsoft Office, κάποια πράγματα σχετικά με τις εφαρμογές του Google Drive μπορεί να σ</a:t>
            </a:r>
            <a:r>
              <a:rPr lang="el-GR" dirty="0"/>
              <a:t>ας</a:t>
            </a:r>
            <a:r>
              <a:rPr lang="de-AT" dirty="0"/>
              <a:t> φαίνονται οικεία. Για παράδειγμα, οι τύποι αρχείων με τους οποίους μπορεί</a:t>
            </a:r>
            <a:r>
              <a:rPr lang="el-GR" dirty="0"/>
              <a:t>τε</a:t>
            </a:r>
            <a:r>
              <a:rPr lang="de-AT" dirty="0"/>
              <a:t> να εργαστεί</a:t>
            </a:r>
            <a:r>
              <a:rPr lang="el-GR" dirty="0"/>
              <a:t>τε</a:t>
            </a:r>
            <a:r>
              <a:rPr lang="de-AT" dirty="0"/>
              <a:t> είναι παρόμοιοι με τα αρχεία που μπορεί</a:t>
            </a:r>
            <a:r>
              <a:rPr lang="el-GR" dirty="0"/>
              <a:t>τε</a:t>
            </a:r>
            <a:r>
              <a:rPr lang="de-AT" dirty="0"/>
              <a:t> να δημιουργήσε</a:t>
            </a:r>
            <a:r>
              <a:rPr lang="el-GR" dirty="0"/>
              <a:t>τε</a:t>
            </a:r>
            <a:r>
              <a:rPr lang="de-AT" dirty="0"/>
              <a:t> με διάφορα προγράμματα του Microsoft Office.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Αλλά προσοχή, δεν λειτουργούν όλες οι λειτουργίες του Microsoft Office με τον ίδιο τρόπο κατά τη χρήση των προϊόντων της Google.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Στη διαφάνεια, μπορεί</a:t>
            </a:r>
            <a:r>
              <a:rPr lang="el-GR" dirty="0"/>
              <a:t>τε</a:t>
            </a:r>
            <a:r>
              <a:rPr lang="de-AT" dirty="0"/>
              <a:t> να δε</a:t>
            </a:r>
            <a:r>
              <a:rPr lang="el-GR" dirty="0"/>
              <a:t>ίτε</a:t>
            </a:r>
            <a:r>
              <a:rPr lang="de-AT" dirty="0"/>
              <a:t> μερικούς διαφορετικούς τύπους αρχείων που μπορεί</a:t>
            </a:r>
            <a:r>
              <a:rPr lang="el-GR" dirty="0"/>
              <a:t>τε</a:t>
            </a:r>
            <a:r>
              <a:rPr lang="de-AT" dirty="0"/>
              <a:t> να δημιουργήσε</a:t>
            </a:r>
            <a:r>
              <a:rPr lang="el-GR" dirty="0"/>
              <a:t>τε</a:t>
            </a:r>
            <a:r>
              <a:rPr lang="de-AT" dirty="0"/>
              <a:t> και να μοιραστεί</a:t>
            </a:r>
            <a:r>
              <a:rPr lang="el-GR" dirty="0"/>
              <a:t>τε</a:t>
            </a:r>
            <a:r>
              <a:rPr lang="de-AT" dirty="0"/>
              <a:t> στο Google Drive.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SzPts val="1100"/>
              <a:buNone/>
            </a:pPr>
            <a:r>
              <a:rPr lang="de-AT" dirty="0"/>
              <a:t>Όλα αυτά τα αρχεία μπορούν να δημιουργηθούν και να μεταφορτωθούν από εσ</a:t>
            </a:r>
            <a:r>
              <a:rPr lang="el-GR" dirty="0"/>
              <a:t>άς</a:t>
            </a:r>
            <a:r>
              <a:rPr lang="de-AT" dirty="0"/>
              <a:t> και είσ</a:t>
            </a:r>
            <a:r>
              <a:rPr lang="el-GR" dirty="0"/>
              <a:t>τε</a:t>
            </a:r>
            <a:r>
              <a:rPr lang="de-AT" dirty="0"/>
              <a:t> ελεύθερος να προσκαλέσε</a:t>
            </a:r>
            <a:r>
              <a:rPr lang="el-GR" dirty="0"/>
              <a:t>τε</a:t>
            </a:r>
            <a:r>
              <a:rPr lang="de-AT" dirty="0"/>
              <a:t> τους συναδέλφους σ</a:t>
            </a:r>
            <a:r>
              <a:rPr lang="el-GR" dirty="0"/>
              <a:t>ας</a:t>
            </a:r>
            <a:r>
              <a:rPr lang="de-AT" dirty="0"/>
              <a:t> για την αλλαγή του περιεχομένου ή την προσθήκη κάποιων τμημάτων.</a:t>
            </a:r>
            <a:endParaRPr dirty="0"/>
          </a:p>
        </p:txBody>
      </p:sp>
      <p:sp>
        <p:nvSpPr>
          <p:cNvPr id="335" name="Google Shape;33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solidFill>
                  <a:srgbClr val="0A0A0A"/>
                </a:solidFill>
                <a:latin typeface="Arial"/>
                <a:ea typeface="Arial"/>
                <a:cs typeface="Arial"/>
                <a:sym typeface="Arial"/>
              </a:rPr>
              <a:t>Το Google Meet ή συχνά αποκαλούμενο ως Gmeet είναι ένα εργαλείο τηλεδιάσκεψης που παρέχεται από την Google και επιτρέπει στους χρήστες να συνομιλούν πρόσωπο με πρόσωπο, ακόμη και όταν εργάζονται εξ αποστάσεως. Όλα τα δεδομένα στο Meet είναι κρυπτογραφημένα από προεπιλογή κατά τη μετάδοση μεταξύ του πελάτη και της Google μέσω ενός προγράμματος περιήγησης ιστού, εφαρμογών Android και iOS και σε αίθουσες συσκέψεων με υλικό αίθουσας συσκέψεων της Google. Το Google Meet μπορεί να χρησιμοποιηθεί χωρίς την εγκατάσταση μιας εφαρμογής, διευκολύνοντας τους συμμετέχοντες.</a:t>
            </a:r>
            <a:endParaRPr dirty="0">
              <a:solidFill>
                <a:srgbClr val="0A0A0A"/>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AT" dirty="0">
                <a:solidFill>
                  <a:srgbClr val="0A0A0A"/>
                </a:solidFill>
                <a:latin typeface="Arial"/>
                <a:ea typeface="Arial"/>
                <a:cs typeface="Arial"/>
                <a:sym typeface="Arial"/>
              </a:rPr>
              <a:t>Παρόλο που το Google Meet διαθέτει μια δωρεάν έκδοση, ένα πρόγραμμα Google Workspace σ</a:t>
            </a:r>
            <a:r>
              <a:rPr lang="el-GR" dirty="0">
                <a:solidFill>
                  <a:srgbClr val="0A0A0A"/>
                </a:solidFill>
                <a:latin typeface="Arial"/>
                <a:ea typeface="Arial"/>
                <a:cs typeface="Arial"/>
                <a:sym typeface="Arial"/>
              </a:rPr>
              <a:t>ας</a:t>
            </a:r>
            <a:r>
              <a:rPr lang="de-AT" dirty="0">
                <a:solidFill>
                  <a:srgbClr val="0A0A0A"/>
                </a:solidFill>
                <a:latin typeface="Arial"/>
                <a:ea typeface="Arial"/>
                <a:cs typeface="Arial"/>
                <a:sym typeface="Arial"/>
              </a:rPr>
              <a:t> επιτρέπει να αξιοποιήσε</a:t>
            </a:r>
            <a:r>
              <a:rPr lang="el-GR" dirty="0">
                <a:solidFill>
                  <a:srgbClr val="0A0A0A"/>
                </a:solidFill>
                <a:latin typeface="Arial"/>
                <a:ea typeface="Arial"/>
                <a:cs typeface="Arial"/>
                <a:sym typeface="Arial"/>
              </a:rPr>
              <a:t>τε</a:t>
            </a:r>
            <a:r>
              <a:rPr lang="de-AT" dirty="0">
                <a:solidFill>
                  <a:srgbClr val="0A0A0A"/>
                </a:solidFill>
                <a:latin typeface="Arial"/>
                <a:ea typeface="Arial"/>
                <a:cs typeface="Arial"/>
                <a:sym typeface="Arial"/>
              </a:rPr>
              <a:t> πλήρως τα βολικά και φιλικά προς το χρήστη χαρακτηριστικά αυτού του εργαλείου τηλεδιάσκεψης.</a:t>
            </a:r>
            <a:endParaRPr dirty="0">
              <a:solidFill>
                <a:srgbClr val="0A0A0A"/>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0A0A0A"/>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AT" dirty="0">
                <a:solidFill>
                  <a:srgbClr val="0A0A0A"/>
                </a:solidFill>
                <a:latin typeface="Arial"/>
                <a:ea typeface="Arial"/>
                <a:cs typeface="Arial"/>
                <a:sym typeface="Arial"/>
              </a:rPr>
              <a:t>Με τη δωρεάν έκδοση του Google Meet, το πολύ 100 άτομα μπορούν να συμμετέχουν ταυτόχρονα σε μια τηλεδιάσκεψη. Η μέγιστη διάρκεια συνεδρίας είναι 1 ώρα. Πρέπει να στείλε</a:t>
            </a:r>
            <a:r>
              <a:rPr lang="el-GR" dirty="0">
                <a:solidFill>
                  <a:srgbClr val="0A0A0A"/>
                </a:solidFill>
                <a:latin typeface="Arial"/>
                <a:ea typeface="Arial"/>
                <a:cs typeface="Arial"/>
                <a:sym typeface="Arial"/>
              </a:rPr>
              <a:t>τε</a:t>
            </a:r>
            <a:r>
              <a:rPr lang="de-AT" dirty="0">
                <a:solidFill>
                  <a:srgbClr val="0A0A0A"/>
                </a:solidFill>
                <a:latin typeface="Arial"/>
                <a:ea typeface="Arial"/>
                <a:cs typeface="Arial"/>
                <a:sym typeface="Arial"/>
              </a:rPr>
              <a:t> μια νέα σύνδεση Meet εάν η τηλεδιάσκεψη διαρκεί περισσότερο από 1 ώρα.</a:t>
            </a:r>
            <a:endParaRPr dirty="0">
              <a:solidFill>
                <a:srgbClr val="0A0A0A"/>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rgbClr val="0A0A0A"/>
              </a:solidFill>
              <a:latin typeface="Arial"/>
              <a:ea typeface="Arial"/>
              <a:cs typeface="Arial"/>
              <a:sym typeface="Arial"/>
            </a:endParaRPr>
          </a:p>
          <a:p>
            <a:pPr marL="0" lvl="0" indent="0" algn="l" rtl="0">
              <a:spcBef>
                <a:spcPts val="0"/>
              </a:spcBef>
              <a:spcAft>
                <a:spcPts val="0"/>
              </a:spcAft>
              <a:buNone/>
            </a:pPr>
            <a:r>
              <a:rPr lang="de-AT" dirty="0">
                <a:solidFill>
                  <a:srgbClr val="0A0A0A"/>
                </a:solidFill>
                <a:latin typeface="Arial"/>
                <a:ea typeface="Arial"/>
                <a:cs typeface="Arial"/>
                <a:sym typeface="Arial"/>
              </a:rPr>
              <a:t>Ας ξεκινήσουμε με ορισμένες βασικές λειτουργίες της δωρεάν έκδοσης του Google Meet.</a:t>
            </a:r>
            <a:endParaRPr dirty="0">
              <a:solidFill>
                <a:srgbClr val="0A0A0A"/>
              </a:solidFill>
              <a:latin typeface="Arial"/>
              <a:ea typeface="Arial"/>
              <a:cs typeface="Arial"/>
              <a:sym typeface="Arial"/>
            </a:endParaRPr>
          </a:p>
        </p:txBody>
      </p:sp>
      <p:sp>
        <p:nvSpPr>
          <p:cNvPr id="350" name="Google Shape;35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Η εγκατάσταση του Google Meet στον υπολογιστή σ</a:t>
            </a:r>
            <a:r>
              <a:rPr lang="el-GR" dirty="0"/>
              <a:t>ας</a:t>
            </a:r>
            <a:r>
              <a:rPr lang="de-AT" dirty="0"/>
              <a:t> είναι μια εύκολη και απλή διαδικασία. Με λίγα μόνο βήματα, μπορεί</a:t>
            </a:r>
            <a:r>
              <a:rPr lang="el-GR" dirty="0"/>
              <a:t>τε</a:t>
            </a:r>
            <a:r>
              <a:rPr lang="de-AT" dirty="0"/>
              <a:t> να έχε</a:t>
            </a:r>
            <a:r>
              <a:rPr lang="el-GR" dirty="0"/>
              <a:t>τε</a:t>
            </a:r>
            <a:r>
              <a:rPr lang="de-AT" dirty="0"/>
              <a:t> έναν πλήρως λειτουργικό λογαριασμό, έτοιμο να σ</a:t>
            </a:r>
            <a:r>
              <a:rPr lang="el-GR" dirty="0"/>
              <a:t>ας</a:t>
            </a:r>
            <a:r>
              <a:rPr lang="de-AT" dirty="0"/>
              <a:t> συνδέσει με συναδέλφους, φίλους και πελάτες σε όλο τον κόσμο.</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l-GR" dirty="0"/>
              <a:t>Ανοίξτε</a:t>
            </a:r>
            <a:r>
              <a:rPr lang="de-AT" dirty="0"/>
              <a:t> το πρόγραμμα περιήγησης ιστού της προτίμησής σ</a:t>
            </a:r>
            <a:r>
              <a:rPr lang="el-GR" dirty="0"/>
              <a:t>ας</a:t>
            </a:r>
            <a:r>
              <a:rPr lang="de-AT" dirty="0"/>
              <a:t> και π</a:t>
            </a:r>
            <a:r>
              <a:rPr lang="el-GR" dirty="0"/>
              <a:t>ηγαίνετε</a:t>
            </a:r>
            <a:r>
              <a:rPr lang="de-AT" dirty="0"/>
              <a:t> στον ιστότοπο του Google Meet (meet.google.com). Μόλις συνδεθεί</a:t>
            </a:r>
            <a:r>
              <a:rPr lang="el-GR" dirty="0"/>
              <a:t>τε</a:t>
            </a:r>
            <a:r>
              <a:rPr lang="de-AT" dirty="0"/>
              <a:t>, θα βρεθεί</a:t>
            </a:r>
            <a:r>
              <a:rPr lang="el-GR" dirty="0"/>
              <a:t>τε</a:t>
            </a:r>
            <a:r>
              <a:rPr lang="de-AT" dirty="0"/>
              <a:t> στην αρχική σελίδα του Google Meet. Εδώ θα βρε</a:t>
            </a:r>
            <a:r>
              <a:rPr lang="el-GR" dirty="0"/>
              <a:t>ίτε</a:t>
            </a:r>
            <a:r>
              <a:rPr lang="de-AT" dirty="0"/>
              <a:t> επιλογές για να ξεκινήσε</a:t>
            </a:r>
            <a:r>
              <a:rPr lang="el-GR" dirty="0"/>
              <a:t>τε</a:t>
            </a:r>
            <a:r>
              <a:rPr lang="de-AT" dirty="0"/>
              <a:t> μια νέα συνάντηση, να συμμετάσχε</a:t>
            </a:r>
            <a:r>
              <a:rPr lang="el-GR" dirty="0"/>
              <a:t>τε</a:t>
            </a:r>
            <a:r>
              <a:rPr lang="de-AT" dirty="0"/>
              <a:t> σε μια υπάρχουσα συνάντηση ή να προγραμματίσ</a:t>
            </a:r>
            <a:r>
              <a:rPr lang="el-GR" dirty="0"/>
              <a:t>ετε</a:t>
            </a:r>
            <a:r>
              <a:rPr lang="de-AT" dirty="0"/>
              <a:t> μια μελλοντική συνάντηση. Κάν</a:t>
            </a:r>
            <a:r>
              <a:rPr lang="el-GR" dirty="0"/>
              <a:t>τ</a:t>
            </a:r>
            <a:r>
              <a:rPr lang="de-AT" dirty="0"/>
              <a:t>ε κλικ στην επιλογή "Συμμετοχή ή έναρξη συνάντησης" για να ξεκινήσε</a:t>
            </a:r>
            <a:r>
              <a:rPr lang="el-GR" dirty="0"/>
              <a:t>τε</a:t>
            </a:r>
            <a:r>
              <a:rPr lang="de-AT" dirty="0"/>
              <a:t> μια νέα βιντεοκλήση.</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SzPts val="1100"/>
              <a:buNone/>
            </a:pPr>
            <a:r>
              <a:rPr lang="de-AT" dirty="0"/>
              <a:t>Απλά ακολο</a:t>
            </a:r>
            <a:r>
              <a:rPr lang="el-GR" dirty="0"/>
              <a:t>υθήστε</a:t>
            </a:r>
            <a:r>
              <a:rPr lang="de-AT" dirty="0"/>
              <a:t> τον σύνδεσμο του βίντεο για να πάρε</a:t>
            </a:r>
            <a:r>
              <a:rPr lang="el-GR" dirty="0"/>
              <a:t>τε</a:t>
            </a:r>
            <a:r>
              <a:rPr lang="de-AT" dirty="0"/>
              <a:t> τις πρώτες πληροφορίες σχετικά με το πώς να δημιουργήσε</a:t>
            </a:r>
            <a:r>
              <a:rPr lang="el-GR" dirty="0"/>
              <a:t>τε</a:t>
            </a:r>
            <a:r>
              <a:rPr lang="de-AT" dirty="0"/>
              <a:t> ή να συμμετάσχ</a:t>
            </a:r>
            <a:r>
              <a:rPr lang="el-GR" dirty="0"/>
              <a:t>ετε</a:t>
            </a:r>
            <a:r>
              <a:rPr lang="de-AT" dirty="0"/>
              <a:t> σε μια συνάντηση στο Googe Meet.</a:t>
            </a:r>
            <a:endParaRPr dirty="0"/>
          </a:p>
        </p:txBody>
      </p:sp>
      <p:sp>
        <p:nvSpPr>
          <p:cNvPr id="359" name="Google Shape;35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Ανοίξτε το πρόγραμμα περιήγησης ιστού της προτίμησής σας και πηγαίνετε στον ιστότοπο του Google Meet (meet.google.com). Μόλις συνδεθείτε, θα βρεθείτε στην αρχική σελίδα του Google Meet. Εδώ θα βρείτε επιλογές για να ξεκινήσετε μια νέα συνάντηση, να συμμετάσχετε σε μια υπάρχουσα συνάντηση ή να προγραμματίσετε μια μελλοντική συνάντηση. Κάντε κλικ στην επιλογή "Συμμετοχή ή έναρξη συνάντησης" για να ξεκινήσετε μια νέα βιντεοκλήση.</a:t>
            </a:r>
          </a:p>
        </p:txBody>
      </p:sp>
      <p:sp>
        <p:nvSpPr>
          <p:cNvPr id="370" name="Google Shape;37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Πριν από τη συμμετοχή σε μια συνάντηση, μπορεί</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να διαμορφώσε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τις ρυθμίσεις ήχου και βίντεο. Κάν</a:t>
            </a:r>
            <a:r>
              <a:rPr lang="el-GR" dirty="0">
                <a:solidFill>
                  <a:srgbClr val="08415C"/>
                </a:solidFill>
                <a:latin typeface="Mulish"/>
                <a:ea typeface="Mulish"/>
                <a:cs typeface="Mulish"/>
                <a:sym typeface="Mulish"/>
              </a:rPr>
              <a:t>τ</a:t>
            </a:r>
            <a:r>
              <a:rPr lang="de-AT" dirty="0">
                <a:solidFill>
                  <a:srgbClr val="08415C"/>
                </a:solidFill>
                <a:latin typeface="Mulish"/>
                <a:ea typeface="Mulish"/>
                <a:cs typeface="Mulish"/>
                <a:sym typeface="Mulish"/>
              </a:rPr>
              <a:t>ε κλικ στο εικονίδιο με το γρανάζι στην κάτω δεξιά γωνία για να έχε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πρόσβαση στις ρυθμίσεις. Επ</a:t>
            </a:r>
            <a:r>
              <a:rPr lang="el-GR" dirty="0">
                <a:solidFill>
                  <a:srgbClr val="08415C"/>
                </a:solidFill>
                <a:latin typeface="Mulish"/>
                <a:ea typeface="Mulish"/>
                <a:cs typeface="Mulish"/>
                <a:sym typeface="Mulish"/>
              </a:rPr>
              <a:t>ιλέξτε</a:t>
            </a:r>
            <a:r>
              <a:rPr lang="de-AT" dirty="0">
                <a:solidFill>
                  <a:srgbClr val="08415C"/>
                </a:solidFill>
                <a:latin typeface="Mulish"/>
                <a:ea typeface="Mulish"/>
                <a:cs typeface="Mulish"/>
                <a:sym typeface="Mulish"/>
              </a:rPr>
              <a:t> τις συσκευές μικροφώνου και κάμερας που προτιμά</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από τις διαθέσιμες επιλογές. Προσ</a:t>
            </a:r>
            <a:r>
              <a:rPr lang="el-GR" dirty="0">
                <a:solidFill>
                  <a:srgbClr val="08415C"/>
                </a:solidFill>
                <a:latin typeface="Mulish"/>
                <a:ea typeface="Mulish"/>
                <a:cs typeface="Mulish"/>
                <a:sym typeface="Mulish"/>
              </a:rPr>
              <a:t>αρμόστε</a:t>
            </a:r>
            <a:r>
              <a:rPr lang="de-AT" dirty="0">
                <a:solidFill>
                  <a:srgbClr val="08415C"/>
                </a:solidFill>
                <a:latin typeface="Mulish"/>
                <a:ea typeface="Mulish"/>
                <a:cs typeface="Mulish"/>
                <a:sym typeface="Mulish"/>
              </a:rPr>
              <a:t> άλλες ρυθμίσεις, όπως θόλωση φόντου, λεζάντες και ειδοποιήσεις, σύμφωνα με τις προτιμήσεις σ</a:t>
            </a:r>
            <a:r>
              <a:rPr lang="el-GR" dirty="0">
                <a:solidFill>
                  <a:srgbClr val="08415C"/>
                </a:solidFill>
                <a:latin typeface="Mulish"/>
                <a:ea typeface="Mulish"/>
                <a:cs typeface="Mulish"/>
                <a:sym typeface="Mulish"/>
              </a:rPr>
              <a:t>ας</a:t>
            </a:r>
            <a:r>
              <a:rPr lang="de-AT" dirty="0">
                <a:solidFill>
                  <a:srgbClr val="08415C"/>
                </a:solidFill>
                <a:latin typeface="Mulish"/>
                <a:ea typeface="Mulish"/>
                <a:cs typeface="Mulish"/>
                <a:sym typeface="Mulish"/>
              </a:rPr>
              <a:t>.</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endParaRPr dirty="0">
              <a:solidFill>
                <a:srgbClr val="08415C"/>
              </a:solidFill>
              <a:latin typeface="Mulish"/>
              <a:ea typeface="Mulish"/>
              <a:cs typeface="Mulish"/>
              <a:sym typeface="Mulish"/>
            </a:endParaRPr>
          </a:p>
          <a:p>
            <a:pPr marL="0" lvl="0" indent="0" algn="l" rtl="0">
              <a:spcBef>
                <a:spcPts val="0"/>
              </a:spcBef>
              <a:spcAft>
                <a:spcPts val="0"/>
              </a:spcAft>
              <a:buNone/>
            </a:pPr>
            <a:r>
              <a:rPr lang="de-AT" dirty="0">
                <a:solidFill>
                  <a:srgbClr val="08415C"/>
                </a:solidFill>
                <a:latin typeface="Mulish"/>
                <a:ea typeface="Mulish"/>
                <a:cs typeface="Mulish"/>
                <a:sym typeface="Mulish"/>
              </a:rPr>
              <a:t>Αν δεν είσ</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σίγουρος για το ποιες ρυθμίσεις πρέπει να χρησιμοποιήσε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απλά δοκ</a:t>
            </a:r>
            <a:r>
              <a:rPr lang="el-GR" dirty="0">
                <a:solidFill>
                  <a:srgbClr val="08415C"/>
                </a:solidFill>
                <a:latin typeface="Mulish"/>
                <a:ea typeface="Mulish"/>
                <a:cs typeface="Mulish"/>
                <a:sym typeface="Mulish"/>
              </a:rPr>
              <a:t>ιμάστε</a:t>
            </a:r>
            <a:r>
              <a:rPr lang="de-AT" dirty="0">
                <a:solidFill>
                  <a:srgbClr val="08415C"/>
                </a:solidFill>
                <a:latin typeface="Mulish"/>
                <a:ea typeface="Mulish"/>
                <a:cs typeface="Mulish"/>
                <a:sym typeface="Mulish"/>
              </a:rPr>
              <a:t> ή ρ</a:t>
            </a:r>
            <a:r>
              <a:rPr lang="el-GR" dirty="0">
                <a:solidFill>
                  <a:srgbClr val="08415C"/>
                </a:solidFill>
                <a:latin typeface="Mulish"/>
                <a:ea typeface="Mulish"/>
                <a:cs typeface="Mulish"/>
                <a:sym typeface="Mulish"/>
              </a:rPr>
              <a:t>ωτήστε</a:t>
            </a:r>
            <a:r>
              <a:rPr lang="de-AT" dirty="0">
                <a:solidFill>
                  <a:srgbClr val="08415C"/>
                </a:solidFill>
                <a:latin typeface="Mulish"/>
                <a:ea typeface="Mulish"/>
                <a:cs typeface="Mulish"/>
                <a:sym typeface="Mulish"/>
              </a:rPr>
              <a:t> τον εκπαιδευτή σ</a:t>
            </a:r>
            <a:r>
              <a:rPr lang="el-GR" dirty="0">
                <a:solidFill>
                  <a:srgbClr val="08415C"/>
                </a:solidFill>
                <a:latin typeface="Mulish"/>
                <a:ea typeface="Mulish"/>
                <a:cs typeface="Mulish"/>
                <a:sym typeface="Mulish"/>
              </a:rPr>
              <a:t>ας</a:t>
            </a:r>
            <a:r>
              <a:rPr lang="de-AT" dirty="0">
                <a:solidFill>
                  <a:srgbClr val="08415C"/>
                </a:solidFill>
                <a:latin typeface="Mulish"/>
                <a:ea typeface="Mulish"/>
                <a:cs typeface="Mulish"/>
                <a:sym typeface="Mulish"/>
              </a:rPr>
              <a:t> στην επόμενη εκπαίδευση στην αίθουσα διδασκαλίας.</a:t>
            </a:r>
            <a:endParaRPr dirty="0">
              <a:solidFill>
                <a:srgbClr val="08415C"/>
              </a:solidFill>
              <a:latin typeface="Mulish"/>
              <a:ea typeface="Mulish"/>
              <a:cs typeface="Mulish"/>
              <a:sym typeface="Mulish"/>
            </a:endParaRPr>
          </a:p>
        </p:txBody>
      </p:sp>
      <p:sp>
        <p:nvSpPr>
          <p:cNvPr id="380" name="Google Shape;38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Καλώς ήρθ</a:t>
            </a:r>
            <a:r>
              <a:rPr lang="el-GR" dirty="0"/>
              <a:t>ατε</a:t>
            </a:r>
            <a:r>
              <a:rPr lang="de-AT" dirty="0"/>
              <a:t> στ</a:t>
            </a:r>
            <a:r>
              <a:rPr lang="el-GR" dirty="0"/>
              <a:t>η</a:t>
            </a:r>
            <a:r>
              <a:rPr lang="de-AT" dirty="0"/>
              <a:t> δεύτερ</a:t>
            </a:r>
            <a:r>
              <a:rPr lang="el-GR" dirty="0"/>
              <a:t>η</a:t>
            </a:r>
            <a:r>
              <a:rPr lang="de-AT" dirty="0"/>
              <a:t> </a:t>
            </a:r>
            <a:r>
              <a:rPr lang="el-GR" dirty="0"/>
              <a:t>συνεδρία</a:t>
            </a:r>
            <a:r>
              <a:rPr lang="de-AT" dirty="0"/>
              <a:t> για την ψηφιακή επικοινωνία και συνεργασία. Σε αυτό το μέρος του εκπαιδευτικού προγράμματος, θα μάθε</a:t>
            </a:r>
            <a:r>
              <a:rPr lang="el-GR" dirty="0"/>
              <a:t>τε</a:t>
            </a:r>
            <a:r>
              <a:rPr lang="de-AT" dirty="0"/>
              <a:t> για τα ίδια τα εργαλεία - πώς και πότε να τα χρησιμοποιεί</a:t>
            </a:r>
            <a:r>
              <a:rPr lang="el-GR" dirty="0"/>
              <a:t>τε</a:t>
            </a:r>
            <a:r>
              <a:rPr lang="de-AT" dirty="0"/>
              <a: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Ενώ οι πρόσωπο</a:t>
            </a:r>
            <a:r>
              <a:rPr lang="el-GR" dirty="0"/>
              <a:t>-</a:t>
            </a:r>
            <a:r>
              <a:rPr lang="de-AT" dirty="0"/>
              <a:t>με</a:t>
            </a:r>
            <a:r>
              <a:rPr lang="el-GR" dirty="0"/>
              <a:t>-</a:t>
            </a:r>
            <a:r>
              <a:rPr lang="de-AT" dirty="0"/>
              <a:t>πρόσωπο αλληλεπιδράσεις και οι συναντήσεις στην αίθουσα συνεδριάσεων θα έχουν πάντα τη θέση τους, τα ψηφιακά τοπία είναι πλέον βαθιά συνυφασμένα με τις επαγγελματικές μας διαδρομές.</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Μια μελέτη του Harvard Business Review διαπίστωσε ότι οι εργαζόμενοι στο σύγχρονο εργασιακό περιβάλλον ξοδεύουν πλέον περίπου το 80% του χρόνου τους σε δραστηριότητες που απαιτούν συνεργασία με άλλους εργαζόμενους. Στον σημερινό επιχειρηματικό κόσμο, η σημασία και τα εργαλεία επικοινωνίας είναι το κλειδί για τη μεγιστοποίηση αυτών των αλληλεπιδράσεων.</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Ο σύγχρονος χώρος εργασίας βρίσκεται σε καλό δρόμο προς έναν πλήρη ψηφιακό μετασχηματισμό, ιδίως καθώς η ανάγκη αποτελεσματικής διαχείρισης της συνεργασίας πολλών εργαζομένων καθίσταται προτεραιότητα. Ωστόσο, πάρα πολλές επιχειρήσεις υποφέρουν από ανομοιογενείς, ασύνδετες εσωτερικές εφαρμογές.</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Οι πλατφόρμες και το λογισμικό επικοινωνίας μπορούν να είναι απαραίτητα για τη διευκόλυνση της καλύτερης συνεργασίας και σύνδεσης τόσο στο εσωτερικό όσο και με τους πελάτες και τους συνεργάτες.</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de-AT" dirty="0"/>
              <a:t>Ας ξεκινήσουμε!</a:t>
            </a:r>
            <a:endParaRPr dirty="0"/>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Κάν</a:t>
            </a:r>
            <a:r>
              <a:rPr lang="el-GR" dirty="0">
                <a:solidFill>
                  <a:srgbClr val="08415C"/>
                </a:solidFill>
                <a:latin typeface="Mulish"/>
                <a:ea typeface="Mulish"/>
                <a:cs typeface="Mulish"/>
                <a:sym typeface="Mulish"/>
              </a:rPr>
              <a:t>τ</a:t>
            </a:r>
            <a:r>
              <a:rPr lang="de-AT" dirty="0">
                <a:solidFill>
                  <a:srgbClr val="08415C"/>
                </a:solidFill>
                <a:latin typeface="Mulish"/>
                <a:ea typeface="Mulish"/>
                <a:cs typeface="Mulish"/>
                <a:sym typeface="Mulish"/>
              </a:rPr>
              <a:t>ε κλικ στο κουμπί "Join Now" (Συμμετοχή τώρα) για να ξεκινήσε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μια άμεση συνάντηση. Θα σ</a:t>
            </a:r>
            <a:r>
              <a:rPr lang="el-GR" dirty="0">
                <a:solidFill>
                  <a:srgbClr val="08415C"/>
                </a:solidFill>
                <a:latin typeface="Mulish"/>
                <a:ea typeface="Mulish"/>
                <a:cs typeface="Mulish"/>
                <a:sym typeface="Mulish"/>
              </a:rPr>
              <a:t>ας</a:t>
            </a:r>
            <a:r>
              <a:rPr lang="de-AT" dirty="0">
                <a:solidFill>
                  <a:srgbClr val="08415C"/>
                </a:solidFill>
                <a:latin typeface="Mulish"/>
                <a:ea typeface="Mulish"/>
                <a:cs typeface="Mulish"/>
                <a:sym typeface="Mulish"/>
              </a:rPr>
              <a:t> δοθεί ένας μοναδικός σύνδεσμος συνάντησης για να τον μοιραστεί</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με τους συμμετέχοντες. Εναλλακτικά, μπορεί</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να προγραμματίσε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μια συνάντηση κάνοντας κλικ στην επιλογή "Προγραμματισμός στο Ημερολόγιο Google", η οποία ενσωματώνεται απρόσκοπτα στο Ημερολόγιό σ</a:t>
            </a:r>
            <a:r>
              <a:rPr lang="el-GR" dirty="0">
                <a:solidFill>
                  <a:srgbClr val="08415C"/>
                </a:solidFill>
                <a:latin typeface="Mulish"/>
                <a:ea typeface="Mulish"/>
                <a:cs typeface="Mulish"/>
                <a:sym typeface="Mulish"/>
              </a:rPr>
              <a:t>ας</a:t>
            </a:r>
            <a:r>
              <a:rPr lang="de-AT" dirty="0">
                <a:solidFill>
                  <a:srgbClr val="08415C"/>
                </a:solidFill>
                <a:latin typeface="Mulish"/>
                <a:ea typeface="Mulish"/>
                <a:cs typeface="Mulish"/>
                <a:sym typeface="Mulish"/>
              </a:rPr>
              <a:t> στο Google για εύκολη οργάνωση.</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Αυτά είναι τα βασικά βήματα για τη χρήση του Google Meet. Φυσικά, υπάρχουν πολλές περισσότερες διαθέσιμες λειτουργίες, αλλά χρειάζεσ</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μόνο τα βήματα που περιγράφονται για να ξεκινήσε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την πρώτη σ</a:t>
            </a:r>
            <a:r>
              <a:rPr lang="el-GR" dirty="0">
                <a:solidFill>
                  <a:srgbClr val="08415C"/>
                </a:solidFill>
                <a:latin typeface="Mulish"/>
                <a:ea typeface="Mulish"/>
                <a:cs typeface="Mulish"/>
                <a:sym typeface="Mulish"/>
              </a:rPr>
              <a:t>ας</a:t>
            </a:r>
            <a:r>
              <a:rPr lang="de-AT" dirty="0">
                <a:solidFill>
                  <a:srgbClr val="08415C"/>
                </a:solidFill>
                <a:latin typeface="Mulish"/>
                <a:ea typeface="Mulish"/>
                <a:cs typeface="Mulish"/>
                <a:sym typeface="Mulish"/>
              </a:rPr>
              <a:t> </a:t>
            </a:r>
            <a:r>
              <a:rPr lang="el-GR" dirty="0">
                <a:solidFill>
                  <a:srgbClr val="08415C"/>
                </a:solidFill>
                <a:latin typeface="Mulish"/>
                <a:ea typeface="Mulish"/>
                <a:cs typeface="Mulish"/>
                <a:sym typeface="Mulish"/>
              </a:rPr>
              <a:t>διαδικτυακή</a:t>
            </a:r>
            <a:r>
              <a:rPr lang="de-AT" dirty="0">
                <a:solidFill>
                  <a:srgbClr val="08415C"/>
                </a:solidFill>
                <a:latin typeface="Mulish"/>
                <a:ea typeface="Mulish"/>
                <a:cs typeface="Mulish"/>
                <a:sym typeface="Mulish"/>
              </a:rPr>
              <a:t> συνάντηση στο Google Meet. Καλή διασκέδαση!</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endParaRPr dirty="0">
              <a:solidFill>
                <a:srgbClr val="08415C"/>
              </a:solidFill>
              <a:latin typeface="Mulish"/>
              <a:ea typeface="Mulish"/>
              <a:cs typeface="Mulish"/>
              <a:sym typeface="Mulish"/>
            </a:endParaRPr>
          </a:p>
          <a:p>
            <a:pPr marL="0" lvl="0" indent="0" algn="l" rtl="0">
              <a:spcBef>
                <a:spcPts val="0"/>
              </a:spcBef>
              <a:spcAft>
                <a:spcPts val="0"/>
              </a:spcAft>
              <a:buSzPts val="1100"/>
              <a:buNone/>
            </a:pPr>
            <a:r>
              <a:rPr lang="de-AT" dirty="0">
                <a:solidFill>
                  <a:srgbClr val="08415C"/>
                </a:solidFill>
                <a:latin typeface="Mulish"/>
                <a:ea typeface="Mulish"/>
                <a:cs typeface="Mulish"/>
                <a:sym typeface="Mulish"/>
              </a:rPr>
              <a:t>Όλες οι λεπτομέρειες θα γίνουν στην επόμενη συνάντηση της τάξης και στ</a:t>
            </a:r>
            <a:r>
              <a:rPr lang="el-GR" dirty="0">
                <a:solidFill>
                  <a:srgbClr val="08415C"/>
                </a:solidFill>
                <a:latin typeface="Mulish"/>
                <a:ea typeface="Mulish"/>
                <a:cs typeface="Mulish"/>
                <a:sym typeface="Mulish"/>
              </a:rPr>
              <a:t>ην</a:t>
            </a:r>
            <a:r>
              <a:rPr lang="de-AT" dirty="0">
                <a:solidFill>
                  <a:srgbClr val="08415C"/>
                </a:solidFill>
                <a:latin typeface="Mulish"/>
                <a:ea typeface="Mulish"/>
                <a:cs typeface="Mulish"/>
                <a:sym typeface="Mulish"/>
              </a:rPr>
              <a:t> τελευταί</a:t>
            </a:r>
            <a:r>
              <a:rPr lang="el-GR" dirty="0">
                <a:solidFill>
                  <a:srgbClr val="08415C"/>
                </a:solidFill>
                <a:latin typeface="Mulish"/>
                <a:ea typeface="Mulish"/>
                <a:cs typeface="Mulish"/>
                <a:sym typeface="Mulish"/>
              </a:rPr>
              <a:t>α</a:t>
            </a:r>
            <a:r>
              <a:rPr lang="de-AT" dirty="0">
                <a:solidFill>
                  <a:srgbClr val="08415C"/>
                </a:solidFill>
                <a:latin typeface="Mulish"/>
                <a:ea typeface="Mulish"/>
                <a:cs typeface="Mulish"/>
                <a:sym typeface="Mulish"/>
              </a:rPr>
              <a:t> </a:t>
            </a:r>
            <a:r>
              <a:rPr lang="el-GR" dirty="0">
                <a:solidFill>
                  <a:srgbClr val="08415C"/>
                </a:solidFill>
                <a:latin typeface="Mulish"/>
                <a:ea typeface="Mulish"/>
                <a:cs typeface="Mulish"/>
                <a:sym typeface="Mulish"/>
              </a:rPr>
              <a:t>συνεδρία</a:t>
            </a:r>
            <a:r>
              <a:rPr lang="de-AT" dirty="0">
                <a:solidFill>
                  <a:srgbClr val="08415C"/>
                </a:solidFill>
                <a:latin typeface="Mulish"/>
                <a:ea typeface="Mulish"/>
                <a:cs typeface="Mulish"/>
                <a:sym typeface="Mulish"/>
              </a:rPr>
              <a:t> αυτής της ενότητας.</a:t>
            </a:r>
            <a:endParaRPr dirty="0">
              <a:solidFill>
                <a:srgbClr val="08415C"/>
              </a:solidFill>
              <a:latin typeface="Mulish"/>
              <a:ea typeface="Mulish"/>
              <a:cs typeface="Mulish"/>
              <a:sym typeface="Mulish"/>
            </a:endParaRPr>
          </a:p>
        </p:txBody>
      </p:sp>
      <p:sp>
        <p:nvSpPr>
          <p:cNvPr id="390" name="Google Shape;39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Το Google Chat είναι ένα έξυπνο και ασφαλές εργαλείο επικοινωνίας, κατασκευασμένο για ομάδες. Από άμεσα μηνύματα έως ομαδικές αίθουσες συνομιλίας</a:t>
            </a:r>
            <a:r>
              <a:rPr lang="el-GR" dirty="0"/>
              <a:t>, τ</a:t>
            </a:r>
            <a:r>
              <a:rPr lang="de-AT" dirty="0"/>
              <a:t>ο Google Chat παρέχει μια ολοκληρωμένη πλατφόρμα που καθιστά την ομαδική επικοινωνία εύκολη και αποτελεσματική.</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de-AT" dirty="0"/>
              <a:t>Το Google Chat διαθέτει επίσης μια εφαρμογή για κινητά για iOs και Android, η οποία καθιστά δυνατή τη χρήση του σε πολλές διαφορετικές συσκευές. Ως εκ τούτου, μπορεί</a:t>
            </a:r>
            <a:r>
              <a:rPr lang="el-GR" dirty="0"/>
              <a:t>τε</a:t>
            </a:r>
            <a:r>
              <a:rPr lang="de-AT" dirty="0"/>
              <a:t> να επικοινωνεί</a:t>
            </a:r>
            <a:r>
              <a:rPr lang="el-GR" dirty="0"/>
              <a:t>τε</a:t>
            </a:r>
            <a:r>
              <a:rPr lang="de-AT" dirty="0"/>
              <a:t> με την ομάδα σ</a:t>
            </a:r>
            <a:r>
              <a:rPr lang="el-GR" dirty="0"/>
              <a:t>ας</a:t>
            </a:r>
            <a:r>
              <a:rPr lang="de-AT" dirty="0"/>
              <a:t> όπου κι αν βρίσκεσ</a:t>
            </a:r>
            <a:r>
              <a:rPr lang="el-GR" dirty="0"/>
              <a:t>τε</a:t>
            </a:r>
            <a:r>
              <a:rPr lang="de-AT" dirty="0"/>
              <a:t>, χωρίς να εξαρτάσ</a:t>
            </a:r>
            <a:r>
              <a:rPr lang="el-GR" dirty="0"/>
              <a:t>τε</a:t>
            </a:r>
            <a:r>
              <a:rPr lang="de-AT" dirty="0"/>
              <a:t> από έναν υπολογιστή.</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SzPts val="1100"/>
              <a:buNone/>
            </a:pPr>
            <a:r>
              <a:rPr lang="de-AT" dirty="0"/>
              <a:t>Το Google Chat υποστηρίζει 28 γλώσσες και προσφέρει μέγιστο αριθμό συμμετεχόντων στο δωμάτιο συνομιλίας 8.000 ατόμων σε όλα τα πακέτα του Google Workspace. Αυτό σημαίνει ότι το Chat ανοίγει έναν εντελώς νέο ορίζοντα δυνατοτήτων όσον αφορά την επικοινωνία μέσα στο ίδρυμά σ</a:t>
            </a:r>
            <a:r>
              <a:rPr lang="el-GR" dirty="0"/>
              <a:t>ας</a:t>
            </a:r>
            <a:r>
              <a:rPr lang="de-AT" dirty="0"/>
              <a:t> στον τομέα GLAM. Μπορεί</a:t>
            </a:r>
            <a:r>
              <a:rPr lang="el-GR" dirty="0"/>
              <a:t>τε</a:t>
            </a:r>
            <a:r>
              <a:rPr lang="de-AT" dirty="0"/>
              <a:t> να συνομιλεί</a:t>
            </a:r>
            <a:r>
              <a:rPr lang="el-GR" dirty="0"/>
              <a:t>τε</a:t>
            </a:r>
            <a:r>
              <a:rPr lang="de-AT" dirty="0"/>
              <a:t> με όλους όσους χρειάζεσ</a:t>
            </a:r>
            <a:r>
              <a:rPr lang="el-GR" dirty="0"/>
              <a:t>τε</a:t>
            </a:r>
            <a:r>
              <a:rPr lang="de-AT" dirty="0"/>
              <a:t> για να κάνε</a:t>
            </a:r>
            <a:r>
              <a:rPr lang="el-GR" dirty="0"/>
              <a:t>τε</a:t>
            </a:r>
            <a:r>
              <a:rPr lang="de-AT" dirty="0"/>
              <a:t> τη δουλειά σ</a:t>
            </a:r>
            <a:r>
              <a:rPr lang="el-GR" dirty="0"/>
              <a:t>ας</a:t>
            </a:r>
            <a:r>
              <a:rPr lang="de-AT" dirty="0"/>
              <a:t>.</a:t>
            </a:r>
            <a:endParaRPr dirty="0"/>
          </a:p>
        </p:txBody>
      </p:sp>
      <p:sp>
        <p:nvSpPr>
          <p:cNvPr id="400" name="Google Shape;40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Αν θέλε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να ξεκινήσε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μια συζήτηση με κάποιον, να αναζητήσε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μια ομάδα ή ένα bot, απλά κάν</a:t>
            </a:r>
            <a:r>
              <a:rPr lang="el-GR" dirty="0">
                <a:solidFill>
                  <a:srgbClr val="08415C"/>
                </a:solidFill>
                <a:latin typeface="Mulish"/>
                <a:ea typeface="Mulish"/>
                <a:cs typeface="Mulish"/>
                <a:sym typeface="Mulish"/>
              </a:rPr>
              <a:t>τ</a:t>
            </a:r>
            <a:r>
              <a:rPr lang="de-AT" dirty="0">
                <a:solidFill>
                  <a:srgbClr val="08415C"/>
                </a:solidFill>
                <a:latin typeface="Mulish"/>
                <a:ea typeface="Mulish"/>
                <a:cs typeface="Mulish"/>
                <a:sym typeface="Mulish"/>
              </a:rPr>
              <a:t>ε κλικ στη γραμμή στο μενού πάνω αριστερά. Μπορεί</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επίσης να χρησιμοποιήσε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τη συντόμευση πληκτρολογίου Ctrl + K.</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Όταν κάνε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κλικ στη</a:t>
            </a:r>
            <a:r>
              <a:rPr lang="el-GR" dirty="0">
                <a:solidFill>
                  <a:srgbClr val="08415C"/>
                </a:solidFill>
                <a:latin typeface="Mulish"/>
                <a:ea typeface="Mulish"/>
                <a:cs typeface="Mulish"/>
                <a:sym typeface="Mulish"/>
              </a:rPr>
              <a:t>ν</a:t>
            </a:r>
            <a:r>
              <a:rPr lang="de-AT" dirty="0">
                <a:solidFill>
                  <a:srgbClr val="08415C"/>
                </a:solidFill>
                <a:latin typeface="Mulish"/>
                <a:ea typeface="Mulish"/>
                <a:cs typeface="Mulish"/>
                <a:sym typeface="Mulish"/>
              </a:rPr>
              <a:t> μπάρα, εμφανίζεται μια αναπτυσσόμενη λίστα με τις ακόλουθες επιλογές:</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Μήνυμα ομάδας,</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Εύρεση ενός bot,</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Δημιουργία δωματίου,</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Αναζήτηση δωματίων,</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Αιτήματα μηνυμάτων,</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Οι συχνές επαφές </a:t>
            </a:r>
            <a:r>
              <a:rPr lang="el-GR" dirty="0">
                <a:solidFill>
                  <a:srgbClr val="08415C"/>
                </a:solidFill>
                <a:latin typeface="Mulish"/>
                <a:ea typeface="Mulish"/>
                <a:cs typeface="Mulish"/>
                <a:sym typeface="Mulish"/>
              </a:rPr>
              <a:t>μ</a:t>
            </a:r>
            <a:r>
              <a:rPr lang="de-AT" dirty="0">
                <a:solidFill>
                  <a:srgbClr val="08415C"/>
                </a:solidFill>
                <a:latin typeface="Mulish"/>
                <a:ea typeface="Mulish"/>
                <a:cs typeface="Mulish"/>
                <a:sym typeface="Mulish"/>
              </a:rPr>
              <a:t>ου,</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Στην ενότητα "Άνθρωποι" θα βρίσκονται οι προσωπικές σ</a:t>
            </a:r>
            <a:r>
              <a:rPr lang="el-GR" dirty="0">
                <a:solidFill>
                  <a:srgbClr val="08415C"/>
                </a:solidFill>
                <a:latin typeface="Mulish"/>
                <a:ea typeface="Mulish"/>
                <a:cs typeface="Mulish"/>
                <a:sym typeface="Mulish"/>
              </a:rPr>
              <a:t>ας</a:t>
            </a:r>
            <a:r>
              <a:rPr lang="de-AT" dirty="0">
                <a:solidFill>
                  <a:srgbClr val="08415C"/>
                </a:solidFill>
                <a:latin typeface="Mulish"/>
                <a:ea typeface="Mulish"/>
                <a:cs typeface="Mulish"/>
                <a:sym typeface="Mulish"/>
              </a:rPr>
              <a:t> συνομιλίες. Όλες οι επαφές μέσα στο λογαριασμό σας στο Google Workspace θα είναι διαθέσιμες για να ξεκινήσε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μια συνομιλία. Αλλά πρώτα, πρέπει να αναζητήσε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το όνομα της σύνδεσης στη γραμμή αναζήτησης, ακριβώς πάνω από το "'Ανθρωποι". Μόλις μιλήσε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με κάποιον, η συνομιλία σ</a:t>
            </a:r>
            <a:r>
              <a:rPr lang="el-GR" dirty="0">
                <a:solidFill>
                  <a:srgbClr val="08415C"/>
                </a:solidFill>
                <a:latin typeface="Mulish"/>
                <a:ea typeface="Mulish"/>
                <a:cs typeface="Mulish"/>
                <a:sym typeface="Mulish"/>
              </a:rPr>
              <a:t>ας</a:t>
            </a:r>
            <a:r>
              <a:rPr lang="de-AT" dirty="0">
                <a:solidFill>
                  <a:srgbClr val="08415C"/>
                </a:solidFill>
                <a:latin typeface="Mulish"/>
                <a:ea typeface="Mulish"/>
                <a:cs typeface="Mulish"/>
                <a:sym typeface="Mulish"/>
              </a:rPr>
              <a:t> μαζί του θα βρίσκεται σε αυτό το τμήμα, που θα αντιπροσωπεύεται από το όνομά του.</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endParaRPr dirty="0">
              <a:solidFill>
                <a:srgbClr val="08415C"/>
              </a:solidFill>
              <a:latin typeface="Mulish"/>
              <a:ea typeface="Mulish"/>
              <a:cs typeface="Mulish"/>
              <a:sym typeface="Mulish"/>
            </a:endParaRPr>
          </a:p>
          <a:p>
            <a:pPr marL="0" lvl="0" indent="0" algn="l" rtl="0">
              <a:spcBef>
                <a:spcPts val="0"/>
              </a:spcBef>
              <a:spcAft>
                <a:spcPts val="0"/>
              </a:spcAft>
              <a:buNone/>
            </a:pPr>
            <a:r>
              <a:rPr lang="de-AT" dirty="0">
                <a:solidFill>
                  <a:srgbClr val="08415C"/>
                </a:solidFill>
                <a:latin typeface="Mulish"/>
                <a:ea typeface="Mulish"/>
                <a:cs typeface="Mulish"/>
                <a:sym typeface="Mulish"/>
              </a:rPr>
              <a:t>Μπορεί</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να διαχειριστεί</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τις επαφές σ</a:t>
            </a:r>
            <a:r>
              <a:rPr lang="el-GR" dirty="0">
                <a:solidFill>
                  <a:srgbClr val="08415C"/>
                </a:solidFill>
                <a:latin typeface="Mulish"/>
                <a:ea typeface="Mulish"/>
                <a:cs typeface="Mulish"/>
                <a:sym typeface="Mulish"/>
              </a:rPr>
              <a:t>ας </a:t>
            </a:r>
            <a:r>
              <a:rPr lang="de-AT" dirty="0">
                <a:solidFill>
                  <a:srgbClr val="08415C"/>
                </a:solidFill>
                <a:latin typeface="Mulish"/>
                <a:ea typeface="Mulish"/>
                <a:cs typeface="Mulish"/>
                <a:sym typeface="Mulish"/>
              </a:rPr>
              <a:t>κάνοντας κλικ στις τρεις τελείες στα δεξιά του ονόματός τους. Εκεί θα μπορεί</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να βάλε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αστέρι στο μήνυμα, να ενεργοποιήσε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/απενεργοποιήσε</a:t>
            </a:r>
            <a:r>
              <a:rPr lang="el-GR" dirty="0">
                <a:solidFill>
                  <a:srgbClr val="08415C"/>
                </a:solidFill>
                <a:latin typeface="Mulish"/>
                <a:ea typeface="Mulish"/>
                <a:cs typeface="Mulish"/>
                <a:sym typeface="Mulish"/>
              </a:rPr>
              <a:t>τε </a:t>
            </a:r>
            <a:r>
              <a:rPr lang="de-AT" dirty="0">
                <a:solidFill>
                  <a:srgbClr val="08415C"/>
                </a:solidFill>
                <a:latin typeface="Mulish"/>
                <a:ea typeface="Mulish"/>
                <a:cs typeface="Mulish"/>
                <a:sym typeface="Mulish"/>
              </a:rPr>
              <a:t>τις ειδοποιήσεις, να τους μπλοκάρε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να αποκρύψε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ή να διαγράψε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τη συνομιλία.</a:t>
            </a:r>
            <a:endParaRPr dirty="0">
              <a:solidFill>
                <a:srgbClr val="08415C"/>
              </a:solidFill>
              <a:latin typeface="Mulish"/>
              <a:ea typeface="Mulish"/>
              <a:cs typeface="Mulish"/>
              <a:sym typeface="Mulish"/>
            </a:endParaRPr>
          </a:p>
        </p:txBody>
      </p:sp>
      <p:sp>
        <p:nvSpPr>
          <p:cNvPr id="409" name="Google Shape;40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Τα δωμάτια είναι μια νέα λειτουργία που έχει σχεδιαστεί για ομάδες ώστε να ξεκινούν ομαδικές συνομιλίες μέσα στο Google Chat. Ο σκοπός των δωματίων είναι να είναι ένα μέρος όπου οι ομάδες μπορούν να συναντηθούν για να συζητήσουν συγκεκριμένα πράγματα, να συνεργαστούν σε έργα και να μοιραστούν σκέψεις. Μπορεί</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να ανταλλάξε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μηνύματα συνομιλίας με την ομάδα σ</a:t>
            </a:r>
            <a:r>
              <a:rPr lang="el-GR" dirty="0">
                <a:solidFill>
                  <a:srgbClr val="08415C"/>
                </a:solidFill>
                <a:latin typeface="Mulish"/>
                <a:ea typeface="Mulish"/>
                <a:cs typeface="Mulish"/>
                <a:sym typeface="Mulish"/>
              </a:rPr>
              <a:t>ας</a:t>
            </a:r>
            <a:r>
              <a:rPr lang="de-AT" dirty="0">
                <a:solidFill>
                  <a:srgbClr val="08415C"/>
                </a:solidFill>
                <a:latin typeface="Mulish"/>
                <a:ea typeface="Mulish"/>
                <a:cs typeface="Mulish"/>
                <a:sym typeface="Mulish"/>
              </a:rPr>
              <a:t>, να μοιραστεί</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αρχεία και να ξεκινήσε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τηλεδιάσκεψη στο Google Meet, όλα μέσα στη συνομιλία. Για παράδειγμα, μπορεί</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να δημιουργήσε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ένα δωμάτιο με τους καλύτερους φίλους σ</a:t>
            </a:r>
            <a:r>
              <a:rPr lang="el-GR" dirty="0">
                <a:solidFill>
                  <a:srgbClr val="08415C"/>
                </a:solidFill>
                <a:latin typeface="Mulish"/>
                <a:ea typeface="Mulish"/>
                <a:cs typeface="Mulish"/>
                <a:sym typeface="Mulish"/>
              </a:rPr>
              <a:t>ας</a:t>
            </a:r>
            <a:r>
              <a:rPr lang="de-AT" dirty="0">
                <a:solidFill>
                  <a:srgbClr val="08415C"/>
                </a:solidFill>
                <a:latin typeface="Mulish"/>
                <a:ea typeface="Mulish"/>
                <a:cs typeface="Mulish"/>
                <a:sym typeface="Mulish"/>
              </a:rPr>
              <a:t> στη δουλειά ή με τους συναδέλφους στο τμήμα σ</a:t>
            </a:r>
            <a:r>
              <a:rPr lang="el-GR" dirty="0">
                <a:solidFill>
                  <a:srgbClr val="08415C"/>
                </a:solidFill>
                <a:latin typeface="Mulish"/>
                <a:ea typeface="Mulish"/>
                <a:cs typeface="Mulish"/>
                <a:sym typeface="Mulish"/>
              </a:rPr>
              <a:t>ας</a:t>
            </a:r>
            <a:r>
              <a:rPr lang="de-AT" dirty="0">
                <a:solidFill>
                  <a:srgbClr val="08415C"/>
                </a:solidFill>
                <a:latin typeface="Mulish"/>
                <a:ea typeface="Mulish"/>
                <a:cs typeface="Mulish"/>
                <a:sym typeface="Mulish"/>
              </a:rPr>
              <a:t> για να αλληλεπιδράσε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πιο γρήγορα και πιο εύκολα.</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Λειτουργεί σε νήματα, πράγμα που σημαίνει ότι οποιοσδήποτε στην ομάδα μπορεί να ξεκινήσει ένα νήμα για ένα συγκεκριμένο θέμα και όλοι οι άλλοι θα απαντούν σε αυτό, συγκεντρώνοντας την επικοινωνία.</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Κάνοντας κλικ στις τρεις τελείες δίπλα στο όνομα του δωματίου, μπορεί</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να βάλε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ένα αστέρι στο δωμάτιο, να ελέγξε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τις ειδοποιήσεις ή να το εγκαταλείψε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οποιαδήποτε στιγμή θέλε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Για να ρυθμίσε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τον λογαριασμό σ</a:t>
            </a:r>
            <a:r>
              <a:rPr lang="el-GR" dirty="0">
                <a:solidFill>
                  <a:srgbClr val="08415C"/>
                </a:solidFill>
                <a:latin typeface="Mulish"/>
                <a:ea typeface="Mulish"/>
                <a:cs typeface="Mulish"/>
                <a:sym typeface="Mulish"/>
              </a:rPr>
              <a:t>ας</a:t>
            </a:r>
            <a:r>
              <a:rPr lang="de-AT" dirty="0">
                <a:solidFill>
                  <a:srgbClr val="08415C"/>
                </a:solidFill>
                <a:latin typeface="Mulish"/>
                <a:ea typeface="Mulish"/>
                <a:cs typeface="Mulish"/>
                <a:sym typeface="Mulish"/>
              </a:rPr>
              <a:t>, κάν</a:t>
            </a:r>
            <a:r>
              <a:rPr lang="el-GR" dirty="0">
                <a:solidFill>
                  <a:srgbClr val="08415C"/>
                </a:solidFill>
                <a:latin typeface="Mulish"/>
                <a:ea typeface="Mulish"/>
                <a:cs typeface="Mulish"/>
                <a:sym typeface="Mulish"/>
              </a:rPr>
              <a:t>τ</a:t>
            </a:r>
            <a:r>
              <a:rPr lang="de-AT" dirty="0">
                <a:solidFill>
                  <a:srgbClr val="08415C"/>
                </a:solidFill>
                <a:latin typeface="Mulish"/>
                <a:ea typeface="Mulish"/>
                <a:cs typeface="Mulish"/>
                <a:sym typeface="Mulish"/>
              </a:rPr>
              <a:t>ε κλικ στο κουμπί με το εικονίδιο του γραναζιού για να μεταβεί</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στις "Ρυθμίσεις". Εκεί θα μπορεί</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να ελέγχε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τα ακόλουθα πράγματα:</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Ειδοποιήσεις push στην επιφάνεια εργασίας και στην εφαρμογή για κινητά, καθώς και αν θέλε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ήχους στις εισερχόμενες</a:t>
            </a:r>
            <a:r>
              <a:rPr lang="el-GR" dirty="0">
                <a:solidFill>
                  <a:srgbClr val="08415C"/>
                </a:solidFill>
                <a:latin typeface="Mulish"/>
                <a:ea typeface="Mulish"/>
                <a:cs typeface="Mulish"/>
                <a:sym typeface="Mulish"/>
              </a:rPr>
              <a:t> ειδοποιήσεις</a:t>
            </a:r>
            <a:r>
              <a:rPr lang="de-AT" dirty="0">
                <a:solidFill>
                  <a:srgbClr val="08415C"/>
                </a:solidFill>
                <a:latin typeface="Mulish"/>
                <a:ea typeface="Mulish"/>
                <a:cs typeface="Mulish"/>
                <a:sym typeface="Mulish"/>
              </a:rPr>
              <a:t>,</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Λήψη μηνυμάτων ηλεκτρονικού ταχυδρομείου για μηνύματα που δεν έχε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διαβάσει ακόμα, αλλά μόνο για @mentions ή απευθείας μηνύματα από χρήστες,</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Ενεργοποίηση της έξυπνης απάντησης στο διαδίκτυο και στην επιφάνεια εργασίας, η οποία συνίσταται στην εμφάνιση προτεινόμενων απαντήσεων όταν είναι διαθέσιμες,</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r>
              <a:rPr lang="de-AT" dirty="0">
                <a:solidFill>
                  <a:srgbClr val="08415C"/>
                </a:solidFill>
                <a:latin typeface="Mulish"/>
                <a:ea typeface="Mulish"/>
                <a:cs typeface="Mulish"/>
                <a:sym typeface="Mulish"/>
              </a:rPr>
              <a:t>Διαχείριση λογαριασμών που έχε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μπλοκάρει.</a:t>
            </a:r>
            <a:endParaRPr dirty="0">
              <a:solidFill>
                <a:srgbClr val="08415C"/>
              </a:solidFill>
              <a:latin typeface="Mulish"/>
              <a:ea typeface="Mulish"/>
              <a:cs typeface="Mulish"/>
              <a:sym typeface="Mulish"/>
            </a:endParaRPr>
          </a:p>
          <a:p>
            <a:pPr marL="0" lvl="0" indent="0" algn="l" rtl="0">
              <a:spcBef>
                <a:spcPts val="0"/>
              </a:spcBef>
              <a:spcAft>
                <a:spcPts val="0"/>
              </a:spcAft>
              <a:buClr>
                <a:schemeClr val="dk1"/>
              </a:buClr>
              <a:buSzPts val="1100"/>
              <a:buFont typeface="Arial"/>
              <a:buNone/>
            </a:pPr>
            <a:endParaRPr dirty="0">
              <a:solidFill>
                <a:srgbClr val="08415C"/>
              </a:solidFill>
              <a:latin typeface="Mulish"/>
              <a:ea typeface="Mulish"/>
              <a:cs typeface="Mulish"/>
              <a:sym typeface="Mulish"/>
            </a:endParaRPr>
          </a:p>
          <a:p>
            <a:pPr marL="0" lvl="0" indent="0" algn="l" rtl="0">
              <a:spcBef>
                <a:spcPts val="0"/>
              </a:spcBef>
              <a:spcAft>
                <a:spcPts val="0"/>
              </a:spcAft>
              <a:buNone/>
            </a:pPr>
            <a:r>
              <a:rPr lang="de-AT" dirty="0">
                <a:solidFill>
                  <a:srgbClr val="08415C"/>
                </a:solidFill>
                <a:latin typeface="Mulish"/>
                <a:ea typeface="Mulish"/>
                <a:cs typeface="Mulish"/>
                <a:sym typeface="Mulish"/>
              </a:rPr>
              <a:t>Αυτές είναι οι κύριες λειτουργίες που χρειάζεσ</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για να ξεκινήσε</a:t>
            </a:r>
            <a:r>
              <a:rPr lang="el-GR" dirty="0">
                <a:solidFill>
                  <a:srgbClr val="08415C"/>
                </a:solidFill>
                <a:latin typeface="Mulish"/>
                <a:ea typeface="Mulish"/>
                <a:cs typeface="Mulish"/>
                <a:sym typeface="Mulish"/>
              </a:rPr>
              <a:t>τε</a:t>
            </a:r>
            <a:r>
              <a:rPr lang="de-AT" dirty="0">
                <a:solidFill>
                  <a:srgbClr val="08415C"/>
                </a:solidFill>
                <a:latin typeface="Mulish"/>
                <a:ea typeface="Mulish"/>
                <a:cs typeface="Mulish"/>
                <a:sym typeface="Mulish"/>
              </a:rPr>
              <a:t> τη συνεργασία και την επικοινωνία σ</a:t>
            </a:r>
            <a:r>
              <a:rPr lang="el-GR" dirty="0">
                <a:solidFill>
                  <a:srgbClr val="08415C"/>
                </a:solidFill>
                <a:latin typeface="Mulish"/>
                <a:ea typeface="Mulish"/>
                <a:cs typeface="Mulish"/>
                <a:sym typeface="Mulish"/>
              </a:rPr>
              <a:t>ας</a:t>
            </a:r>
            <a:r>
              <a:rPr lang="de-AT" dirty="0">
                <a:solidFill>
                  <a:srgbClr val="08415C"/>
                </a:solidFill>
                <a:latin typeface="Mulish"/>
                <a:ea typeface="Mulish"/>
                <a:cs typeface="Mulish"/>
                <a:sym typeface="Mulish"/>
              </a:rPr>
              <a:t> στο ίδρυμα GLAM ή ακόμα και στην ιδιωτική σ</a:t>
            </a:r>
            <a:r>
              <a:rPr lang="el-GR" dirty="0">
                <a:solidFill>
                  <a:srgbClr val="08415C"/>
                </a:solidFill>
                <a:latin typeface="Mulish"/>
                <a:ea typeface="Mulish"/>
                <a:cs typeface="Mulish"/>
                <a:sym typeface="Mulish"/>
              </a:rPr>
              <a:t>ας</a:t>
            </a:r>
            <a:r>
              <a:rPr lang="de-AT" dirty="0">
                <a:solidFill>
                  <a:srgbClr val="08415C"/>
                </a:solidFill>
                <a:latin typeface="Mulish"/>
                <a:ea typeface="Mulish"/>
                <a:cs typeface="Mulish"/>
                <a:sym typeface="Mulish"/>
              </a:rPr>
              <a:t> ζωή. Καλή διασκέδαση!</a:t>
            </a:r>
            <a:endParaRPr dirty="0">
              <a:solidFill>
                <a:srgbClr val="08415C"/>
              </a:solidFill>
              <a:latin typeface="Mulish"/>
              <a:ea typeface="Mulish"/>
              <a:cs typeface="Mulish"/>
              <a:sym typeface="Mulish"/>
            </a:endParaRPr>
          </a:p>
        </p:txBody>
      </p:sp>
      <p:sp>
        <p:nvSpPr>
          <p:cNvPr id="419" name="Google Shape;41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dirty="0">
                <a:solidFill>
                  <a:srgbClr val="3C4043"/>
                </a:solidFill>
                <a:latin typeface="Roboto"/>
                <a:ea typeface="Roboto"/>
                <a:cs typeface="Roboto"/>
                <a:sym typeface="Roboto"/>
              </a:rPr>
              <a:t>Συγχαρητήρια</a:t>
            </a:r>
            <a:r>
              <a:rPr lang="de-AT" b="0" i="0" dirty="0">
                <a:solidFill>
                  <a:srgbClr val="3C4043"/>
                </a:solidFill>
                <a:latin typeface="Roboto"/>
                <a:ea typeface="Roboto"/>
                <a:cs typeface="Roboto"/>
                <a:sym typeface="Roboto"/>
              </a:rPr>
              <a:t>!</a:t>
            </a:r>
            <a:endParaRPr dirty="0"/>
          </a:p>
          <a:p>
            <a:pPr marL="0" lvl="0" indent="0" algn="l" rtl="0">
              <a:spcBef>
                <a:spcPts val="0"/>
              </a:spcBef>
              <a:spcAft>
                <a:spcPts val="0"/>
              </a:spcAft>
              <a:buNone/>
            </a:pPr>
            <a:endParaRPr b="0" i="0" dirty="0">
              <a:solidFill>
                <a:srgbClr val="3C4043"/>
              </a:solidFill>
              <a:latin typeface="Roboto"/>
              <a:ea typeface="Roboto"/>
              <a:cs typeface="Roboto"/>
              <a:sym typeface="Roboto"/>
            </a:endParaRPr>
          </a:p>
          <a:p>
            <a:pPr marL="0" lvl="0" indent="0" algn="l" rtl="0">
              <a:spcBef>
                <a:spcPts val="0"/>
              </a:spcBef>
              <a:spcAft>
                <a:spcPts val="0"/>
              </a:spcAft>
              <a:buNone/>
            </a:pPr>
            <a:r>
              <a:rPr lang="el-GR" b="0" i="0" dirty="0">
                <a:solidFill>
                  <a:srgbClr val="3C4043"/>
                </a:solidFill>
                <a:latin typeface="Roboto"/>
                <a:ea typeface="Roboto"/>
                <a:cs typeface="Roboto"/>
                <a:sym typeface="Roboto"/>
              </a:rPr>
              <a:t>Μετά από αυτή τη συνεδρία, είστε σε θέση να εργάζεστε με το Microsoft Teams καθώς και με το Google Workspace. Απλά δοκιμάστε το και θα εξερευνήσετε πολλές άλλες λειτουργίες και εργαλεία μετά από λίγο. Θα δείτε ότι θα βελτιώσει μαζικά την ψηφιακή σας συνεργασία και επικοινωνία. Θα διασκεδάσετε περισσότερο και θα είστε πιο παραγωγικοί στη δουλειά </a:t>
            </a:r>
            <a:r>
              <a:rPr lang="el-GR" b="0" i="0">
                <a:solidFill>
                  <a:srgbClr val="3C4043"/>
                </a:solidFill>
                <a:latin typeface="Roboto"/>
                <a:ea typeface="Roboto"/>
                <a:cs typeface="Roboto"/>
                <a:sym typeface="Roboto"/>
              </a:rPr>
              <a:t>σας.</a:t>
            </a:r>
            <a:endParaRPr b="0" i="0" dirty="0">
              <a:solidFill>
                <a:srgbClr val="3C4043"/>
              </a:solidFill>
              <a:latin typeface="Roboto"/>
              <a:ea typeface="Roboto"/>
              <a:cs typeface="Roboto"/>
              <a:sym typeface="Roboto"/>
            </a:endParaRPr>
          </a:p>
        </p:txBody>
      </p:sp>
      <p:sp>
        <p:nvSpPr>
          <p:cNvPr id="429" name="Google Shape;42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solidFill>
                  <a:srgbClr val="3C4043"/>
                </a:solidFill>
                <a:latin typeface="Roboto"/>
                <a:ea typeface="Roboto"/>
                <a:cs typeface="Roboto"/>
                <a:sym typeface="Roboto"/>
              </a:rPr>
              <a:t>Ανάλογα με τον σκοπό, το κοινό και το πλαίσιο, πρέπει να επιλέξε</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τα εργαλεία και τις πλατφόρμες ψηφιακής επικοινωνίας και συνεργασίας που ανταποκρίνονται καλύτερα στις ανάγκες σ</a:t>
            </a:r>
            <a:r>
              <a:rPr lang="el-GR" dirty="0">
                <a:solidFill>
                  <a:srgbClr val="3C4043"/>
                </a:solidFill>
                <a:latin typeface="Roboto"/>
                <a:ea typeface="Roboto"/>
                <a:cs typeface="Roboto"/>
                <a:sym typeface="Roboto"/>
              </a:rPr>
              <a:t>ας</a:t>
            </a:r>
            <a:r>
              <a:rPr lang="de-AT" dirty="0">
                <a:solidFill>
                  <a:srgbClr val="3C4043"/>
                </a:solidFill>
                <a:latin typeface="Roboto"/>
                <a:ea typeface="Roboto"/>
                <a:cs typeface="Roboto"/>
                <a:sym typeface="Roboto"/>
              </a:rPr>
              <a:t>. Για παράδειγμα, αν θέλε</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να μοιραστεί</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ένα έγγραφο με την ομάδα σ</a:t>
            </a:r>
            <a:r>
              <a:rPr lang="el-GR" dirty="0">
                <a:solidFill>
                  <a:srgbClr val="3C4043"/>
                </a:solidFill>
                <a:latin typeface="Roboto"/>
                <a:ea typeface="Roboto"/>
                <a:cs typeface="Roboto"/>
                <a:sym typeface="Roboto"/>
              </a:rPr>
              <a:t>ας</a:t>
            </a:r>
            <a:r>
              <a:rPr lang="de-AT" dirty="0">
                <a:solidFill>
                  <a:srgbClr val="3C4043"/>
                </a:solidFill>
                <a:latin typeface="Roboto"/>
                <a:ea typeface="Roboto"/>
                <a:cs typeface="Roboto"/>
                <a:sym typeface="Roboto"/>
              </a:rPr>
              <a:t> και να λάβε</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ανατροφοδότηση, μπορεί</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να χρησιμοποιήσε</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μια υπηρεσία cloud, όπως το Google Docs ή το Dropbox. Αν θέλε</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να κάνε</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μια ζωντανή συζήτηση με έναν πελάτη, μπορεί</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να χρησιμοποιήσε</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ένα εργαλείο τηλεδιάσκεψης όπως το Zoom ή το Skype. Αν θέλε</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να χτίσε</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το επαγγελματικό σ</a:t>
            </a:r>
            <a:r>
              <a:rPr lang="el-GR" dirty="0">
                <a:solidFill>
                  <a:srgbClr val="3C4043"/>
                </a:solidFill>
                <a:latin typeface="Roboto"/>
                <a:ea typeface="Roboto"/>
                <a:cs typeface="Roboto"/>
                <a:sym typeface="Roboto"/>
              </a:rPr>
              <a:t>ας</a:t>
            </a:r>
            <a:r>
              <a:rPr lang="de-AT" dirty="0">
                <a:solidFill>
                  <a:srgbClr val="3C4043"/>
                </a:solidFill>
                <a:latin typeface="Roboto"/>
                <a:ea typeface="Roboto"/>
                <a:cs typeface="Roboto"/>
                <a:sym typeface="Roboto"/>
              </a:rPr>
              <a:t> δίκτυο και να προβάλλε</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την τεχνογνωσία σ</a:t>
            </a:r>
            <a:r>
              <a:rPr lang="el-GR" dirty="0">
                <a:solidFill>
                  <a:srgbClr val="3C4043"/>
                </a:solidFill>
                <a:latin typeface="Roboto"/>
                <a:ea typeface="Roboto"/>
                <a:cs typeface="Roboto"/>
                <a:sym typeface="Roboto"/>
              </a:rPr>
              <a:t>ας</a:t>
            </a:r>
            <a:r>
              <a:rPr lang="de-AT" dirty="0">
                <a:solidFill>
                  <a:srgbClr val="3C4043"/>
                </a:solidFill>
                <a:latin typeface="Roboto"/>
                <a:ea typeface="Roboto"/>
                <a:cs typeface="Roboto"/>
                <a:sym typeface="Roboto"/>
              </a:rPr>
              <a:t>, μπορεί</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να χρησιμοποιήσε</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μια πλατφόρμα μέσων κοινωνικής δικτύωσης όπως το LinkedIn ή το Twitter. Το κλειδί είναι να προσαρμόσε</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το εργαλείο ή την πλατφόρμα στο στόχο και το στυλ της επικοινωνίας σ</a:t>
            </a:r>
            <a:r>
              <a:rPr lang="el-GR" dirty="0">
                <a:solidFill>
                  <a:srgbClr val="3C4043"/>
                </a:solidFill>
                <a:latin typeface="Roboto"/>
                <a:ea typeface="Roboto"/>
                <a:cs typeface="Roboto"/>
                <a:sym typeface="Roboto"/>
              </a:rPr>
              <a:t>ας</a:t>
            </a:r>
            <a:r>
              <a:rPr lang="de-AT" dirty="0">
                <a:solidFill>
                  <a:srgbClr val="3C4043"/>
                </a:solidFill>
                <a:latin typeface="Roboto"/>
                <a:ea typeface="Roboto"/>
                <a:cs typeface="Roboto"/>
                <a:sym typeface="Roboto"/>
              </a:rPr>
              <a:t>.</a:t>
            </a:r>
            <a:endParaRPr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de-AT" dirty="0">
                <a:solidFill>
                  <a:srgbClr val="3C4043"/>
                </a:solidFill>
                <a:latin typeface="Roboto"/>
                <a:ea typeface="Roboto"/>
                <a:cs typeface="Roboto"/>
                <a:sym typeface="Roboto"/>
              </a:rPr>
              <a:t>Ακολουθούν ορισμένες βασικές πτυχές που πρέπει να ληφθούν υπόψη για την επιλογή του κατάλληλου εργαλείου για το ίδρυμά σ</a:t>
            </a:r>
            <a:r>
              <a:rPr lang="el-GR" dirty="0">
                <a:solidFill>
                  <a:srgbClr val="3C4043"/>
                </a:solidFill>
                <a:latin typeface="Roboto"/>
                <a:ea typeface="Roboto"/>
                <a:cs typeface="Roboto"/>
                <a:sym typeface="Roboto"/>
              </a:rPr>
              <a:t>ας</a:t>
            </a:r>
            <a:r>
              <a:rPr lang="de-AT" dirty="0">
                <a:solidFill>
                  <a:srgbClr val="3C4043"/>
                </a:solidFill>
                <a:latin typeface="Roboto"/>
                <a:ea typeface="Roboto"/>
                <a:cs typeface="Roboto"/>
                <a:sym typeface="Roboto"/>
              </a:rPr>
              <a:t>:</a:t>
            </a:r>
            <a:endParaRPr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de-AT" dirty="0">
                <a:solidFill>
                  <a:srgbClr val="3C4043"/>
                </a:solidFill>
                <a:latin typeface="Roboto"/>
                <a:ea typeface="Roboto"/>
                <a:cs typeface="Roboto"/>
                <a:sym typeface="Roboto"/>
              </a:rPr>
              <a:t>Δυνατότητες ενσωμάτωσης:</a:t>
            </a:r>
            <a:endParaRPr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de-AT" dirty="0">
                <a:solidFill>
                  <a:srgbClr val="3C4043"/>
                </a:solidFill>
                <a:latin typeface="Roboto"/>
                <a:ea typeface="Roboto"/>
                <a:cs typeface="Roboto"/>
                <a:sym typeface="Roboto"/>
              </a:rPr>
              <a:t>Η επιλεγμένη εφαρμογή θα πρέπει να ενσωματώνεται ομαλά με τα υπάρχοντα συστήματα, εξασφαλίζοντας μια βελτιωμένη ροή εργασιών. Αυτή η ενσωμάτωση είναι ιδιαίτερα σημαντική για επιχειρήσεις με υπάρχουσες υποδομές, όπως intranets, πύλες ή συστήματα διαχείρισης μάθησης.</a:t>
            </a:r>
            <a:endParaRPr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de-AT" dirty="0">
                <a:solidFill>
                  <a:srgbClr val="3C4043"/>
                </a:solidFill>
                <a:latin typeface="Roboto"/>
                <a:ea typeface="Roboto"/>
                <a:cs typeface="Roboto"/>
                <a:sym typeface="Roboto"/>
              </a:rPr>
              <a:t>Φιλικό προς το χρήστη περιβάλλον εργασίας:</a:t>
            </a:r>
            <a:endParaRPr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de-AT" dirty="0">
                <a:solidFill>
                  <a:srgbClr val="3C4043"/>
                </a:solidFill>
                <a:latin typeface="Roboto"/>
                <a:ea typeface="Roboto"/>
                <a:cs typeface="Roboto"/>
                <a:sym typeface="Roboto"/>
              </a:rPr>
              <a:t>Ένα εργαλείο είναι τόσο καλό όσο το ποσοστό υιοθέτησής του. Τα δημοφιλή εργαλεία επικοινωνίας στον εργασιακό χώρο είναι εκείνα με διαισθητικές διεπαφές, διευκολύνοντας τους υπαλλήλους όλων των τεχνολογικών ικανοτήτων να τα υιοθετήσουν.</a:t>
            </a:r>
            <a:endParaRPr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de-AT" dirty="0">
                <a:solidFill>
                  <a:srgbClr val="3C4043"/>
                </a:solidFill>
                <a:latin typeface="Roboto"/>
                <a:ea typeface="Roboto"/>
                <a:cs typeface="Roboto"/>
                <a:sym typeface="Roboto"/>
              </a:rPr>
              <a:t>Ασφάλεια και συμμόρφωση:</a:t>
            </a:r>
            <a:endParaRPr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de-AT" dirty="0">
                <a:solidFill>
                  <a:srgbClr val="3C4043"/>
                </a:solidFill>
                <a:latin typeface="Roboto"/>
                <a:ea typeface="Roboto"/>
                <a:cs typeface="Roboto"/>
                <a:sym typeface="Roboto"/>
              </a:rPr>
              <a:t>Δεδομένης της ευαίσθητης φύσης των επιχειρησιακών επικοινωνιών, η προτεραιότητα σε εργαλεία που τηρούν κορυφαία πρωτόκολλα ασφαλείας και πρότυπα συμμόρφωσης είναι επιβεβλημένη.</a:t>
            </a:r>
            <a:endParaRPr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de-AT" dirty="0">
                <a:solidFill>
                  <a:srgbClr val="3C4043"/>
                </a:solidFill>
                <a:latin typeface="Roboto"/>
                <a:ea typeface="Roboto"/>
                <a:cs typeface="Roboto"/>
                <a:sym typeface="Roboto"/>
              </a:rPr>
              <a:t>Επεκτασιμότητα:</a:t>
            </a:r>
            <a:endParaRPr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de-AT" dirty="0">
                <a:solidFill>
                  <a:srgbClr val="3C4043"/>
                </a:solidFill>
                <a:latin typeface="Roboto"/>
                <a:ea typeface="Roboto"/>
                <a:cs typeface="Roboto"/>
                <a:sym typeface="Roboto"/>
              </a:rPr>
              <a:t>Καθώς οι επιχειρήσεις αναπτύσσονται και εξελίσσονται, οι ανάγκες επικοινωνίας τους ενδέχεται να μεταβάλλονται. Η επιλογή κλιμακούμενων λύσεων διασφαλίζει ότι καθώς επεκτείνεστε, το εργαλείο αναπτύσσεται μαζί σας.</a:t>
            </a:r>
            <a:endParaRPr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dirty="0">
              <a:solidFill>
                <a:srgbClr val="3C4043"/>
              </a:solidFill>
              <a:latin typeface="Roboto"/>
              <a:ea typeface="Roboto"/>
              <a:cs typeface="Roboto"/>
              <a:sym typeface="Roboto"/>
            </a:endParaRPr>
          </a:p>
          <a:p>
            <a:pPr marL="0" lvl="0" indent="0" algn="l" rtl="0">
              <a:spcBef>
                <a:spcPts val="0"/>
              </a:spcBef>
              <a:spcAft>
                <a:spcPts val="0"/>
              </a:spcAft>
              <a:buNone/>
            </a:pPr>
            <a:r>
              <a:rPr lang="de-AT" dirty="0">
                <a:solidFill>
                  <a:srgbClr val="3C4043"/>
                </a:solidFill>
                <a:latin typeface="Roboto"/>
                <a:ea typeface="Roboto"/>
                <a:cs typeface="Roboto"/>
                <a:sym typeface="Roboto"/>
              </a:rPr>
              <a:t>Στις επόμενες διαφάνειες, θα μάθε</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περισσότερα για όλα τα εργαλεία που μπορούν να χρησιμοποιηθούν για την ψηφιακή επικοινωνία και συνεργασία στο ίδρυμά σ</a:t>
            </a:r>
            <a:r>
              <a:rPr lang="el-GR" dirty="0">
                <a:solidFill>
                  <a:srgbClr val="3C4043"/>
                </a:solidFill>
                <a:latin typeface="Roboto"/>
                <a:ea typeface="Roboto"/>
                <a:cs typeface="Roboto"/>
                <a:sym typeface="Roboto"/>
              </a:rPr>
              <a:t>ας</a:t>
            </a:r>
            <a:r>
              <a:rPr lang="de-AT" dirty="0">
                <a:solidFill>
                  <a:srgbClr val="3C4043"/>
                </a:solidFill>
                <a:latin typeface="Roboto"/>
                <a:ea typeface="Roboto"/>
                <a:cs typeface="Roboto"/>
                <a:sym typeface="Roboto"/>
              </a:rPr>
              <a:t>.</a:t>
            </a:r>
            <a:endParaRPr dirty="0">
              <a:solidFill>
                <a:srgbClr val="3C4043"/>
              </a:solidFill>
              <a:latin typeface="Roboto"/>
              <a:ea typeface="Roboto"/>
              <a:cs typeface="Roboto"/>
              <a:sym typeface="Roboto"/>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t>Στην αγορά κυκλοφορούν πολλά εργαλεία ψηφιακής επικοινωνίας εντός και εκτός της ομάδας. Σε αυτό το εκπαιδευτικό σεμινάριο, θα επικεντρωθούμε μόνο στα εργαλεία επικοινωνίας που μπορούν να χρησιμοποιηθούν για την εσωτερική επικοινωνία και συνεργασία στο ίδρυμά σ</a:t>
            </a:r>
            <a:r>
              <a:rPr lang="el-GR" dirty="0"/>
              <a:t>ας</a:t>
            </a:r>
            <a:r>
              <a:rPr lang="de-AT" dirty="0"/>
              <a:t> και τα οποία μπορούν επίσης να χρησιμοποιηθούν για την ψηφιακή συνεργασία εντός και εκτός της ομάδας σ</a:t>
            </a:r>
            <a:r>
              <a:rPr lang="el-GR" dirty="0"/>
              <a:t>ας</a:t>
            </a:r>
            <a:r>
              <a:rPr lang="de-AT" dirty="0"/>
              <a:t>. Τα εργαλεία μάρκετινγκ, όπως οι πλατφόρμες κοινωνικής δικτύωσης ή τα ιστολόγια κ.λπ. θα εξαιρεθούν, διότι αυτό θα ήταν υπερβολικό για την αρχή της ψηφιακής σ</a:t>
            </a:r>
            <a:r>
              <a:rPr lang="el-GR" dirty="0"/>
              <a:t>ας</a:t>
            </a:r>
            <a:r>
              <a:rPr lang="de-AT" dirty="0"/>
              <a:t> εργασιακής ζωής.</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SzPts val="1100"/>
              <a:buNone/>
            </a:pPr>
            <a:r>
              <a:rPr lang="de-AT" dirty="0"/>
              <a:t>Τα κύρια εργαλεία που παρουσιάζονται σε αυτό το εκπαιδευτικό πρόγραμμα είναι το Microsoft Teams και το Google Workspace επειδή είναι απλά στη χρήση και λίγο πολύ δωρεάν με έναν εταιρικό λογαριασμό.</a:t>
            </a: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solidFill>
                  <a:srgbClr val="444444"/>
                </a:solidFill>
                <a:latin typeface="Quicksand"/>
                <a:ea typeface="Quicksand"/>
                <a:cs typeface="Quicksand"/>
                <a:sym typeface="Quicksand"/>
              </a:rPr>
              <a:t>Το Microsoft Teams, προηγουμένως Skype for Business, συνοδεύει πλέον τα πακέτα Standard και Premium Business. Σ</a:t>
            </a:r>
            <a:r>
              <a:rPr lang="el-GR" dirty="0">
                <a:solidFill>
                  <a:srgbClr val="444444"/>
                </a:solidFill>
                <a:latin typeface="Quicksand"/>
                <a:ea typeface="Quicksand"/>
                <a:cs typeface="Quicksand"/>
                <a:sym typeface="Quicksand"/>
              </a:rPr>
              <a:t>ας</a:t>
            </a:r>
            <a:r>
              <a:rPr lang="de-AT" dirty="0">
                <a:solidFill>
                  <a:srgbClr val="444444"/>
                </a:solidFill>
                <a:latin typeface="Quicksand"/>
                <a:ea typeface="Quicksand"/>
                <a:cs typeface="Quicksand"/>
                <a:sym typeface="Quicksand"/>
              </a:rPr>
              <a:t> επιτρέπει να συνεργάζεσ</a:t>
            </a:r>
            <a:r>
              <a:rPr lang="el-GR" dirty="0">
                <a:solidFill>
                  <a:srgbClr val="444444"/>
                </a:solidFill>
                <a:latin typeface="Quicksand"/>
                <a:ea typeface="Quicksand"/>
                <a:cs typeface="Quicksand"/>
                <a:sym typeface="Quicksand"/>
              </a:rPr>
              <a:t>τε</a:t>
            </a:r>
            <a:r>
              <a:rPr lang="de-AT" dirty="0">
                <a:solidFill>
                  <a:srgbClr val="444444"/>
                </a:solidFill>
                <a:latin typeface="Quicksand"/>
                <a:ea typeface="Quicksand"/>
                <a:cs typeface="Quicksand"/>
                <a:sym typeface="Quicksand"/>
              </a:rPr>
              <a:t> με άλλα άτομα μέσα σε έναν αποκλειστικό διαδικτυακό χώρο εργασίας, όπου μπορεί</a:t>
            </a:r>
            <a:r>
              <a:rPr lang="el-GR" dirty="0">
                <a:solidFill>
                  <a:srgbClr val="444444"/>
                </a:solidFill>
                <a:latin typeface="Quicksand"/>
                <a:ea typeface="Quicksand"/>
                <a:cs typeface="Quicksand"/>
                <a:sym typeface="Quicksand"/>
              </a:rPr>
              <a:t>τε</a:t>
            </a:r>
            <a:r>
              <a:rPr lang="de-AT" dirty="0">
                <a:solidFill>
                  <a:srgbClr val="444444"/>
                </a:solidFill>
                <a:latin typeface="Quicksand"/>
                <a:ea typeface="Quicksand"/>
                <a:cs typeface="Quicksand"/>
                <a:sym typeface="Quicksand"/>
              </a:rPr>
              <a:t> να κάνε</a:t>
            </a:r>
            <a:r>
              <a:rPr lang="el-GR" dirty="0">
                <a:solidFill>
                  <a:srgbClr val="444444"/>
                </a:solidFill>
                <a:latin typeface="Quicksand"/>
                <a:ea typeface="Quicksand"/>
                <a:cs typeface="Quicksand"/>
                <a:sym typeface="Quicksand"/>
              </a:rPr>
              <a:t>τε</a:t>
            </a:r>
            <a:r>
              <a:rPr lang="de-AT" dirty="0">
                <a:solidFill>
                  <a:srgbClr val="444444"/>
                </a:solidFill>
                <a:latin typeface="Quicksand"/>
                <a:ea typeface="Quicksand"/>
                <a:cs typeface="Quicksand"/>
                <a:sym typeface="Quicksand"/>
              </a:rPr>
              <a:t> συζητήσεις και να μοιράζεσ</a:t>
            </a:r>
            <a:r>
              <a:rPr lang="el-GR" dirty="0">
                <a:solidFill>
                  <a:srgbClr val="444444"/>
                </a:solidFill>
                <a:latin typeface="Quicksand"/>
                <a:ea typeface="Quicksand"/>
                <a:cs typeface="Quicksand"/>
                <a:sym typeface="Quicksand"/>
              </a:rPr>
              <a:t>τε</a:t>
            </a:r>
            <a:r>
              <a:rPr lang="de-AT" dirty="0">
                <a:solidFill>
                  <a:srgbClr val="444444"/>
                </a:solidFill>
                <a:latin typeface="Quicksand"/>
                <a:ea typeface="Quicksand"/>
                <a:cs typeface="Quicksand"/>
                <a:sym typeface="Quicksand"/>
              </a:rPr>
              <a:t> έγγραφα. Προσφέρει ανταλλαγή μηνυμάτων, φωνητικές και βιντεοκλήσεις μεταξύ ατόμων ή ομάδων ατόμων. Διατίθεται ως εφαρμογή για κινητά, για τους επιτραπέζιους υπολογιστές και ως εφαρμογή για τον υπολογιστή σ</a:t>
            </a:r>
            <a:r>
              <a:rPr lang="el-GR" dirty="0">
                <a:solidFill>
                  <a:srgbClr val="444444"/>
                </a:solidFill>
                <a:latin typeface="Quicksand"/>
                <a:ea typeface="Quicksand"/>
                <a:cs typeface="Quicksand"/>
                <a:sym typeface="Quicksand"/>
              </a:rPr>
              <a:t>ας</a:t>
            </a:r>
            <a:r>
              <a:rPr lang="de-AT" dirty="0">
                <a:solidFill>
                  <a:srgbClr val="444444"/>
                </a:solidFill>
                <a:latin typeface="Quicksand"/>
                <a:ea typeface="Quicksand"/>
                <a:cs typeface="Quicksand"/>
                <a:sym typeface="Quicksand"/>
              </a:rPr>
              <a:t>.</a:t>
            </a:r>
            <a:endParaRPr dirty="0">
              <a:solidFill>
                <a:srgbClr val="444444"/>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dirty="0">
              <a:solidFill>
                <a:srgbClr val="444444"/>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de-AT" dirty="0">
                <a:solidFill>
                  <a:srgbClr val="444444"/>
                </a:solidFill>
                <a:latin typeface="Quicksand"/>
                <a:ea typeface="Quicksand"/>
                <a:cs typeface="Quicksand"/>
                <a:sym typeface="Quicksand"/>
              </a:rPr>
              <a:t>Τα κανάλια - ομαδικά δωμάτια συνομιλίας - μπορούν να δημιουργηθούν γύρω από συγκεκριμένα θέματα, όπως σχέδια εργασίας, και μπορούν να είναι ιδιωτικά ή δημόσια. Πρόκειται για μια οικονομικά αποδοτική πλατφόρμα επικοινωνίας για την επικοινωνία με άτομα που βρίσκονται σε διαφορετική χώρα. Οι περισσότεροι από εσάς μπορεί να εργάζεστε ήδη με προϊόντα Microsoft Office, όπως το MS Word ή το MS Office. Ως εκ τούτου, το Microsoft Teams θα σ</a:t>
            </a:r>
            <a:r>
              <a:rPr lang="el-GR" dirty="0">
                <a:solidFill>
                  <a:srgbClr val="444444"/>
                </a:solidFill>
                <a:latin typeface="Quicksand"/>
                <a:ea typeface="Quicksand"/>
                <a:cs typeface="Quicksand"/>
                <a:sym typeface="Quicksand"/>
              </a:rPr>
              <a:t>ας</a:t>
            </a:r>
            <a:r>
              <a:rPr lang="de-AT" dirty="0">
                <a:solidFill>
                  <a:srgbClr val="444444"/>
                </a:solidFill>
                <a:latin typeface="Quicksand"/>
                <a:ea typeface="Quicksand"/>
                <a:cs typeface="Quicksand"/>
                <a:sym typeface="Quicksand"/>
              </a:rPr>
              <a:t> είναι οικείο και μια καλή λύση για να ξεκινήσε</a:t>
            </a:r>
            <a:r>
              <a:rPr lang="el-GR" dirty="0">
                <a:solidFill>
                  <a:srgbClr val="444444"/>
                </a:solidFill>
                <a:latin typeface="Quicksand"/>
                <a:ea typeface="Quicksand"/>
                <a:cs typeface="Quicksand"/>
                <a:sym typeface="Quicksand"/>
              </a:rPr>
              <a:t>τε</a:t>
            </a:r>
            <a:r>
              <a:rPr lang="de-AT" dirty="0">
                <a:solidFill>
                  <a:srgbClr val="444444"/>
                </a:solidFill>
                <a:latin typeface="Quicksand"/>
                <a:ea typeface="Quicksand"/>
                <a:cs typeface="Quicksand"/>
                <a:sym typeface="Quicksand"/>
              </a:rPr>
              <a:t> την online επικοινωνία και συνεργασία σ</a:t>
            </a:r>
            <a:r>
              <a:rPr lang="el-GR" dirty="0">
                <a:solidFill>
                  <a:srgbClr val="444444"/>
                </a:solidFill>
                <a:latin typeface="Quicksand"/>
                <a:ea typeface="Quicksand"/>
                <a:cs typeface="Quicksand"/>
                <a:sym typeface="Quicksand"/>
              </a:rPr>
              <a:t>ας</a:t>
            </a:r>
            <a:r>
              <a:rPr lang="de-AT" dirty="0">
                <a:solidFill>
                  <a:srgbClr val="444444"/>
                </a:solidFill>
                <a:latin typeface="Quicksand"/>
                <a:ea typeface="Quicksand"/>
                <a:cs typeface="Quicksand"/>
                <a:sym typeface="Quicksand"/>
              </a:rPr>
              <a:t>.</a:t>
            </a:r>
            <a:endParaRPr dirty="0">
              <a:solidFill>
                <a:srgbClr val="444444"/>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dirty="0">
              <a:solidFill>
                <a:srgbClr val="444444"/>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de-AT" dirty="0">
                <a:solidFill>
                  <a:srgbClr val="444444"/>
                </a:solidFill>
                <a:latin typeface="Quicksand"/>
                <a:ea typeface="Quicksand"/>
                <a:cs typeface="Quicksand"/>
                <a:sym typeface="Quicksand"/>
              </a:rPr>
              <a:t>Ακολουθεί ένα σύντομο εισαγωγικό βίντεο. Απλά κάν</a:t>
            </a:r>
            <a:r>
              <a:rPr lang="el-GR" dirty="0">
                <a:solidFill>
                  <a:srgbClr val="444444"/>
                </a:solidFill>
                <a:latin typeface="Quicksand"/>
                <a:ea typeface="Quicksand"/>
                <a:cs typeface="Quicksand"/>
                <a:sym typeface="Quicksand"/>
              </a:rPr>
              <a:t>τ</a:t>
            </a:r>
            <a:r>
              <a:rPr lang="de-AT" dirty="0">
                <a:solidFill>
                  <a:srgbClr val="444444"/>
                </a:solidFill>
                <a:latin typeface="Quicksand"/>
                <a:ea typeface="Quicksand"/>
                <a:cs typeface="Quicksand"/>
                <a:sym typeface="Quicksand"/>
              </a:rPr>
              <a:t>ε κλικ στην εικόνα και θα μάθε</a:t>
            </a:r>
            <a:r>
              <a:rPr lang="el-GR" dirty="0">
                <a:solidFill>
                  <a:srgbClr val="444444"/>
                </a:solidFill>
                <a:latin typeface="Quicksand"/>
                <a:ea typeface="Quicksand"/>
                <a:cs typeface="Quicksand"/>
                <a:sym typeface="Quicksand"/>
              </a:rPr>
              <a:t>τε</a:t>
            </a:r>
            <a:r>
              <a:rPr lang="de-AT" dirty="0">
                <a:solidFill>
                  <a:srgbClr val="444444"/>
                </a:solidFill>
                <a:latin typeface="Quicksand"/>
                <a:ea typeface="Quicksand"/>
                <a:cs typeface="Quicksand"/>
                <a:sym typeface="Quicksand"/>
              </a:rPr>
              <a:t> περισσότερα για τα βασικά στοιχεία του Microsoft Teams για να ξεκινήσε</a:t>
            </a:r>
            <a:r>
              <a:rPr lang="el-GR" dirty="0">
                <a:solidFill>
                  <a:srgbClr val="444444"/>
                </a:solidFill>
                <a:latin typeface="Quicksand"/>
                <a:ea typeface="Quicksand"/>
                <a:cs typeface="Quicksand"/>
                <a:sym typeface="Quicksand"/>
              </a:rPr>
              <a:t>τε</a:t>
            </a:r>
            <a:r>
              <a:rPr lang="de-AT" dirty="0">
                <a:solidFill>
                  <a:srgbClr val="444444"/>
                </a:solidFill>
                <a:latin typeface="Quicksand"/>
                <a:ea typeface="Quicksand"/>
                <a:cs typeface="Quicksand"/>
                <a:sym typeface="Quicksand"/>
              </a:rPr>
              <a:t>.</a:t>
            </a:r>
            <a:endParaRPr dirty="0">
              <a:solidFill>
                <a:srgbClr val="444444"/>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dirty="0">
              <a:solidFill>
                <a:srgbClr val="444444"/>
              </a:solidFill>
              <a:latin typeface="Quicksand"/>
              <a:ea typeface="Quicksand"/>
              <a:cs typeface="Quicksand"/>
              <a:sym typeface="Quicksand"/>
            </a:endParaRPr>
          </a:p>
          <a:p>
            <a:pPr marL="0" lvl="0" indent="0" algn="l" rtl="0">
              <a:spcBef>
                <a:spcPts val="0"/>
              </a:spcBef>
              <a:spcAft>
                <a:spcPts val="0"/>
              </a:spcAft>
              <a:buSzPts val="1100"/>
              <a:buNone/>
            </a:pPr>
            <a:r>
              <a:rPr lang="de-AT" dirty="0">
                <a:solidFill>
                  <a:srgbClr val="444444"/>
                </a:solidFill>
                <a:latin typeface="Quicksand"/>
                <a:ea typeface="Quicksand"/>
                <a:cs typeface="Quicksand"/>
                <a:sym typeface="Quicksand"/>
              </a:rPr>
              <a:t>Συν</a:t>
            </a:r>
            <a:r>
              <a:rPr lang="el-GR" dirty="0">
                <a:solidFill>
                  <a:srgbClr val="444444"/>
                </a:solidFill>
                <a:latin typeface="Quicksand"/>
                <a:ea typeface="Quicksand"/>
                <a:cs typeface="Quicksand"/>
                <a:sym typeface="Quicksand"/>
              </a:rPr>
              <a:t>εχίστε</a:t>
            </a:r>
            <a:r>
              <a:rPr lang="de-AT" dirty="0">
                <a:solidFill>
                  <a:srgbClr val="444444"/>
                </a:solidFill>
                <a:latin typeface="Quicksand"/>
                <a:ea typeface="Quicksand"/>
                <a:cs typeface="Quicksand"/>
                <a:sym typeface="Quicksand"/>
              </a:rPr>
              <a:t> με αυτή την παρουσίαση αφού παρακολουθήσε</a:t>
            </a:r>
            <a:r>
              <a:rPr lang="el-GR" dirty="0">
                <a:solidFill>
                  <a:srgbClr val="444444"/>
                </a:solidFill>
                <a:latin typeface="Quicksand"/>
                <a:ea typeface="Quicksand"/>
                <a:cs typeface="Quicksand"/>
                <a:sym typeface="Quicksand"/>
              </a:rPr>
              <a:t>τε</a:t>
            </a:r>
            <a:r>
              <a:rPr lang="de-AT" dirty="0">
                <a:solidFill>
                  <a:srgbClr val="444444"/>
                </a:solidFill>
                <a:latin typeface="Quicksand"/>
                <a:ea typeface="Quicksand"/>
                <a:cs typeface="Quicksand"/>
                <a:sym typeface="Quicksand"/>
              </a:rPr>
              <a:t> το βίντεο.</a:t>
            </a:r>
            <a:endParaRPr dirty="0">
              <a:solidFill>
                <a:srgbClr val="444444"/>
              </a:solidFill>
              <a:latin typeface="Quicksand"/>
              <a:ea typeface="Quicksand"/>
              <a:cs typeface="Quicksand"/>
              <a:sym typeface="Quicksand"/>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de-AT" dirty="0"/>
              <a:t>Μετά από αυτή τη σύντομη εισαγωγή, θα μάθε</a:t>
            </a:r>
            <a:r>
              <a:rPr lang="el-GR" dirty="0"/>
              <a:t>τε</a:t>
            </a:r>
            <a:r>
              <a:rPr lang="de-AT" dirty="0"/>
              <a:t> περισσότερα για το Microsoft Teams και τις σημαντικότερες λειτουργίες του για την ψηφιακή επικοινωνία και συνεργασία.</a:t>
            </a:r>
            <a:endParaRPr dirty="0"/>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Στο Microsoft Teams, οι ομάδες είναι γκρουπ ατόμων που συγκεντρώνονται για εργασία, προγράμματα ή κοινά ενδιαφέροντα.</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Οι ομάδες αποτελούνται από δύο τύπους καναλιών - τα τυπικά (διαθέσιμα και ορατά σε όλους) και τα ιδιωτικά (εστιασμένες, ιδιωτικές συνομιλίες με συγκεκριμένο κοινό). Κάθε κανάλι είναι χτισμένο γύρω από ένα θέμα όπως "Εκδηλώσεις ομάδας", ένα όνομα τμήματος ή απλά για διασκέδαση. Στα κανάλια γίνονται συσκέψεις, συνομιλίες και εργασίες σε αρχεία από κοινού. Το χρώμα του εικονιδίου του μέλους της ομάδας σ</a:t>
            </a:r>
            <a:r>
              <a:rPr lang="el-GR" dirty="0">
                <a:solidFill>
                  <a:srgbClr val="1E1E1E"/>
                </a:solidFill>
                <a:latin typeface="Quattrocento Sans"/>
                <a:ea typeface="Quattrocento Sans"/>
                <a:cs typeface="Quattrocento Sans"/>
                <a:sym typeface="Quattrocento Sans"/>
              </a:rPr>
              <a:t>ας</a:t>
            </a:r>
            <a:r>
              <a:rPr lang="de-AT" dirty="0">
                <a:solidFill>
                  <a:srgbClr val="1E1E1E"/>
                </a:solidFill>
                <a:latin typeface="Quattrocento Sans"/>
                <a:ea typeface="Quattrocento Sans"/>
                <a:cs typeface="Quattrocento Sans"/>
                <a:sym typeface="Quattrocento Sans"/>
              </a:rPr>
              <a:t> δείχνει αν είναι διαθέσιμο, απασχολημένο, απόν ή εκτός σύνδεσης. Ένα πράσινο σημείο σ</a:t>
            </a:r>
            <a:r>
              <a:rPr lang="el-GR" dirty="0">
                <a:solidFill>
                  <a:srgbClr val="1E1E1E"/>
                </a:solidFill>
                <a:latin typeface="Quattrocento Sans"/>
                <a:ea typeface="Quattrocento Sans"/>
                <a:cs typeface="Quattrocento Sans"/>
                <a:sym typeface="Quattrocento Sans"/>
              </a:rPr>
              <a:t>ας</a:t>
            </a:r>
            <a:r>
              <a:rPr lang="de-AT" dirty="0">
                <a:solidFill>
                  <a:srgbClr val="1E1E1E"/>
                </a:solidFill>
                <a:latin typeface="Quattrocento Sans"/>
                <a:ea typeface="Quattrocento Sans"/>
                <a:cs typeface="Quattrocento Sans"/>
                <a:sym typeface="Quattrocento Sans"/>
              </a:rPr>
              <a:t> </a:t>
            </a:r>
            <a:r>
              <a:rPr lang="el-GR" dirty="0">
                <a:solidFill>
                  <a:srgbClr val="1E1E1E"/>
                </a:solidFill>
                <a:latin typeface="Quattrocento Sans"/>
                <a:ea typeface="Quattrocento Sans"/>
                <a:cs typeface="Quattrocento Sans"/>
                <a:sym typeface="Quattrocento Sans"/>
              </a:rPr>
              <a:t>δείχνει</a:t>
            </a:r>
            <a:r>
              <a:rPr lang="de-AT" dirty="0">
                <a:solidFill>
                  <a:srgbClr val="1E1E1E"/>
                </a:solidFill>
                <a:latin typeface="Quattrocento Sans"/>
                <a:ea typeface="Quattrocento Sans"/>
                <a:cs typeface="Quattrocento Sans"/>
                <a:sym typeface="Quattrocento Sans"/>
              </a:rPr>
              <a:t> ότι το άτομο είναι συνδεδεμένο και διαθέσιμο. Θα μάθε</a:t>
            </a:r>
            <a:r>
              <a:rPr lang="el-GR" dirty="0">
                <a:solidFill>
                  <a:srgbClr val="1E1E1E"/>
                </a:solidFill>
                <a:latin typeface="Quattrocento Sans"/>
                <a:ea typeface="Quattrocento Sans"/>
                <a:cs typeface="Quattrocento Sans"/>
                <a:sym typeface="Quattrocento Sans"/>
              </a:rPr>
              <a:t>τε</a:t>
            </a:r>
            <a:r>
              <a:rPr lang="de-AT" dirty="0">
                <a:solidFill>
                  <a:srgbClr val="1E1E1E"/>
                </a:solidFill>
                <a:latin typeface="Quattrocento Sans"/>
                <a:ea typeface="Quattrocento Sans"/>
                <a:cs typeface="Quattrocento Sans"/>
                <a:sym typeface="Quattrocento Sans"/>
              </a:rPr>
              <a:t> περισσότερα γι' αυτό στην επόμενη διαφάνεια.</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Κάθε φορά θα βρίσκε</a:t>
            </a:r>
            <a:r>
              <a:rPr lang="el-GR" dirty="0">
                <a:solidFill>
                  <a:srgbClr val="1E1E1E"/>
                </a:solidFill>
                <a:latin typeface="Quattrocento Sans"/>
                <a:ea typeface="Quattrocento Sans"/>
                <a:cs typeface="Quattrocento Sans"/>
                <a:sym typeface="Quattrocento Sans"/>
              </a:rPr>
              <a:t>τε</a:t>
            </a:r>
            <a:r>
              <a:rPr lang="de-AT" dirty="0">
                <a:solidFill>
                  <a:srgbClr val="1E1E1E"/>
                </a:solidFill>
                <a:latin typeface="Quattrocento Sans"/>
                <a:ea typeface="Quattrocento Sans"/>
                <a:cs typeface="Quattrocento Sans"/>
                <a:sym typeface="Quattrocento Sans"/>
              </a:rPr>
              <a:t> μια ενότητα που ονομάζεται "αρχεία". Εκεί μπορεί</a:t>
            </a:r>
            <a:r>
              <a:rPr lang="el-GR" dirty="0">
                <a:solidFill>
                  <a:srgbClr val="1E1E1E"/>
                </a:solidFill>
                <a:latin typeface="Quattrocento Sans"/>
                <a:ea typeface="Quattrocento Sans"/>
                <a:cs typeface="Quattrocento Sans"/>
                <a:sym typeface="Quattrocento Sans"/>
              </a:rPr>
              <a:t>τε</a:t>
            </a:r>
            <a:r>
              <a:rPr lang="de-AT" dirty="0">
                <a:solidFill>
                  <a:srgbClr val="1E1E1E"/>
                </a:solidFill>
                <a:latin typeface="Quattrocento Sans"/>
                <a:ea typeface="Quattrocento Sans"/>
                <a:cs typeface="Quattrocento Sans"/>
                <a:sym typeface="Quattrocento Sans"/>
              </a:rPr>
              <a:t> να δημιουργήσε</a:t>
            </a:r>
            <a:r>
              <a:rPr lang="el-GR" dirty="0">
                <a:solidFill>
                  <a:srgbClr val="1E1E1E"/>
                </a:solidFill>
                <a:latin typeface="Quattrocento Sans"/>
                <a:ea typeface="Quattrocento Sans"/>
                <a:cs typeface="Quattrocento Sans"/>
                <a:sym typeface="Quattrocento Sans"/>
              </a:rPr>
              <a:t>τε</a:t>
            </a:r>
            <a:r>
              <a:rPr lang="de-AT" dirty="0">
                <a:solidFill>
                  <a:srgbClr val="1E1E1E"/>
                </a:solidFill>
                <a:latin typeface="Quattrocento Sans"/>
                <a:ea typeface="Quattrocento Sans"/>
                <a:cs typeface="Quattrocento Sans"/>
                <a:sym typeface="Quattrocento Sans"/>
              </a:rPr>
              <a:t> φακέλους και να ανεβάσε</a:t>
            </a:r>
            <a:r>
              <a:rPr lang="el-GR" dirty="0">
                <a:solidFill>
                  <a:srgbClr val="1E1E1E"/>
                </a:solidFill>
                <a:latin typeface="Quattrocento Sans"/>
                <a:ea typeface="Quattrocento Sans"/>
                <a:cs typeface="Quattrocento Sans"/>
                <a:sym typeface="Quattrocento Sans"/>
              </a:rPr>
              <a:t>τε</a:t>
            </a:r>
            <a:r>
              <a:rPr lang="de-AT" dirty="0">
                <a:solidFill>
                  <a:srgbClr val="1E1E1E"/>
                </a:solidFill>
                <a:latin typeface="Quattrocento Sans"/>
                <a:ea typeface="Quattrocento Sans"/>
                <a:cs typeface="Quattrocento Sans"/>
                <a:sym typeface="Quattrocento Sans"/>
              </a:rPr>
              <a:t> όλα τα αρχεία σ</a:t>
            </a:r>
            <a:r>
              <a:rPr lang="el-GR" dirty="0">
                <a:solidFill>
                  <a:srgbClr val="1E1E1E"/>
                </a:solidFill>
                <a:latin typeface="Quattrocento Sans"/>
                <a:ea typeface="Quattrocento Sans"/>
                <a:cs typeface="Quattrocento Sans"/>
                <a:sym typeface="Quattrocento Sans"/>
              </a:rPr>
              <a:t>ας</a:t>
            </a:r>
            <a:r>
              <a:rPr lang="de-AT" dirty="0">
                <a:solidFill>
                  <a:srgbClr val="1E1E1E"/>
                </a:solidFill>
                <a:latin typeface="Quattrocento Sans"/>
                <a:ea typeface="Quattrocento Sans"/>
                <a:cs typeface="Quattrocento Sans"/>
                <a:sym typeface="Quattrocento Sans"/>
              </a:rPr>
              <a:t> για συνεργατική εργασία σε διάφορες ομάδες. Όλα τα μέλη της ομάδας σ</a:t>
            </a:r>
            <a:r>
              <a:rPr lang="el-GR" dirty="0">
                <a:solidFill>
                  <a:srgbClr val="1E1E1E"/>
                </a:solidFill>
                <a:latin typeface="Quattrocento Sans"/>
                <a:ea typeface="Quattrocento Sans"/>
                <a:cs typeface="Quattrocento Sans"/>
                <a:sym typeface="Quattrocento Sans"/>
              </a:rPr>
              <a:t>ας</a:t>
            </a:r>
            <a:r>
              <a:rPr lang="de-AT" dirty="0">
                <a:solidFill>
                  <a:srgbClr val="1E1E1E"/>
                </a:solidFill>
                <a:latin typeface="Quattrocento Sans"/>
                <a:ea typeface="Quattrocento Sans"/>
                <a:cs typeface="Quattrocento Sans"/>
                <a:sym typeface="Quattrocento Sans"/>
              </a:rPr>
              <a:t> μπορούν να διαβάσουν ή ακόμα και να επεξεργαστούν τα αρχεία ταυτόχρονα.</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Οι καρτέλες στην κορυφή κάθε καναλιού παραπέμπουν στα αγαπημένα σ</a:t>
            </a:r>
            <a:r>
              <a:rPr lang="el-GR" dirty="0">
                <a:solidFill>
                  <a:srgbClr val="1E1E1E"/>
                </a:solidFill>
                <a:latin typeface="Quattrocento Sans"/>
                <a:ea typeface="Quattrocento Sans"/>
                <a:cs typeface="Quattrocento Sans"/>
                <a:sym typeface="Quattrocento Sans"/>
              </a:rPr>
              <a:t>ας</a:t>
            </a:r>
            <a:r>
              <a:rPr lang="de-AT" dirty="0">
                <a:solidFill>
                  <a:srgbClr val="1E1E1E"/>
                </a:solidFill>
                <a:latin typeface="Quattrocento Sans"/>
                <a:ea typeface="Quattrocento Sans"/>
                <a:cs typeface="Quattrocento Sans"/>
                <a:sym typeface="Quattrocento Sans"/>
              </a:rPr>
              <a:t> αρχεία, εφαρμογές και υπηρεσίες.</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Πώς να προσθέσε</a:t>
            </a:r>
            <a:r>
              <a:rPr lang="el-GR" dirty="0">
                <a:solidFill>
                  <a:srgbClr val="1E1E1E"/>
                </a:solidFill>
                <a:latin typeface="Quattrocento Sans"/>
                <a:ea typeface="Quattrocento Sans"/>
                <a:cs typeface="Quattrocento Sans"/>
                <a:sym typeface="Quattrocento Sans"/>
              </a:rPr>
              <a:t>τε</a:t>
            </a:r>
            <a:r>
              <a:rPr lang="de-AT" dirty="0">
                <a:solidFill>
                  <a:srgbClr val="1E1E1E"/>
                </a:solidFill>
                <a:latin typeface="Quattrocento Sans"/>
                <a:ea typeface="Quattrocento Sans"/>
                <a:cs typeface="Quattrocento Sans"/>
                <a:sym typeface="Quattrocento Sans"/>
              </a:rPr>
              <a:t> μια καρτέλα:</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Επ</a:t>
            </a:r>
            <a:r>
              <a:rPr lang="el-GR" dirty="0">
                <a:solidFill>
                  <a:srgbClr val="1E1E1E"/>
                </a:solidFill>
                <a:latin typeface="Quattrocento Sans"/>
                <a:ea typeface="Quattrocento Sans"/>
                <a:cs typeface="Quattrocento Sans"/>
                <a:sym typeface="Quattrocento Sans"/>
              </a:rPr>
              <a:t>ιλέξτε</a:t>
            </a:r>
            <a:r>
              <a:rPr lang="de-AT" dirty="0">
                <a:solidFill>
                  <a:srgbClr val="1E1E1E"/>
                </a:solidFill>
                <a:latin typeface="Quattrocento Sans"/>
                <a:ea typeface="Quattrocento Sans"/>
                <a:cs typeface="Quattrocento Sans"/>
                <a:sym typeface="Quattrocento Sans"/>
              </a:rPr>
              <a:t> το σύμβολο "συν" δίπλα στις καρτέλες.</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Για παράδειγμα, πρ</a:t>
            </a:r>
            <a:r>
              <a:rPr lang="el-GR" dirty="0">
                <a:solidFill>
                  <a:srgbClr val="1E1E1E"/>
                </a:solidFill>
                <a:latin typeface="Quattrocento Sans"/>
                <a:ea typeface="Quattrocento Sans"/>
                <a:cs typeface="Quattrocento Sans"/>
                <a:sym typeface="Quattrocento Sans"/>
              </a:rPr>
              <a:t>οσθέστε</a:t>
            </a:r>
            <a:r>
              <a:rPr lang="de-AT" dirty="0">
                <a:solidFill>
                  <a:srgbClr val="1E1E1E"/>
                </a:solidFill>
                <a:latin typeface="Quattrocento Sans"/>
                <a:ea typeface="Quattrocento Sans"/>
                <a:cs typeface="Quattrocento Sans"/>
                <a:sym typeface="Quattrocento Sans"/>
              </a:rPr>
              <a:t> το Planner για να δημιουργήσε</a:t>
            </a:r>
            <a:r>
              <a:rPr lang="el-GR" dirty="0">
                <a:solidFill>
                  <a:srgbClr val="1E1E1E"/>
                </a:solidFill>
                <a:latin typeface="Quattrocento Sans"/>
                <a:ea typeface="Quattrocento Sans"/>
                <a:cs typeface="Quattrocento Sans"/>
                <a:sym typeface="Quattrocento Sans"/>
              </a:rPr>
              <a:t>τε</a:t>
            </a:r>
            <a:r>
              <a:rPr lang="de-AT" dirty="0">
                <a:solidFill>
                  <a:srgbClr val="1E1E1E"/>
                </a:solidFill>
                <a:latin typeface="Quattrocento Sans"/>
                <a:ea typeface="Quattrocento Sans"/>
                <a:cs typeface="Quattrocento Sans"/>
                <a:sym typeface="Quattrocento Sans"/>
              </a:rPr>
              <a:t> έναν πίνακα έργου για την παρακολούθηση των εργασιών της ομάδας.</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Καρφ</a:t>
            </a:r>
            <a:r>
              <a:rPr lang="el-GR" dirty="0">
                <a:solidFill>
                  <a:srgbClr val="1E1E1E"/>
                </a:solidFill>
                <a:latin typeface="Quattrocento Sans"/>
                <a:ea typeface="Quattrocento Sans"/>
                <a:cs typeface="Quattrocento Sans"/>
                <a:sym typeface="Quattrocento Sans"/>
              </a:rPr>
              <a:t>ιτσώστε</a:t>
            </a:r>
            <a:r>
              <a:rPr lang="de-AT" dirty="0">
                <a:solidFill>
                  <a:srgbClr val="1E1E1E"/>
                </a:solidFill>
                <a:latin typeface="Quattrocento Sans"/>
                <a:ea typeface="Quattrocento Sans"/>
                <a:cs typeface="Quattrocento Sans"/>
                <a:sym typeface="Quattrocento Sans"/>
              </a:rPr>
              <a:t> και ξεκαρφ</a:t>
            </a:r>
            <a:r>
              <a:rPr lang="el-GR" dirty="0">
                <a:solidFill>
                  <a:srgbClr val="1E1E1E"/>
                </a:solidFill>
                <a:latin typeface="Quattrocento Sans"/>
                <a:ea typeface="Quattrocento Sans"/>
                <a:cs typeface="Quattrocento Sans"/>
                <a:sym typeface="Quattrocento Sans"/>
              </a:rPr>
              <a:t>ιτσώστε</a:t>
            </a:r>
            <a:r>
              <a:rPr lang="de-AT" dirty="0">
                <a:solidFill>
                  <a:srgbClr val="1E1E1E"/>
                </a:solidFill>
                <a:latin typeface="Quattrocento Sans"/>
                <a:ea typeface="Quattrocento Sans"/>
                <a:cs typeface="Quattrocento Sans"/>
                <a:sym typeface="Quattrocento Sans"/>
              </a:rPr>
              <a:t> ένα κανάλι</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Αν έχε</a:t>
            </a:r>
            <a:r>
              <a:rPr lang="el-GR" dirty="0">
                <a:solidFill>
                  <a:srgbClr val="1E1E1E"/>
                </a:solidFill>
                <a:latin typeface="Quattrocento Sans"/>
                <a:ea typeface="Quattrocento Sans"/>
                <a:cs typeface="Quattrocento Sans"/>
                <a:sym typeface="Quattrocento Sans"/>
              </a:rPr>
              <a:t>τε</a:t>
            </a:r>
            <a:r>
              <a:rPr lang="de-AT" dirty="0">
                <a:solidFill>
                  <a:srgbClr val="1E1E1E"/>
                </a:solidFill>
                <a:latin typeface="Quattrocento Sans"/>
                <a:ea typeface="Quattrocento Sans"/>
                <a:cs typeface="Quattrocento Sans"/>
                <a:sym typeface="Quattrocento Sans"/>
              </a:rPr>
              <a:t> πολλά κανάλια, </a:t>
            </a:r>
            <a:r>
              <a:rPr lang="de-AT" b="0" dirty="0">
                <a:solidFill>
                  <a:srgbClr val="1E1E1E"/>
                </a:solidFill>
                <a:latin typeface="Quattrocento Sans"/>
                <a:ea typeface="Quattrocento Sans"/>
                <a:cs typeface="Quattrocento Sans"/>
                <a:sym typeface="Quattrocento Sans"/>
              </a:rPr>
              <a:t>καρφ</a:t>
            </a:r>
            <a:r>
              <a:rPr lang="el-GR" b="0" dirty="0">
                <a:solidFill>
                  <a:srgbClr val="1E1E1E"/>
                </a:solidFill>
                <a:latin typeface="Quattrocento Sans"/>
                <a:ea typeface="Quattrocento Sans"/>
                <a:cs typeface="Quattrocento Sans"/>
                <a:sym typeface="Quattrocento Sans"/>
              </a:rPr>
              <a:t>ιτσώστε</a:t>
            </a:r>
            <a:r>
              <a:rPr lang="de-AT" b="0" dirty="0">
                <a:solidFill>
                  <a:srgbClr val="1E1E1E"/>
                </a:solidFill>
                <a:latin typeface="Quattrocento Sans"/>
                <a:ea typeface="Quattrocento Sans"/>
                <a:cs typeface="Quattrocento Sans"/>
                <a:sym typeface="Quattrocento Sans"/>
              </a:rPr>
              <a:t> τα πιο σημαντικά για να τα βρίσκε</a:t>
            </a:r>
            <a:r>
              <a:rPr lang="el-GR" b="0" dirty="0">
                <a:solidFill>
                  <a:srgbClr val="1E1E1E"/>
                </a:solidFill>
                <a:latin typeface="Quattrocento Sans"/>
                <a:ea typeface="Quattrocento Sans"/>
                <a:cs typeface="Quattrocento Sans"/>
                <a:sym typeface="Quattrocento Sans"/>
              </a:rPr>
              <a:t>τε</a:t>
            </a:r>
            <a:r>
              <a:rPr lang="de-AT" b="0" dirty="0">
                <a:solidFill>
                  <a:srgbClr val="1E1E1E"/>
                </a:solidFill>
                <a:latin typeface="Quattrocento Sans"/>
                <a:ea typeface="Quattrocento Sans"/>
                <a:cs typeface="Quattrocento Sans"/>
                <a:sym typeface="Quattrocento Sans"/>
              </a:rPr>
              <a:t> εύκολα.</a:t>
            </a:r>
            <a:endParaRPr b="0"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b="0" dirty="0">
                <a:solidFill>
                  <a:srgbClr val="1E1E1E"/>
                </a:solidFill>
                <a:latin typeface="Quattrocento Sans"/>
                <a:ea typeface="Quattrocento Sans"/>
                <a:cs typeface="Quattrocento Sans"/>
                <a:sym typeface="Quattrocento Sans"/>
              </a:rPr>
              <a:t>Για να καρφιτσώσ</a:t>
            </a:r>
            <a:r>
              <a:rPr lang="el-GR" b="0" dirty="0">
                <a:solidFill>
                  <a:srgbClr val="1E1E1E"/>
                </a:solidFill>
                <a:latin typeface="Quattrocento Sans"/>
                <a:ea typeface="Quattrocento Sans"/>
                <a:cs typeface="Quattrocento Sans"/>
                <a:sym typeface="Quattrocento Sans"/>
              </a:rPr>
              <a:t>ετε</a:t>
            </a:r>
            <a:r>
              <a:rPr lang="de-AT" b="0" dirty="0">
                <a:solidFill>
                  <a:srgbClr val="1E1E1E"/>
                </a:solidFill>
                <a:latin typeface="Quattrocento Sans"/>
                <a:ea typeface="Quattrocento Sans"/>
                <a:cs typeface="Quattrocento Sans"/>
                <a:sym typeface="Quattrocento Sans"/>
              </a:rPr>
              <a:t> ένα κανάλι, επ</a:t>
            </a:r>
            <a:r>
              <a:rPr lang="el-GR" b="0" dirty="0">
                <a:solidFill>
                  <a:srgbClr val="1E1E1E"/>
                </a:solidFill>
                <a:latin typeface="Quattrocento Sans"/>
                <a:ea typeface="Quattrocento Sans"/>
                <a:cs typeface="Quattrocento Sans"/>
                <a:sym typeface="Quattrocento Sans"/>
              </a:rPr>
              <a:t>ιλέξτε</a:t>
            </a:r>
            <a:r>
              <a:rPr lang="de-AT" b="0" dirty="0">
                <a:solidFill>
                  <a:srgbClr val="1E1E1E"/>
                </a:solidFill>
                <a:latin typeface="Quattrocento Sans"/>
                <a:ea typeface="Quattrocento Sans"/>
                <a:cs typeface="Quattrocento Sans"/>
                <a:sym typeface="Quattrocento Sans"/>
              </a:rPr>
              <a:t> ένα κανάλι για καρφίτσωμα και, στη συνέχεια, επ</a:t>
            </a:r>
            <a:r>
              <a:rPr lang="el-GR" b="0" dirty="0">
                <a:solidFill>
                  <a:srgbClr val="1E1E1E"/>
                </a:solidFill>
                <a:latin typeface="Quattrocento Sans"/>
                <a:ea typeface="Quattrocento Sans"/>
                <a:cs typeface="Quattrocento Sans"/>
                <a:sym typeface="Quattrocento Sans"/>
              </a:rPr>
              <a:t>ιλέξτε</a:t>
            </a:r>
            <a:r>
              <a:rPr lang="de-AT" b="0" dirty="0">
                <a:solidFill>
                  <a:srgbClr val="1E1E1E"/>
                </a:solidFill>
                <a:latin typeface="Quattrocento Sans"/>
                <a:ea typeface="Quattrocento Sans"/>
                <a:cs typeface="Quattrocento Sans"/>
                <a:sym typeface="Quattrocento Sans"/>
              </a:rPr>
              <a:t> </a:t>
            </a:r>
            <a:r>
              <a:rPr lang="de-AT" dirty="0">
                <a:solidFill>
                  <a:srgbClr val="1E1E1E"/>
                </a:solidFill>
                <a:latin typeface="Quattrocento Sans"/>
                <a:ea typeface="Quattrocento Sans"/>
                <a:cs typeface="Quattrocento Sans"/>
                <a:sym typeface="Quattrocento Sans"/>
              </a:rPr>
              <a:t>"</a:t>
            </a:r>
            <a:r>
              <a:rPr lang="de-AT" b="0" dirty="0">
                <a:solidFill>
                  <a:srgbClr val="1E1E1E"/>
                </a:solidFill>
                <a:latin typeface="Quattrocento Sans"/>
                <a:ea typeface="Quattrocento Sans"/>
                <a:cs typeface="Quattrocento Sans"/>
                <a:sym typeface="Quattrocento Sans"/>
              </a:rPr>
              <a:t>Περισσότερα κανάλια</a:t>
            </a:r>
            <a:r>
              <a:rPr lang="de-AT" dirty="0">
                <a:solidFill>
                  <a:srgbClr val="1E1E1E"/>
                </a:solidFill>
                <a:latin typeface="Quattrocento Sans"/>
                <a:ea typeface="Quattrocento Sans"/>
                <a:cs typeface="Quattrocento Sans"/>
                <a:sym typeface="Quattrocento Sans"/>
              </a:rPr>
              <a:t>"</a:t>
            </a:r>
            <a:r>
              <a:rPr lang="de-AT" b="0" dirty="0">
                <a:solidFill>
                  <a:srgbClr val="1E1E1E"/>
                </a:solidFill>
                <a:latin typeface="Quattrocento Sans"/>
                <a:ea typeface="Quattrocento Sans"/>
                <a:cs typeface="Quattrocento Sans"/>
                <a:sym typeface="Quattrocento Sans"/>
              </a:rPr>
              <a:t> &gt; </a:t>
            </a:r>
            <a:r>
              <a:rPr lang="de-AT" dirty="0">
                <a:solidFill>
                  <a:srgbClr val="1E1E1E"/>
                </a:solidFill>
                <a:latin typeface="Quattrocento Sans"/>
                <a:ea typeface="Quattrocento Sans"/>
                <a:cs typeface="Quattrocento Sans"/>
                <a:sym typeface="Quattrocento Sans"/>
              </a:rPr>
              <a:t>"</a:t>
            </a:r>
            <a:r>
              <a:rPr lang="de-AT" b="0" dirty="0">
                <a:solidFill>
                  <a:srgbClr val="1E1E1E"/>
                </a:solidFill>
                <a:latin typeface="Quattrocento Sans"/>
                <a:ea typeface="Quattrocento Sans"/>
                <a:cs typeface="Quattrocento Sans"/>
                <a:sym typeface="Quattrocento Sans"/>
              </a:rPr>
              <a:t>Καρφίτσωμα</a:t>
            </a:r>
            <a:r>
              <a:rPr lang="de-AT" dirty="0">
                <a:solidFill>
                  <a:srgbClr val="1E1E1E"/>
                </a:solidFill>
                <a:latin typeface="Quattrocento Sans"/>
                <a:ea typeface="Quattrocento Sans"/>
                <a:cs typeface="Quattrocento Sans"/>
                <a:sym typeface="Quattrocento Sans"/>
              </a:rPr>
              <a:t>"</a:t>
            </a:r>
            <a:r>
              <a:rPr lang="de-AT" b="0" dirty="0">
                <a:solidFill>
                  <a:srgbClr val="1E1E1E"/>
                </a:solidFill>
                <a:latin typeface="Quattrocento Sans"/>
                <a:ea typeface="Quattrocento Sans"/>
                <a:cs typeface="Quattrocento Sans"/>
                <a:sym typeface="Quattrocento Sans"/>
              </a:rPr>
              <a:t>.</a:t>
            </a:r>
            <a:endParaRPr b="0"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b="0" dirty="0">
                <a:solidFill>
                  <a:srgbClr val="1E1E1E"/>
                </a:solidFill>
                <a:latin typeface="Quattrocento Sans"/>
                <a:ea typeface="Quattrocento Sans"/>
                <a:cs typeface="Quattrocento Sans"/>
                <a:sym typeface="Quattrocento Sans"/>
              </a:rPr>
              <a:t>Για να ξεκαρφιτσώσε</a:t>
            </a:r>
            <a:r>
              <a:rPr lang="el-GR" b="0" dirty="0">
                <a:solidFill>
                  <a:srgbClr val="1E1E1E"/>
                </a:solidFill>
                <a:latin typeface="Quattrocento Sans"/>
                <a:ea typeface="Quattrocento Sans"/>
                <a:cs typeface="Quattrocento Sans"/>
                <a:sym typeface="Quattrocento Sans"/>
              </a:rPr>
              <a:t>τε</a:t>
            </a:r>
            <a:r>
              <a:rPr lang="de-AT" b="0" dirty="0">
                <a:solidFill>
                  <a:srgbClr val="1E1E1E"/>
                </a:solidFill>
                <a:latin typeface="Quattrocento Sans"/>
                <a:ea typeface="Quattrocento Sans"/>
                <a:cs typeface="Quattrocento Sans"/>
                <a:sym typeface="Quattrocento Sans"/>
              </a:rPr>
              <a:t> ένα κανάλι, επ</a:t>
            </a:r>
            <a:r>
              <a:rPr lang="el-GR" b="0" dirty="0">
                <a:solidFill>
                  <a:srgbClr val="1E1E1E"/>
                </a:solidFill>
                <a:latin typeface="Quattrocento Sans"/>
                <a:ea typeface="Quattrocento Sans"/>
                <a:cs typeface="Quattrocento Sans"/>
                <a:sym typeface="Quattrocento Sans"/>
              </a:rPr>
              <a:t>ιλέξτε</a:t>
            </a:r>
            <a:r>
              <a:rPr lang="de-AT" b="0" dirty="0">
                <a:solidFill>
                  <a:srgbClr val="1E1E1E"/>
                </a:solidFill>
                <a:latin typeface="Quattrocento Sans"/>
                <a:ea typeface="Quattrocento Sans"/>
                <a:cs typeface="Quattrocento Sans"/>
                <a:sym typeface="Quattrocento Sans"/>
              </a:rPr>
              <a:t> ένα για να το ξεκαρφιτσώσε</a:t>
            </a:r>
            <a:r>
              <a:rPr lang="el-GR" b="0" dirty="0">
                <a:solidFill>
                  <a:srgbClr val="1E1E1E"/>
                </a:solidFill>
                <a:latin typeface="Quattrocento Sans"/>
                <a:ea typeface="Quattrocento Sans"/>
                <a:cs typeface="Quattrocento Sans"/>
                <a:sym typeface="Quattrocento Sans"/>
              </a:rPr>
              <a:t>τε</a:t>
            </a:r>
            <a:r>
              <a:rPr lang="de-AT" b="0" dirty="0">
                <a:solidFill>
                  <a:srgbClr val="1E1E1E"/>
                </a:solidFill>
                <a:latin typeface="Quattrocento Sans"/>
                <a:ea typeface="Quattrocento Sans"/>
                <a:cs typeface="Quattrocento Sans"/>
                <a:sym typeface="Quattrocento Sans"/>
              </a:rPr>
              <a:t> και, στη συνέχεια, επ</a:t>
            </a:r>
            <a:r>
              <a:rPr lang="el-GR" b="0" dirty="0">
                <a:solidFill>
                  <a:srgbClr val="1E1E1E"/>
                </a:solidFill>
                <a:latin typeface="Quattrocento Sans"/>
                <a:ea typeface="Quattrocento Sans"/>
                <a:cs typeface="Quattrocento Sans"/>
                <a:sym typeface="Quattrocento Sans"/>
              </a:rPr>
              <a:t>ιλέξτε</a:t>
            </a:r>
            <a:r>
              <a:rPr lang="de-AT" b="0" dirty="0">
                <a:solidFill>
                  <a:srgbClr val="1E1E1E"/>
                </a:solidFill>
                <a:latin typeface="Quattrocento Sans"/>
                <a:ea typeface="Quattrocento Sans"/>
                <a:cs typeface="Quattrocento Sans"/>
                <a:sym typeface="Quattrocento Sans"/>
              </a:rPr>
              <a:t> </a:t>
            </a:r>
            <a:r>
              <a:rPr lang="de-AT" dirty="0">
                <a:solidFill>
                  <a:srgbClr val="1E1E1E"/>
                </a:solidFill>
                <a:latin typeface="Quattrocento Sans"/>
                <a:ea typeface="Quattrocento Sans"/>
                <a:cs typeface="Quattrocento Sans"/>
                <a:sym typeface="Quattrocento Sans"/>
              </a:rPr>
              <a:t>"</a:t>
            </a:r>
            <a:r>
              <a:rPr lang="de-AT" b="0" dirty="0">
                <a:solidFill>
                  <a:srgbClr val="1E1E1E"/>
                </a:solidFill>
                <a:latin typeface="Quattrocento Sans"/>
                <a:ea typeface="Quattrocento Sans"/>
                <a:cs typeface="Quattrocento Sans"/>
                <a:sym typeface="Quattrocento Sans"/>
              </a:rPr>
              <a:t>Περισσότερα κανάλια</a:t>
            </a:r>
            <a:r>
              <a:rPr lang="de-AT" dirty="0">
                <a:solidFill>
                  <a:srgbClr val="1E1E1E"/>
                </a:solidFill>
                <a:latin typeface="Quattrocento Sans"/>
                <a:ea typeface="Quattrocento Sans"/>
                <a:cs typeface="Quattrocento Sans"/>
                <a:sym typeface="Quattrocento Sans"/>
              </a:rPr>
              <a:t>"</a:t>
            </a:r>
            <a:r>
              <a:rPr lang="de-AT" b="0" dirty="0">
                <a:solidFill>
                  <a:srgbClr val="1E1E1E"/>
                </a:solidFill>
                <a:latin typeface="Quattrocento Sans"/>
                <a:ea typeface="Quattrocento Sans"/>
                <a:cs typeface="Quattrocento Sans"/>
                <a:sym typeface="Quattrocento Sans"/>
              </a:rPr>
              <a:t> &gt; </a:t>
            </a:r>
            <a:r>
              <a:rPr lang="de-AT" dirty="0">
                <a:solidFill>
                  <a:srgbClr val="1E1E1E"/>
                </a:solidFill>
                <a:latin typeface="Quattrocento Sans"/>
                <a:ea typeface="Quattrocento Sans"/>
                <a:cs typeface="Quattrocento Sans"/>
                <a:sym typeface="Quattrocento Sans"/>
              </a:rPr>
              <a:t>"</a:t>
            </a:r>
            <a:r>
              <a:rPr lang="de-AT" b="0" dirty="0">
                <a:solidFill>
                  <a:srgbClr val="1E1E1E"/>
                </a:solidFill>
                <a:latin typeface="Quattrocento Sans"/>
                <a:ea typeface="Quattrocento Sans"/>
                <a:cs typeface="Quattrocento Sans"/>
                <a:sym typeface="Quattrocento Sans"/>
              </a:rPr>
              <a:t>Ξεκαρφίτσωμα</a:t>
            </a:r>
            <a:r>
              <a:rPr lang="de-AT" dirty="0">
                <a:solidFill>
                  <a:srgbClr val="1E1E1E"/>
                </a:solidFill>
                <a:latin typeface="Quattrocento Sans"/>
                <a:ea typeface="Quattrocento Sans"/>
                <a:cs typeface="Quattrocento Sans"/>
                <a:sym typeface="Quattrocento Sans"/>
              </a:rPr>
              <a:t>«</a:t>
            </a:r>
            <a:r>
              <a:rPr lang="el-GR" dirty="0">
                <a:solidFill>
                  <a:srgbClr val="1E1E1E"/>
                </a:solidFill>
                <a:latin typeface="Quattrocento Sans"/>
                <a:ea typeface="Quattrocento Sans"/>
                <a:cs typeface="Quattrocento Sans"/>
                <a:sym typeface="Quattrocento Sans"/>
              </a:rPr>
              <a:t>.</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SzPts val="1100"/>
              <a:buNone/>
            </a:pPr>
            <a:endParaRPr lang="el-G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SzPts val="1100"/>
              <a:buNone/>
            </a:pPr>
            <a:r>
              <a:rPr lang="el-GR" dirty="0">
                <a:solidFill>
                  <a:srgbClr val="1E1E1E"/>
                </a:solidFill>
                <a:latin typeface="Quattrocento Sans"/>
                <a:ea typeface="Quattrocento Sans"/>
                <a:cs typeface="Quattrocento Sans"/>
                <a:sym typeface="Quattrocento Sans"/>
              </a:rPr>
              <a:t>Για να δείτε τι άλλο μπορείτε να κάνετε, α</a:t>
            </a:r>
            <a:r>
              <a:rPr lang="de-AT" dirty="0">
                <a:solidFill>
                  <a:srgbClr val="1E1E1E"/>
                </a:solidFill>
                <a:latin typeface="Quattrocento Sans"/>
                <a:ea typeface="Quattrocento Sans"/>
                <a:cs typeface="Quattrocento Sans"/>
                <a:sym typeface="Quattrocento Sans"/>
              </a:rPr>
              <a:t>πλά κάν</a:t>
            </a:r>
            <a:r>
              <a:rPr lang="el-GR" dirty="0">
                <a:solidFill>
                  <a:srgbClr val="1E1E1E"/>
                </a:solidFill>
                <a:latin typeface="Quattrocento Sans"/>
                <a:ea typeface="Quattrocento Sans"/>
                <a:cs typeface="Quattrocento Sans"/>
                <a:sym typeface="Quattrocento Sans"/>
              </a:rPr>
              <a:t>τ</a:t>
            </a:r>
            <a:r>
              <a:rPr lang="de-AT" dirty="0">
                <a:solidFill>
                  <a:srgbClr val="1E1E1E"/>
                </a:solidFill>
                <a:latin typeface="Quattrocento Sans"/>
                <a:ea typeface="Quattrocento Sans"/>
                <a:cs typeface="Quattrocento Sans"/>
                <a:sym typeface="Quattrocento Sans"/>
              </a:rPr>
              <a:t>ε κλικ στην εικόνα στα δεξιά</a:t>
            </a:r>
            <a:r>
              <a:rPr lang="el-GR" dirty="0">
                <a:solidFill>
                  <a:srgbClr val="1E1E1E"/>
                </a:solidFill>
                <a:latin typeface="Quattrocento Sans"/>
                <a:ea typeface="Quattrocento Sans"/>
                <a:cs typeface="Quattrocento Sans"/>
                <a:sym typeface="Quattrocento Sans"/>
              </a:rPr>
              <a:t>.</a:t>
            </a:r>
            <a:r>
              <a:rPr lang="de-AT" dirty="0">
                <a:solidFill>
                  <a:srgbClr val="1E1E1E"/>
                </a:solidFill>
                <a:latin typeface="Quattrocento Sans"/>
                <a:ea typeface="Quattrocento Sans"/>
                <a:cs typeface="Quattrocento Sans"/>
                <a:sym typeface="Quattrocento Sans"/>
              </a:rPr>
              <a:t> </a:t>
            </a:r>
            <a:r>
              <a:rPr lang="el-GR" dirty="0">
                <a:solidFill>
                  <a:srgbClr val="1E1E1E"/>
                </a:solidFill>
                <a:latin typeface="Quattrocento Sans"/>
                <a:ea typeface="Quattrocento Sans"/>
                <a:cs typeface="Quattrocento Sans"/>
                <a:sym typeface="Quattrocento Sans"/>
              </a:rPr>
              <a:t>Θ</a:t>
            </a:r>
            <a:r>
              <a:rPr lang="de-AT" dirty="0">
                <a:solidFill>
                  <a:srgbClr val="1E1E1E"/>
                </a:solidFill>
                <a:latin typeface="Quattrocento Sans"/>
                <a:ea typeface="Quattrocento Sans"/>
                <a:cs typeface="Quattrocento Sans"/>
                <a:sym typeface="Quattrocento Sans"/>
              </a:rPr>
              <a:t>α σ</a:t>
            </a:r>
            <a:r>
              <a:rPr lang="el-GR" dirty="0">
                <a:solidFill>
                  <a:srgbClr val="1E1E1E"/>
                </a:solidFill>
                <a:latin typeface="Quattrocento Sans"/>
                <a:ea typeface="Quattrocento Sans"/>
                <a:cs typeface="Quattrocento Sans"/>
                <a:sym typeface="Quattrocento Sans"/>
              </a:rPr>
              <a:t>ας</a:t>
            </a:r>
            <a:r>
              <a:rPr lang="de-AT" dirty="0">
                <a:solidFill>
                  <a:srgbClr val="1E1E1E"/>
                </a:solidFill>
                <a:latin typeface="Quattrocento Sans"/>
                <a:ea typeface="Quattrocento Sans"/>
                <a:cs typeface="Quattrocento Sans"/>
                <a:sym typeface="Quattrocento Sans"/>
              </a:rPr>
              <a:t> οδηγήσει σε ένα σύντομο επεξηγηματικό βίντεο σχετικά με τη δημιουργία και τη χρήση ομάδων και καναλιών στο Microsoft Teams.</a:t>
            </a:r>
            <a:endParaRPr dirty="0">
              <a:solidFill>
                <a:srgbClr val="1E1E1E"/>
              </a:solidFill>
              <a:latin typeface="Quattrocento Sans"/>
              <a:ea typeface="Quattrocento Sans"/>
              <a:cs typeface="Quattrocento Sans"/>
              <a:sym typeface="Quattrocento Sans"/>
            </a:endParaRPr>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Αν θέλε</a:t>
            </a:r>
            <a:r>
              <a:rPr lang="el-GR" dirty="0">
                <a:solidFill>
                  <a:srgbClr val="1E1E1E"/>
                </a:solidFill>
                <a:latin typeface="Quattrocento Sans"/>
                <a:ea typeface="Quattrocento Sans"/>
                <a:cs typeface="Quattrocento Sans"/>
                <a:sym typeface="Quattrocento Sans"/>
              </a:rPr>
              <a:t>τε</a:t>
            </a:r>
            <a:r>
              <a:rPr lang="de-AT" dirty="0">
                <a:solidFill>
                  <a:srgbClr val="1E1E1E"/>
                </a:solidFill>
                <a:latin typeface="Quattrocento Sans"/>
                <a:ea typeface="Quattrocento Sans"/>
                <a:cs typeface="Quattrocento Sans"/>
                <a:sym typeface="Quattrocento Sans"/>
              </a:rPr>
              <a:t> να βεβαιωθεί</a:t>
            </a:r>
            <a:r>
              <a:rPr lang="el-GR" dirty="0">
                <a:solidFill>
                  <a:srgbClr val="1E1E1E"/>
                </a:solidFill>
                <a:latin typeface="Quattrocento Sans"/>
                <a:ea typeface="Quattrocento Sans"/>
                <a:cs typeface="Quattrocento Sans"/>
                <a:sym typeface="Quattrocento Sans"/>
              </a:rPr>
              <a:t>τε</a:t>
            </a:r>
            <a:r>
              <a:rPr lang="de-AT" dirty="0">
                <a:solidFill>
                  <a:srgbClr val="1E1E1E"/>
                </a:solidFill>
                <a:latin typeface="Quattrocento Sans"/>
                <a:ea typeface="Quattrocento Sans"/>
                <a:cs typeface="Quattrocento Sans"/>
                <a:sym typeface="Quattrocento Sans"/>
              </a:rPr>
              <a:t> ότι οι άλλοι γνωρίζουν πότε είσ</a:t>
            </a:r>
            <a:r>
              <a:rPr lang="el-GR" dirty="0">
                <a:solidFill>
                  <a:srgbClr val="1E1E1E"/>
                </a:solidFill>
                <a:latin typeface="Quattrocento Sans"/>
                <a:ea typeface="Quattrocento Sans"/>
                <a:cs typeface="Quattrocento Sans"/>
                <a:sym typeface="Quattrocento Sans"/>
              </a:rPr>
              <a:t>τε</a:t>
            </a:r>
            <a:r>
              <a:rPr lang="de-AT" dirty="0">
                <a:solidFill>
                  <a:srgbClr val="1E1E1E"/>
                </a:solidFill>
                <a:latin typeface="Quattrocento Sans"/>
                <a:ea typeface="Quattrocento Sans"/>
                <a:cs typeface="Quattrocento Sans"/>
                <a:sym typeface="Quattrocento Sans"/>
              </a:rPr>
              <a:t> απασχολημένος ή λείπε</a:t>
            </a:r>
            <a:r>
              <a:rPr lang="el-GR" dirty="0">
                <a:solidFill>
                  <a:srgbClr val="1E1E1E"/>
                </a:solidFill>
                <a:latin typeface="Quattrocento Sans"/>
                <a:ea typeface="Quattrocento Sans"/>
                <a:cs typeface="Quattrocento Sans"/>
                <a:sym typeface="Quattrocento Sans"/>
              </a:rPr>
              <a:t>τε</a:t>
            </a:r>
            <a:r>
              <a:rPr lang="de-AT" dirty="0">
                <a:solidFill>
                  <a:srgbClr val="1E1E1E"/>
                </a:solidFill>
                <a:latin typeface="Quattrocento Sans"/>
                <a:ea typeface="Quattrocento Sans"/>
                <a:cs typeface="Quattrocento Sans"/>
                <a:sym typeface="Quattrocento Sans"/>
              </a:rPr>
              <a:t> από το γραφείο σ</a:t>
            </a:r>
            <a:r>
              <a:rPr lang="el-GR" dirty="0">
                <a:solidFill>
                  <a:srgbClr val="1E1E1E"/>
                </a:solidFill>
                <a:latin typeface="Quattrocento Sans"/>
                <a:ea typeface="Quattrocento Sans"/>
                <a:cs typeface="Quattrocento Sans"/>
                <a:sym typeface="Quattrocento Sans"/>
              </a:rPr>
              <a:t>ας</a:t>
            </a:r>
            <a:r>
              <a:rPr lang="de-AT" dirty="0">
                <a:solidFill>
                  <a:srgbClr val="1E1E1E"/>
                </a:solidFill>
                <a:latin typeface="Quattrocento Sans"/>
                <a:ea typeface="Quattrocento Sans"/>
                <a:cs typeface="Quattrocento Sans"/>
                <a:sym typeface="Quattrocento Sans"/>
              </a:rPr>
              <a:t>, </a:t>
            </a:r>
            <a:r>
              <a:rPr lang="el-GR" dirty="0">
                <a:solidFill>
                  <a:srgbClr val="1E1E1E"/>
                </a:solidFill>
                <a:latin typeface="Quattrocento Sans"/>
                <a:ea typeface="Quattrocento Sans"/>
                <a:cs typeface="Quattrocento Sans"/>
                <a:sym typeface="Quattrocento Sans"/>
              </a:rPr>
              <a:t>ορίστε</a:t>
            </a:r>
            <a:r>
              <a:rPr lang="de-AT" dirty="0">
                <a:solidFill>
                  <a:srgbClr val="1E1E1E"/>
                </a:solidFill>
                <a:latin typeface="Quattrocento Sans"/>
                <a:ea typeface="Quattrocento Sans"/>
                <a:cs typeface="Quattrocento Sans"/>
                <a:sym typeface="Quattrocento Sans"/>
              </a:rPr>
              <a:t> την κατάστασή σ</a:t>
            </a:r>
            <a:r>
              <a:rPr lang="el-GR" dirty="0">
                <a:solidFill>
                  <a:srgbClr val="1E1E1E"/>
                </a:solidFill>
                <a:latin typeface="Quattrocento Sans"/>
                <a:ea typeface="Quattrocento Sans"/>
                <a:cs typeface="Quattrocento Sans"/>
                <a:sym typeface="Quattrocento Sans"/>
              </a:rPr>
              <a:t>ας </a:t>
            </a:r>
            <a:r>
              <a:rPr lang="de-AT" dirty="0">
                <a:solidFill>
                  <a:srgbClr val="1E1E1E"/>
                </a:solidFill>
                <a:latin typeface="Quattrocento Sans"/>
                <a:ea typeface="Quattrocento Sans"/>
                <a:cs typeface="Quattrocento Sans"/>
                <a:sym typeface="Quattrocento Sans"/>
              </a:rPr>
              <a:t>στο Teams. Η μικρή τελεία στο προφίλ σ</a:t>
            </a:r>
            <a:r>
              <a:rPr lang="el-GR" dirty="0">
                <a:solidFill>
                  <a:srgbClr val="1E1E1E"/>
                </a:solidFill>
                <a:latin typeface="Quattrocento Sans"/>
                <a:ea typeface="Quattrocento Sans"/>
                <a:cs typeface="Quattrocento Sans"/>
                <a:sym typeface="Quattrocento Sans"/>
              </a:rPr>
              <a:t>ας</a:t>
            </a:r>
            <a:r>
              <a:rPr lang="de-AT" dirty="0">
                <a:solidFill>
                  <a:srgbClr val="1E1E1E"/>
                </a:solidFill>
                <a:latin typeface="Quattrocento Sans"/>
                <a:ea typeface="Quattrocento Sans"/>
                <a:cs typeface="Quattrocento Sans"/>
                <a:sym typeface="Quattrocento Sans"/>
              </a:rPr>
              <a:t> δείχνει αν είσ</a:t>
            </a:r>
            <a:r>
              <a:rPr lang="el-GR" dirty="0">
                <a:solidFill>
                  <a:srgbClr val="1E1E1E"/>
                </a:solidFill>
                <a:latin typeface="Quattrocento Sans"/>
                <a:ea typeface="Quattrocento Sans"/>
                <a:cs typeface="Quattrocento Sans"/>
                <a:sym typeface="Quattrocento Sans"/>
              </a:rPr>
              <a:t>τε</a:t>
            </a:r>
            <a:r>
              <a:rPr lang="de-AT" dirty="0">
                <a:solidFill>
                  <a:srgbClr val="1E1E1E"/>
                </a:solidFill>
                <a:latin typeface="Quattrocento Sans"/>
                <a:ea typeface="Quattrocento Sans"/>
                <a:cs typeface="Quattrocento Sans"/>
                <a:sym typeface="Quattrocento Sans"/>
              </a:rPr>
              <a:t> διαθέσιμος ή όχι.</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Το Teams θα ορίσει αυτόματα την κατάσταση σε ορισμένες περιπτώσεις, όπως όταν είσ</a:t>
            </a:r>
            <a:r>
              <a:rPr lang="el-GR" dirty="0">
                <a:solidFill>
                  <a:srgbClr val="1E1E1E"/>
                </a:solidFill>
                <a:latin typeface="Quattrocento Sans"/>
                <a:ea typeface="Quattrocento Sans"/>
                <a:cs typeface="Quattrocento Sans"/>
                <a:sym typeface="Quattrocento Sans"/>
              </a:rPr>
              <a:t>τε</a:t>
            </a:r>
            <a:r>
              <a:rPr lang="de-AT" dirty="0">
                <a:solidFill>
                  <a:srgbClr val="1E1E1E"/>
                </a:solidFill>
                <a:latin typeface="Quattrocento Sans"/>
                <a:ea typeface="Quattrocento Sans"/>
                <a:cs typeface="Quattrocento Sans"/>
                <a:sym typeface="Quattrocento Sans"/>
              </a:rPr>
              <a:t> σε μια κλήση. Για να την ορίσε</a:t>
            </a:r>
            <a:r>
              <a:rPr lang="el-GR" dirty="0">
                <a:solidFill>
                  <a:srgbClr val="1E1E1E"/>
                </a:solidFill>
                <a:latin typeface="Quattrocento Sans"/>
                <a:ea typeface="Quattrocento Sans"/>
                <a:cs typeface="Quattrocento Sans"/>
                <a:sym typeface="Quattrocento Sans"/>
              </a:rPr>
              <a:t>τε</a:t>
            </a:r>
            <a:r>
              <a:rPr lang="de-AT" dirty="0">
                <a:solidFill>
                  <a:srgbClr val="1E1E1E"/>
                </a:solidFill>
                <a:latin typeface="Quattrocento Sans"/>
                <a:ea typeface="Quattrocento Sans"/>
                <a:cs typeface="Quattrocento Sans"/>
                <a:sym typeface="Quattrocento Sans"/>
              </a:rPr>
              <a:t> ρητά μόνος σ</a:t>
            </a:r>
            <a:r>
              <a:rPr lang="el-GR" dirty="0">
                <a:solidFill>
                  <a:srgbClr val="1E1E1E"/>
                </a:solidFill>
                <a:latin typeface="Quattrocento Sans"/>
                <a:ea typeface="Quattrocento Sans"/>
                <a:cs typeface="Quattrocento Sans"/>
                <a:sym typeface="Quattrocento Sans"/>
              </a:rPr>
              <a:t>ας</a:t>
            </a:r>
            <a:r>
              <a:rPr lang="de-AT" dirty="0">
                <a:solidFill>
                  <a:srgbClr val="1E1E1E"/>
                </a:solidFill>
                <a:latin typeface="Quattrocento Sans"/>
                <a:ea typeface="Quattrocento Sans"/>
                <a:cs typeface="Quattrocento Sans"/>
                <a:sym typeface="Quattrocento Sans"/>
              </a:rPr>
              <a:t>, π</a:t>
            </a:r>
            <a:r>
              <a:rPr lang="el-GR" dirty="0">
                <a:solidFill>
                  <a:srgbClr val="1E1E1E"/>
                </a:solidFill>
                <a:latin typeface="Quattrocento Sans"/>
                <a:ea typeface="Quattrocento Sans"/>
                <a:cs typeface="Quattrocento Sans"/>
                <a:sym typeface="Quattrocento Sans"/>
              </a:rPr>
              <a:t>ηγαίνετε</a:t>
            </a:r>
            <a:r>
              <a:rPr lang="de-AT" dirty="0">
                <a:solidFill>
                  <a:srgbClr val="1E1E1E"/>
                </a:solidFill>
                <a:latin typeface="Quattrocento Sans"/>
                <a:ea typeface="Quattrocento Sans"/>
                <a:cs typeface="Quattrocento Sans"/>
                <a:sym typeface="Quattrocento Sans"/>
              </a:rPr>
              <a:t> στο προφίλ σ</a:t>
            </a:r>
            <a:r>
              <a:rPr lang="el-GR" dirty="0">
                <a:solidFill>
                  <a:srgbClr val="1E1E1E"/>
                </a:solidFill>
                <a:latin typeface="Quattrocento Sans"/>
                <a:ea typeface="Quattrocento Sans"/>
                <a:cs typeface="Quattrocento Sans"/>
                <a:sym typeface="Quattrocento Sans"/>
              </a:rPr>
              <a:t>ας</a:t>
            </a:r>
            <a:r>
              <a:rPr lang="de-AT" dirty="0">
                <a:solidFill>
                  <a:srgbClr val="1E1E1E"/>
                </a:solidFill>
                <a:latin typeface="Quattrocento Sans"/>
                <a:ea typeface="Quattrocento Sans"/>
                <a:cs typeface="Quattrocento Sans"/>
                <a:sym typeface="Quattrocento Sans"/>
              </a:rPr>
              <a:t> στην κορυφή του Teams και επ</a:t>
            </a:r>
            <a:r>
              <a:rPr lang="el-GR" dirty="0">
                <a:solidFill>
                  <a:srgbClr val="1E1E1E"/>
                </a:solidFill>
                <a:latin typeface="Quattrocento Sans"/>
                <a:ea typeface="Quattrocento Sans"/>
                <a:cs typeface="Quattrocento Sans"/>
                <a:sym typeface="Quattrocento Sans"/>
              </a:rPr>
              <a:t>ιλέξτε</a:t>
            </a:r>
            <a:r>
              <a:rPr lang="de-AT" dirty="0">
                <a:solidFill>
                  <a:srgbClr val="1E1E1E"/>
                </a:solidFill>
                <a:latin typeface="Quattrocento Sans"/>
                <a:ea typeface="Quattrocento Sans"/>
                <a:cs typeface="Quattrocento Sans"/>
                <a:sym typeface="Quattrocento Sans"/>
              </a:rPr>
              <a:t> μία από τη λίστα.</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Μπορείς επίσης να ενημερώνεις την κατάστασή σου από το πλαίσιο εντολών. Πληκτρολόγησε /διαθέσιμος, /απασχολημένος, /μην ενοχλείτε, /επιστρέφω αμέσως, εκτός σύνδεσης ή /αποσυνδεδεμένος για να ορίσεις την κατάστασή σου ως Διαθέσιμος, Απασχολημένος, Μην ενοχλείτε, Επιστρέφω αμέσως, Εκτός σύνδεσης ή Αποσυνδεδεμένος.</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Ακολουθούν περισσότερες λεπτομέρειες για κάθε είδος κατάστασης που αλλάζεις:</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Διαθέσιμος είναι όταν είσαι ενεργός στο Teams και δεν έχεις τίποτα στο ημερολόγιό σου (για παράδειγμα, δεν έχεις συναντήσεις ή κλήσεις). Σημείωσε ότι το Teams θα ρυθμίσει αυτόματα την κατάστασή σου από Διαθέσιμος σε Εκτός σύνδεσης όταν κλειδώνεις τον υπολογιστή σου ή όταν αυτός μπαίνει σε κατάσταση αδράνειας ή αναστολής λειτουργίας. Στο κινητό, αυτό θα συμβεί όταν η εφαρμογή Teams βρίσκεται στο παρασκήνιο.</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Απασχολημένος είναι όταν θέλεις να επικεντρωθείς σε κάτι και θέλεις να εμφανίζονται ειδοποιήσεις.  Εάν είσαι σε σύσκεψη ή κλήση, το Teams θα αλλάξει αυτόματα την κατάστασή σου σε Σε σύσκεψη ή Σε κλήση (Απασχολημένος), όταν δεν έχει ρυθμιστεί σε Μην ενοχλείτε.</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Το Μην ενοχλείτε είναι όταν θέλεις να εστιάσεις ή να παρουσιάσεις την οθόνη σου και δεν θέλεις να εμφανίζονται ειδοποιήσεις.</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Η επιλογή Επιστρέφω αμέσως είναι όταν θέλεις να πεις ότι λείπεις προσωρινά. Δεν έχει οριστεί ποτέ αυτόματα.</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de-AT" dirty="0">
                <a:solidFill>
                  <a:srgbClr val="1E1E1E"/>
                </a:solidFill>
                <a:latin typeface="Quattrocento Sans"/>
                <a:ea typeface="Quattrocento Sans"/>
                <a:cs typeface="Quattrocento Sans"/>
                <a:sym typeface="Quattrocento Sans"/>
              </a:rPr>
              <a:t>Το Εκτός σύνδεσης είναι όταν θέλεις να εργαστείς χωρίς να απαντήσεις αμέσως.</a:t>
            </a: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dirty="0">
              <a:solidFill>
                <a:srgbClr val="1E1E1E"/>
              </a:solidFill>
              <a:latin typeface="Quattrocento Sans"/>
              <a:ea typeface="Quattrocento Sans"/>
              <a:cs typeface="Quattrocento Sans"/>
              <a:sym typeface="Quattrocento Sans"/>
            </a:endParaRPr>
          </a:p>
          <a:p>
            <a:pPr marL="0" lvl="0" indent="0" algn="l" rtl="0">
              <a:spcBef>
                <a:spcPts val="0"/>
              </a:spcBef>
              <a:spcAft>
                <a:spcPts val="0"/>
              </a:spcAft>
              <a:buSzPts val="1100"/>
              <a:buNone/>
            </a:pPr>
            <a:r>
              <a:rPr lang="de-AT" dirty="0">
                <a:solidFill>
                  <a:srgbClr val="1E1E1E"/>
                </a:solidFill>
                <a:latin typeface="Quattrocento Sans"/>
                <a:ea typeface="Quattrocento Sans"/>
                <a:cs typeface="Quattrocento Sans"/>
                <a:sym typeface="Quattrocento Sans"/>
              </a:rPr>
              <a:t>Αποσυνδεδεμένος είναι όταν θέλεις να δηλώνεις ότι δεν είσαι συνδεδεμένος στο Teams, οπότε δεν θα απαντάς μέχρι να ξαναβρεθείς συνδεδεμένος. Θα συνεχίσεις να λαμβάνεις ειδοποιήσεις αν κάποιος σου στείλει μήνυμα.</a:t>
            </a:r>
            <a:endParaRPr dirty="0">
              <a:solidFill>
                <a:srgbClr val="1E1E1E"/>
              </a:solidFill>
              <a:latin typeface="Quattrocento Sans"/>
              <a:ea typeface="Quattrocento Sans"/>
              <a:cs typeface="Quattrocento Sans"/>
              <a:sym typeface="Quattrocento Sans"/>
            </a:endParaRPr>
          </a:p>
        </p:txBody>
      </p:sp>
      <p:sp>
        <p:nvSpPr>
          <p:cNvPr id="168" name="Google Shape;1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7"/>
          <p:cNvSpPr>
            <a:spLocks noGrp="1"/>
          </p:cNvSpPr>
          <p:nvPr>
            <p:ph type="pic" idx="2"/>
          </p:nvPr>
        </p:nvSpPr>
        <p:spPr>
          <a:xfrm>
            <a:off x="5183188" y="987425"/>
            <a:ext cx="6172200" cy="4873625"/>
          </a:xfrm>
          <a:prstGeom prst="rect">
            <a:avLst/>
          </a:prstGeom>
          <a:noFill/>
          <a:ln>
            <a:noFill/>
          </a:ln>
        </p:spPr>
      </p:sp>
      <p:sp>
        <p:nvSpPr>
          <p:cNvPr id="68" name="Google Shape;68;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www.microsoft.com/en-us/videoplayer/embed/RE4CpEq?pid=ocpVideo1&amp;postJsllMsg=true&amp;maskLevel=20&amp;reporting=true&amp;market=en-us" TargetMode="Externa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s://storage.googleapis.com/googwebreview.appspot.com/grow-ext-cloud-images-uploads/7uffzv9dk4sn-7hKvAioxXzE82hvj7kMopV-932d7bca6dc128089e803f9cac9dc634-14786_HomePageFeature_Demo_v10_MidRes_96F9E3FC.mp4" TargetMode="Externa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jp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0.pn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0.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https://youtu.be/P7555XLfHgs" TargetMode="Externa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21.png"/><Relationship Id="rId10" Type="http://schemas.openxmlformats.org/officeDocument/2006/relationships/image" Target="../media/image35.png"/><Relationship Id="rId4" Type="http://schemas.openxmlformats.org/officeDocument/2006/relationships/image" Target="../media/image1.jpg"/><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youtu.be/ZymobOSj4bU" TargetMode="External"/><Relationship Id="rId5" Type="http://schemas.openxmlformats.org/officeDocument/2006/relationships/image" Target="../media/image36.png"/><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23.png"/><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8" Type="http://schemas.openxmlformats.org/officeDocument/2006/relationships/hyperlink" Target="https://workspace.google.com/intl/en_ie/?utm_source=google&amp;utm_medium=cpc&amp;utm_campaign=emea-at-all-en-dr-bkws-all-hv-trial-b-t4-1011339&amp;utm_content=text-ad-none-none-DEV_c-CRE_667927906287-ADGP_Hybrid+%7C+BKWS+-+BRO+%7C+Txt+~+Google+Workspace+~+Create_Account-KWID_43700077471692916-kwd-1023618284762-userloc_9062721&amp;utm_term=KW_google%20workspace%20account-ST_google+workspace+account&amp;gad_source=1&amp;gclid=Cj0KCQiAwbitBhDIARIsABfFYIKrAKKtb553KqeArjU2t00i1buZ7G0-gSXRG38UfVI0qeST6sQ-iBkaAp68EALw_wcB&amp;gclsrc=aw.ds" TargetMode="External"/><Relationship Id="rId3" Type="http://schemas.openxmlformats.org/officeDocument/2006/relationships/hyperlink" Target="https://www.linkedin.com/advice/0/how-do-you-use-digital-communication-tools#auswahl-der-richtigen-tools-und-plattformen" TargetMode="External"/><Relationship Id="rId7" Type="http://schemas.openxmlformats.org/officeDocument/2006/relationships/hyperlink" Target="https://support.microsoft.com/en-us/office/first-things-to-know-about-chats-in-microsoft-teams-88ed0a06-6b59-43a3-8cf7-40c01f2f92f2?culture=en-us&amp;country=us" TargetMode="External"/><Relationship Id="rId12"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www.goskills.com/Microsoft-Office/Resources/Microsoft-Teams-video-conference" TargetMode="External"/><Relationship Id="rId11" Type="http://schemas.openxmlformats.org/officeDocument/2006/relationships/image" Target="../media/image3.png"/><Relationship Id="rId5" Type="http://schemas.openxmlformats.org/officeDocument/2006/relationships/hyperlink" Target="https://support.microsoft.com/en-us/topic/what-is-microsoft-teams-3de4d369-0167-8def-b93b-0eb5286d7a29" TargetMode="External"/><Relationship Id="rId10" Type="http://schemas.openxmlformats.org/officeDocument/2006/relationships/hyperlink" Target="https://edu.gcfglobal.org/en/gmail/introduction-to-gmail/1/" TargetMode="External"/><Relationship Id="rId4" Type="http://schemas.openxmlformats.org/officeDocument/2006/relationships/hyperlink" Target="https://www.elcom.com.au/resources/blog/15-essential-communication-platforms-and-software-to-use" TargetMode="External"/><Relationship Id="rId9" Type="http://schemas.openxmlformats.org/officeDocument/2006/relationships/hyperlink" Target="https://support.google.com/a/users/answer/9297685?hl=en#:~:text=With%20Gmail%2C%20your%20email%20is,of%20Chat%20directly%20in%20Gmail."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dragapp.com/blog/google-chat-guide/" TargetMode="External"/><Relationship Id="rId3" Type="http://schemas.openxmlformats.org/officeDocument/2006/relationships/hyperlink" Target="https://edu.gcfglobal.org/en/google-tips/getting-started-with-google-calendar/1/" TargetMode="External"/><Relationship Id="rId7" Type="http://schemas.openxmlformats.org/officeDocument/2006/relationships/hyperlink" Target="https://www.wisestamp.com/blog/google-meet/"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googleworkspace.tscloud.com.my/meet/edition" TargetMode="External"/><Relationship Id="rId11" Type="http://schemas.openxmlformats.org/officeDocument/2006/relationships/image" Target="../media/image1.jpg"/><Relationship Id="rId5" Type="http://schemas.openxmlformats.org/officeDocument/2006/relationships/hyperlink" Target="https://support.google.com/meet/answer/9302870?hl=en&amp;co=GENIE.Platform%3DAndroid" TargetMode="External"/><Relationship Id="rId10" Type="http://schemas.openxmlformats.org/officeDocument/2006/relationships/image" Target="../media/image3.png"/><Relationship Id="rId4" Type="http://schemas.openxmlformats.org/officeDocument/2006/relationships/hyperlink" Target="https://edu.gcfglobal.org/en/googledriveanddocs/all-about-google-drive/1/" TargetMode="External"/><Relationship Id="rId9" Type="http://schemas.openxmlformats.org/officeDocument/2006/relationships/hyperlink" Target="http://www.pixabay.com/"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1.jpg"/><Relationship Id="rId7"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6.jpg"/><Relationship Id="rId5" Type="http://schemas.openxmlformats.org/officeDocument/2006/relationships/image" Target="../media/image45.jp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49.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microsoft.com/en-us/videoplayer/embed/RE4FyUf?pid=ocpVideo1&amp;postJsllMsg=true&amp;maskLevel=20&amp;reporting=true&amp;market=en-us" TargetMode="Externa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www.microsoft.com/en-us/videoplayer/embed/RWeokR?pid=ocpVideo1&amp;postJsllMsg=true&amp;maskLevel=20&amp;reporting=true&amp;market=en-us"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de-AT" sz="3600" dirty="0"/>
            </a:br>
            <a:r>
              <a:rPr lang="el-GR" sz="3600" b="1" dirty="0"/>
              <a:t>Πρόγραμμα μικτής μάθησης</a:t>
            </a:r>
            <a:endParaRPr sz="3600" b="1" dirty="0"/>
          </a:p>
        </p:txBody>
      </p:sp>
      <p:sp>
        <p:nvSpPr>
          <p:cNvPr id="89" name="Google Shape;89;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de-AT" b="1" dirty="0"/>
              <a:t>Ενότητα 3: ΕΠΙΚΟΙΝΩΝΙΑ &amp; ΣΥΝΕΡΓΑΣΙΑ </a:t>
            </a:r>
            <a:endParaRPr dirty="0"/>
          </a:p>
          <a:p>
            <a:pPr marL="0" lvl="0" indent="0" algn="ctr" rtl="0">
              <a:lnSpc>
                <a:spcPct val="90000"/>
              </a:lnSpc>
              <a:spcBef>
                <a:spcPts val="1000"/>
              </a:spcBef>
              <a:spcAft>
                <a:spcPts val="0"/>
              </a:spcAft>
              <a:buClr>
                <a:schemeClr val="dk1"/>
              </a:buClr>
              <a:buSzPts val="2400"/>
              <a:buNone/>
            </a:pPr>
            <a:r>
              <a:rPr lang="el-GR" b="1" dirty="0"/>
              <a:t>Συνεδρία</a:t>
            </a:r>
            <a:r>
              <a:rPr lang="de-AT" b="1" dirty="0"/>
              <a:t> 2</a:t>
            </a:r>
            <a:r>
              <a:rPr lang="el-GR" b="1" dirty="0"/>
              <a:t>: Ψηφιακά Εργαλεία </a:t>
            </a:r>
          </a:p>
          <a:p>
            <a:pPr marL="0" lvl="0" indent="0" algn="ctr" rtl="0">
              <a:lnSpc>
                <a:spcPct val="90000"/>
              </a:lnSpc>
              <a:spcBef>
                <a:spcPts val="1000"/>
              </a:spcBef>
              <a:spcAft>
                <a:spcPts val="0"/>
              </a:spcAft>
              <a:buClr>
                <a:schemeClr val="dk1"/>
              </a:buClr>
              <a:buSzPts val="2400"/>
              <a:buNone/>
            </a:pPr>
            <a:r>
              <a:rPr lang="el-GR" dirty="0"/>
              <a:t>Αναπτύχ</a:t>
            </a:r>
            <a:r>
              <a:rPr lang="de-AT" dirty="0"/>
              <a:t>θηκε από: VINCO</a:t>
            </a:r>
            <a:endParaRPr dirty="0"/>
          </a:p>
        </p:txBody>
      </p:sp>
      <p:pic>
        <p:nvPicPr>
          <p:cNvPr id="90" name="Google Shape;90;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92" name="Google Shape;92;p1"/>
          <p:cNvSpPr txBox="1"/>
          <p:nvPr/>
        </p:nvSpPr>
        <p:spPr>
          <a:xfrm>
            <a:off x="501806" y="6189800"/>
            <a:ext cx="8444971"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1050" b="0" i="0" u="none" strike="noStrike" cap="none">
                <a:solidFill>
                  <a:schemeClr val="dk1"/>
                </a:solidFill>
                <a:latin typeface="Calibri"/>
                <a:ea typeface="Calibri"/>
                <a:cs typeface="Calibri"/>
                <a:sym typeface="Calibri"/>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αυτές.»Αριθμός έργου: 2022-1-AT01-KA220-ADU-00008513</a:t>
            </a:r>
            <a:endParaRPr sz="1050">
              <a:solidFill>
                <a:schemeClr val="dk1"/>
              </a:solidFill>
              <a:latin typeface="Calibri"/>
              <a:ea typeface="Calibri"/>
              <a:cs typeface="Calibri"/>
              <a:sym typeface="Calibri"/>
            </a:endParaRPr>
          </a:p>
        </p:txBody>
      </p:sp>
      <p:sp>
        <p:nvSpPr>
          <p:cNvPr id="93" name="Google Shape;93;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1"/>
          <p:cNvSpPr/>
          <p:nvPr/>
        </p:nvSpPr>
        <p:spPr>
          <a:xfrm>
            <a:off x="3490286" y="391311"/>
            <a:ext cx="757315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4000" b="0" cap="none" dirty="0">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Τηλεδιασκέψεις</a:t>
            </a:r>
            <a:endParaRPr/>
          </a:p>
        </p:txBody>
      </p:sp>
      <p:pic>
        <p:nvPicPr>
          <p:cNvPr id="180" name="Google Shape;180;p1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1" name="Google Shape;181;p1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82" name="Google Shape;182;p10"/>
          <p:cNvPicPr preferRelativeResize="0"/>
          <p:nvPr/>
        </p:nvPicPr>
        <p:blipFill rotWithShape="1">
          <a:blip r:embed="rId5">
            <a:alphaModFix/>
          </a:blip>
          <a:srcRect/>
          <a:stretch/>
        </p:blipFill>
        <p:spPr>
          <a:xfrm>
            <a:off x="3853646" y="1827192"/>
            <a:ext cx="4484708" cy="44847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Τηλεδιασκέψεις</a:t>
            </a:r>
            <a:endParaRPr/>
          </a:p>
        </p:txBody>
      </p:sp>
      <p:pic>
        <p:nvPicPr>
          <p:cNvPr id="189" name="Google Shape;189;p1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0" name="Google Shape;190;p11"/>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91" name="Google Shape;191;p11" descr="Microsoft Teams video conference"/>
          <p:cNvSpPr/>
          <p:nvPr/>
        </p:nvSpPr>
        <p:spPr>
          <a:xfrm>
            <a:off x="2949677" y="3276599"/>
            <a:ext cx="3298723" cy="32987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2" name="Google Shape;192;p11"/>
          <p:cNvPicPr preferRelativeResize="0"/>
          <p:nvPr/>
        </p:nvPicPr>
        <p:blipFill rotWithShape="1">
          <a:blip r:embed="rId5">
            <a:alphaModFix/>
          </a:blip>
          <a:srcRect/>
          <a:stretch/>
        </p:blipFill>
        <p:spPr>
          <a:xfrm>
            <a:off x="2627916" y="1485208"/>
            <a:ext cx="6936167" cy="43062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Τηλεδιασκέψεις</a:t>
            </a:r>
            <a:endParaRPr/>
          </a:p>
        </p:txBody>
      </p:sp>
      <p:pic>
        <p:nvPicPr>
          <p:cNvPr id="199" name="Google Shape;199;p1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00" name="Google Shape;200;p1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01" name="Google Shape;201;p12" descr="Microsoft Teams video conference"/>
          <p:cNvSpPr/>
          <p:nvPr/>
        </p:nvSpPr>
        <p:spPr>
          <a:xfrm>
            <a:off x="2949677" y="3276599"/>
            <a:ext cx="3298723" cy="32987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2" name="Google Shape;202;p12"/>
          <p:cNvPicPr preferRelativeResize="0"/>
          <p:nvPr/>
        </p:nvPicPr>
        <p:blipFill rotWithShape="1">
          <a:blip r:embed="rId5">
            <a:alphaModFix/>
          </a:blip>
          <a:srcRect/>
          <a:stretch/>
        </p:blipFill>
        <p:spPr>
          <a:xfrm>
            <a:off x="838200" y="1690688"/>
            <a:ext cx="4440835" cy="3737703"/>
          </a:xfrm>
          <a:prstGeom prst="rect">
            <a:avLst/>
          </a:prstGeom>
          <a:noFill/>
          <a:ln>
            <a:noFill/>
          </a:ln>
        </p:spPr>
      </p:pic>
      <p:pic>
        <p:nvPicPr>
          <p:cNvPr id="203" name="Google Shape;203;p12"/>
          <p:cNvPicPr preferRelativeResize="0"/>
          <p:nvPr/>
        </p:nvPicPr>
        <p:blipFill rotWithShape="1">
          <a:blip r:embed="rId6">
            <a:alphaModFix/>
          </a:blip>
          <a:srcRect/>
          <a:stretch/>
        </p:blipFill>
        <p:spPr>
          <a:xfrm>
            <a:off x="6538524" y="1690688"/>
            <a:ext cx="4083682" cy="37377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Άμεσα μηνύματα</a:t>
            </a:r>
            <a:endParaRPr/>
          </a:p>
        </p:txBody>
      </p:sp>
      <p:pic>
        <p:nvPicPr>
          <p:cNvPr id="210" name="Google Shape;210;p1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1" name="Google Shape;211;p13"/>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12" name="Google Shape;212;p13" descr="Start chat UI image_520"/>
          <p:cNvPicPr preferRelativeResize="0"/>
          <p:nvPr/>
        </p:nvPicPr>
        <p:blipFill rotWithShape="1">
          <a:blip r:embed="rId5">
            <a:alphaModFix/>
          </a:blip>
          <a:srcRect/>
          <a:stretch/>
        </p:blipFill>
        <p:spPr>
          <a:xfrm>
            <a:off x="5707251" y="1930747"/>
            <a:ext cx="4155862" cy="2006003"/>
          </a:xfrm>
          <a:prstGeom prst="rect">
            <a:avLst/>
          </a:prstGeom>
          <a:noFill/>
          <a:ln>
            <a:noFill/>
          </a:ln>
        </p:spPr>
      </p:pic>
      <p:pic>
        <p:nvPicPr>
          <p:cNvPr id="213" name="Google Shape;213;p13"/>
          <p:cNvPicPr preferRelativeResize="0"/>
          <p:nvPr/>
        </p:nvPicPr>
        <p:blipFill rotWithShape="1">
          <a:blip r:embed="rId6">
            <a:alphaModFix/>
          </a:blip>
          <a:srcRect/>
          <a:stretch/>
        </p:blipFill>
        <p:spPr>
          <a:xfrm>
            <a:off x="4910113" y="4523517"/>
            <a:ext cx="4953000" cy="952500"/>
          </a:xfrm>
          <a:prstGeom prst="rect">
            <a:avLst/>
          </a:prstGeom>
          <a:noFill/>
          <a:ln>
            <a:noFill/>
          </a:ln>
        </p:spPr>
      </p:pic>
      <p:sp>
        <p:nvSpPr>
          <p:cNvPr id="214" name="Google Shape;214;p13"/>
          <p:cNvSpPr txBox="1"/>
          <p:nvPr/>
        </p:nvSpPr>
        <p:spPr>
          <a:xfrm>
            <a:off x="745774" y="1506727"/>
            <a:ext cx="9571971" cy="3969290"/>
          </a:xfrm>
          <a:prstGeom prst="rect">
            <a:avLst/>
          </a:prstGeom>
          <a:noFill/>
          <a:ln>
            <a:noFill/>
          </a:ln>
        </p:spPr>
        <p:txBody>
          <a:bodyPr spcFirstLastPara="1" wrap="square" lIns="91425" tIns="45700" rIns="91425" bIns="45700" anchor="t" anchorCtr="0">
            <a:normAutofit lnSpcReduction="10000"/>
          </a:bodyPr>
          <a:lstStyle/>
          <a:p>
            <a:pPr marL="228600" marR="0" lvl="0" indent="-25400" algn="l" rtl="0">
              <a:lnSpc>
                <a:spcPct val="90000"/>
              </a:lnSpc>
              <a:spcBef>
                <a:spcPts val="1000"/>
              </a:spcBef>
              <a:spcAft>
                <a:spcPts val="0"/>
              </a:spcAft>
              <a:buClr>
                <a:schemeClr val="dk1"/>
              </a:buClr>
              <a:buSzPts val="3200"/>
              <a:buFont typeface="Noto Sans Symbols"/>
              <a:buNone/>
            </a:pPr>
            <a:endParaRPr sz="3200" i="1" dirty="0">
              <a:solidFill>
                <a:srgbClr val="202124"/>
              </a:solidFill>
              <a:latin typeface="arial"/>
              <a:ea typeface="arial"/>
              <a:cs typeface="arial"/>
              <a:sym typeface="arial"/>
            </a:endParaRPr>
          </a:p>
          <a:p>
            <a:pPr marL="457200" marR="0" lvl="0" indent="-457200" algn="l" rtl="0">
              <a:lnSpc>
                <a:spcPct val="90000"/>
              </a:lnSpc>
              <a:spcBef>
                <a:spcPts val="1000"/>
              </a:spcBef>
              <a:spcAft>
                <a:spcPts val="0"/>
              </a:spcAft>
              <a:buClr>
                <a:srgbClr val="202124"/>
              </a:buClr>
              <a:buSzPts val="3200"/>
              <a:buFont typeface="Arial" panose="020B0604020202020204" pitchFamily="34" charset="0"/>
              <a:buChar char="•"/>
            </a:pPr>
            <a:r>
              <a:rPr lang="de-AT" sz="3200" i="1" dirty="0">
                <a:solidFill>
                  <a:srgbClr val="202124"/>
                </a:solidFill>
                <a:latin typeface="arial"/>
                <a:ea typeface="arial"/>
                <a:cs typeface="arial"/>
                <a:sym typeface="arial"/>
              </a:rPr>
              <a:t>Προσωπική συνομιλία:</a:t>
            </a:r>
            <a:endParaRPr dirty="0"/>
          </a:p>
          <a:p>
            <a:pPr marL="228600" marR="0" lvl="0" indent="-25400" algn="l" rtl="0">
              <a:lnSpc>
                <a:spcPct val="90000"/>
              </a:lnSpc>
              <a:spcBef>
                <a:spcPts val="1000"/>
              </a:spcBef>
              <a:spcAft>
                <a:spcPts val="0"/>
              </a:spcAft>
              <a:buClr>
                <a:schemeClr val="dk1"/>
              </a:buClr>
              <a:buSzPts val="3200"/>
              <a:buFont typeface="Noto Sans Symbols"/>
              <a:buNone/>
            </a:pPr>
            <a:endParaRPr sz="3200" i="1" dirty="0">
              <a:solidFill>
                <a:srgbClr val="202124"/>
              </a:solidFill>
              <a:latin typeface="arial"/>
              <a:ea typeface="arial"/>
              <a:cs typeface="arial"/>
              <a:sym typeface="arial"/>
            </a:endParaRPr>
          </a:p>
          <a:p>
            <a:pPr marL="228600" marR="0" lvl="0" indent="-25400" algn="l" rtl="0">
              <a:lnSpc>
                <a:spcPct val="90000"/>
              </a:lnSpc>
              <a:spcBef>
                <a:spcPts val="1000"/>
              </a:spcBef>
              <a:spcAft>
                <a:spcPts val="0"/>
              </a:spcAft>
              <a:buClr>
                <a:schemeClr val="dk1"/>
              </a:buClr>
              <a:buSzPts val="3200"/>
              <a:buFont typeface="Noto Sans Symbols"/>
              <a:buNone/>
            </a:pPr>
            <a:endParaRPr sz="3200" i="1" dirty="0">
              <a:solidFill>
                <a:srgbClr val="202124"/>
              </a:solidFill>
              <a:latin typeface="arial"/>
              <a:ea typeface="arial"/>
              <a:cs typeface="arial"/>
              <a:sym typeface="arial"/>
            </a:endParaRPr>
          </a:p>
          <a:p>
            <a:pPr marL="228600" marR="0" lvl="0" indent="-25400" algn="l" rtl="0">
              <a:lnSpc>
                <a:spcPct val="90000"/>
              </a:lnSpc>
              <a:spcBef>
                <a:spcPts val="1000"/>
              </a:spcBef>
              <a:spcAft>
                <a:spcPts val="0"/>
              </a:spcAft>
              <a:buClr>
                <a:schemeClr val="dk1"/>
              </a:buClr>
              <a:buSzPts val="3200"/>
              <a:buFont typeface="Noto Sans Symbols"/>
              <a:buNone/>
            </a:pPr>
            <a:endParaRPr sz="3200" i="1" dirty="0">
              <a:solidFill>
                <a:srgbClr val="202124"/>
              </a:solidFill>
              <a:latin typeface="arial"/>
              <a:ea typeface="arial"/>
              <a:cs typeface="arial"/>
              <a:sym typeface="arial"/>
            </a:endParaRPr>
          </a:p>
          <a:p>
            <a:pPr marL="228600" marR="0" lvl="0" indent="-25400" algn="l" rtl="0">
              <a:lnSpc>
                <a:spcPct val="90000"/>
              </a:lnSpc>
              <a:spcBef>
                <a:spcPts val="1000"/>
              </a:spcBef>
              <a:spcAft>
                <a:spcPts val="0"/>
              </a:spcAft>
              <a:buClr>
                <a:schemeClr val="dk1"/>
              </a:buClr>
              <a:buSzPts val="3200"/>
              <a:buFont typeface="Noto Sans Symbols"/>
              <a:buNone/>
            </a:pPr>
            <a:endParaRPr sz="3200" i="1" dirty="0">
              <a:solidFill>
                <a:srgbClr val="202124"/>
              </a:solidFill>
              <a:latin typeface="arial"/>
              <a:ea typeface="arial"/>
              <a:cs typeface="arial"/>
              <a:sym typeface="arial"/>
            </a:endParaRPr>
          </a:p>
          <a:p>
            <a:pPr marL="457200" marR="0" lvl="0" indent="-457200" algn="l" rtl="0">
              <a:lnSpc>
                <a:spcPct val="90000"/>
              </a:lnSpc>
              <a:spcBef>
                <a:spcPts val="1000"/>
              </a:spcBef>
              <a:spcAft>
                <a:spcPts val="0"/>
              </a:spcAft>
              <a:buClr>
                <a:srgbClr val="202124"/>
              </a:buClr>
              <a:buSzPts val="3200"/>
              <a:buFont typeface="Arial" panose="020B0604020202020204" pitchFamily="34" charset="0"/>
              <a:buChar char="•"/>
            </a:pPr>
            <a:r>
              <a:rPr lang="el-GR" sz="3200" i="1" dirty="0">
                <a:solidFill>
                  <a:srgbClr val="202124"/>
                </a:solidFill>
                <a:latin typeface="arial"/>
                <a:ea typeface="arial"/>
                <a:cs typeface="arial"/>
                <a:sym typeface="arial"/>
              </a:rPr>
              <a:t>Ο</a:t>
            </a:r>
            <a:r>
              <a:rPr lang="de-AT" sz="3200" i="1" dirty="0">
                <a:solidFill>
                  <a:srgbClr val="202124"/>
                </a:solidFill>
                <a:latin typeface="arial"/>
                <a:cs typeface="arial"/>
                <a:sym typeface="arial"/>
              </a:rPr>
              <a:t>μαδική συνομιλία</a:t>
            </a:r>
            <a:r>
              <a:rPr lang="de-AT" sz="3200" i="1" dirty="0">
                <a:solidFill>
                  <a:srgbClr val="202124"/>
                </a:solidFill>
                <a:latin typeface="arial"/>
                <a:ea typeface="arial"/>
                <a:cs typeface="arial"/>
                <a:sym typeface="arial"/>
              </a:rPr>
              <a:t>:</a:t>
            </a:r>
            <a:endParaRPr sz="3200" dirty="0">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dirty="0">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dirty="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dirty="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dirty="0">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dirty="0"/>
              <a:t>Εργασίες</a:t>
            </a:r>
            <a:endParaRPr dirty="0"/>
          </a:p>
        </p:txBody>
      </p:sp>
      <p:pic>
        <p:nvPicPr>
          <p:cNvPr id="221" name="Google Shape;221;p1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2" name="Google Shape;222;p1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23" name="Google Shape;223;p14">
            <a:hlinkClick r:id="rId5"/>
          </p:cNvPr>
          <p:cNvPicPr preferRelativeResize="0"/>
          <p:nvPr/>
        </p:nvPicPr>
        <p:blipFill rotWithShape="1">
          <a:blip r:embed="rId6">
            <a:alphaModFix/>
          </a:blip>
          <a:srcRect/>
          <a:stretch/>
        </p:blipFill>
        <p:spPr>
          <a:xfrm>
            <a:off x="3833092" y="552745"/>
            <a:ext cx="6680200" cy="52606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dirty="0"/>
              <a:t>Οι Εργασίες </a:t>
            </a:r>
            <a:r>
              <a:rPr lang="de-AT" dirty="0"/>
              <a:t>μου</a:t>
            </a:r>
            <a:endParaRPr dirty="0"/>
          </a:p>
        </p:txBody>
      </p:sp>
      <p:pic>
        <p:nvPicPr>
          <p:cNvPr id="230" name="Google Shape;230;p1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1" name="Google Shape;231;p1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32" name="Google Shape;232;p15"/>
          <p:cNvPicPr preferRelativeResize="0"/>
          <p:nvPr/>
        </p:nvPicPr>
        <p:blipFill rotWithShape="1">
          <a:blip r:embed="rId5">
            <a:alphaModFix/>
          </a:blip>
          <a:srcRect/>
          <a:stretch/>
        </p:blipFill>
        <p:spPr>
          <a:xfrm>
            <a:off x="3609975" y="1690688"/>
            <a:ext cx="4972050" cy="4391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9" name="Google Shape;239;p16"/>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40" name="Google Shape;240;p16">
            <a:hlinkClick r:id="rId5"/>
          </p:cNvPr>
          <p:cNvPicPr preferRelativeResize="0"/>
          <p:nvPr/>
        </p:nvPicPr>
        <p:blipFill rotWithShape="1">
          <a:blip r:embed="rId6">
            <a:alphaModFix/>
          </a:blip>
          <a:srcRect/>
          <a:stretch/>
        </p:blipFill>
        <p:spPr>
          <a:xfrm>
            <a:off x="4218343" y="3175721"/>
            <a:ext cx="3999134" cy="5065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Εργαλεία Google Workspace</a:t>
            </a:r>
            <a:endParaRPr/>
          </a:p>
        </p:txBody>
      </p:sp>
      <p:pic>
        <p:nvPicPr>
          <p:cNvPr id="247" name="Google Shape;247;p1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8" name="Google Shape;248;p17"/>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49" name="Google Shape;249;p17"/>
          <p:cNvPicPr preferRelativeResize="0"/>
          <p:nvPr/>
        </p:nvPicPr>
        <p:blipFill rotWithShape="1">
          <a:blip r:embed="rId5">
            <a:alphaModFix/>
          </a:blip>
          <a:srcRect/>
          <a:stretch/>
        </p:blipFill>
        <p:spPr>
          <a:xfrm>
            <a:off x="3864407" y="1820838"/>
            <a:ext cx="609600" cy="609600"/>
          </a:xfrm>
          <a:prstGeom prst="rect">
            <a:avLst/>
          </a:prstGeom>
          <a:noFill/>
          <a:ln>
            <a:noFill/>
          </a:ln>
        </p:spPr>
      </p:pic>
      <p:sp>
        <p:nvSpPr>
          <p:cNvPr id="250" name="Google Shape;250;p17"/>
          <p:cNvSpPr txBox="1"/>
          <p:nvPr/>
        </p:nvSpPr>
        <p:spPr>
          <a:xfrm>
            <a:off x="4673709" y="1190770"/>
            <a:ext cx="6518563" cy="4525963"/>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1000"/>
              </a:spcBef>
              <a:spcAft>
                <a:spcPts val="0"/>
              </a:spcAft>
              <a:buClr>
                <a:schemeClr val="dk1"/>
              </a:buClr>
              <a:buSzPct val="100000"/>
              <a:buFont typeface="Arial"/>
              <a:buNone/>
            </a:pPr>
            <a:endParaRPr sz="3200" i="1" dirty="0">
              <a:solidFill>
                <a:srgbClr val="202124"/>
              </a:solidFill>
              <a:latin typeface="arial"/>
              <a:ea typeface="arial"/>
              <a:cs typeface="arial"/>
              <a:sym typeface="arial"/>
            </a:endParaRPr>
          </a:p>
          <a:p>
            <a:pPr marL="0" marR="0" lvl="0" indent="0" algn="l" rtl="0">
              <a:lnSpc>
                <a:spcPct val="90000"/>
              </a:lnSpc>
              <a:spcBef>
                <a:spcPts val="1000"/>
              </a:spcBef>
              <a:spcAft>
                <a:spcPts val="0"/>
              </a:spcAft>
              <a:buClr>
                <a:srgbClr val="202124"/>
              </a:buClr>
              <a:buSzPct val="28571"/>
              <a:buFont typeface="Arial"/>
              <a:buNone/>
            </a:pPr>
            <a:endParaRPr sz="11200" i="1" dirty="0">
              <a:solidFill>
                <a:srgbClr val="202124"/>
              </a:solidFill>
              <a:latin typeface="arial"/>
              <a:ea typeface="arial"/>
              <a:cs typeface="arial"/>
              <a:sym typeface="arial"/>
            </a:endParaRPr>
          </a:p>
          <a:p>
            <a:pPr marL="0" marR="0" lvl="0" indent="0" algn="l" rtl="0">
              <a:lnSpc>
                <a:spcPct val="90000"/>
              </a:lnSpc>
              <a:spcBef>
                <a:spcPts val="1000"/>
              </a:spcBef>
              <a:spcAft>
                <a:spcPts val="0"/>
              </a:spcAft>
              <a:buClr>
                <a:srgbClr val="202124"/>
              </a:buClr>
              <a:buSzPct val="28571"/>
              <a:buFont typeface="Arial"/>
              <a:buNone/>
            </a:pPr>
            <a:r>
              <a:rPr lang="de-AT" sz="11200" i="1" dirty="0">
                <a:solidFill>
                  <a:srgbClr val="202124"/>
                </a:solidFill>
                <a:latin typeface="arial"/>
                <a:ea typeface="arial"/>
                <a:cs typeface="arial"/>
                <a:sym typeface="arial"/>
              </a:rPr>
              <a:t>Gmail</a:t>
            </a:r>
            <a:endParaRPr sz="11200" dirty="0"/>
          </a:p>
          <a:p>
            <a:pPr marL="0" marR="0" lvl="0" indent="0" algn="l" rtl="0">
              <a:lnSpc>
                <a:spcPct val="90000"/>
              </a:lnSpc>
              <a:spcBef>
                <a:spcPts val="1000"/>
              </a:spcBef>
              <a:spcAft>
                <a:spcPts val="0"/>
              </a:spcAft>
              <a:buClr>
                <a:schemeClr val="dk1"/>
              </a:buClr>
              <a:buSzPts val="225"/>
              <a:buFont typeface="Arial"/>
              <a:buNone/>
            </a:pPr>
            <a:endParaRPr sz="11200" i="1" dirty="0">
              <a:solidFill>
                <a:srgbClr val="202124"/>
              </a:solidFill>
              <a:latin typeface="arial"/>
              <a:ea typeface="arial"/>
              <a:cs typeface="arial"/>
              <a:sym typeface="arial"/>
            </a:endParaRPr>
          </a:p>
          <a:p>
            <a:pPr marL="0" marR="0" lvl="0" indent="0" algn="l" rtl="0">
              <a:lnSpc>
                <a:spcPct val="90000"/>
              </a:lnSpc>
              <a:spcBef>
                <a:spcPts val="1000"/>
              </a:spcBef>
              <a:spcAft>
                <a:spcPts val="0"/>
              </a:spcAft>
              <a:buClr>
                <a:srgbClr val="202124"/>
              </a:buClr>
              <a:buSzPct val="28571"/>
              <a:buFont typeface="Arial"/>
              <a:buNone/>
            </a:pPr>
            <a:r>
              <a:rPr lang="de-AT" sz="11200" i="1" dirty="0">
                <a:solidFill>
                  <a:srgbClr val="202124"/>
                </a:solidFill>
                <a:latin typeface="arial"/>
                <a:ea typeface="arial"/>
                <a:cs typeface="arial"/>
                <a:sym typeface="arial"/>
              </a:rPr>
              <a:t>Google Calendar</a:t>
            </a:r>
            <a:endParaRPr sz="11200" i="1" dirty="0">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63"/>
              <a:buFont typeface="Arial"/>
              <a:buNone/>
            </a:pPr>
            <a:endParaRPr sz="11200" i="1" dirty="0">
              <a:solidFill>
                <a:srgbClr val="202124"/>
              </a:solidFill>
              <a:latin typeface="arial"/>
              <a:ea typeface="arial"/>
              <a:cs typeface="arial"/>
              <a:sym typeface="arial"/>
            </a:endParaRPr>
          </a:p>
          <a:p>
            <a:pPr marL="0" marR="0" lvl="0" indent="0" algn="l" rtl="0">
              <a:lnSpc>
                <a:spcPct val="90000"/>
              </a:lnSpc>
              <a:spcBef>
                <a:spcPts val="1000"/>
              </a:spcBef>
              <a:spcAft>
                <a:spcPts val="0"/>
              </a:spcAft>
              <a:buClr>
                <a:srgbClr val="202124"/>
              </a:buClr>
              <a:buSzPct val="28571"/>
              <a:buFont typeface="Arial"/>
              <a:buNone/>
            </a:pPr>
            <a:r>
              <a:rPr lang="de-AT" sz="11200" i="1" dirty="0">
                <a:solidFill>
                  <a:srgbClr val="202124"/>
                </a:solidFill>
                <a:latin typeface="arial"/>
                <a:ea typeface="arial"/>
                <a:cs typeface="arial"/>
                <a:sym typeface="arial"/>
              </a:rPr>
              <a:t>Google Drive </a:t>
            </a:r>
            <a:endParaRPr sz="11200" dirty="0"/>
          </a:p>
          <a:p>
            <a:pPr marL="0" marR="0" lvl="0" indent="0" algn="l" rtl="0">
              <a:lnSpc>
                <a:spcPct val="90000"/>
              </a:lnSpc>
              <a:spcBef>
                <a:spcPts val="1000"/>
              </a:spcBef>
              <a:spcAft>
                <a:spcPts val="0"/>
              </a:spcAft>
              <a:buClr>
                <a:schemeClr val="dk1"/>
              </a:buClr>
              <a:buSzPts val="263"/>
              <a:buFont typeface="Arial"/>
              <a:buNone/>
            </a:pPr>
            <a:endParaRPr sz="11200" i="1" dirty="0">
              <a:solidFill>
                <a:srgbClr val="202124"/>
              </a:solidFill>
              <a:latin typeface="arial"/>
              <a:ea typeface="arial"/>
              <a:cs typeface="arial"/>
              <a:sym typeface="arial"/>
            </a:endParaRPr>
          </a:p>
          <a:p>
            <a:pPr marL="0" marR="0" lvl="0" indent="0" algn="l" rtl="0">
              <a:lnSpc>
                <a:spcPct val="90000"/>
              </a:lnSpc>
              <a:spcBef>
                <a:spcPts val="1000"/>
              </a:spcBef>
              <a:spcAft>
                <a:spcPts val="0"/>
              </a:spcAft>
              <a:buClr>
                <a:srgbClr val="202124"/>
              </a:buClr>
              <a:buSzPct val="28571"/>
              <a:buFont typeface="Arial"/>
              <a:buNone/>
            </a:pPr>
            <a:r>
              <a:rPr lang="de-AT" sz="11200" i="1" dirty="0">
                <a:solidFill>
                  <a:srgbClr val="202124"/>
                </a:solidFill>
                <a:latin typeface="arial"/>
                <a:ea typeface="arial"/>
                <a:cs typeface="arial"/>
                <a:sym typeface="arial"/>
              </a:rPr>
              <a:t>Google Meet</a:t>
            </a:r>
            <a:endParaRPr sz="11200" dirty="0"/>
          </a:p>
          <a:p>
            <a:pPr marL="0" marR="0" lvl="0" indent="0" algn="l" rtl="0">
              <a:lnSpc>
                <a:spcPct val="90000"/>
              </a:lnSpc>
              <a:spcBef>
                <a:spcPts val="1000"/>
              </a:spcBef>
              <a:spcAft>
                <a:spcPts val="0"/>
              </a:spcAft>
              <a:buClr>
                <a:schemeClr val="dk1"/>
              </a:buClr>
              <a:buSzPts val="263"/>
              <a:buFont typeface="Arial"/>
              <a:buNone/>
            </a:pPr>
            <a:endParaRPr sz="11200" i="1" dirty="0">
              <a:solidFill>
                <a:srgbClr val="202124"/>
              </a:solidFill>
              <a:latin typeface="arial"/>
              <a:ea typeface="arial"/>
              <a:cs typeface="arial"/>
              <a:sym typeface="arial"/>
            </a:endParaRPr>
          </a:p>
          <a:p>
            <a:pPr marL="0" marR="0" lvl="0" indent="0" algn="l" rtl="0">
              <a:lnSpc>
                <a:spcPct val="90000"/>
              </a:lnSpc>
              <a:spcBef>
                <a:spcPts val="1000"/>
              </a:spcBef>
              <a:spcAft>
                <a:spcPts val="0"/>
              </a:spcAft>
              <a:buClr>
                <a:srgbClr val="202124"/>
              </a:buClr>
              <a:buSzPct val="28571"/>
              <a:buFont typeface="Arial"/>
              <a:buNone/>
            </a:pPr>
            <a:r>
              <a:rPr lang="de-AT" sz="11200" i="1" dirty="0">
                <a:solidFill>
                  <a:srgbClr val="202124"/>
                </a:solidFill>
                <a:latin typeface="arial"/>
                <a:ea typeface="arial"/>
                <a:cs typeface="arial"/>
                <a:sym typeface="arial"/>
              </a:rPr>
              <a:t>Google Chat</a:t>
            </a:r>
            <a:r>
              <a:rPr lang="de-AT" sz="12000" i="1" dirty="0">
                <a:solidFill>
                  <a:srgbClr val="202124"/>
                </a:solidFill>
                <a:latin typeface="arial"/>
                <a:ea typeface="arial"/>
                <a:cs typeface="arial"/>
                <a:sym typeface="arial"/>
              </a:rPr>
              <a:t> </a:t>
            </a:r>
            <a:endParaRPr sz="12000" dirty="0"/>
          </a:p>
          <a:p>
            <a:pPr marL="0" marR="0" lvl="0" indent="0" algn="l" rtl="0">
              <a:lnSpc>
                <a:spcPct val="90000"/>
              </a:lnSpc>
              <a:spcBef>
                <a:spcPts val="1000"/>
              </a:spcBef>
              <a:spcAft>
                <a:spcPts val="0"/>
              </a:spcAft>
              <a:buClr>
                <a:schemeClr val="dk1"/>
              </a:buClr>
              <a:buSzPct val="100000"/>
              <a:buFont typeface="Arial"/>
              <a:buNone/>
            </a:pPr>
            <a:endParaRPr sz="3200" dirty="0">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ct val="100000"/>
              <a:buFont typeface="Arial"/>
              <a:buNone/>
            </a:pPr>
            <a:endParaRPr sz="2800" dirty="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dirty="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dirty="0">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ct val="43714"/>
              <a:buFont typeface="Arial"/>
              <a:buNone/>
            </a:pPr>
            <a:endParaRPr sz="2800" dirty="0">
              <a:solidFill>
                <a:schemeClr val="dk1"/>
              </a:solidFill>
              <a:latin typeface="Calibri"/>
              <a:ea typeface="Calibri"/>
              <a:cs typeface="Calibri"/>
              <a:sym typeface="Calibri"/>
            </a:endParaRPr>
          </a:p>
        </p:txBody>
      </p:sp>
      <p:pic>
        <p:nvPicPr>
          <p:cNvPr id="251" name="Google Shape;251;p17" descr="calendar icon"/>
          <p:cNvPicPr preferRelativeResize="0"/>
          <p:nvPr/>
        </p:nvPicPr>
        <p:blipFill rotWithShape="1">
          <a:blip r:embed="rId6">
            <a:alphaModFix/>
          </a:blip>
          <a:srcRect/>
          <a:stretch/>
        </p:blipFill>
        <p:spPr>
          <a:xfrm>
            <a:off x="3832636" y="2648949"/>
            <a:ext cx="609600" cy="609600"/>
          </a:xfrm>
          <a:prstGeom prst="rect">
            <a:avLst/>
          </a:prstGeom>
          <a:noFill/>
          <a:ln>
            <a:noFill/>
          </a:ln>
        </p:spPr>
      </p:pic>
      <p:pic>
        <p:nvPicPr>
          <p:cNvPr id="252" name="Google Shape;252;p17"/>
          <p:cNvPicPr preferRelativeResize="0"/>
          <p:nvPr/>
        </p:nvPicPr>
        <p:blipFill rotWithShape="1">
          <a:blip r:embed="rId7">
            <a:alphaModFix/>
          </a:blip>
          <a:srcRect/>
          <a:stretch/>
        </p:blipFill>
        <p:spPr>
          <a:xfrm>
            <a:off x="3832637" y="3453752"/>
            <a:ext cx="609600" cy="609600"/>
          </a:xfrm>
          <a:prstGeom prst="rect">
            <a:avLst/>
          </a:prstGeom>
          <a:noFill/>
          <a:ln>
            <a:noFill/>
          </a:ln>
        </p:spPr>
      </p:pic>
      <p:pic>
        <p:nvPicPr>
          <p:cNvPr id="253" name="Google Shape;253;p17"/>
          <p:cNvPicPr preferRelativeResize="0"/>
          <p:nvPr/>
        </p:nvPicPr>
        <p:blipFill rotWithShape="1">
          <a:blip r:embed="rId8">
            <a:alphaModFix/>
          </a:blip>
          <a:srcRect/>
          <a:stretch/>
        </p:blipFill>
        <p:spPr>
          <a:xfrm>
            <a:off x="3832636" y="4346917"/>
            <a:ext cx="609600" cy="609600"/>
          </a:xfrm>
          <a:prstGeom prst="rect">
            <a:avLst/>
          </a:prstGeom>
          <a:noFill/>
          <a:ln>
            <a:noFill/>
          </a:ln>
        </p:spPr>
      </p:pic>
      <p:pic>
        <p:nvPicPr>
          <p:cNvPr id="254" name="Google Shape;254;p17"/>
          <p:cNvPicPr preferRelativeResize="0"/>
          <p:nvPr/>
        </p:nvPicPr>
        <p:blipFill rotWithShape="1">
          <a:blip r:embed="rId9">
            <a:alphaModFix/>
          </a:blip>
          <a:srcRect r="61926" b="-16117"/>
          <a:stretch/>
        </p:blipFill>
        <p:spPr>
          <a:xfrm>
            <a:off x="3832636" y="5162946"/>
            <a:ext cx="624113" cy="84596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	Gmail</a:t>
            </a:r>
            <a:endParaRPr/>
          </a:p>
        </p:txBody>
      </p:sp>
      <p:pic>
        <p:nvPicPr>
          <p:cNvPr id="261" name="Google Shape;261;p1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62" name="Google Shape;262;p18"/>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63" name="Google Shape;263;p18"/>
          <p:cNvSpPr txBox="1"/>
          <p:nvPr/>
        </p:nvSpPr>
        <p:spPr>
          <a:xfrm>
            <a:off x="942109" y="1375328"/>
            <a:ext cx="10314709" cy="45259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3200"/>
              <a:buFont typeface="Arial"/>
              <a:buNone/>
            </a:pPr>
            <a:endParaRPr sz="32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900"/>
              <a:buFont typeface="Arial"/>
              <a:buNone/>
            </a:pPr>
            <a:endParaRPr sz="9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a:solidFill>
                <a:schemeClr val="dk1"/>
              </a:solidFill>
              <a:latin typeface="Calibri"/>
              <a:ea typeface="Calibri"/>
              <a:cs typeface="Calibri"/>
              <a:sym typeface="Calibri"/>
            </a:endParaRPr>
          </a:p>
        </p:txBody>
      </p:sp>
      <p:pic>
        <p:nvPicPr>
          <p:cNvPr id="264" name="Google Shape;264;p18"/>
          <p:cNvPicPr preferRelativeResize="0"/>
          <p:nvPr/>
        </p:nvPicPr>
        <p:blipFill rotWithShape="1">
          <a:blip r:embed="rId5">
            <a:alphaModFix/>
          </a:blip>
          <a:srcRect/>
          <a:stretch/>
        </p:blipFill>
        <p:spPr>
          <a:xfrm>
            <a:off x="942109" y="671416"/>
            <a:ext cx="609600" cy="609600"/>
          </a:xfrm>
          <a:prstGeom prst="rect">
            <a:avLst/>
          </a:prstGeom>
          <a:noFill/>
          <a:ln>
            <a:noFill/>
          </a:ln>
        </p:spPr>
      </p:pic>
      <p:pic>
        <p:nvPicPr>
          <p:cNvPr id="265" name="Google Shape;265;p18"/>
          <p:cNvPicPr preferRelativeResize="0"/>
          <p:nvPr/>
        </p:nvPicPr>
        <p:blipFill rotWithShape="1">
          <a:blip r:embed="rId6">
            <a:alphaModFix/>
          </a:blip>
          <a:srcRect/>
          <a:stretch/>
        </p:blipFill>
        <p:spPr>
          <a:xfrm>
            <a:off x="2536056" y="1910331"/>
            <a:ext cx="7119888" cy="377131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	Gmail</a:t>
            </a:r>
            <a:endParaRPr/>
          </a:p>
        </p:txBody>
      </p:sp>
      <p:pic>
        <p:nvPicPr>
          <p:cNvPr id="272" name="Google Shape;272;p1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73" name="Google Shape;273;p19"/>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74" name="Google Shape;274;p19"/>
          <p:cNvSpPr txBox="1"/>
          <p:nvPr/>
        </p:nvSpPr>
        <p:spPr>
          <a:xfrm>
            <a:off x="942109" y="1375328"/>
            <a:ext cx="10314709" cy="45259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3200"/>
              <a:buFont typeface="Arial"/>
              <a:buNone/>
            </a:pPr>
            <a:endParaRPr sz="32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900"/>
              <a:buFont typeface="Arial"/>
              <a:buNone/>
            </a:pPr>
            <a:endParaRPr sz="9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a:solidFill>
                <a:schemeClr val="dk1"/>
              </a:solidFill>
              <a:latin typeface="Calibri"/>
              <a:ea typeface="Calibri"/>
              <a:cs typeface="Calibri"/>
              <a:sym typeface="Calibri"/>
            </a:endParaRPr>
          </a:p>
        </p:txBody>
      </p:sp>
      <p:pic>
        <p:nvPicPr>
          <p:cNvPr id="275" name="Google Shape;275;p19"/>
          <p:cNvPicPr preferRelativeResize="0"/>
          <p:nvPr/>
        </p:nvPicPr>
        <p:blipFill rotWithShape="1">
          <a:blip r:embed="rId5">
            <a:alphaModFix/>
          </a:blip>
          <a:srcRect/>
          <a:stretch/>
        </p:blipFill>
        <p:spPr>
          <a:xfrm>
            <a:off x="942109" y="671416"/>
            <a:ext cx="609600" cy="609600"/>
          </a:xfrm>
          <a:prstGeom prst="rect">
            <a:avLst/>
          </a:prstGeom>
          <a:noFill/>
          <a:ln>
            <a:noFill/>
          </a:ln>
        </p:spPr>
      </p:pic>
      <p:pic>
        <p:nvPicPr>
          <p:cNvPr id="276" name="Google Shape;276;p19"/>
          <p:cNvPicPr preferRelativeResize="0"/>
          <p:nvPr/>
        </p:nvPicPr>
        <p:blipFill rotWithShape="1">
          <a:blip r:embed="rId6">
            <a:alphaModFix/>
          </a:blip>
          <a:srcRect/>
          <a:stretch/>
        </p:blipFill>
        <p:spPr>
          <a:xfrm>
            <a:off x="2024062" y="1767164"/>
            <a:ext cx="8143875" cy="405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Στόχοι και μαθησιακά αποτελέσματα</a:t>
            </a:r>
            <a:endParaRPr/>
          </a:p>
        </p:txBody>
      </p:sp>
      <p:pic>
        <p:nvPicPr>
          <p:cNvPr id="102" name="Google Shape;102;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3" name="Google Shape;103;p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04" name="Google Shape;104;p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aphicFrame>
        <p:nvGraphicFramePr>
          <p:cNvPr id="105" name="Google Shape;105;p2"/>
          <p:cNvGraphicFramePr/>
          <p:nvPr>
            <p:extLst>
              <p:ext uri="{D42A27DB-BD31-4B8C-83A1-F6EECF244321}">
                <p14:modId xmlns:p14="http://schemas.microsoft.com/office/powerpoint/2010/main" val="769720246"/>
              </p:ext>
            </p:extLst>
          </p:nvPr>
        </p:nvGraphicFramePr>
        <p:xfrm>
          <a:off x="838200" y="1690688"/>
          <a:ext cx="10245450" cy="3534100"/>
        </p:xfrm>
        <a:graphic>
          <a:graphicData uri="http://schemas.openxmlformats.org/drawingml/2006/table">
            <a:tbl>
              <a:tblPr firstRow="1" bandRow="1">
                <a:noFill/>
                <a:tableStyleId>{5F091EA4-898C-47D3-A6FA-5BFF9BF2C02C}</a:tableStyleId>
              </a:tblPr>
              <a:tblGrid>
                <a:gridCol w="5122725">
                  <a:extLst>
                    <a:ext uri="{9D8B030D-6E8A-4147-A177-3AD203B41FA5}">
                      <a16:colId xmlns:a16="http://schemas.microsoft.com/office/drawing/2014/main" val="20000"/>
                    </a:ext>
                  </a:extLst>
                </a:gridCol>
                <a:gridCol w="5122725">
                  <a:extLst>
                    <a:ext uri="{9D8B030D-6E8A-4147-A177-3AD203B41FA5}">
                      <a16:colId xmlns:a16="http://schemas.microsoft.com/office/drawing/2014/main" val="20001"/>
                    </a:ext>
                  </a:extLst>
                </a:gridCol>
              </a:tblGrid>
              <a:tr h="1004250">
                <a:tc>
                  <a:txBody>
                    <a:bodyPr/>
                    <a:lstStyle/>
                    <a:p>
                      <a:pPr marL="0" marR="0" lvl="0" indent="0" algn="ctr" rtl="0">
                        <a:spcBef>
                          <a:spcPts val="0"/>
                        </a:spcBef>
                        <a:spcAft>
                          <a:spcPts val="0"/>
                        </a:spcAft>
                        <a:buNone/>
                      </a:pPr>
                      <a:r>
                        <a:rPr lang="de-AT" sz="2400" u="none" strike="noStrike" cap="none" dirty="0"/>
                        <a:t>Στόχοι </a:t>
                      </a:r>
                      <a:r>
                        <a:rPr lang="el-GR" sz="2400" u="none" strike="noStrike" cap="none" dirty="0"/>
                        <a:t>της συνεδρίας</a:t>
                      </a:r>
                      <a:endParaRPr sz="2400" u="none" strike="noStrike" cap="none" dirty="0"/>
                    </a:p>
                  </a:txBody>
                  <a:tcPr marL="91450" marR="91450" marT="45725" marB="45725" anchor="ctr"/>
                </a:tc>
                <a:tc>
                  <a:txBody>
                    <a:bodyPr/>
                    <a:lstStyle/>
                    <a:p>
                      <a:pPr marL="0" marR="0" lvl="0" indent="0" algn="ctr" rtl="0">
                        <a:spcBef>
                          <a:spcPts val="0"/>
                        </a:spcBef>
                        <a:spcAft>
                          <a:spcPts val="0"/>
                        </a:spcAft>
                        <a:buNone/>
                      </a:pPr>
                      <a:r>
                        <a:rPr lang="de-AT" sz="2400" u="none" strike="noStrike" cap="none"/>
                        <a:t>Μαθησιακά αποτελέσματα</a:t>
                      </a:r>
                      <a:endParaRPr sz="2400" u="none" strike="noStrike" cap="none"/>
                    </a:p>
                  </a:txBody>
                  <a:tcPr marL="91450" marR="91450" marT="45725" marB="45725" anchor="ctr"/>
                </a:tc>
                <a:extLst>
                  <a:ext uri="{0D108BD9-81ED-4DB2-BD59-A6C34878D82A}">
                    <a16:rowId xmlns:a16="http://schemas.microsoft.com/office/drawing/2014/main" val="10000"/>
                  </a:ext>
                </a:extLst>
              </a:tr>
              <a:tr h="1004250">
                <a:tc>
                  <a:txBody>
                    <a:bodyPr/>
                    <a:lstStyle/>
                    <a:p>
                      <a:pPr marL="0" marR="0" lvl="0" indent="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Επισκόπηση των εργαλείων ψηφιακής επικοινωνίας και συνεργασίας</a:t>
                      </a:r>
                      <a:endParaRPr/>
                    </a:p>
                    <a:p>
                      <a:pPr marL="0" marR="0" lvl="0" indent="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Τα πρώτα βήματα για τη χρήση αυτών των εργαλείων στην επαγγελματική ζωή</a:t>
                      </a:r>
                      <a:endParaRPr sz="2000" u="none" strike="noStrike" cap="none"/>
                    </a:p>
                  </a:txBody>
                  <a:tcPr marL="91450" marR="91450" marT="45725" marB="45725"/>
                </a:tc>
                <a:tc>
                  <a:txBody>
                    <a:bodyPr/>
                    <a:lstStyle/>
                    <a:p>
                      <a:pPr marL="285750" marR="0" lvl="0" indent="-158750" algn="l" rtl="0">
                        <a:spcBef>
                          <a:spcPts val="0"/>
                        </a:spcBef>
                        <a:spcAft>
                          <a:spcPts val="0"/>
                        </a:spcAft>
                        <a:buClr>
                          <a:schemeClr val="dk1"/>
                        </a:buClr>
                        <a:buSzPts val="2000"/>
                        <a:buFont typeface="Arial"/>
                        <a:buNone/>
                      </a:pPr>
                      <a:endParaRPr sz="2000" u="none" strike="noStrike" cap="none" dirty="0"/>
                    </a:p>
                    <a:p>
                      <a:pPr marL="285750" marR="0" lvl="0" indent="-285750" algn="l" rtl="0">
                        <a:spcBef>
                          <a:spcPts val="0"/>
                        </a:spcBef>
                        <a:spcAft>
                          <a:spcPts val="0"/>
                        </a:spcAft>
                        <a:buClr>
                          <a:schemeClr val="dk1"/>
                        </a:buClr>
                        <a:buSzPts val="2000"/>
                        <a:buFont typeface="Arial"/>
                        <a:buChar char="•"/>
                      </a:pPr>
                      <a:r>
                        <a:rPr lang="de-AT" sz="2000" u="none" strike="noStrike" cap="none" dirty="0"/>
                        <a:t>Εξερεύνηση κοινών εργαλείων και των διαφορετικών λειτουργιών τους</a:t>
                      </a:r>
                      <a:endParaRPr sz="2000" u="none" strike="noStrike" cap="none" dirty="0"/>
                    </a:p>
                    <a:p>
                      <a:pPr marL="0" marR="0" lvl="0" indent="0" algn="l" rtl="0">
                        <a:spcBef>
                          <a:spcPts val="0"/>
                        </a:spcBef>
                        <a:spcAft>
                          <a:spcPts val="0"/>
                        </a:spcAft>
                        <a:buClr>
                          <a:schemeClr val="dk1"/>
                        </a:buClr>
                        <a:buSzPts val="2000"/>
                        <a:buFont typeface="Arial"/>
                        <a:buNone/>
                      </a:pPr>
                      <a:endParaRPr sz="2000" u="none" strike="noStrike" cap="none" dirty="0"/>
                    </a:p>
                    <a:p>
                      <a:pPr marL="285750" marR="0" lvl="0" indent="-285750" algn="l" rtl="0">
                        <a:spcBef>
                          <a:spcPts val="0"/>
                        </a:spcBef>
                        <a:spcAft>
                          <a:spcPts val="0"/>
                        </a:spcAft>
                        <a:buClr>
                          <a:schemeClr val="dk1"/>
                        </a:buClr>
                        <a:buSzPts val="2000"/>
                        <a:buFont typeface="Arial"/>
                        <a:buChar char="•"/>
                      </a:pPr>
                      <a:r>
                        <a:rPr lang="de-AT" sz="2000" u="none" strike="noStrike" cap="none" dirty="0"/>
                        <a:t>Γνώση των βασικών βημάτων για την πρακτική χρήση αυτών των εργαλείων για ψηφιακή επικοινωνία και συνεργασία</a:t>
                      </a:r>
                      <a:endParaRPr sz="2000" u="none" strike="noStrike" cap="none" dirty="0"/>
                    </a:p>
                    <a:p>
                      <a:pPr marL="285750" marR="0" lvl="0" indent="-158750" algn="l" rtl="0">
                        <a:spcBef>
                          <a:spcPts val="0"/>
                        </a:spcBef>
                        <a:spcAft>
                          <a:spcPts val="0"/>
                        </a:spcAft>
                        <a:buClr>
                          <a:schemeClr val="dk1"/>
                        </a:buClr>
                        <a:buSzPts val="2000"/>
                        <a:buFont typeface="Arial"/>
                        <a:buNone/>
                      </a:pPr>
                      <a:endParaRPr sz="2000" u="none" strike="noStrike" cap="none"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	  Google Calendar</a:t>
            </a:r>
            <a:endParaRPr/>
          </a:p>
        </p:txBody>
      </p:sp>
      <p:pic>
        <p:nvPicPr>
          <p:cNvPr id="283" name="Google Shape;283;p2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84" name="Google Shape;284;p20"/>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85" name="Google Shape;285;p20"/>
          <p:cNvSpPr txBox="1"/>
          <p:nvPr/>
        </p:nvSpPr>
        <p:spPr>
          <a:xfrm>
            <a:off x="942109" y="1375328"/>
            <a:ext cx="10314709" cy="45259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3200"/>
              <a:buFont typeface="Arial"/>
              <a:buNone/>
            </a:pPr>
            <a:endParaRPr sz="32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900"/>
              <a:buFont typeface="Arial"/>
              <a:buNone/>
            </a:pPr>
            <a:endParaRPr sz="9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a:solidFill>
                <a:schemeClr val="dk1"/>
              </a:solidFill>
              <a:latin typeface="Calibri"/>
              <a:ea typeface="Calibri"/>
              <a:cs typeface="Calibri"/>
              <a:sym typeface="Calibri"/>
            </a:endParaRPr>
          </a:p>
        </p:txBody>
      </p:sp>
      <p:pic>
        <p:nvPicPr>
          <p:cNvPr id="286" name="Google Shape;286;p20" descr="calendar icon"/>
          <p:cNvPicPr preferRelativeResize="0"/>
          <p:nvPr/>
        </p:nvPicPr>
        <p:blipFill rotWithShape="1">
          <a:blip r:embed="rId5">
            <a:alphaModFix/>
          </a:blip>
          <a:srcRect/>
          <a:stretch/>
        </p:blipFill>
        <p:spPr>
          <a:xfrm>
            <a:off x="942109" y="723106"/>
            <a:ext cx="609600" cy="609600"/>
          </a:xfrm>
          <a:prstGeom prst="rect">
            <a:avLst/>
          </a:prstGeom>
          <a:noFill/>
          <a:ln>
            <a:noFill/>
          </a:ln>
        </p:spPr>
      </p:pic>
      <p:pic>
        <p:nvPicPr>
          <p:cNvPr id="287" name="Google Shape;287;p20"/>
          <p:cNvPicPr preferRelativeResize="0"/>
          <p:nvPr/>
        </p:nvPicPr>
        <p:blipFill rotWithShape="1">
          <a:blip r:embed="rId6">
            <a:alphaModFix/>
          </a:blip>
          <a:srcRect/>
          <a:stretch/>
        </p:blipFill>
        <p:spPr>
          <a:xfrm>
            <a:off x="2636693" y="1743467"/>
            <a:ext cx="6918614" cy="41050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	  Google Calendar</a:t>
            </a:r>
            <a:endParaRPr/>
          </a:p>
        </p:txBody>
      </p:sp>
      <p:pic>
        <p:nvPicPr>
          <p:cNvPr id="294" name="Google Shape;294;p2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95" name="Google Shape;295;p21"/>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96" name="Google Shape;296;p21"/>
          <p:cNvSpPr txBox="1"/>
          <p:nvPr/>
        </p:nvSpPr>
        <p:spPr>
          <a:xfrm>
            <a:off x="942109" y="1375328"/>
            <a:ext cx="10314709" cy="45259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3200"/>
              <a:buFont typeface="Arial"/>
              <a:buNone/>
            </a:pPr>
            <a:endParaRPr sz="32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900"/>
              <a:buFont typeface="Arial"/>
              <a:buNone/>
            </a:pPr>
            <a:endParaRPr sz="9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a:solidFill>
                <a:schemeClr val="dk1"/>
              </a:solidFill>
              <a:latin typeface="Calibri"/>
              <a:ea typeface="Calibri"/>
              <a:cs typeface="Calibri"/>
              <a:sym typeface="Calibri"/>
            </a:endParaRPr>
          </a:p>
        </p:txBody>
      </p:sp>
      <p:pic>
        <p:nvPicPr>
          <p:cNvPr id="297" name="Google Shape;297;p21" descr="calendar icon"/>
          <p:cNvPicPr preferRelativeResize="0"/>
          <p:nvPr/>
        </p:nvPicPr>
        <p:blipFill rotWithShape="1">
          <a:blip r:embed="rId5">
            <a:alphaModFix/>
          </a:blip>
          <a:srcRect/>
          <a:stretch/>
        </p:blipFill>
        <p:spPr>
          <a:xfrm>
            <a:off x="942109" y="723106"/>
            <a:ext cx="609600" cy="609600"/>
          </a:xfrm>
          <a:prstGeom prst="rect">
            <a:avLst/>
          </a:prstGeom>
          <a:noFill/>
          <a:ln>
            <a:noFill/>
          </a:ln>
        </p:spPr>
      </p:pic>
      <p:pic>
        <p:nvPicPr>
          <p:cNvPr id="298" name="Google Shape;298;p21"/>
          <p:cNvPicPr preferRelativeResize="0"/>
          <p:nvPr/>
        </p:nvPicPr>
        <p:blipFill rotWithShape="1">
          <a:blip r:embed="rId6">
            <a:alphaModFix/>
          </a:blip>
          <a:srcRect/>
          <a:stretch/>
        </p:blipFill>
        <p:spPr>
          <a:xfrm>
            <a:off x="4624976" y="1408294"/>
            <a:ext cx="3214689" cy="4573744"/>
          </a:xfrm>
          <a:prstGeom prst="rect">
            <a:avLst/>
          </a:prstGeom>
          <a:noFill/>
          <a:ln>
            <a:noFill/>
          </a:ln>
        </p:spPr>
      </p:pic>
      <p:sp>
        <p:nvSpPr>
          <p:cNvPr id="299" name="Google Shape;299;p21"/>
          <p:cNvSpPr/>
          <p:nvPr/>
        </p:nvSpPr>
        <p:spPr>
          <a:xfrm>
            <a:off x="4624976" y="4779818"/>
            <a:ext cx="1182064" cy="1235186"/>
          </a:xfrm>
          <a:prstGeom prst="ellipse">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dirty="0"/>
              <a:t>	    Πλοήγηση			</a:t>
            </a:r>
            <a:r>
              <a:rPr lang="el-GR" dirty="0"/>
              <a:t>Συμβάντα</a:t>
            </a:r>
            <a:r>
              <a:rPr lang="de-AT" dirty="0"/>
              <a:t> </a:t>
            </a:r>
            <a:endParaRPr dirty="0"/>
          </a:p>
        </p:txBody>
      </p:sp>
      <p:pic>
        <p:nvPicPr>
          <p:cNvPr id="306" name="Google Shape;306;p2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07" name="Google Shape;307;p2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308" name="Google Shape;308;p22"/>
          <p:cNvSpPr txBox="1"/>
          <p:nvPr/>
        </p:nvSpPr>
        <p:spPr>
          <a:xfrm>
            <a:off x="942109" y="1375328"/>
            <a:ext cx="10314709" cy="45259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3200"/>
              <a:buFont typeface="Arial"/>
              <a:buNone/>
            </a:pPr>
            <a:endParaRPr sz="32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900"/>
              <a:buFont typeface="Arial"/>
              <a:buNone/>
            </a:pPr>
            <a:endParaRPr sz="9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a:solidFill>
                <a:schemeClr val="dk1"/>
              </a:solidFill>
              <a:latin typeface="Calibri"/>
              <a:ea typeface="Calibri"/>
              <a:cs typeface="Calibri"/>
              <a:sym typeface="Calibri"/>
            </a:endParaRPr>
          </a:p>
        </p:txBody>
      </p:sp>
      <p:pic>
        <p:nvPicPr>
          <p:cNvPr id="309" name="Google Shape;309;p22" descr="calendar icon"/>
          <p:cNvPicPr preferRelativeResize="0"/>
          <p:nvPr/>
        </p:nvPicPr>
        <p:blipFill rotWithShape="1">
          <a:blip r:embed="rId5">
            <a:alphaModFix/>
          </a:blip>
          <a:srcRect/>
          <a:stretch/>
        </p:blipFill>
        <p:spPr>
          <a:xfrm>
            <a:off x="942109" y="723106"/>
            <a:ext cx="609600" cy="609600"/>
          </a:xfrm>
          <a:prstGeom prst="rect">
            <a:avLst/>
          </a:prstGeom>
          <a:noFill/>
          <a:ln>
            <a:noFill/>
          </a:ln>
        </p:spPr>
      </p:pic>
      <p:pic>
        <p:nvPicPr>
          <p:cNvPr id="310" name="Google Shape;310;p22"/>
          <p:cNvPicPr preferRelativeResize="0"/>
          <p:nvPr/>
        </p:nvPicPr>
        <p:blipFill rotWithShape="1">
          <a:blip r:embed="rId6">
            <a:alphaModFix/>
          </a:blip>
          <a:srcRect/>
          <a:stretch/>
        </p:blipFill>
        <p:spPr>
          <a:xfrm>
            <a:off x="1502576" y="1585057"/>
            <a:ext cx="4042849" cy="4421866"/>
          </a:xfrm>
          <a:prstGeom prst="rect">
            <a:avLst/>
          </a:prstGeom>
          <a:noFill/>
          <a:ln>
            <a:noFill/>
          </a:ln>
        </p:spPr>
      </p:pic>
      <p:pic>
        <p:nvPicPr>
          <p:cNvPr id="311" name="Google Shape;311;p22"/>
          <p:cNvPicPr preferRelativeResize="0"/>
          <p:nvPr/>
        </p:nvPicPr>
        <p:blipFill rotWithShape="1">
          <a:blip r:embed="rId7">
            <a:alphaModFix/>
          </a:blip>
          <a:srcRect/>
          <a:stretch/>
        </p:blipFill>
        <p:spPr>
          <a:xfrm>
            <a:off x="6635958" y="1852182"/>
            <a:ext cx="4315194" cy="404910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dirty="0"/>
              <a:t>	</a:t>
            </a:r>
            <a:r>
              <a:rPr lang="el-GR" dirty="0"/>
              <a:t>Διαμ</a:t>
            </a:r>
            <a:r>
              <a:rPr lang="de-AT" dirty="0"/>
              <a:t>οιρασμός ημερολογίων</a:t>
            </a:r>
            <a:endParaRPr dirty="0"/>
          </a:p>
        </p:txBody>
      </p:sp>
      <p:pic>
        <p:nvPicPr>
          <p:cNvPr id="318" name="Google Shape;318;p2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19" name="Google Shape;319;p23"/>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320" name="Google Shape;320;p23"/>
          <p:cNvSpPr txBox="1"/>
          <p:nvPr/>
        </p:nvSpPr>
        <p:spPr>
          <a:xfrm>
            <a:off x="942109" y="1375328"/>
            <a:ext cx="10314709" cy="45259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3200"/>
              <a:buFont typeface="Arial"/>
              <a:buNone/>
            </a:pPr>
            <a:endParaRPr sz="32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900"/>
              <a:buFont typeface="Arial"/>
              <a:buNone/>
            </a:pPr>
            <a:endParaRPr sz="900" i="1">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a:solidFill>
                <a:schemeClr val="dk1"/>
              </a:solidFill>
              <a:latin typeface="Calibri"/>
              <a:ea typeface="Calibri"/>
              <a:cs typeface="Calibri"/>
              <a:sym typeface="Calibri"/>
            </a:endParaRPr>
          </a:p>
        </p:txBody>
      </p:sp>
      <p:pic>
        <p:nvPicPr>
          <p:cNvPr id="321" name="Google Shape;321;p23" descr="calendar icon"/>
          <p:cNvPicPr preferRelativeResize="0"/>
          <p:nvPr/>
        </p:nvPicPr>
        <p:blipFill rotWithShape="1">
          <a:blip r:embed="rId5">
            <a:alphaModFix/>
          </a:blip>
          <a:srcRect/>
          <a:stretch/>
        </p:blipFill>
        <p:spPr>
          <a:xfrm>
            <a:off x="942109" y="723106"/>
            <a:ext cx="609600" cy="609600"/>
          </a:xfrm>
          <a:prstGeom prst="rect">
            <a:avLst/>
          </a:prstGeom>
          <a:noFill/>
          <a:ln>
            <a:noFill/>
          </a:ln>
        </p:spPr>
      </p:pic>
      <p:pic>
        <p:nvPicPr>
          <p:cNvPr id="322" name="Google Shape;322;p23"/>
          <p:cNvPicPr preferRelativeResize="0"/>
          <p:nvPr/>
        </p:nvPicPr>
        <p:blipFill rotWithShape="1">
          <a:blip r:embed="rId6">
            <a:alphaModFix/>
          </a:blip>
          <a:srcRect/>
          <a:stretch/>
        </p:blipFill>
        <p:spPr>
          <a:xfrm>
            <a:off x="3291591" y="1888781"/>
            <a:ext cx="5608818" cy="417400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4"/>
          <p:cNvSpPr txBox="1">
            <a:spLocks noGrp="1"/>
          </p:cNvSpPr>
          <p:nvPr>
            <p:ph type="title"/>
          </p:nvPr>
        </p:nvSpPr>
        <p:spPr>
          <a:xfrm>
            <a:off x="911544" y="262341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de-AT"/>
              <a:t>	Google Drive</a:t>
            </a:r>
            <a:endParaRPr/>
          </a:p>
        </p:txBody>
      </p:sp>
      <p:pic>
        <p:nvPicPr>
          <p:cNvPr id="329" name="Google Shape;329;p2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30" name="Google Shape;330;p2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331" name="Google Shape;331;p24">
            <a:hlinkClick r:id="rId5"/>
          </p:cNvPr>
          <p:cNvPicPr preferRelativeResize="0"/>
          <p:nvPr/>
        </p:nvPicPr>
        <p:blipFill rotWithShape="1">
          <a:blip r:embed="rId6">
            <a:alphaModFix/>
          </a:blip>
          <a:srcRect/>
          <a:stretch/>
        </p:blipFill>
        <p:spPr>
          <a:xfrm>
            <a:off x="4114800" y="2828997"/>
            <a:ext cx="914400" cy="914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5"/>
          <p:cNvSpPr txBox="1">
            <a:spLocks noGrp="1"/>
          </p:cNvSpPr>
          <p:nvPr>
            <p:ph type="title"/>
          </p:nvPr>
        </p:nvSpPr>
        <p:spPr>
          <a:xfrm>
            <a:off x="816076" y="24760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	Έγγραφα στο Google Drive</a:t>
            </a:r>
            <a:endParaRPr/>
          </a:p>
        </p:txBody>
      </p:sp>
      <p:pic>
        <p:nvPicPr>
          <p:cNvPr id="338" name="Google Shape;338;p2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39" name="Google Shape;339;p25"/>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340" name="Google Shape;340;p25"/>
          <p:cNvSpPr txBox="1"/>
          <p:nvPr/>
        </p:nvSpPr>
        <p:spPr>
          <a:xfrm>
            <a:off x="816076" y="1451027"/>
            <a:ext cx="10314709" cy="4525963"/>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1000"/>
              </a:spcBef>
              <a:spcAft>
                <a:spcPts val="0"/>
              </a:spcAft>
              <a:buClr>
                <a:srgbClr val="4E4E4E"/>
              </a:buClr>
              <a:buSzPts val="2000"/>
              <a:buFont typeface="Arial"/>
              <a:buNone/>
            </a:pPr>
            <a:r>
              <a:rPr lang="de-AT" sz="2000" b="1" i="0">
                <a:solidFill>
                  <a:srgbClr val="4E4E4E"/>
                </a:solidFill>
                <a:latin typeface="Arial"/>
                <a:ea typeface="Arial"/>
                <a:cs typeface="Arial"/>
                <a:sym typeface="Arial"/>
              </a:rPr>
              <a:t>Έγγραφα: </a:t>
            </a:r>
            <a:r>
              <a:rPr lang="de-AT" sz="2000" b="0" i="0">
                <a:solidFill>
                  <a:srgbClr val="4E4E4E"/>
                </a:solidFill>
                <a:latin typeface="Arial"/>
                <a:ea typeface="Arial"/>
                <a:cs typeface="Arial"/>
                <a:sym typeface="Arial"/>
              </a:rPr>
              <a:t>Για τη σύνταξη επιστολών, φυλλαδίων, εκθέσεων και άλλων αρχείων με βάση το κείμενο (παρόμοιο με το Microsoft Word)</a:t>
            </a:r>
            <a:endParaRPr sz="2000" b="0" i="0">
              <a:solidFill>
                <a:srgbClr val="4E4E4E"/>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00"/>
              <a:buFont typeface="Arial"/>
              <a:buNone/>
            </a:pPr>
            <a:endParaRPr sz="100" b="0" i="0">
              <a:solidFill>
                <a:srgbClr val="4E4E4E"/>
              </a:solidFill>
              <a:latin typeface="Arial"/>
              <a:ea typeface="Arial"/>
              <a:cs typeface="Arial"/>
              <a:sym typeface="Arial"/>
            </a:endParaRPr>
          </a:p>
          <a:p>
            <a:pPr marL="0" marR="0" lvl="0" indent="0" algn="l" rtl="0">
              <a:lnSpc>
                <a:spcPct val="90000"/>
              </a:lnSpc>
              <a:spcBef>
                <a:spcPts val="1000"/>
              </a:spcBef>
              <a:spcAft>
                <a:spcPts val="0"/>
              </a:spcAft>
              <a:buClr>
                <a:srgbClr val="4E4E4E"/>
              </a:buClr>
              <a:buSzPts val="2000"/>
              <a:buFont typeface="Arial"/>
              <a:buNone/>
            </a:pPr>
            <a:r>
              <a:rPr lang="de-AT" sz="2000" b="1" i="0">
                <a:solidFill>
                  <a:srgbClr val="4E4E4E"/>
                </a:solidFill>
                <a:latin typeface="Arial"/>
                <a:ea typeface="Arial"/>
                <a:cs typeface="Arial"/>
                <a:sym typeface="Arial"/>
              </a:rPr>
              <a:t>Φύλλα: </a:t>
            </a:r>
            <a:r>
              <a:rPr lang="de-AT" sz="2000" b="0" i="0">
                <a:solidFill>
                  <a:srgbClr val="4E4E4E"/>
                </a:solidFill>
                <a:latin typeface="Arial"/>
                <a:ea typeface="Arial"/>
                <a:cs typeface="Arial"/>
                <a:sym typeface="Arial"/>
              </a:rPr>
              <a:t>Για την αποθήκευση και οργάνωση πληροφοριών (παρόμοιο με το Microsoft Excel)</a:t>
            </a:r>
            <a:endParaRPr sz="2000" b="0" i="0">
              <a:solidFill>
                <a:srgbClr val="4E4E4E"/>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a:solidFill>
                <a:srgbClr val="4E4E4E"/>
              </a:solidFill>
              <a:latin typeface="Arial"/>
              <a:ea typeface="Arial"/>
              <a:cs typeface="Arial"/>
              <a:sym typeface="Arial"/>
            </a:endParaRPr>
          </a:p>
          <a:p>
            <a:pPr marL="0" marR="0" lvl="0" indent="0" algn="l" rtl="0">
              <a:lnSpc>
                <a:spcPct val="90000"/>
              </a:lnSpc>
              <a:spcBef>
                <a:spcPts val="1000"/>
              </a:spcBef>
              <a:spcAft>
                <a:spcPts val="0"/>
              </a:spcAft>
              <a:buClr>
                <a:srgbClr val="4E4E4E"/>
              </a:buClr>
              <a:buSzPts val="2000"/>
              <a:buFont typeface="Arial"/>
              <a:buNone/>
            </a:pPr>
            <a:r>
              <a:rPr lang="de-AT" sz="2000" b="1" i="0">
                <a:solidFill>
                  <a:srgbClr val="4E4E4E"/>
                </a:solidFill>
                <a:latin typeface="Arial"/>
                <a:ea typeface="Arial"/>
                <a:cs typeface="Arial"/>
                <a:sym typeface="Arial"/>
              </a:rPr>
              <a:t>Παρουσιάσεις:</a:t>
            </a:r>
            <a:r>
              <a:rPr lang="de-AT" sz="2000" b="0" i="0">
                <a:solidFill>
                  <a:srgbClr val="4E4E4E"/>
                </a:solidFill>
                <a:latin typeface="Arial"/>
                <a:ea typeface="Arial"/>
                <a:cs typeface="Arial"/>
                <a:sym typeface="Arial"/>
              </a:rPr>
              <a:t> Για τη δημιουργία διαφανειών για παρουσιάσεις (παρόμοιο με το Microsoft PowerPoint)</a:t>
            </a:r>
            <a:endParaRPr sz="2000" b="0" i="0">
              <a:solidFill>
                <a:srgbClr val="4E4E4E"/>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1" i="0">
              <a:solidFill>
                <a:srgbClr val="4E4E4E"/>
              </a:solidFill>
              <a:latin typeface="Arial"/>
              <a:ea typeface="Arial"/>
              <a:cs typeface="Arial"/>
              <a:sym typeface="Arial"/>
            </a:endParaRPr>
          </a:p>
          <a:p>
            <a:pPr marL="0" marR="0" lvl="0" indent="0" algn="l" rtl="0">
              <a:lnSpc>
                <a:spcPct val="90000"/>
              </a:lnSpc>
              <a:spcBef>
                <a:spcPts val="1000"/>
              </a:spcBef>
              <a:spcAft>
                <a:spcPts val="0"/>
              </a:spcAft>
              <a:buClr>
                <a:srgbClr val="4E4E4E"/>
              </a:buClr>
              <a:buSzPts val="2000"/>
              <a:buFont typeface="Arial"/>
              <a:buNone/>
            </a:pPr>
            <a:r>
              <a:rPr lang="de-AT" sz="2000" b="1" i="0">
                <a:solidFill>
                  <a:srgbClr val="4E4E4E"/>
                </a:solidFill>
                <a:latin typeface="Arial"/>
                <a:ea typeface="Arial"/>
                <a:cs typeface="Arial"/>
                <a:sym typeface="Arial"/>
              </a:rPr>
              <a:t>Φόρμες: </a:t>
            </a:r>
            <a:r>
              <a:rPr lang="de-AT" sz="2000" b="0" i="0">
                <a:solidFill>
                  <a:srgbClr val="4E4E4E"/>
                </a:solidFill>
                <a:latin typeface="Arial"/>
                <a:ea typeface="Arial"/>
                <a:cs typeface="Arial"/>
                <a:sym typeface="Arial"/>
              </a:rPr>
              <a:t>Για τη συλλογή και οργάνωση δεδομένων (για τη δημιουργία διαδικτυακών ερευνών)</a:t>
            </a:r>
            <a:endParaRPr/>
          </a:p>
          <a:p>
            <a:pPr marL="0" marR="0" lvl="0" indent="0" algn="l" rtl="0">
              <a:lnSpc>
                <a:spcPct val="90000"/>
              </a:lnSpc>
              <a:spcBef>
                <a:spcPts val="1000"/>
              </a:spcBef>
              <a:spcAft>
                <a:spcPts val="0"/>
              </a:spcAft>
              <a:buClr>
                <a:schemeClr val="dk1"/>
              </a:buClr>
              <a:buSzPts val="2000"/>
              <a:buFont typeface="Arial"/>
              <a:buNone/>
            </a:pPr>
            <a:endParaRPr sz="2000">
              <a:solidFill>
                <a:srgbClr val="4E4E4E"/>
              </a:solidFill>
              <a:latin typeface="Arial"/>
              <a:ea typeface="Arial"/>
              <a:cs typeface="Arial"/>
              <a:sym typeface="Arial"/>
            </a:endParaRPr>
          </a:p>
          <a:p>
            <a:pPr marL="0" marR="0" lvl="0" indent="0" algn="l" rtl="0">
              <a:lnSpc>
                <a:spcPct val="90000"/>
              </a:lnSpc>
              <a:spcBef>
                <a:spcPts val="1000"/>
              </a:spcBef>
              <a:spcAft>
                <a:spcPts val="0"/>
              </a:spcAft>
              <a:buClr>
                <a:srgbClr val="4E4E4E"/>
              </a:buClr>
              <a:buSzPts val="2000"/>
              <a:buFont typeface="Arial"/>
              <a:buNone/>
            </a:pPr>
            <a:r>
              <a:rPr lang="de-AT" sz="2000" b="1" i="0">
                <a:solidFill>
                  <a:srgbClr val="4E4E4E"/>
                </a:solidFill>
                <a:latin typeface="Arial"/>
                <a:ea typeface="Arial"/>
                <a:cs typeface="Arial"/>
                <a:sym typeface="Arial"/>
              </a:rPr>
              <a:t>Ζωγραφική:</a:t>
            </a:r>
            <a:r>
              <a:rPr lang="de-AT" sz="2000" b="0" i="0">
                <a:solidFill>
                  <a:srgbClr val="4E4E4E"/>
                </a:solidFill>
                <a:latin typeface="Arial"/>
                <a:ea typeface="Arial"/>
                <a:cs typeface="Arial"/>
                <a:sym typeface="Arial"/>
              </a:rPr>
              <a:t> Για τη δημιουργία απλών γραφικών διανύσματος ή διαγραμμάτων</a:t>
            </a:r>
            <a:endParaRPr sz="2000" b="0" i="0">
              <a:solidFill>
                <a:srgbClr val="4E4E4E"/>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i="1">
              <a:solidFill>
                <a:srgbClr val="202124"/>
              </a:solidFill>
              <a:latin typeface="arial"/>
              <a:ea typeface="arial"/>
              <a:cs typeface="arial"/>
              <a:sym typeface="arial"/>
            </a:endParaRPr>
          </a:p>
        </p:txBody>
      </p:sp>
      <p:pic>
        <p:nvPicPr>
          <p:cNvPr id="341" name="Google Shape;341;p25"/>
          <p:cNvPicPr preferRelativeResize="0"/>
          <p:nvPr/>
        </p:nvPicPr>
        <p:blipFill rotWithShape="1">
          <a:blip r:embed="rId5">
            <a:alphaModFix/>
          </a:blip>
          <a:srcRect/>
          <a:stretch/>
        </p:blipFill>
        <p:spPr>
          <a:xfrm>
            <a:off x="1094509" y="576210"/>
            <a:ext cx="609600" cy="609600"/>
          </a:xfrm>
          <a:prstGeom prst="rect">
            <a:avLst/>
          </a:prstGeom>
          <a:noFill/>
          <a:ln>
            <a:noFill/>
          </a:ln>
        </p:spPr>
      </p:pic>
      <p:pic>
        <p:nvPicPr>
          <p:cNvPr id="342" name="Google Shape;342;p25"/>
          <p:cNvPicPr preferRelativeResize="0"/>
          <p:nvPr/>
        </p:nvPicPr>
        <p:blipFill rotWithShape="1">
          <a:blip r:embed="rId6">
            <a:alphaModFix/>
          </a:blip>
          <a:srcRect/>
          <a:stretch/>
        </p:blipFill>
        <p:spPr>
          <a:xfrm>
            <a:off x="221673" y="1592174"/>
            <a:ext cx="519545" cy="519545"/>
          </a:xfrm>
          <a:prstGeom prst="rect">
            <a:avLst/>
          </a:prstGeom>
          <a:noFill/>
          <a:ln>
            <a:noFill/>
          </a:ln>
        </p:spPr>
      </p:pic>
      <p:pic>
        <p:nvPicPr>
          <p:cNvPr id="343" name="Google Shape;343;p25"/>
          <p:cNvPicPr preferRelativeResize="0"/>
          <p:nvPr/>
        </p:nvPicPr>
        <p:blipFill rotWithShape="1">
          <a:blip r:embed="rId7">
            <a:alphaModFix/>
          </a:blip>
          <a:srcRect/>
          <a:stretch/>
        </p:blipFill>
        <p:spPr>
          <a:xfrm>
            <a:off x="200890" y="2355710"/>
            <a:ext cx="519545" cy="519545"/>
          </a:xfrm>
          <a:prstGeom prst="rect">
            <a:avLst/>
          </a:prstGeom>
          <a:noFill/>
          <a:ln>
            <a:noFill/>
          </a:ln>
        </p:spPr>
      </p:pic>
      <p:pic>
        <p:nvPicPr>
          <p:cNvPr id="344" name="Google Shape;344;p25"/>
          <p:cNvPicPr preferRelativeResize="0"/>
          <p:nvPr/>
        </p:nvPicPr>
        <p:blipFill rotWithShape="1">
          <a:blip r:embed="rId8">
            <a:alphaModFix/>
          </a:blip>
          <a:srcRect/>
          <a:stretch/>
        </p:blipFill>
        <p:spPr>
          <a:xfrm>
            <a:off x="200890" y="3128750"/>
            <a:ext cx="518205" cy="524301"/>
          </a:xfrm>
          <a:prstGeom prst="rect">
            <a:avLst/>
          </a:prstGeom>
          <a:noFill/>
          <a:ln>
            <a:noFill/>
          </a:ln>
        </p:spPr>
      </p:pic>
      <p:pic>
        <p:nvPicPr>
          <p:cNvPr id="345" name="Google Shape;345;p25"/>
          <p:cNvPicPr preferRelativeResize="0"/>
          <p:nvPr/>
        </p:nvPicPr>
        <p:blipFill rotWithShape="1">
          <a:blip r:embed="rId9">
            <a:alphaModFix/>
          </a:blip>
          <a:srcRect/>
          <a:stretch/>
        </p:blipFill>
        <p:spPr>
          <a:xfrm>
            <a:off x="200889" y="4204110"/>
            <a:ext cx="518205" cy="518205"/>
          </a:xfrm>
          <a:prstGeom prst="rect">
            <a:avLst/>
          </a:prstGeom>
          <a:noFill/>
          <a:ln>
            <a:noFill/>
          </a:ln>
        </p:spPr>
      </p:pic>
      <p:pic>
        <p:nvPicPr>
          <p:cNvPr id="346" name="Google Shape;346;p25"/>
          <p:cNvPicPr preferRelativeResize="0"/>
          <p:nvPr/>
        </p:nvPicPr>
        <p:blipFill rotWithShape="1">
          <a:blip r:embed="rId10">
            <a:alphaModFix/>
          </a:blip>
          <a:srcRect/>
          <a:stretch/>
        </p:blipFill>
        <p:spPr>
          <a:xfrm>
            <a:off x="221673" y="5017115"/>
            <a:ext cx="497421" cy="49742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6"/>
          <p:cNvSpPr txBox="1">
            <a:spLocks noGrp="1"/>
          </p:cNvSpPr>
          <p:nvPr>
            <p:ph type="title"/>
          </p:nvPr>
        </p:nvSpPr>
        <p:spPr>
          <a:xfrm>
            <a:off x="911544" y="262341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de-AT"/>
              <a:t>	Google Meet</a:t>
            </a:r>
            <a:endParaRPr/>
          </a:p>
        </p:txBody>
      </p:sp>
      <p:pic>
        <p:nvPicPr>
          <p:cNvPr id="353" name="Google Shape;353;p2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54" name="Google Shape;354;p26"/>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355" name="Google Shape;355;p26"/>
          <p:cNvPicPr preferRelativeResize="0"/>
          <p:nvPr/>
        </p:nvPicPr>
        <p:blipFill rotWithShape="1">
          <a:blip r:embed="rId5">
            <a:alphaModFix/>
          </a:blip>
          <a:srcRect/>
          <a:stretch/>
        </p:blipFill>
        <p:spPr>
          <a:xfrm>
            <a:off x="4003990" y="2828997"/>
            <a:ext cx="914400" cy="91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	Google Meet</a:t>
            </a:r>
            <a:endParaRPr/>
          </a:p>
        </p:txBody>
      </p:sp>
      <p:pic>
        <p:nvPicPr>
          <p:cNvPr id="362" name="Google Shape;362;p2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63" name="Google Shape;363;p27"/>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364" name="Google Shape;364;p27"/>
          <p:cNvSpPr txBox="1"/>
          <p:nvPr/>
        </p:nvSpPr>
        <p:spPr>
          <a:xfrm>
            <a:off x="938645" y="1332732"/>
            <a:ext cx="10314709" cy="45259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3200"/>
              <a:buFont typeface="Arial"/>
              <a:buNone/>
            </a:pPr>
            <a:endParaRPr sz="3200" dirty="0">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r>
              <a:rPr lang="de-AT" sz="2800" dirty="0">
                <a:solidFill>
                  <a:schemeClr val="dk1"/>
                </a:solidFill>
                <a:latin typeface="Calibri"/>
                <a:ea typeface="Calibri"/>
                <a:cs typeface="Calibri"/>
                <a:sym typeface="Calibri"/>
              </a:rPr>
              <a:t>Πώς δημιουργώ μία συνάντηση (meeting);</a:t>
            </a:r>
            <a:endParaRPr sz="2800" dirty="0">
              <a:solidFill>
                <a:schemeClr val="dk1"/>
              </a:solidFill>
              <a:latin typeface="Calibri"/>
              <a:ea typeface="Calibri"/>
              <a:cs typeface="Calibri"/>
              <a:sym typeface="Calibri"/>
            </a:endParaRPr>
          </a:p>
          <a:p>
            <a:pPr marL="457200" marR="0" lvl="0" indent="-228600" algn="l" rtl="0">
              <a:lnSpc>
                <a:spcPct val="100000"/>
              </a:lnSpc>
              <a:spcBef>
                <a:spcPts val="400"/>
              </a:spcBef>
              <a:spcAft>
                <a:spcPts val="0"/>
              </a:spcAft>
              <a:buClr>
                <a:schemeClr val="dk1"/>
              </a:buClr>
              <a:buSzPts val="1224"/>
              <a:buFont typeface="Arial"/>
              <a:buNone/>
            </a:pPr>
            <a:endParaRPr sz="2800" dirty="0">
              <a:solidFill>
                <a:schemeClr val="dk1"/>
              </a:solidFill>
              <a:latin typeface="Calibri"/>
              <a:ea typeface="Calibri"/>
              <a:cs typeface="Calibri"/>
              <a:sym typeface="Calibri"/>
            </a:endParaRPr>
          </a:p>
          <a:p>
            <a:pPr marL="457200" marR="0" lvl="0" indent="-228600" algn="l" rtl="0">
              <a:lnSpc>
                <a:spcPct val="100000"/>
              </a:lnSpc>
              <a:spcBef>
                <a:spcPts val="400"/>
              </a:spcBef>
              <a:spcAft>
                <a:spcPts val="0"/>
              </a:spcAft>
              <a:buClr>
                <a:schemeClr val="dk1"/>
              </a:buClr>
              <a:buSzPts val="1224"/>
              <a:buFont typeface="Arial"/>
              <a:buNone/>
            </a:pPr>
            <a:endParaRPr sz="2800" dirty="0">
              <a:solidFill>
                <a:schemeClr val="dk1"/>
              </a:solidFill>
              <a:latin typeface="Calibri"/>
              <a:ea typeface="Calibri"/>
              <a:cs typeface="Calibri"/>
              <a:sym typeface="Calibri"/>
            </a:endParaRPr>
          </a:p>
          <a:p>
            <a:pPr marL="685800" marR="0" lvl="0" indent="-457200" algn="ctr" rtl="0">
              <a:lnSpc>
                <a:spcPct val="100000"/>
              </a:lnSpc>
              <a:spcBef>
                <a:spcPts val="400"/>
              </a:spcBef>
              <a:spcAft>
                <a:spcPts val="0"/>
              </a:spcAft>
              <a:buClr>
                <a:schemeClr val="dk1"/>
              </a:buClr>
              <a:buSzPct val="100000"/>
              <a:buFont typeface="Arial" panose="020B0604020202020204" pitchFamily="34" charset="0"/>
              <a:buChar char="•"/>
            </a:pPr>
            <a:r>
              <a:rPr lang="de-AT" sz="2800" dirty="0">
                <a:solidFill>
                  <a:schemeClr val="dk1"/>
                </a:solidFill>
                <a:latin typeface="Calibri"/>
                <a:ea typeface="Calibri"/>
                <a:cs typeface="Calibri"/>
                <a:sym typeface="Calibri"/>
              </a:rPr>
              <a:t>Κάν</a:t>
            </a:r>
            <a:r>
              <a:rPr lang="el-GR" sz="2800" dirty="0">
                <a:solidFill>
                  <a:schemeClr val="dk1"/>
                </a:solidFill>
                <a:latin typeface="Calibri"/>
                <a:ea typeface="Calibri"/>
                <a:cs typeface="Calibri"/>
                <a:sym typeface="Calibri"/>
              </a:rPr>
              <a:t>τ</a:t>
            </a:r>
            <a:r>
              <a:rPr lang="de-AT" sz="2800" dirty="0">
                <a:solidFill>
                  <a:schemeClr val="dk1"/>
                </a:solidFill>
                <a:latin typeface="Calibri"/>
                <a:ea typeface="Calibri"/>
                <a:cs typeface="Calibri"/>
                <a:sym typeface="Calibri"/>
              </a:rPr>
              <a:t>ε κλικ στο εικονίδιο: </a:t>
            </a:r>
            <a:endParaRPr dirty="0"/>
          </a:p>
          <a:p>
            <a:pPr marL="457200" marR="0" lvl="0" indent="-228600" algn="l" rtl="0">
              <a:lnSpc>
                <a:spcPct val="100000"/>
              </a:lnSpc>
              <a:spcBef>
                <a:spcPts val="400"/>
              </a:spcBef>
              <a:spcAft>
                <a:spcPts val="0"/>
              </a:spcAft>
              <a:buClr>
                <a:schemeClr val="dk1"/>
              </a:buClr>
              <a:buSzPts val="1224"/>
              <a:buFont typeface="Arial"/>
              <a:buNone/>
            </a:pPr>
            <a:r>
              <a:rPr lang="de-AT" sz="2800" dirty="0">
                <a:solidFill>
                  <a:schemeClr val="dk1"/>
                </a:solidFill>
                <a:latin typeface="Calibri"/>
                <a:ea typeface="Calibri"/>
                <a:cs typeface="Calibri"/>
                <a:sym typeface="Calibri"/>
              </a:rPr>
              <a:t> </a:t>
            </a:r>
            <a:endParaRPr dirty="0"/>
          </a:p>
        </p:txBody>
      </p:sp>
      <p:pic>
        <p:nvPicPr>
          <p:cNvPr id="365" name="Google Shape;365;p27"/>
          <p:cNvPicPr preferRelativeResize="0"/>
          <p:nvPr/>
        </p:nvPicPr>
        <p:blipFill rotWithShape="1">
          <a:blip r:embed="rId5">
            <a:alphaModFix/>
          </a:blip>
          <a:srcRect/>
          <a:stretch/>
        </p:blipFill>
        <p:spPr>
          <a:xfrm>
            <a:off x="962221" y="723079"/>
            <a:ext cx="609653" cy="609653"/>
          </a:xfrm>
          <a:prstGeom prst="rect">
            <a:avLst/>
          </a:prstGeom>
          <a:noFill/>
          <a:ln>
            <a:noFill/>
          </a:ln>
        </p:spPr>
      </p:pic>
      <p:pic>
        <p:nvPicPr>
          <p:cNvPr id="366" name="Google Shape;366;p27">
            <a:hlinkClick r:id="rId6"/>
          </p:cNvPr>
          <p:cNvPicPr preferRelativeResize="0"/>
          <p:nvPr/>
        </p:nvPicPr>
        <p:blipFill rotWithShape="1">
          <a:blip r:embed="rId7">
            <a:alphaModFix/>
          </a:blip>
          <a:srcRect/>
          <a:stretch/>
        </p:blipFill>
        <p:spPr>
          <a:xfrm>
            <a:off x="5562586" y="3913882"/>
            <a:ext cx="1066828" cy="106682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dirty="0"/>
              <a:t>	Ξεκ</a:t>
            </a:r>
            <a:r>
              <a:rPr lang="el-GR" dirty="0"/>
              <a:t>ινήστε</a:t>
            </a:r>
            <a:r>
              <a:rPr lang="de-AT" dirty="0"/>
              <a:t> το Google Meet</a:t>
            </a:r>
            <a:endParaRPr dirty="0"/>
          </a:p>
        </p:txBody>
      </p:sp>
      <p:pic>
        <p:nvPicPr>
          <p:cNvPr id="373" name="Google Shape;373;p2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74" name="Google Shape;374;p28"/>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375" name="Google Shape;375;p28"/>
          <p:cNvPicPr preferRelativeResize="0"/>
          <p:nvPr/>
        </p:nvPicPr>
        <p:blipFill rotWithShape="1">
          <a:blip r:embed="rId5">
            <a:alphaModFix/>
          </a:blip>
          <a:srcRect/>
          <a:stretch/>
        </p:blipFill>
        <p:spPr>
          <a:xfrm>
            <a:off x="962221" y="723079"/>
            <a:ext cx="609653" cy="609653"/>
          </a:xfrm>
          <a:prstGeom prst="rect">
            <a:avLst/>
          </a:prstGeom>
          <a:noFill/>
          <a:ln>
            <a:noFill/>
          </a:ln>
        </p:spPr>
      </p:pic>
      <p:pic>
        <p:nvPicPr>
          <p:cNvPr id="376" name="Google Shape;376;p28"/>
          <p:cNvPicPr preferRelativeResize="0"/>
          <p:nvPr/>
        </p:nvPicPr>
        <p:blipFill rotWithShape="1">
          <a:blip r:embed="rId6">
            <a:alphaModFix/>
          </a:blip>
          <a:srcRect/>
          <a:stretch/>
        </p:blipFill>
        <p:spPr>
          <a:xfrm>
            <a:off x="2900362" y="2232314"/>
            <a:ext cx="6391275" cy="3695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	Ρυθμίσεις</a:t>
            </a:r>
            <a:endParaRPr/>
          </a:p>
        </p:txBody>
      </p:sp>
      <p:pic>
        <p:nvPicPr>
          <p:cNvPr id="383" name="Google Shape;383;p2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84" name="Google Shape;384;p29"/>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385" name="Google Shape;385;p29"/>
          <p:cNvPicPr preferRelativeResize="0"/>
          <p:nvPr/>
        </p:nvPicPr>
        <p:blipFill rotWithShape="1">
          <a:blip r:embed="rId5">
            <a:alphaModFix/>
          </a:blip>
          <a:srcRect/>
          <a:stretch/>
        </p:blipFill>
        <p:spPr>
          <a:xfrm>
            <a:off x="962221" y="723079"/>
            <a:ext cx="609653" cy="609653"/>
          </a:xfrm>
          <a:prstGeom prst="rect">
            <a:avLst/>
          </a:prstGeom>
          <a:noFill/>
          <a:ln>
            <a:noFill/>
          </a:ln>
        </p:spPr>
      </p:pic>
      <p:pic>
        <p:nvPicPr>
          <p:cNvPr id="386" name="Google Shape;386;p29"/>
          <p:cNvPicPr preferRelativeResize="0"/>
          <p:nvPr/>
        </p:nvPicPr>
        <p:blipFill rotWithShape="1">
          <a:blip r:embed="rId6">
            <a:alphaModFix/>
          </a:blip>
          <a:srcRect/>
          <a:stretch/>
        </p:blipFill>
        <p:spPr>
          <a:xfrm>
            <a:off x="3284211" y="1690688"/>
            <a:ext cx="5623578" cy="38229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ctrTitle"/>
          </p:nvPr>
        </p:nvSpPr>
        <p:spPr>
          <a:xfrm>
            <a:off x="193963" y="2235200"/>
            <a:ext cx="6761019"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de-AT"/>
              <a:t>Εργαλεία για ψηφιακή επικοινωνία &amp; συνεργασία</a:t>
            </a:r>
            <a:endParaRPr/>
          </a:p>
        </p:txBody>
      </p:sp>
      <p:pic>
        <p:nvPicPr>
          <p:cNvPr id="112" name="Google Shape;112;p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13" name="Google Shape;113;p3"/>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14" name="Google Shape;114;p3"/>
          <p:cNvPicPr preferRelativeResize="0"/>
          <p:nvPr/>
        </p:nvPicPr>
        <p:blipFill rotWithShape="1">
          <a:blip r:embed="rId5">
            <a:alphaModFix/>
          </a:blip>
          <a:srcRect/>
          <a:stretch/>
        </p:blipFill>
        <p:spPr>
          <a:xfrm>
            <a:off x="7238357" y="407821"/>
            <a:ext cx="4108515" cy="53389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	Έναρξη ή προγραμματισμός</a:t>
            </a:r>
            <a:endParaRPr/>
          </a:p>
        </p:txBody>
      </p:sp>
      <p:pic>
        <p:nvPicPr>
          <p:cNvPr id="393" name="Google Shape;393;p3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94" name="Google Shape;394;p3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395" name="Google Shape;395;p30"/>
          <p:cNvPicPr preferRelativeResize="0"/>
          <p:nvPr/>
        </p:nvPicPr>
        <p:blipFill rotWithShape="1">
          <a:blip r:embed="rId5">
            <a:alphaModFix/>
          </a:blip>
          <a:srcRect/>
          <a:stretch/>
        </p:blipFill>
        <p:spPr>
          <a:xfrm>
            <a:off x="962221" y="723079"/>
            <a:ext cx="609653" cy="609653"/>
          </a:xfrm>
          <a:prstGeom prst="rect">
            <a:avLst/>
          </a:prstGeom>
          <a:noFill/>
          <a:ln>
            <a:noFill/>
          </a:ln>
        </p:spPr>
      </p:pic>
      <p:pic>
        <p:nvPicPr>
          <p:cNvPr id="396" name="Google Shape;396;p30"/>
          <p:cNvPicPr preferRelativeResize="0"/>
          <p:nvPr/>
        </p:nvPicPr>
        <p:blipFill rotWithShape="1">
          <a:blip r:embed="rId6">
            <a:alphaModFix/>
          </a:blip>
          <a:srcRect/>
          <a:stretch/>
        </p:blipFill>
        <p:spPr>
          <a:xfrm>
            <a:off x="1343025" y="2433699"/>
            <a:ext cx="10848975" cy="2886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1"/>
          <p:cNvSpPr txBox="1">
            <a:spLocks noGrp="1"/>
          </p:cNvSpPr>
          <p:nvPr>
            <p:ph type="title"/>
          </p:nvPr>
        </p:nvSpPr>
        <p:spPr>
          <a:xfrm>
            <a:off x="911544" y="262341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de-AT"/>
              <a:t>	Google Chat</a:t>
            </a:r>
            <a:endParaRPr/>
          </a:p>
        </p:txBody>
      </p:sp>
      <p:pic>
        <p:nvPicPr>
          <p:cNvPr id="403" name="Google Shape;403;p3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404" name="Google Shape;404;p31"/>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405" name="Google Shape;405;p31"/>
          <p:cNvPicPr preferRelativeResize="0"/>
          <p:nvPr/>
        </p:nvPicPr>
        <p:blipFill rotWithShape="1">
          <a:blip r:embed="rId5">
            <a:alphaModFix/>
          </a:blip>
          <a:srcRect/>
          <a:stretch/>
        </p:blipFill>
        <p:spPr>
          <a:xfrm>
            <a:off x="4253346" y="2826703"/>
            <a:ext cx="823541" cy="11222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	Έναρξη μίας συνομιλίας</a:t>
            </a:r>
            <a:endParaRPr/>
          </a:p>
        </p:txBody>
      </p:sp>
      <p:pic>
        <p:nvPicPr>
          <p:cNvPr id="412" name="Google Shape;412;p3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413" name="Google Shape;413;p32"/>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414" name="Google Shape;414;p32"/>
          <p:cNvPicPr preferRelativeResize="0"/>
          <p:nvPr/>
        </p:nvPicPr>
        <p:blipFill rotWithShape="1">
          <a:blip r:embed="rId5">
            <a:alphaModFix/>
          </a:blip>
          <a:srcRect r="61926" b="-16117"/>
          <a:stretch/>
        </p:blipFill>
        <p:spPr>
          <a:xfrm>
            <a:off x="878463" y="604921"/>
            <a:ext cx="624113" cy="845969"/>
          </a:xfrm>
          <a:prstGeom prst="rect">
            <a:avLst/>
          </a:prstGeom>
          <a:noFill/>
          <a:ln>
            <a:noFill/>
          </a:ln>
        </p:spPr>
      </p:pic>
      <p:pic>
        <p:nvPicPr>
          <p:cNvPr id="415" name="Google Shape;415;p32"/>
          <p:cNvPicPr preferRelativeResize="0"/>
          <p:nvPr/>
        </p:nvPicPr>
        <p:blipFill rotWithShape="1">
          <a:blip r:embed="rId6">
            <a:alphaModFix/>
          </a:blip>
          <a:srcRect/>
          <a:stretch/>
        </p:blipFill>
        <p:spPr>
          <a:xfrm>
            <a:off x="4540467" y="1503196"/>
            <a:ext cx="3111065" cy="516924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	 Δωμάτια</a:t>
            </a:r>
            <a:endParaRPr/>
          </a:p>
        </p:txBody>
      </p:sp>
      <p:pic>
        <p:nvPicPr>
          <p:cNvPr id="422" name="Google Shape;422;p3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423" name="Google Shape;423;p33"/>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424" name="Google Shape;424;p33"/>
          <p:cNvPicPr preferRelativeResize="0"/>
          <p:nvPr/>
        </p:nvPicPr>
        <p:blipFill rotWithShape="1">
          <a:blip r:embed="rId5">
            <a:alphaModFix/>
          </a:blip>
          <a:srcRect r="61926" b="-16117"/>
          <a:stretch/>
        </p:blipFill>
        <p:spPr>
          <a:xfrm>
            <a:off x="878463" y="604921"/>
            <a:ext cx="624113" cy="845969"/>
          </a:xfrm>
          <a:prstGeom prst="rect">
            <a:avLst/>
          </a:prstGeom>
          <a:noFill/>
          <a:ln>
            <a:noFill/>
          </a:ln>
        </p:spPr>
      </p:pic>
      <p:pic>
        <p:nvPicPr>
          <p:cNvPr id="425" name="Google Shape;425;p33"/>
          <p:cNvPicPr preferRelativeResize="0"/>
          <p:nvPr/>
        </p:nvPicPr>
        <p:blipFill rotWithShape="1">
          <a:blip r:embed="rId6">
            <a:alphaModFix/>
          </a:blip>
          <a:srcRect/>
          <a:stretch/>
        </p:blipFill>
        <p:spPr>
          <a:xfrm>
            <a:off x="4472573" y="1221892"/>
            <a:ext cx="3246853" cy="533187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Συγχαρητήρια</a:t>
            </a:r>
            <a:endParaRPr/>
          </a:p>
        </p:txBody>
      </p:sp>
      <p:pic>
        <p:nvPicPr>
          <p:cNvPr id="432" name="Google Shape;432;p3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433" name="Google Shape;433;p3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434" name="Google Shape;434;p34"/>
          <p:cNvPicPr preferRelativeResize="0"/>
          <p:nvPr/>
        </p:nvPicPr>
        <p:blipFill rotWithShape="1">
          <a:blip r:embed="rId5">
            <a:alphaModFix/>
          </a:blip>
          <a:srcRect/>
          <a:stretch/>
        </p:blipFill>
        <p:spPr>
          <a:xfrm>
            <a:off x="3106426" y="1836882"/>
            <a:ext cx="5979147" cy="447501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el-GR" sz="4400" b="0" i="1" dirty="0">
                <a:solidFill>
                  <a:schemeClr val="accent1"/>
                </a:solidFill>
              </a:rPr>
              <a:t>Αναφορές</a:t>
            </a:r>
            <a:r>
              <a:rPr lang="de-AT" sz="4400" b="0" i="1" dirty="0">
                <a:solidFill>
                  <a:schemeClr val="accent1"/>
                </a:solidFill>
              </a:rPr>
              <a:t> Ι</a:t>
            </a:r>
            <a:br>
              <a:rPr lang="de-AT" sz="4400" dirty="0"/>
            </a:br>
            <a:endParaRPr dirty="0"/>
          </a:p>
        </p:txBody>
      </p:sp>
      <p:sp>
        <p:nvSpPr>
          <p:cNvPr id="441" name="Google Shape;441;p35"/>
          <p:cNvSpPr txBox="1">
            <a:spLocks noGrp="1"/>
          </p:cNvSpPr>
          <p:nvPr>
            <p:ph type="body" idx="1"/>
          </p:nvPr>
        </p:nvSpPr>
        <p:spPr>
          <a:xfrm>
            <a:off x="838200" y="1489587"/>
            <a:ext cx="10515600" cy="468737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de-AT" sz="2400" u="sng">
                <a:solidFill>
                  <a:schemeClr val="hlink"/>
                </a:solidFill>
                <a:hlinkClick r:id="rId3"/>
              </a:rPr>
              <a:t>Wie nutzen Sie digitale Kommunikationstools und -plattformen, um mit anderen zusammenzuarbeiten und sich zu vernetzen? (linkedin.com)</a:t>
            </a:r>
            <a:endParaRPr sz="2400"/>
          </a:p>
          <a:p>
            <a:pPr marL="228600" lvl="0" indent="-228600" algn="l" rtl="0">
              <a:lnSpc>
                <a:spcPct val="90000"/>
              </a:lnSpc>
              <a:spcBef>
                <a:spcPts val="1000"/>
              </a:spcBef>
              <a:spcAft>
                <a:spcPts val="0"/>
              </a:spcAft>
              <a:buClr>
                <a:schemeClr val="dk1"/>
              </a:buClr>
              <a:buSzPts val="2400"/>
              <a:buChar char="•"/>
            </a:pPr>
            <a:r>
              <a:rPr lang="de-AT" sz="2400" u="sng">
                <a:solidFill>
                  <a:schemeClr val="hlink"/>
                </a:solidFill>
                <a:hlinkClick r:id="rId4"/>
              </a:rPr>
              <a:t>15 Best Workplace Collaboration &amp; Communication Apps | elcom</a:t>
            </a:r>
            <a:endParaRPr sz="2400"/>
          </a:p>
          <a:p>
            <a:pPr marL="228600" lvl="0" indent="-228600" algn="l" rtl="0">
              <a:lnSpc>
                <a:spcPct val="90000"/>
              </a:lnSpc>
              <a:spcBef>
                <a:spcPts val="1000"/>
              </a:spcBef>
              <a:spcAft>
                <a:spcPts val="0"/>
              </a:spcAft>
              <a:buClr>
                <a:schemeClr val="dk1"/>
              </a:buClr>
              <a:buSzPts val="2400"/>
              <a:buChar char="•"/>
            </a:pPr>
            <a:r>
              <a:rPr lang="de-AT" sz="2400" u="sng">
                <a:solidFill>
                  <a:schemeClr val="hlink"/>
                </a:solidFill>
                <a:hlinkClick r:id="rId5"/>
              </a:rPr>
              <a:t>What is Microsoft Teams? - Microsoft Support</a:t>
            </a:r>
            <a:endParaRPr sz="2400"/>
          </a:p>
          <a:p>
            <a:pPr marL="228600" lvl="0" indent="-228600" algn="l" rtl="0">
              <a:lnSpc>
                <a:spcPct val="90000"/>
              </a:lnSpc>
              <a:spcBef>
                <a:spcPts val="1000"/>
              </a:spcBef>
              <a:spcAft>
                <a:spcPts val="0"/>
              </a:spcAft>
              <a:buClr>
                <a:schemeClr val="dk1"/>
              </a:buClr>
              <a:buSzPts val="2400"/>
              <a:buChar char="•"/>
            </a:pPr>
            <a:r>
              <a:rPr lang="de-AT" sz="2400" u="sng">
                <a:solidFill>
                  <a:schemeClr val="hlink"/>
                </a:solidFill>
                <a:hlinkClick r:id="rId6"/>
              </a:rPr>
              <a:t>How to Use Microsoft Teams Video Conference | GoSkills</a:t>
            </a:r>
            <a:endParaRPr sz="2400"/>
          </a:p>
          <a:p>
            <a:pPr marL="228600" lvl="0" indent="-228600" algn="l" rtl="0">
              <a:lnSpc>
                <a:spcPct val="90000"/>
              </a:lnSpc>
              <a:spcBef>
                <a:spcPts val="1000"/>
              </a:spcBef>
              <a:spcAft>
                <a:spcPts val="0"/>
              </a:spcAft>
              <a:buClr>
                <a:schemeClr val="dk1"/>
              </a:buClr>
              <a:buSzPts val="2400"/>
              <a:buChar char="•"/>
            </a:pPr>
            <a:r>
              <a:rPr lang="de-AT" sz="2400" u="sng">
                <a:solidFill>
                  <a:schemeClr val="hlink"/>
                </a:solidFill>
                <a:hlinkClick r:id="rId7"/>
              </a:rPr>
              <a:t>First things to know about chats in Microsoft Teams - Microsoft Support</a:t>
            </a:r>
            <a:endParaRPr sz="2400"/>
          </a:p>
          <a:p>
            <a:pPr marL="228600" lvl="0" indent="-228600" algn="l" rtl="0">
              <a:lnSpc>
                <a:spcPct val="90000"/>
              </a:lnSpc>
              <a:spcBef>
                <a:spcPts val="1000"/>
              </a:spcBef>
              <a:spcAft>
                <a:spcPts val="0"/>
              </a:spcAft>
              <a:buClr>
                <a:schemeClr val="dk1"/>
              </a:buClr>
              <a:buSzPts val="2400"/>
              <a:buChar char="•"/>
            </a:pPr>
            <a:r>
              <a:rPr lang="de-AT" sz="2400" u="sng">
                <a:solidFill>
                  <a:schemeClr val="hlink"/>
                </a:solidFill>
                <a:hlinkClick r:id="rId8"/>
              </a:rPr>
              <a:t>Google Workspace: Secure Online Productivity &amp; Collaboration Tools</a:t>
            </a:r>
            <a:endParaRPr sz="2400"/>
          </a:p>
          <a:p>
            <a:pPr marL="228600" lvl="0" indent="-228600" algn="l" rtl="0">
              <a:lnSpc>
                <a:spcPct val="90000"/>
              </a:lnSpc>
              <a:spcBef>
                <a:spcPts val="1000"/>
              </a:spcBef>
              <a:spcAft>
                <a:spcPts val="0"/>
              </a:spcAft>
              <a:buClr>
                <a:schemeClr val="dk1"/>
              </a:buClr>
              <a:buSzPts val="2400"/>
              <a:buChar char="•"/>
            </a:pPr>
            <a:r>
              <a:rPr lang="de-AT" sz="2400" u="sng">
                <a:solidFill>
                  <a:schemeClr val="hlink"/>
                </a:solidFill>
                <a:hlinkClick r:id="rId9"/>
              </a:rPr>
              <a:t>What you can do with Gmail - Google Workspace Learning Center</a:t>
            </a:r>
            <a:endParaRPr sz="2400"/>
          </a:p>
          <a:p>
            <a:pPr marL="228600" lvl="0" indent="-228600" algn="l" rtl="0">
              <a:lnSpc>
                <a:spcPct val="90000"/>
              </a:lnSpc>
              <a:spcBef>
                <a:spcPts val="1000"/>
              </a:spcBef>
              <a:spcAft>
                <a:spcPts val="0"/>
              </a:spcAft>
              <a:buClr>
                <a:schemeClr val="dk1"/>
              </a:buClr>
              <a:buSzPts val="2400"/>
              <a:buChar char="•"/>
            </a:pPr>
            <a:r>
              <a:rPr lang="de-AT" sz="2400" u="sng">
                <a:solidFill>
                  <a:schemeClr val="hlink"/>
                </a:solidFill>
                <a:hlinkClick r:id="rId10"/>
              </a:rPr>
              <a:t>Gmail: Introduction to Gmail (gcfglobal.org)</a:t>
            </a:r>
            <a:endParaRPr sz="2400"/>
          </a:p>
          <a:p>
            <a:pPr marL="0" lvl="0" indent="0" algn="l" rtl="0">
              <a:lnSpc>
                <a:spcPct val="90000"/>
              </a:lnSpc>
              <a:spcBef>
                <a:spcPts val="1000"/>
              </a:spcBef>
              <a:spcAft>
                <a:spcPts val="0"/>
              </a:spcAft>
              <a:buClr>
                <a:schemeClr val="dk1"/>
              </a:buClr>
              <a:buSzPts val="1100"/>
              <a:buNone/>
            </a:pPr>
            <a:endParaRPr sz="1100"/>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442" name="Google Shape;442;p35"/>
          <p:cNvPicPr preferRelativeResize="0"/>
          <p:nvPr/>
        </p:nvPicPr>
        <p:blipFill rotWithShape="1">
          <a:blip r:embed="rId11">
            <a:alphaModFix/>
          </a:blip>
          <a:srcRect/>
          <a:stretch/>
        </p:blipFill>
        <p:spPr>
          <a:xfrm>
            <a:off x="320512" y="5585931"/>
            <a:ext cx="1182064" cy="1182064"/>
          </a:xfrm>
          <a:prstGeom prst="rect">
            <a:avLst/>
          </a:prstGeom>
          <a:noFill/>
          <a:ln>
            <a:noFill/>
          </a:ln>
        </p:spPr>
      </p:pic>
      <p:pic>
        <p:nvPicPr>
          <p:cNvPr id="443" name="Google Shape;443;p35"/>
          <p:cNvPicPr preferRelativeResize="0"/>
          <p:nvPr/>
        </p:nvPicPr>
        <p:blipFill rotWithShape="1">
          <a:blip r:embed="rId12">
            <a:alphaModFix/>
          </a:blip>
          <a:srcRect/>
          <a:stretch/>
        </p:blipFill>
        <p:spPr>
          <a:xfrm>
            <a:off x="9498964" y="6062785"/>
            <a:ext cx="2372524" cy="49823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el-GR" sz="4400" b="0" i="1" dirty="0">
                <a:solidFill>
                  <a:schemeClr val="accent1"/>
                </a:solidFill>
              </a:rPr>
              <a:t>Αναφορές</a:t>
            </a:r>
            <a:r>
              <a:rPr lang="de-AT" sz="4400" b="0" i="1" dirty="0">
                <a:solidFill>
                  <a:schemeClr val="accent1"/>
                </a:solidFill>
              </a:rPr>
              <a:t> II</a:t>
            </a:r>
            <a:br>
              <a:rPr lang="de-AT" sz="4400" dirty="0"/>
            </a:br>
            <a:endParaRPr dirty="0"/>
          </a:p>
        </p:txBody>
      </p:sp>
      <p:sp>
        <p:nvSpPr>
          <p:cNvPr id="450" name="Google Shape;450;p36"/>
          <p:cNvSpPr txBox="1">
            <a:spLocks noGrp="1"/>
          </p:cNvSpPr>
          <p:nvPr>
            <p:ph type="body" idx="1"/>
          </p:nvPr>
        </p:nvSpPr>
        <p:spPr>
          <a:xfrm>
            <a:off x="838200" y="1489587"/>
            <a:ext cx="10515600" cy="468737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de-AT" sz="2400" u="sng">
                <a:solidFill>
                  <a:schemeClr val="hlink"/>
                </a:solidFill>
                <a:hlinkClick r:id="rId3"/>
              </a:rPr>
              <a:t>Google Tips: Getting Started with Google Calendar (gcfglobal.org)</a:t>
            </a:r>
            <a:endParaRPr sz="2400"/>
          </a:p>
          <a:p>
            <a:pPr marL="228600" lvl="0" indent="-228600" algn="l" rtl="0">
              <a:lnSpc>
                <a:spcPct val="90000"/>
              </a:lnSpc>
              <a:spcBef>
                <a:spcPts val="1000"/>
              </a:spcBef>
              <a:spcAft>
                <a:spcPts val="0"/>
              </a:spcAft>
              <a:buClr>
                <a:schemeClr val="dk1"/>
              </a:buClr>
              <a:buSzPts val="2400"/>
              <a:buChar char="•"/>
            </a:pPr>
            <a:r>
              <a:rPr lang="de-AT" sz="2400" u="sng">
                <a:solidFill>
                  <a:schemeClr val="hlink"/>
                </a:solidFill>
                <a:hlinkClick r:id="rId4"/>
              </a:rPr>
              <a:t>Google Drive: All About Google Drive (gcfglobal.org)</a:t>
            </a:r>
            <a:endParaRPr sz="2400"/>
          </a:p>
          <a:p>
            <a:pPr marL="228600" lvl="0" indent="-228600" algn="l" rtl="0">
              <a:lnSpc>
                <a:spcPct val="90000"/>
              </a:lnSpc>
              <a:spcBef>
                <a:spcPts val="1000"/>
              </a:spcBef>
              <a:spcAft>
                <a:spcPts val="0"/>
              </a:spcAft>
              <a:buClr>
                <a:schemeClr val="dk1"/>
              </a:buClr>
              <a:buSzPts val="2400"/>
              <a:buChar char="•"/>
            </a:pPr>
            <a:r>
              <a:rPr lang="de-AT" sz="2400" u="sng">
                <a:solidFill>
                  <a:schemeClr val="hlink"/>
                </a:solidFill>
                <a:hlinkClick r:id="rId5"/>
              </a:rPr>
              <a:t>Start or schedule a Google Meet video meeting - Android - Google Meet Help</a:t>
            </a:r>
            <a:endParaRPr sz="2400"/>
          </a:p>
          <a:p>
            <a:pPr marL="228600" lvl="0" indent="-228600" algn="l" rtl="0">
              <a:lnSpc>
                <a:spcPct val="90000"/>
              </a:lnSpc>
              <a:spcBef>
                <a:spcPts val="1000"/>
              </a:spcBef>
              <a:spcAft>
                <a:spcPts val="0"/>
              </a:spcAft>
              <a:buClr>
                <a:schemeClr val="dk1"/>
              </a:buClr>
              <a:buSzPts val="2400"/>
              <a:buChar char="•"/>
            </a:pPr>
            <a:r>
              <a:rPr lang="de-AT" sz="2400" u="sng">
                <a:solidFill>
                  <a:schemeClr val="hlink"/>
                </a:solidFill>
                <a:hlinkClick r:id="rId6"/>
              </a:rPr>
              <a:t>How Is Google Meet Different From The Free Version? (tscloud.com.my)</a:t>
            </a:r>
            <a:endParaRPr sz="2400"/>
          </a:p>
          <a:p>
            <a:pPr marL="228600" lvl="0" indent="-228600" algn="l" rtl="0">
              <a:lnSpc>
                <a:spcPct val="90000"/>
              </a:lnSpc>
              <a:spcBef>
                <a:spcPts val="1000"/>
              </a:spcBef>
              <a:spcAft>
                <a:spcPts val="0"/>
              </a:spcAft>
              <a:buClr>
                <a:schemeClr val="dk1"/>
              </a:buClr>
              <a:buSzPts val="2400"/>
              <a:buChar char="•"/>
            </a:pPr>
            <a:r>
              <a:rPr lang="de-AT" sz="2400" u="sng">
                <a:solidFill>
                  <a:schemeClr val="hlink"/>
                </a:solidFill>
                <a:hlinkClick r:id="rId7"/>
              </a:rPr>
              <a:t>Google Meet: Your complete Guide to mastering online meetings (wisestamp.com)</a:t>
            </a:r>
            <a:endParaRPr sz="2400"/>
          </a:p>
          <a:p>
            <a:pPr marL="228600" lvl="0" indent="-228600" algn="l" rtl="0">
              <a:lnSpc>
                <a:spcPct val="90000"/>
              </a:lnSpc>
              <a:spcBef>
                <a:spcPts val="1000"/>
              </a:spcBef>
              <a:spcAft>
                <a:spcPts val="0"/>
              </a:spcAft>
              <a:buClr>
                <a:schemeClr val="dk1"/>
              </a:buClr>
              <a:buSzPts val="2400"/>
              <a:buChar char="•"/>
            </a:pPr>
            <a:r>
              <a:rPr lang="de-AT" sz="2400" u="sng">
                <a:solidFill>
                  <a:schemeClr val="hlink"/>
                </a:solidFill>
                <a:hlinkClick r:id="rId8"/>
              </a:rPr>
              <a:t>Google Chat: The 2023 Definitive Guide | DragApp.com</a:t>
            </a:r>
            <a:endParaRPr sz="2400"/>
          </a:p>
          <a:p>
            <a:pPr marL="0" lvl="0" indent="0" algn="l" rtl="0">
              <a:lnSpc>
                <a:spcPct val="90000"/>
              </a:lnSpc>
              <a:spcBef>
                <a:spcPts val="1000"/>
              </a:spcBef>
              <a:spcAft>
                <a:spcPts val="0"/>
              </a:spcAft>
              <a:buClr>
                <a:schemeClr val="dk1"/>
              </a:buClr>
              <a:buSzPts val="1600"/>
              <a:buNone/>
            </a:pPr>
            <a:endParaRPr sz="1600"/>
          </a:p>
          <a:p>
            <a:pPr marL="0" lvl="0" indent="0" algn="l" rtl="0">
              <a:lnSpc>
                <a:spcPct val="90000"/>
              </a:lnSpc>
              <a:spcBef>
                <a:spcPts val="1000"/>
              </a:spcBef>
              <a:spcAft>
                <a:spcPts val="0"/>
              </a:spcAft>
              <a:buClr>
                <a:schemeClr val="dk1"/>
              </a:buClr>
              <a:buSzPts val="2400"/>
              <a:buNone/>
            </a:pPr>
            <a:r>
              <a:rPr lang="de-AT" sz="2400"/>
              <a:t>Φωτογραφίες:</a:t>
            </a:r>
            <a:endParaRPr/>
          </a:p>
          <a:p>
            <a:pPr marL="228600" lvl="0" indent="-228600" algn="l" rtl="0">
              <a:lnSpc>
                <a:spcPct val="90000"/>
              </a:lnSpc>
              <a:spcBef>
                <a:spcPts val="1000"/>
              </a:spcBef>
              <a:spcAft>
                <a:spcPts val="0"/>
              </a:spcAft>
              <a:buClr>
                <a:schemeClr val="dk1"/>
              </a:buClr>
              <a:buSzPts val="2400"/>
              <a:buChar char="•"/>
            </a:pPr>
            <a:r>
              <a:rPr lang="de-AT" sz="2400" u="sng">
                <a:solidFill>
                  <a:schemeClr val="hlink"/>
                </a:solidFill>
                <a:hlinkClick r:id="rId9"/>
              </a:rPr>
              <a:t>www.pixabay.com</a:t>
            </a:r>
            <a:r>
              <a:rPr lang="de-AT" sz="2400"/>
              <a:t> </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451" name="Google Shape;451;p36"/>
          <p:cNvPicPr preferRelativeResize="0"/>
          <p:nvPr/>
        </p:nvPicPr>
        <p:blipFill rotWithShape="1">
          <a:blip r:embed="rId10">
            <a:alphaModFix/>
          </a:blip>
          <a:srcRect/>
          <a:stretch/>
        </p:blipFill>
        <p:spPr>
          <a:xfrm>
            <a:off x="320512" y="5585931"/>
            <a:ext cx="1182064" cy="1182064"/>
          </a:xfrm>
          <a:prstGeom prst="rect">
            <a:avLst/>
          </a:prstGeom>
          <a:noFill/>
          <a:ln>
            <a:noFill/>
          </a:ln>
        </p:spPr>
      </p:pic>
      <p:pic>
        <p:nvPicPr>
          <p:cNvPr id="452" name="Google Shape;452;p36"/>
          <p:cNvPicPr preferRelativeResize="0"/>
          <p:nvPr/>
        </p:nvPicPr>
        <p:blipFill rotWithShape="1">
          <a:blip r:embed="rId11">
            <a:alphaModFix/>
          </a:blip>
          <a:srcRect/>
          <a:stretch/>
        </p:blipFill>
        <p:spPr>
          <a:xfrm>
            <a:off x="9498964" y="6062785"/>
            <a:ext cx="2372524" cy="49823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37"/>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458" name="Google Shape;458;p37"/>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459" name="Google Shape;459;p37"/>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37"/>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37"/>
          <p:cNvSpPr/>
          <p:nvPr/>
        </p:nvSpPr>
        <p:spPr>
          <a:xfrm>
            <a:off x="3556961" y="574798"/>
            <a:ext cx="7592820"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4000" b="0" cap="none" dirty="0">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p>
        </p:txBody>
      </p:sp>
      <p:pic>
        <p:nvPicPr>
          <p:cNvPr id="462" name="Google Shape;462;p37"/>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463" name="Google Shape;463;p37"/>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464" name="Google Shape;464;p37"/>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465" name="Google Shape;465;p37"/>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466" name="Google Shape;466;p37"/>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467" name="Google Shape;467;p37"/>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1800">
                <a:solidFill>
                  <a:schemeClr val="dk1"/>
                </a:solidFill>
                <a:latin typeface="Calibri"/>
                <a:ea typeface="Calibri"/>
                <a:cs typeface="Calibri"/>
                <a:sym typeface="Calibri"/>
              </a:rPr>
              <a:t>Αριθμός έργου: 2022-1-AT01-KA220-ADU-00008513</a:t>
            </a:r>
            <a:endParaRPr sz="1800">
              <a:solidFill>
                <a:schemeClr val="dk1"/>
              </a:solidFill>
              <a:latin typeface="Calibri"/>
              <a:ea typeface="Calibri"/>
              <a:cs typeface="Calibri"/>
              <a:sym typeface="Calibri"/>
            </a:endParaRPr>
          </a:p>
        </p:txBody>
      </p:sp>
      <p:pic>
        <p:nvPicPr>
          <p:cNvPr id="468" name="Google Shape;468;p37"/>
          <p:cNvPicPr preferRelativeResize="0"/>
          <p:nvPr/>
        </p:nvPicPr>
        <p:blipFill rotWithShape="1">
          <a:blip r:embed="rId10">
            <a:alphaModFix/>
          </a:blip>
          <a:srcRect/>
          <a:stretch/>
        </p:blipFill>
        <p:spPr>
          <a:xfrm>
            <a:off x="5957170" y="3342054"/>
            <a:ext cx="3293857" cy="7786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24439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Ποιο εργαλείο να χρησιμοποιήσω;</a:t>
            </a:r>
            <a:endParaRPr/>
          </a:p>
        </p:txBody>
      </p:sp>
      <p:pic>
        <p:nvPicPr>
          <p:cNvPr id="121" name="Google Shape;121;p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2" name="Google Shape;122;p4"/>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23" name="Google Shape;123;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124" name="Google Shape;124;p4"/>
          <p:cNvPicPr preferRelativeResize="0"/>
          <p:nvPr/>
        </p:nvPicPr>
        <p:blipFill rotWithShape="1">
          <a:blip r:embed="rId5">
            <a:alphaModFix/>
          </a:blip>
          <a:srcRect/>
          <a:stretch/>
        </p:blipFill>
        <p:spPr>
          <a:xfrm>
            <a:off x="8840475" y="156325"/>
            <a:ext cx="3272701" cy="3272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Εργαλεία για ψηφιακή επικοινωνία &amp; συνεργασία</a:t>
            </a:r>
            <a:endParaRPr/>
          </a:p>
        </p:txBody>
      </p:sp>
      <p:pic>
        <p:nvPicPr>
          <p:cNvPr id="131" name="Google Shape;131;p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32" name="Google Shape;132;p5"/>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33" name="Google Shape;13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34" name="Google Shape;134;p5"/>
          <p:cNvSpPr txBox="1"/>
          <p:nvPr/>
        </p:nvSpPr>
        <p:spPr>
          <a:xfrm>
            <a:off x="1502576" y="1825625"/>
            <a:ext cx="9571971" cy="3969290"/>
          </a:xfrm>
          <a:prstGeom prst="rect">
            <a:avLst/>
          </a:prstGeom>
          <a:noFill/>
          <a:ln>
            <a:noFill/>
          </a:ln>
        </p:spPr>
        <p:txBody>
          <a:bodyPr spcFirstLastPara="1" wrap="square" lIns="91425" tIns="45700" rIns="91425" bIns="45700" anchor="t" anchorCtr="0">
            <a:normAutofit/>
          </a:bodyPr>
          <a:lstStyle/>
          <a:p>
            <a:pPr marL="228600" marR="0" lvl="0" indent="-25400" algn="l" rtl="0">
              <a:lnSpc>
                <a:spcPct val="90000"/>
              </a:lnSpc>
              <a:spcBef>
                <a:spcPts val="1000"/>
              </a:spcBef>
              <a:spcAft>
                <a:spcPts val="0"/>
              </a:spcAft>
              <a:buClr>
                <a:schemeClr val="dk1"/>
              </a:buClr>
              <a:buSzPts val="3200"/>
              <a:buFont typeface="Noto Sans Symbols"/>
              <a:buNone/>
            </a:pPr>
            <a:endParaRPr sz="3200" i="1" dirty="0">
              <a:solidFill>
                <a:srgbClr val="202124"/>
              </a:solidFill>
              <a:latin typeface="arial"/>
              <a:ea typeface="arial"/>
              <a:cs typeface="arial"/>
              <a:sym typeface="arial"/>
            </a:endParaRPr>
          </a:p>
          <a:p>
            <a:pPr marL="228600" marR="0" lvl="0" indent="-25400" algn="l" rtl="0">
              <a:lnSpc>
                <a:spcPct val="90000"/>
              </a:lnSpc>
              <a:spcBef>
                <a:spcPts val="1000"/>
              </a:spcBef>
              <a:spcAft>
                <a:spcPts val="0"/>
              </a:spcAft>
              <a:buClr>
                <a:schemeClr val="dk1"/>
              </a:buClr>
              <a:buSzPts val="3200"/>
              <a:buFont typeface="Noto Sans Symbols"/>
              <a:buNone/>
            </a:pPr>
            <a:endParaRPr sz="3200" i="1" dirty="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3200"/>
              <a:buFont typeface="Noto Sans Symbols"/>
              <a:buChar char="✔"/>
            </a:pPr>
            <a:r>
              <a:rPr lang="el-GR" sz="3200" i="1" dirty="0">
                <a:solidFill>
                  <a:srgbClr val="202124"/>
                </a:solidFill>
                <a:latin typeface="arial"/>
                <a:ea typeface="arial"/>
                <a:cs typeface="arial"/>
                <a:sym typeface="arial"/>
              </a:rPr>
              <a:t> </a:t>
            </a:r>
            <a:r>
              <a:rPr lang="de-AT" sz="3200" i="1" dirty="0">
                <a:solidFill>
                  <a:srgbClr val="202124"/>
                </a:solidFill>
                <a:latin typeface="arial"/>
                <a:ea typeface="arial"/>
                <a:cs typeface="arial"/>
                <a:sym typeface="arial"/>
              </a:rPr>
              <a:t>Microsoft Teams</a:t>
            </a:r>
            <a:endParaRPr dirty="0"/>
          </a:p>
          <a:p>
            <a:pPr marL="0" marR="0" lvl="0" indent="0" algn="l" rtl="0">
              <a:lnSpc>
                <a:spcPct val="90000"/>
              </a:lnSpc>
              <a:spcBef>
                <a:spcPts val="1000"/>
              </a:spcBef>
              <a:spcAft>
                <a:spcPts val="0"/>
              </a:spcAft>
              <a:buClr>
                <a:schemeClr val="dk1"/>
              </a:buClr>
              <a:buSzPts val="3200"/>
              <a:buFont typeface="Arial"/>
              <a:buNone/>
            </a:pPr>
            <a:endParaRPr sz="3200" i="1" dirty="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3200"/>
              <a:buFont typeface="Noto Sans Symbols"/>
              <a:buChar char="✔"/>
            </a:pPr>
            <a:r>
              <a:rPr lang="de-AT" sz="3200" i="1" dirty="0">
                <a:solidFill>
                  <a:srgbClr val="202124"/>
                </a:solidFill>
                <a:latin typeface="arial"/>
                <a:ea typeface="arial"/>
                <a:cs typeface="arial"/>
                <a:sym typeface="arial"/>
              </a:rPr>
              <a:t> Google Workspace (Χώροι εργασίας</a:t>
            </a:r>
            <a:r>
              <a:rPr lang="de-AT" sz="3200" dirty="0">
                <a:solidFill>
                  <a:srgbClr val="202124"/>
                </a:solidFill>
                <a:latin typeface="arial"/>
                <a:ea typeface="arial"/>
                <a:cs typeface="arial"/>
                <a:sym typeface="arial"/>
              </a:rPr>
              <a:t>)</a:t>
            </a:r>
            <a:endParaRPr dirty="0"/>
          </a:p>
          <a:p>
            <a:pPr marL="228600" marR="0" lvl="0" indent="-50800" algn="l" rtl="0">
              <a:lnSpc>
                <a:spcPct val="90000"/>
              </a:lnSpc>
              <a:spcBef>
                <a:spcPts val="1000"/>
              </a:spcBef>
              <a:spcAft>
                <a:spcPts val="0"/>
              </a:spcAft>
              <a:buClr>
                <a:schemeClr val="dk1"/>
              </a:buClr>
              <a:buSzPts val="2800"/>
              <a:buFont typeface="Arial"/>
              <a:buNone/>
            </a:pPr>
            <a:endParaRPr sz="2800" dirty="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dirty="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dirty="0">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dirty="0">
              <a:solidFill>
                <a:schemeClr val="dk1"/>
              </a:solidFill>
              <a:latin typeface="Calibri"/>
              <a:ea typeface="Calibri"/>
              <a:cs typeface="Calibri"/>
              <a:sym typeface="Calibri"/>
            </a:endParaRPr>
          </a:p>
        </p:txBody>
      </p:sp>
      <p:pic>
        <p:nvPicPr>
          <p:cNvPr id="135" name="Google Shape;135;p5"/>
          <p:cNvPicPr preferRelativeResize="0"/>
          <p:nvPr/>
        </p:nvPicPr>
        <p:blipFill rotWithShape="1">
          <a:blip r:embed="rId5">
            <a:alphaModFix/>
          </a:blip>
          <a:srcRect/>
          <a:stretch/>
        </p:blipFill>
        <p:spPr>
          <a:xfrm>
            <a:off x="7123097" y="1283854"/>
            <a:ext cx="4751734" cy="28510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Microsoft Teams</a:t>
            </a:r>
            <a:endParaRPr/>
          </a:p>
        </p:txBody>
      </p:sp>
      <p:pic>
        <p:nvPicPr>
          <p:cNvPr id="142" name="Google Shape;142;p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43" name="Google Shape;143;p6"/>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44" name="Google Shape;144;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145" name="Google Shape;145;p6">
            <a:hlinkClick r:id="rId5"/>
          </p:cNvPr>
          <p:cNvPicPr preferRelativeResize="0"/>
          <p:nvPr/>
        </p:nvPicPr>
        <p:blipFill rotWithShape="1">
          <a:blip r:embed="rId6">
            <a:alphaModFix/>
          </a:blip>
          <a:srcRect/>
          <a:stretch/>
        </p:blipFill>
        <p:spPr>
          <a:xfrm>
            <a:off x="4019358" y="1913803"/>
            <a:ext cx="4000883" cy="39258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Λειτουργίες του Microsoft Teams</a:t>
            </a:r>
            <a:endParaRPr/>
          </a:p>
        </p:txBody>
      </p:sp>
      <p:pic>
        <p:nvPicPr>
          <p:cNvPr id="152" name="Google Shape;152;p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3" name="Google Shape;153;p7"/>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54" name="Google Shape;154;p7"/>
          <p:cNvPicPr preferRelativeResize="0"/>
          <p:nvPr/>
        </p:nvPicPr>
        <p:blipFill rotWithShape="1">
          <a:blip r:embed="rId5">
            <a:alphaModFix/>
          </a:blip>
          <a:srcRect/>
          <a:stretch/>
        </p:blipFill>
        <p:spPr>
          <a:xfrm>
            <a:off x="2688621" y="1690688"/>
            <a:ext cx="6814758" cy="42006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Τι είναι μία ομάδα;</a:t>
            </a:r>
            <a:endParaRPr/>
          </a:p>
        </p:txBody>
      </p:sp>
      <p:pic>
        <p:nvPicPr>
          <p:cNvPr id="161" name="Google Shape;161;p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2" name="Google Shape;162;p8"/>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63" name="Google Shape;163;p8">
            <a:hlinkClick r:id="rId5"/>
          </p:cNvPr>
          <p:cNvPicPr preferRelativeResize="0"/>
          <p:nvPr/>
        </p:nvPicPr>
        <p:blipFill rotWithShape="1">
          <a:blip r:embed="rId6">
            <a:alphaModFix/>
          </a:blip>
          <a:srcRect/>
          <a:stretch/>
        </p:blipFill>
        <p:spPr>
          <a:xfrm>
            <a:off x="6868652" y="2403987"/>
            <a:ext cx="4198056" cy="2587708"/>
          </a:xfrm>
          <a:prstGeom prst="rect">
            <a:avLst/>
          </a:prstGeom>
          <a:noFill/>
          <a:ln>
            <a:noFill/>
          </a:ln>
        </p:spPr>
      </p:pic>
      <p:sp>
        <p:nvSpPr>
          <p:cNvPr id="164" name="Google Shape;164;p8"/>
          <p:cNvSpPr txBox="1"/>
          <p:nvPr/>
        </p:nvSpPr>
        <p:spPr>
          <a:xfrm>
            <a:off x="1364734" y="1502463"/>
            <a:ext cx="9571971" cy="3969290"/>
          </a:xfrm>
          <a:prstGeom prst="rect">
            <a:avLst/>
          </a:prstGeom>
          <a:noFill/>
          <a:ln>
            <a:noFill/>
          </a:ln>
        </p:spPr>
        <p:txBody>
          <a:bodyPr spcFirstLastPara="1" wrap="square" lIns="91425" tIns="45700" rIns="91425" bIns="45700" anchor="t" anchorCtr="0">
            <a:normAutofit/>
          </a:bodyPr>
          <a:lstStyle/>
          <a:p>
            <a:pPr marL="228600" marR="0" lvl="0" indent="-25400" algn="l" rtl="0">
              <a:lnSpc>
                <a:spcPct val="90000"/>
              </a:lnSpc>
              <a:spcBef>
                <a:spcPts val="1000"/>
              </a:spcBef>
              <a:spcAft>
                <a:spcPts val="0"/>
              </a:spcAft>
              <a:buClr>
                <a:schemeClr val="dk1"/>
              </a:buClr>
              <a:buSzPct val="100000"/>
              <a:buFont typeface="Noto Sans Symbols"/>
              <a:buNone/>
            </a:pPr>
            <a:endParaRPr sz="3200" i="1" dirty="0">
              <a:solidFill>
                <a:srgbClr val="202124"/>
              </a:solidFill>
              <a:latin typeface="arial"/>
              <a:ea typeface="arial"/>
              <a:cs typeface="arial"/>
              <a:sym typeface="arial"/>
            </a:endParaRPr>
          </a:p>
          <a:p>
            <a:pPr marL="228600" marR="0" lvl="0" indent="-167640" algn="l" rtl="0">
              <a:lnSpc>
                <a:spcPct val="90000"/>
              </a:lnSpc>
              <a:spcBef>
                <a:spcPts val="1000"/>
              </a:spcBef>
              <a:spcAft>
                <a:spcPts val="0"/>
              </a:spcAft>
              <a:buClr>
                <a:srgbClr val="202124"/>
              </a:buClr>
              <a:buSzPct val="100000"/>
              <a:buFont typeface="Noto Sans Symbols"/>
              <a:buChar char="✔"/>
            </a:pPr>
            <a:r>
              <a:rPr lang="de-AT" sz="3200" i="1" dirty="0">
                <a:solidFill>
                  <a:srgbClr val="202124"/>
                </a:solidFill>
                <a:latin typeface="arial"/>
                <a:ea typeface="arial"/>
                <a:cs typeface="arial"/>
                <a:sym typeface="arial"/>
              </a:rPr>
              <a:t> Γκρουπ ατόμων</a:t>
            </a:r>
            <a:endParaRPr sz="3200" i="1" dirty="0">
              <a:solidFill>
                <a:srgbClr val="202124"/>
              </a:solidFill>
              <a:latin typeface="arial"/>
              <a:ea typeface="arial"/>
              <a:cs typeface="arial"/>
              <a:sym typeface="arial"/>
            </a:endParaRPr>
          </a:p>
          <a:p>
            <a:pPr marL="228600" marR="0" lvl="0" indent="-25400" algn="l" rtl="0">
              <a:lnSpc>
                <a:spcPct val="90000"/>
              </a:lnSpc>
              <a:spcBef>
                <a:spcPts val="1000"/>
              </a:spcBef>
              <a:spcAft>
                <a:spcPts val="0"/>
              </a:spcAft>
              <a:buClr>
                <a:schemeClr val="dk1"/>
              </a:buClr>
              <a:buSzPct val="100000"/>
              <a:buFont typeface="Noto Sans Symbols"/>
              <a:buNone/>
            </a:pPr>
            <a:endParaRPr sz="3200" i="1" dirty="0">
              <a:solidFill>
                <a:srgbClr val="202124"/>
              </a:solidFill>
              <a:latin typeface="arial"/>
              <a:ea typeface="arial"/>
              <a:cs typeface="arial"/>
              <a:sym typeface="arial"/>
            </a:endParaRPr>
          </a:p>
          <a:p>
            <a:pPr marL="228600" marR="0" lvl="0" indent="-167640" algn="l" rtl="0">
              <a:lnSpc>
                <a:spcPct val="90000"/>
              </a:lnSpc>
              <a:spcBef>
                <a:spcPts val="1000"/>
              </a:spcBef>
              <a:spcAft>
                <a:spcPts val="0"/>
              </a:spcAft>
              <a:buClr>
                <a:srgbClr val="202124"/>
              </a:buClr>
              <a:buSzPct val="100000"/>
              <a:buFont typeface="Noto Sans Symbols"/>
              <a:buChar char="✔"/>
            </a:pPr>
            <a:r>
              <a:rPr lang="de-AT" sz="3200" i="1" dirty="0">
                <a:solidFill>
                  <a:srgbClr val="202124"/>
                </a:solidFill>
                <a:latin typeface="arial"/>
                <a:ea typeface="arial"/>
                <a:cs typeface="arial"/>
                <a:sym typeface="arial"/>
              </a:rPr>
              <a:t> Κανάλι</a:t>
            </a:r>
            <a:endParaRPr sz="3200" i="1" dirty="0">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endParaRPr sz="3200" i="1" dirty="0">
              <a:solidFill>
                <a:srgbClr val="202124"/>
              </a:solidFill>
              <a:latin typeface="arial"/>
              <a:ea typeface="arial"/>
              <a:cs typeface="arial"/>
              <a:sym typeface="arial"/>
            </a:endParaRPr>
          </a:p>
          <a:p>
            <a:pPr marL="228600" marR="0" lvl="0" indent="-167640" algn="l" rtl="0">
              <a:lnSpc>
                <a:spcPct val="90000"/>
              </a:lnSpc>
              <a:spcBef>
                <a:spcPts val="1000"/>
              </a:spcBef>
              <a:spcAft>
                <a:spcPts val="0"/>
              </a:spcAft>
              <a:buClr>
                <a:srgbClr val="202124"/>
              </a:buClr>
              <a:buSzPct val="100000"/>
              <a:buFont typeface="Noto Sans Symbols"/>
              <a:buChar char="✔"/>
            </a:pPr>
            <a:r>
              <a:rPr lang="de-AT" sz="3200" i="1" dirty="0">
                <a:solidFill>
                  <a:srgbClr val="202124"/>
                </a:solidFill>
                <a:latin typeface="arial"/>
                <a:ea typeface="arial"/>
                <a:cs typeface="arial"/>
                <a:sym typeface="arial"/>
              </a:rPr>
              <a:t> Καρτέλα</a:t>
            </a:r>
            <a:endParaRPr sz="3200" dirty="0">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endParaRPr sz="3200" dirty="0">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ct val="100000"/>
              <a:buFont typeface="Arial"/>
              <a:buNone/>
            </a:pPr>
            <a:endParaRPr sz="2800" dirty="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dirty="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dirty="0">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ct val="43714"/>
              <a:buFont typeface="Arial"/>
              <a:buNone/>
            </a:pPr>
            <a:endParaRPr sz="28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Κατάσταση</a:t>
            </a:r>
            <a:endParaRPr/>
          </a:p>
        </p:txBody>
      </p:sp>
      <p:pic>
        <p:nvPicPr>
          <p:cNvPr id="171" name="Google Shape;171;p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2" name="Google Shape;172;p9"/>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73" name="Google Shape;173;p9"/>
          <p:cNvPicPr preferRelativeResize="0"/>
          <p:nvPr/>
        </p:nvPicPr>
        <p:blipFill rotWithShape="1">
          <a:blip r:embed="rId5">
            <a:alphaModFix/>
          </a:blip>
          <a:srcRect/>
          <a:stretch/>
        </p:blipFill>
        <p:spPr>
          <a:xfrm>
            <a:off x="3923071" y="1180925"/>
            <a:ext cx="3673116" cy="472257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6890</Words>
  <Application>Microsoft Office PowerPoint</Application>
  <PresentationFormat>Widescreen</PresentationFormat>
  <Paragraphs>451</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Quattrocento Sans</vt:lpstr>
      <vt:lpstr>Noto Sans Symbols</vt:lpstr>
      <vt:lpstr>Mulish</vt:lpstr>
      <vt:lpstr>Arial</vt:lpstr>
      <vt:lpstr>Arial</vt:lpstr>
      <vt:lpstr>Quicksand</vt:lpstr>
      <vt:lpstr>Calibri</vt:lpstr>
      <vt:lpstr>Roboto</vt:lpstr>
      <vt:lpstr>Office Theme</vt:lpstr>
      <vt:lpstr> Πρόγραμμα μικτής μάθησης</vt:lpstr>
      <vt:lpstr>Στόχοι και μαθησιακά αποτελέσματα</vt:lpstr>
      <vt:lpstr>Εργαλεία για ψηφιακή επικοινωνία &amp; συνεργασία</vt:lpstr>
      <vt:lpstr>Ποιο εργαλείο να χρησιμοποιήσω;</vt:lpstr>
      <vt:lpstr>Εργαλεία για ψηφιακή επικοινωνία &amp; συνεργασία</vt:lpstr>
      <vt:lpstr>Microsoft Teams</vt:lpstr>
      <vt:lpstr>Λειτουργίες του Microsoft Teams</vt:lpstr>
      <vt:lpstr>Τι είναι μία ομάδα;</vt:lpstr>
      <vt:lpstr>Κατάσταση</vt:lpstr>
      <vt:lpstr>Τηλεδιασκέψεις</vt:lpstr>
      <vt:lpstr>Τηλεδιασκέψεις</vt:lpstr>
      <vt:lpstr>Τηλεδιασκέψεις</vt:lpstr>
      <vt:lpstr>Άμεσα μηνύματα</vt:lpstr>
      <vt:lpstr>Εργασίες</vt:lpstr>
      <vt:lpstr>Οι Εργασίες μου</vt:lpstr>
      <vt:lpstr>PowerPoint Presentation</vt:lpstr>
      <vt:lpstr>Εργαλεία Google Workspace</vt:lpstr>
      <vt:lpstr> Gmail</vt:lpstr>
      <vt:lpstr> Gmail</vt:lpstr>
      <vt:lpstr>   Google Calendar</vt:lpstr>
      <vt:lpstr>   Google Calendar</vt:lpstr>
      <vt:lpstr>     Πλοήγηση   Συμβάντα </vt:lpstr>
      <vt:lpstr> Διαμοιρασμός ημερολογίων</vt:lpstr>
      <vt:lpstr> Google Drive</vt:lpstr>
      <vt:lpstr> Έγγραφα στο Google Drive</vt:lpstr>
      <vt:lpstr> Google Meet</vt:lpstr>
      <vt:lpstr> Google Meet</vt:lpstr>
      <vt:lpstr> Ξεκινήστε το Google Meet</vt:lpstr>
      <vt:lpstr> Ρυθμίσεις</vt:lpstr>
      <vt:lpstr> Έναρξη ή προγραμματισμός</vt:lpstr>
      <vt:lpstr> Google Chat</vt:lpstr>
      <vt:lpstr> Έναρξη μίας συνομιλίας</vt:lpstr>
      <vt:lpstr>  Δωμάτια</vt:lpstr>
      <vt:lpstr>Συγχαρητήρια</vt:lpstr>
      <vt:lpstr>Αναφορές Ι </vt:lpstr>
      <vt:lpstr>Αναφορές II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Πρόγραμμα μικτής μάθησης</dc:title>
  <dc:creator>admin</dc:creator>
  <cp:lastModifiedBy>Vicky Axaopoulou</cp:lastModifiedBy>
  <cp:revision>29</cp:revision>
  <dcterms:created xsi:type="dcterms:W3CDTF">2023-12-01T07:14:57Z</dcterms:created>
  <dcterms:modified xsi:type="dcterms:W3CDTF">2024-04-29T11:00:57Z</dcterms:modified>
</cp:coreProperties>
</file>