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Roboto"/>
      <p:regular r:id="rId15"/>
      <p:bold r:id="rId16"/>
      <p:italic r:id="rId17"/>
      <p:boldItalic r:id="rId18"/>
    </p:embeddedFont>
    <p:embeddedFont>
      <p:font typeface="Poppi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3" roundtripDataSignature="AMtx7mh72unjJ6vl1nQ0seFP9QzJsfgH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11" Type="http://schemas.openxmlformats.org/officeDocument/2006/relationships/slide" Target="slides/slide6.xml"/><Relationship Id="rId22" Type="http://schemas.openxmlformats.org/officeDocument/2006/relationships/font" Target="fonts/Poppins-boldItalic.fntdata"/><Relationship Id="rId10" Type="http://schemas.openxmlformats.org/officeDocument/2006/relationships/slide" Target="slides/slide5.xml"/><Relationship Id="rId21" Type="http://schemas.openxmlformats.org/officeDocument/2006/relationships/font" Target="fonts/Poppins-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Poppins-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b="0" i="0">
              <a:solidFill>
                <a:srgbClr val="000000"/>
              </a:solidFill>
              <a:latin typeface="Poppins"/>
              <a:ea typeface="Poppins"/>
              <a:cs typeface="Poppins"/>
              <a:sym typeface="Poppins"/>
            </a:endParaRPr>
          </a:p>
          <a:p>
            <a:pPr indent="0" lvl="0" marL="0" rtl="0" algn="l">
              <a:lnSpc>
                <a:spcPct val="100000"/>
              </a:lnSpc>
              <a:spcBef>
                <a:spcPts val="0"/>
              </a:spcBef>
              <a:spcAft>
                <a:spcPts val="0"/>
              </a:spcAft>
              <a:buSzPts val="1400"/>
              <a:buNone/>
            </a:pPr>
            <a:r>
              <a:rPr b="0" i="0" lang="en-US">
                <a:solidFill>
                  <a:srgbClr val="000000"/>
                </a:solidFill>
                <a:latin typeface="Poppins"/>
                <a:ea typeface="Poppins"/>
                <a:cs typeface="Poppins"/>
                <a:sym typeface="Poppins"/>
              </a:rPr>
              <a:t>Digital collaboration can improve communication, facilitate the free flow of information, increase productivity and efficiency, build a sense of community, fill employees with a strong sense of purpose, improve problem-solving, and lead to significant cost savings. However, it remains a commonly underutilized instrument in the workplace.</a:t>
            </a:r>
            <a:endParaRPr/>
          </a:p>
          <a:p>
            <a:pPr indent="0" lvl="0" marL="0" rtl="0" algn="l">
              <a:lnSpc>
                <a:spcPct val="100000"/>
              </a:lnSpc>
              <a:spcBef>
                <a:spcPts val="0"/>
              </a:spcBef>
              <a:spcAft>
                <a:spcPts val="0"/>
              </a:spcAft>
              <a:buSzPts val="1400"/>
              <a:buNone/>
            </a:pPr>
            <a:r>
              <a:t/>
            </a:r>
            <a:endParaRPr b="0" i="0">
              <a:solidFill>
                <a:srgbClr val="000000"/>
              </a:solidFill>
              <a:latin typeface="Poppins"/>
              <a:ea typeface="Poppins"/>
              <a:cs typeface="Poppins"/>
              <a:sym typeface="Poppins"/>
            </a:endParaRPr>
          </a:p>
          <a:p>
            <a:pPr indent="0" lvl="0" marL="0" rtl="0" algn="l">
              <a:lnSpc>
                <a:spcPct val="100000"/>
              </a:lnSpc>
              <a:spcBef>
                <a:spcPts val="0"/>
              </a:spcBef>
              <a:spcAft>
                <a:spcPts val="0"/>
              </a:spcAft>
              <a:buSzPts val="1400"/>
              <a:buNone/>
            </a:pPr>
            <a:r>
              <a:rPr b="0" i="0" lang="en-US">
                <a:solidFill>
                  <a:srgbClr val="000000"/>
                </a:solidFill>
                <a:latin typeface="Poppins"/>
                <a:ea typeface="Poppins"/>
                <a:cs typeface="Poppins"/>
                <a:sym typeface="Poppins"/>
              </a:rPr>
              <a:t>If you’re not a </a:t>
            </a:r>
            <a:r>
              <a:rPr b="0" i="0" lang="en-US">
                <a:solidFill>
                  <a:srgbClr val="000000"/>
                </a:solidFill>
                <a:latin typeface="Arial"/>
                <a:ea typeface="Arial"/>
                <a:cs typeface="Arial"/>
                <a:sym typeface="Arial"/>
              </a:rPr>
              <a:t>millennial, so,</a:t>
            </a:r>
            <a:r>
              <a:rPr b="0" i="0" lang="en-US">
                <a:solidFill>
                  <a:srgbClr val="000000"/>
                </a:solidFill>
                <a:latin typeface="Poppins"/>
                <a:ea typeface="Poppins"/>
                <a:cs typeface="Poppins"/>
                <a:sym typeface="Poppins"/>
              </a:rPr>
              <a:t> if you born before 2000, you probably remember when you had to file thousands of paper documents by hand. Perhaps you remember having documents delivered to various departments for approval? What about those bulky, cluttered file cabinets that held the same amount of information as a tiny folder on the cloud? Yes, that’s an ugly image we need to get out of our heads! These reminders of the past make us grateful for having the tools and technology of today!</a:t>
            </a:r>
            <a:endParaRPr/>
          </a:p>
          <a:p>
            <a:pPr indent="0" lvl="0" marL="0" rtl="0" algn="l">
              <a:lnSpc>
                <a:spcPct val="100000"/>
              </a:lnSpc>
              <a:spcBef>
                <a:spcPts val="0"/>
              </a:spcBef>
              <a:spcAft>
                <a:spcPts val="0"/>
              </a:spcAft>
              <a:buSzPts val="1400"/>
              <a:buNone/>
            </a:pPr>
            <a:r>
              <a:t/>
            </a:r>
            <a:endParaRPr b="0" i="0">
              <a:solidFill>
                <a:srgbClr val="000000"/>
              </a:solidFill>
              <a:latin typeface="Poppins"/>
              <a:ea typeface="Poppins"/>
              <a:cs typeface="Poppins"/>
              <a:sym typeface="Poppins"/>
            </a:endParaRPr>
          </a:p>
          <a:p>
            <a:pPr indent="0" lvl="0" marL="0" rtl="0" algn="l">
              <a:lnSpc>
                <a:spcPct val="100000"/>
              </a:lnSpc>
              <a:spcBef>
                <a:spcPts val="0"/>
              </a:spcBef>
              <a:spcAft>
                <a:spcPts val="0"/>
              </a:spcAft>
              <a:buSzPts val="1400"/>
              <a:buNone/>
            </a:pPr>
            <a:r>
              <a:rPr b="0" i="0" lang="en-US">
                <a:solidFill>
                  <a:srgbClr val="000000"/>
                </a:solidFill>
                <a:latin typeface="Poppins"/>
                <a:ea typeface="Poppins"/>
                <a:cs typeface="Poppins"/>
                <a:sym typeface="Poppins"/>
              </a:rPr>
              <a:t>Online collaboration tools have pulled us out of the document dark ages and increased our productivity multi-fold. Especially in the GLAM sector, you can use digital collaboration for implementing projects or planning and implementing all kinds of events like exhibitions or readings. </a:t>
            </a:r>
            <a:endParaRPr/>
          </a:p>
          <a:p>
            <a:pPr indent="0" lvl="0" marL="0" rtl="0" algn="l">
              <a:lnSpc>
                <a:spcPct val="100000"/>
              </a:lnSpc>
              <a:spcBef>
                <a:spcPts val="0"/>
              </a:spcBef>
              <a:spcAft>
                <a:spcPts val="0"/>
              </a:spcAft>
              <a:buSzPts val="1400"/>
              <a:buNone/>
            </a:pPr>
            <a:r>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a:solidFill>
                <a:srgbClr val="3C4043"/>
              </a:solidFill>
              <a:latin typeface="Roboto"/>
              <a:ea typeface="Roboto"/>
              <a:cs typeface="Roboto"/>
              <a:sym typeface="Roboto"/>
            </a:endParaRPr>
          </a:p>
          <a:p>
            <a:pPr indent="0" lvl="0" marL="0" rtl="0" algn="l">
              <a:lnSpc>
                <a:spcPct val="100000"/>
              </a:lnSpc>
              <a:spcBef>
                <a:spcPts val="0"/>
              </a:spcBef>
              <a:spcAft>
                <a:spcPts val="0"/>
              </a:spcAft>
              <a:buSzPts val="1400"/>
              <a:buNone/>
            </a:pPr>
            <a:r>
              <a:t/>
            </a:r>
            <a:endParaRPr/>
          </a:p>
        </p:txBody>
      </p:sp>
      <p:sp>
        <p:nvSpPr>
          <p:cNvPr id="158" name="Google Shape;1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p:nvPr>
            <p:ph idx="2" type="pic"/>
          </p:nvPr>
        </p:nvSpPr>
        <p:spPr>
          <a:xfrm>
            <a:off x="5183188" y="987425"/>
            <a:ext cx="6172200" cy="4873625"/>
          </a:xfrm>
          <a:prstGeom prst="rect">
            <a:avLst/>
          </a:prstGeom>
          <a:noFill/>
          <a:ln>
            <a:noFill/>
          </a:ln>
        </p:spPr>
      </p:sp>
      <p:sp>
        <p:nvSpPr>
          <p:cNvPr id="68" name="Google Shape;68;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9.jp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9.jp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9.jp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9.jp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9.jpg"/><Relationship Id="rId5" Type="http://schemas.openxmlformats.org/officeDocument/2006/relationships/image" Target="../media/image9.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9.jp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9.jp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7.png"/><Relationship Id="rId10" Type="http://schemas.openxmlformats.org/officeDocument/2006/relationships/image" Target="../media/image14.png"/><Relationship Id="rId9" Type="http://schemas.openxmlformats.org/officeDocument/2006/relationships/image" Target="../media/image13.jp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11.jpg"/><Relationship Id="rId8"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4049754" y="2686449"/>
            <a:ext cx="6454220" cy="52623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sz="3600"/>
            </a:br>
            <a:r>
              <a:rPr b="1" lang="en-US" sz="3600"/>
              <a:t>Πρόγραμμα μικτής μάθησης</a:t>
            </a:r>
            <a:endParaRPr b="1" sz="3600"/>
          </a:p>
        </p:txBody>
      </p:sp>
      <p:sp>
        <p:nvSpPr>
          <p:cNvPr id="89" name="Google Shape;89;p1"/>
          <p:cNvSpPr txBox="1"/>
          <p:nvPr>
            <p:ph idx="1" type="subTitle"/>
          </p:nvPr>
        </p:nvSpPr>
        <p:spPr>
          <a:xfrm>
            <a:off x="3079803" y="3673350"/>
            <a:ext cx="6454219" cy="160777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b="1" lang="en-US"/>
              <a:t>Ενότητα 3: ΕΠΙΚΟΙΝΩΝΙΑ &amp; ΣΥΝΕΡΓΑΣΙΑ </a:t>
            </a:r>
            <a:endParaRPr/>
          </a:p>
          <a:p>
            <a:pPr indent="0" lvl="0" marL="0" rtl="0" algn="ctr">
              <a:lnSpc>
                <a:spcPct val="90000"/>
              </a:lnSpc>
              <a:spcBef>
                <a:spcPts val="1000"/>
              </a:spcBef>
              <a:spcAft>
                <a:spcPts val="0"/>
              </a:spcAft>
              <a:buClr>
                <a:schemeClr val="dk1"/>
              </a:buClr>
              <a:buSzPts val="2400"/>
              <a:buNone/>
            </a:pPr>
            <a:r>
              <a:rPr b="1" lang="en-US"/>
              <a:t>Συνεδρία 1: </a:t>
            </a:r>
            <a:r>
              <a:rPr b="1" lang="en-US"/>
              <a:t>Ψηφιακή Συνεργασία</a:t>
            </a:r>
            <a:endParaRPr/>
          </a:p>
          <a:p>
            <a:pPr indent="0" lvl="0" marL="0" rtl="0" algn="ctr">
              <a:lnSpc>
                <a:spcPct val="90000"/>
              </a:lnSpc>
              <a:spcBef>
                <a:spcPts val="1000"/>
              </a:spcBef>
              <a:spcAft>
                <a:spcPts val="0"/>
              </a:spcAft>
              <a:buClr>
                <a:schemeClr val="dk1"/>
              </a:buClr>
              <a:buSzPts val="2400"/>
              <a:buNone/>
            </a:pPr>
            <a:r>
              <a:rPr lang="en-US"/>
              <a:t>Αναπτύχθηκε από: VINCO</a:t>
            </a:r>
            <a:endParaRPr/>
          </a:p>
        </p:txBody>
      </p:sp>
      <p:pic>
        <p:nvPicPr>
          <p:cNvPr id="90" name="Google Shape;90;p1"/>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698154" y="-39188"/>
            <a:ext cx="2557807" cy="2557807"/>
          </a:xfrm>
          <a:prstGeom prst="rect">
            <a:avLst/>
          </a:prstGeom>
          <a:noFill/>
          <a:ln>
            <a:noFill/>
          </a:ln>
        </p:spPr>
      </p:pic>
      <p:sp>
        <p:nvSpPr>
          <p:cNvPr id="92" name="Google Shape;92;p1"/>
          <p:cNvSpPr txBox="1"/>
          <p:nvPr/>
        </p:nvSpPr>
        <p:spPr>
          <a:xfrm>
            <a:off x="491069" y="6189800"/>
            <a:ext cx="8444971" cy="5770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Calibri"/>
                <a:ea typeface="Calibri"/>
                <a:cs typeface="Calibri"/>
                <a:sym typeface="Calibri"/>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 Αριθμός έργου: 2022-1-AT01-KA220-ADU-00008513</a:t>
            </a:r>
            <a:endParaRPr b="0" i="0" sz="1050" u="none" cap="none" strike="noStrike">
              <a:solidFill>
                <a:schemeClr val="dk1"/>
              </a:solidFill>
              <a:latin typeface="Calibri"/>
              <a:ea typeface="Calibri"/>
              <a:cs typeface="Calibri"/>
              <a:sym typeface="Calibri"/>
            </a:endParaRPr>
          </a:p>
        </p:txBody>
      </p:sp>
      <p:sp>
        <p:nvSpPr>
          <p:cNvPr id="93" name="Google Shape;93;p1"/>
          <p:cNvSpPr/>
          <p:nvPr/>
        </p:nvSpPr>
        <p:spPr>
          <a:xfrm rot="5400000">
            <a:off x="-114992" y="3041120"/>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3812598" y="210169"/>
            <a:ext cx="7238859" cy="25545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ctrTitle"/>
          </p:nvPr>
        </p:nvSpPr>
        <p:spPr>
          <a:xfrm>
            <a:off x="1502576" y="3675185"/>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Ψηφιακή Συνεργασία</a:t>
            </a:r>
            <a:endParaRPr/>
          </a:p>
        </p:txBody>
      </p:sp>
      <p:pic>
        <p:nvPicPr>
          <p:cNvPr id="102" name="Google Shape;102;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3" name="Google Shape;103;p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Hände, Berühren, Niedrige Poly, Abstrakt" id="104" name="Google Shape;104;p2"/>
          <p:cNvPicPr preferRelativeResize="0"/>
          <p:nvPr/>
        </p:nvPicPr>
        <p:blipFill rotWithShape="1">
          <a:blip r:embed="rId5">
            <a:alphaModFix/>
          </a:blip>
          <a:srcRect b="0" l="0" r="0" t="0"/>
          <a:stretch/>
        </p:blipFill>
        <p:spPr>
          <a:xfrm>
            <a:off x="0" y="296985"/>
            <a:ext cx="12192000" cy="609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Τι είναι η ψηφιακή συνεργασία;</a:t>
            </a:r>
            <a:endParaRPr/>
          </a:p>
        </p:txBody>
      </p:sp>
      <p:pic>
        <p:nvPicPr>
          <p:cNvPr id="111" name="Google Shape;111;p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12" name="Google Shape;112;p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13" name="Google Shape;113;p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14" name="Google Shape;114;p3"/>
          <p:cNvSpPr txBox="1"/>
          <p:nvPr/>
        </p:nvSpPr>
        <p:spPr>
          <a:xfrm>
            <a:off x="911544" y="1651000"/>
            <a:ext cx="10515600" cy="4525963"/>
          </a:xfrm>
          <a:prstGeom prst="rect">
            <a:avLst/>
          </a:prstGeom>
          <a:noFill/>
          <a:ln>
            <a:noFill/>
          </a:ln>
        </p:spPr>
        <p:txBody>
          <a:bodyPr anchorCtr="0" anchor="t" bIns="45700" lIns="91425" spcFirstLastPara="1" rIns="91425" wrap="square" tIns="45700">
            <a:normAutofit/>
          </a:bodyPr>
          <a:lstStyle/>
          <a:p>
            <a:pPr indent="-25400" lvl="0" marL="22860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25400" lvl="0" marL="22860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en-US" sz="3200" u="none" cap="none" strike="noStrike">
                <a:solidFill>
                  <a:srgbClr val="202124"/>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1" sz="32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en-US" sz="3200" u="none" cap="none" strike="noStrike">
                <a:solidFill>
                  <a:srgbClr val="202124"/>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5400" lvl="0" marL="22860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id="115" name="Google Shape;115;p3"/>
          <p:cNvPicPr preferRelativeResize="0"/>
          <p:nvPr/>
        </p:nvPicPr>
        <p:blipFill rotWithShape="1">
          <a:blip r:embed="rId5">
            <a:alphaModFix/>
          </a:blip>
          <a:srcRect b="0" l="0" r="0" t="0"/>
          <a:stretch/>
        </p:blipFill>
        <p:spPr>
          <a:xfrm>
            <a:off x="7663813" y="1593849"/>
            <a:ext cx="4351338" cy="43513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Τι είναι η ΕΠ και η ΤΝ;</a:t>
            </a:r>
            <a:endParaRPr/>
          </a:p>
        </p:txBody>
      </p:sp>
      <p:pic>
        <p:nvPicPr>
          <p:cNvPr id="122" name="Google Shape;122;p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23" name="Google Shape;123;p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24" name="Google Shape;124;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25" name="Google Shape;125;p4"/>
          <p:cNvSpPr txBox="1"/>
          <p:nvPr/>
        </p:nvSpPr>
        <p:spPr>
          <a:xfrm>
            <a:off x="911544" y="1651000"/>
            <a:ext cx="10515600" cy="45259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3200"/>
              <a:buFont typeface="Arial"/>
              <a:buNone/>
            </a:pPr>
            <a:r>
              <a:t/>
            </a:r>
            <a:endParaRPr b="0" i="1" sz="32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1" sz="32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en-US" sz="3200" u="none" cap="none" strike="noStrike">
                <a:solidFill>
                  <a:srgbClr val="202124"/>
                </a:solidFill>
                <a:latin typeface="arial"/>
                <a:ea typeface="arial"/>
                <a:cs typeface="arial"/>
                <a:sym typeface="arial"/>
              </a:rPr>
              <a:t> ΕΠ = …</a:t>
            </a:r>
            <a:endParaRPr b="0" i="0" sz="1400" u="none" cap="none" strike="noStrike">
              <a:solidFill>
                <a:srgbClr val="000000"/>
              </a:solidFill>
              <a:latin typeface="Arial"/>
              <a:ea typeface="Arial"/>
              <a:cs typeface="Arial"/>
              <a:sym typeface="Arial"/>
            </a:endParaRPr>
          </a:p>
          <a:p>
            <a:pPr indent="-25400" lvl="0" marL="228600" marR="0" rtl="0" algn="l">
              <a:lnSpc>
                <a:spcPct val="90000"/>
              </a:lnSpc>
              <a:spcBef>
                <a:spcPts val="1000"/>
              </a:spcBef>
              <a:spcAft>
                <a:spcPts val="0"/>
              </a:spcAft>
              <a:buClr>
                <a:schemeClr val="dk1"/>
              </a:buClr>
              <a:buSzPts val="3200"/>
              <a:buFont typeface="Noto Sans Symbols"/>
              <a:buNone/>
            </a:pPr>
            <a:r>
              <a:t/>
            </a:r>
            <a:endParaRPr b="0" i="1" sz="32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en-US" sz="3200" u="none" cap="none" strike="noStrike">
                <a:solidFill>
                  <a:srgbClr val="202124"/>
                </a:solidFill>
                <a:latin typeface="arial"/>
                <a:ea typeface="arial"/>
                <a:cs typeface="arial"/>
                <a:sym typeface="arial"/>
              </a:rPr>
              <a:t> ΤΝ =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1" sz="3200" u="none" cap="none" strike="noStrike">
              <a:solidFill>
                <a:srgbClr val="202124"/>
              </a:solidFill>
              <a:latin typeface="arial"/>
              <a:ea typeface="arial"/>
              <a:cs typeface="arial"/>
              <a:sym typeface="arial"/>
            </a:endParaRPr>
          </a:p>
          <a:p>
            <a:pPr indent="-25400" lvl="0" marL="22860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id="126" name="Google Shape;126;p4"/>
          <p:cNvPicPr preferRelativeResize="0"/>
          <p:nvPr/>
        </p:nvPicPr>
        <p:blipFill rotWithShape="1">
          <a:blip r:embed="rId5">
            <a:alphaModFix/>
          </a:blip>
          <a:srcRect b="0" l="0" r="0" t="0"/>
          <a:stretch/>
        </p:blipFill>
        <p:spPr>
          <a:xfrm>
            <a:off x="7663813" y="1593849"/>
            <a:ext cx="4351338" cy="43513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Ας συνεργαστούμε διαδικτυακά</a:t>
            </a:r>
            <a:endParaRPr/>
          </a:p>
        </p:txBody>
      </p:sp>
      <p:pic>
        <p:nvPicPr>
          <p:cNvPr id="133" name="Google Shape;133;p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34" name="Google Shape;134;p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35" name="Google Shape;135;p5"/>
          <p:cNvPicPr preferRelativeResize="0"/>
          <p:nvPr/>
        </p:nvPicPr>
        <p:blipFill rotWithShape="1">
          <a:blip r:embed="rId5">
            <a:alphaModFix/>
          </a:blip>
          <a:srcRect b="0" l="0" r="0" t="0"/>
          <a:stretch/>
        </p:blipFill>
        <p:spPr>
          <a:xfrm>
            <a:off x="1978463" y="1073111"/>
            <a:ext cx="8235073" cy="54879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Δημιουργήστε έναν λογαριασμό</a:t>
            </a:r>
            <a:br>
              <a:rPr lang="en-US"/>
            </a:br>
            <a:r>
              <a:rPr lang="en-US"/>
              <a:t>στη Google</a:t>
            </a:r>
            <a:endParaRPr/>
          </a:p>
        </p:txBody>
      </p:sp>
      <p:pic>
        <p:nvPicPr>
          <p:cNvPr id="142" name="Google Shape;142;p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43" name="Google Shape;143;p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44" name="Google Shape;144;p6"/>
          <p:cNvPicPr preferRelativeResize="0"/>
          <p:nvPr/>
        </p:nvPicPr>
        <p:blipFill rotWithShape="1">
          <a:blip r:embed="rId5">
            <a:alphaModFix/>
          </a:blip>
          <a:srcRect b="0" l="0" r="0" t="0"/>
          <a:stretch/>
        </p:blipFill>
        <p:spPr>
          <a:xfrm>
            <a:off x="3889663" y="1690518"/>
            <a:ext cx="4412673" cy="4412673"/>
          </a:xfrm>
          <a:prstGeom prst="rect">
            <a:avLst/>
          </a:prstGeom>
          <a:noFill/>
          <a:ln>
            <a:noFill/>
          </a:ln>
        </p:spPr>
      </p:pic>
      <p:pic>
        <p:nvPicPr>
          <p:cNvPr id="145" name="Google Shape;145;p6"/>
          <p:cNvPicPr preferRelativeResize="0"/>
          <p:nvPr/>
        </p:nvPicPr>
        <p:blipFill rotWithShape="1">
          <a:blip r:embed="rId6">
            <a:alphaModFix/>
          </a:blip>
          <a:srcRect b="0" l="0" r="0" t="0"/>
          <a:stretch/>
        </p:blipFill>
        <p:spPr>
          <a:xfrm>
            <a:off x="8632722" y="-134747"/>
            <a:ext cx="3482742" cy="17472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Ας παίξουμε!</a:t>
            </a:r>
            <a:endParaRPr/>
          </a:p>
        </p:txBody>
      </p:sp>
      <p:pic>
        <p:nvPicPr>
          <p:cNvPr id="152" name="Google Shape;152;p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53" name="Google Shape;153;p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54" name="Google Shape;154;p7"/>
          <p:cNvPicPr preferRelativeResize="0"/>
          <p:nvPr/>
        </p:nvPicPr>
        <p:blipFill rotWithShape="1">
          <a:blip r:embed="rId5">
            <a:alphaModFix/>
          </a:blip>
          <a:srcRect b="0" l="0" r="0" t="0"/>
          <a:stretch/>
        </p:blipFill>
        <p:spPr>
          <a:xfrm>
            <a:off x="3602182" y="1324264"/>
            <a:ext cx="4987636" cy="49876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Συγχαρητήρια</a:t>
            </a:r>
            <a:endParaRPr/>
          </a:p>
        </p:txBody>
      </p:sp>
      <p:pic>
        <p:nvPicPr>
          <p:cNvPr id="161" name="Google Shape;161;p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62" name="Google Shape;162;p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63" name="Google Shape;163;p8"/>
          <p:cNvPicPr preferRelativeResize="0"/>
          <p:nvPr/>
        </p:nvPicPr>
        <p:blipFill rotWithShape="1">
          <a:blip r:embed="rId5">
            <a:alphaModFix/>
          </a:blip>
          <a:srcRect b="0" l="0" r="0" t="0"/>
          <a:stretch/>
        </p:blipFill>
        <p:spPr>
          <a:xfrm>
            <a:off x="3106426" y="1836882"/>
            <a:ext cx="5979147" cy="44750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9"/>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169" name="Google Shape;169;p9"/>
          <p:cNvPicPr preferRelativeResize="0"/>
          <p:nvPr/>
        </p:nvPicPr>
        <p:blipFill rotWithShape="1">
          <a:blip r:embed="rId4">
            <a:alphaModFix/>
          </a:blip>
          <a:srcRect b="0" l="0" r="0" t="0"/>
          <a:stretch/>
        </p:blipFill>
        <p:spPr>
          <a:xfrm>
            <a:off x="547325" y="97715"/>
            <a:ext cx="2557807" cy="2557807"/>
          </a:xfrm>
          <a:prstGeom prst="rect">
            <a:avLst/>
          </a:prstGeom>
          <a:noFill/>
          <a:ln>
            <a:noFill/>
          </a:ln>
        </p:spPr>
      </p:pic>
      <p:sp>
        <p:nvSpPr>
          <p:cNvPr id="170" name="Google Shape;170;p9"/>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9"/>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9"/>
          <p:cNvSpPr/>
          <p:nvPr/>
        </p:nvSpPr>
        <p:spPr>
          <a:xfrm>
            <a:off x="3832263" y="716530"/>
            <a:ext cx="7622317" cy="19389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a:p>
        </p:txBody>
      </p:sp>
      <p:pic>
        <p:nvPicPr>
          <p:cNvPr id="173" name="Google Shape;173;p9"/>
          <p:cNvPicPr preferRelativeResize="0"/>
          <p:nvPr/>
        </p:nvPicPr>
        <p:blipFill rotWithShape="1">
          <a:blip r:embed="rId5">
            <a:alphaModFix/>
          </a:blip>
          <a:srcRect b="0" l="0" r="0" t="0"/>
          <a:stretch/>
        </p:blipFill>
        <p:spPr>
          <a:xfrm>
            <a:off x="9554893" y="3103160"/>
            <a:ext cx="1524273" cy="979627"/>
          </a:xfrm>
          <a:prstGeom prst="rect">
            <a:avLst/>
          </a:prstGeom>
          <a:noFill/>
          <a:ln>
            <a:noFill/>
          </a:ln>
        </p:spPr>
      </p:pic>
      <p:pic>
        <p:nvPicPr>
          <p:cNvPr id="174" name="Google Shape;174;p9"/>
          <p:cNvPicPr preferRelativeResize="0"/>
          <p:nvPr/>
        </p:nvPicPr>
        <p:blipFill rotWithShape="1">
          <a:blip r:embed="rId6">
            <a:alphaModFix/>
          </a:blip>
          <a:srcRect b="0" l="0" r="0" t="0"/>
          <a:stretch/>
        </p:blipFill>
        <p:spPr>
          <a:xfrm>
            <a:off x="3880074" y="4675114"/>
            <a:ext cx="2129231" cy="1086684"/>
          </a:xfrm>
          <a:prstGeom prst="rect">
            <a:avLst/>
          </a:prstGeom>
          <a:noFill/>
          <a:ln>
            <a:noFill/>
          </a:ln>
        </p:spPr>
      </p:pic>
      <p:pic>
        <p:nvPicPr>
          <p:cNvPr id="175" name="Google Shape;175;p9"/>
          <p:cNvPicPr preferRelativeResize="0"/>
          <p:nvPr/>
        </p:nvPicPr>
        <p:blipFill rotWithShape="1">
          <a:blip r:embed="rId7">
            <a:alphaModFix/>
          </a:blip>
          <a:srcRect b="0" l="0" r="0" t="0"/>
          <a:stretch/>
        </p:blipFill>
        <p:spPr>
          <a:xfrm>
            <a:off x="6381827" y="4739380"/>
            <a:ext cx="2869200" cy="723043"/>
          </a:xfrm>
          <a:prstGeom prst="rect">
            <a:avLst/>
          </a:prstGeom>
          <a:noFill/>
          <a:ln>
            <a:noFill/>
          </a:ln>
        </p:spPr>
      </p:pic>
      <p:pic>
        <p:nvPicPr>
          <p:cNvPr id="176" name="Google Shape;176;p9"/>
          <p:cNvPicPr preferRelativeResize="0"/>
          <p:nvPr/>
        </p:nvPicPr>
        <p:blipFill rotWithShape="1">
          <a:blip r:embed="rId8">
            <a:alphaModFix/>
          </a:blip>
          <a:srcRect b="0" l="0" r="0" t="0"/>
          <a:stretch/>
        </p:blipFill>
        <p:spPr>
          <a:xfrm>
            <a:off x="9847014" y="4638603"/>
            <a:ext cx="1003238" cy="823820"/>
          </a:xfrm>
          <a:prstGeom prst="rect">
            <a:avLst/>
          </a:prstGeom>
          <a:noFill/>
          <a:ln>
            <a:noFill/>
          </a:ln>
        </p:spPr>
      </p:pic>
      <p:pic>
        <p:nvPicPr>
          <p:cNvPr id="177" name="Google Shape;177;p9"/>
          <p:cNvPicPr preferRelativeResize="0"/>
          <p:nvPr/>
        </p:nvPicPr>
        <p:blipFill rotWithShape="1">
          <a:blip r:embed="rId9">
            <a:alphaModFix/>
          </a:blip>
          <a:srcRect b="0" l="0" r="0" t="0"/>
          <a:stretch/>
        </p:blipFill>
        <p:spPr>
          <a:xfrm>
            <a:off x="4055240" y="2759937"/>
            <a:ext cx="1773548" cy="1773548"/>
          </a:xfrm>
          <a:prstGeom prst="rect">
            <a:avLst/>
          </a:prstGeom>
          <a:noFill/>
          <a:ln>
            <a:noFill/>
          </a:ln>
        </p:spPr>
      </p:pic>
      <p:sp>
        <p:nvSpPr>
          <p:cNvPr id="178" name="Google Shape;178;p9"/>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Αριθμός έργου: 2022-1-AT01-KA220-ADU-00008513</a:t>
            </a:r>
            <a:endParaRPr b="0" i="0" sz="1800" u="none" cap="none" strike="noStrike">
              <a:solidFill>
                <a:schemeClr val="dk1"/>
              </a:solidFill>
              <a:latin typeface="Calibri"/>
              <a:ea typeface="Calibri"/>
              <a:cs typeface="Calibri"/>
              <a:sym typeface="Calibri"/>
            </a:endParaRPr>
          </a:p>
        </p:txBody>
      </p:sp>
      <p:pic>
        <p:nvPicPr>
          <p:cNvPr id="179" name="Google Shape;179;p9"/>
          <p:cNvPicPr preferRelativeResize="0"/>
          <p:nvPr/>
        </p:nvPicPr>
        <p:blipFill rotWithShape="1">
          <a:blip r:embed="rId10">
            <a:alphaModFix/>
          </a:blip>
          <a:srcRect b="0" l="0" r="0" t="0"/>
          <a:stretch/>
        </p:blipFill>
        <p:spPr>
          <a:xfrm>
            <a:off x="5828788" y="3224014"/>
            <a:ext cx="3423630" cy="80934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2023-12-01T07:14:57Z</dcterms:created>
  <dc:creator>admin</dc:creator>
</cp:coreProperties>
</file>