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oppi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hO2KxthoT4Ew04bySnGt9t4OrP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3C4F5A-2446-4AC0-ADA4-D472D98996E5}">
  <a:tblStyle styleId="{243C4F5A-2446-4AC0-ADA4-D472D98996E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A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3.org/WAI/standards-guidelines/wcag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99bb02c4d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b99bb02c4d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de-AT"/>
              <a:t>Un aspetto fondamentale dell'inclusione nel settore GLAM riguarda l'accessibilità del web. Ecco un breve riassunto: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 Offrire a tutti, compresi i disabili, pari opportunità di accesso al web.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 u="sng">
                <a:solidFill>
                  <a:schemeClr val="hlink"/>
                </a:solidFill>
                <a:hlinkClick r:id="rId2"/>
              </a:rPr>
              <a:t>WCAG 2.0 </a:t>
            </a:r>
            <a:r>
              <a:rPr lang="de-AT"/>
              <a:t>si riferisce alle Linee guida per l'accessibilità dei contenuti web.</a:t>
            </a:r>
            <a:endParaRPr/>
          </a:p>
        </p:txBody>
      </p:sp>
      <p:sp>
        <p:nvSpPr>
          <p:cNvPr id="179" name="Google Shape;179;g2b99bb02c4d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99bb02c4d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b99bb02c4d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Come possono le istituzioni GLAM coltivare l'accessibilità?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Raccomandiamo: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Contenuti significativi, visti e ascoltati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Limitare le barriere linguistiche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Navigare nell'accessibilità digitale con strumenti di supporto per affrontare le diverse disabilità</a:t>
            </a:r>
            <a:endParaRPr/>
          </a:p>
        </p:txBody>
      </p:sp>
      <p:sp>
        <p:nvSpPr>
          <p:cNvPr id="189" name="Google Shape;189;g2b99bb02c4d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Mettiamo in pausa e facciamo un gioco, utilizzando Google Arts.</a:t>
            </a:r>
            <a:endParaRPr/>
          </a:p>
        </p:txBody>
      </p:sp>
      <p:sp>
        <p:nvSpPr>
          <p:cNvPr id="199" name="Google Shape;19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Il settore GLAM offre numerose opportunità per superare i problemi di accessibilità e avvicinare tutti, utilizzando le tecnologie digitali.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Vi proponiamo di visitare un'istituzione GLAM con i vostri amici e poi di fare un tour virtuale della stessa istituzione, se disponibile. </a:t>
            </a:r>
            <a:endParaRPr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Valutate quindi quali sono i vantaggi della visita online e cosa vi attrae di più.</a:t>
            </a:r>
            <a:endParaRPr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Quali sono le potenziali posizioni lavorative a cui saresti interessato e che si riferiscono alle offerte online delle istituzioni GLAM? Chiedete a un amico la sua opinione. </a:t>
            </a:r>
            <a:r>
              <a:rPr b="0" i="0" lang="de-AT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In generale, è bene parlare con i colleghi dei propri obiettivi e dei propri sentimenti. </a:t>
            </a:r>
            <a:endParaRPr b="0" i="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Spero che questo modulo sul settore Digital GLAM vi sia piaciuto</a:t>
            </a:r>
            <a:r>
              <a:rPr b="0" i="0" lang="de-AT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In quest'ultima sessione del modulo 5, vi verrà presentato un breve riassunto di tutti i contenuti precedenti. Questo dovrebbe consolidare le vostre conoscenze esistenti e le vostre abilità pratiche, in modo che siate pronti a utilizzarle in un'istituzione GLAM. </a:t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A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Benvenuti alla quinta e ultima sessione di questo modulo sul settore Digital GLAM.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Nelle ultime quattro sessioni avete imparato molto sulla comunicazione e sulla collaborazione nel mondo digitale. Ora è il momento di ripetere alcuni punti principali per essere sicuri di diventare un esperto assoluto in tutti questi compiti.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Gli scopi e gli obiettivi di apprendimento di questa sessione sono di riassumere i punti più rilevanti di tutte le sessioni precedenti e di rifletterne l'uso pratico.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Iniziamo il riassunto. </a:t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Che cosa sono le competenze digitali?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 capacità e conoscenze necessarie per svolgere attività digitali di routine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1"/>
              <a:buFont typeface="Arial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prevede l'utilizzo della tecnologia digitale, l'e-learning, la gestione digitale delle informazioni e la condivisione digitale dei dati personali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99bb02c4d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b99bb02c4d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Alcuni fattori chiave della trasformazione digitale sono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 Cambiamento delle aspettative del pubblico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 Innovazione tecnologica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50"/>
              <a:buFont typeface="Arial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Tendenze e sfide globali</a:t>
            </a:r>
            <a:endParaRPr/>
          </a:p>
        </p:txBody>
      </p:sp>
      <p:sp>
        <p:nvSpPr>
          <p:cNvPr id="140" name="Google Shape;140;g2b99bb02c4d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È importante notare che essere digitali nel settore GLAM riguarda principalmente le seguenti aree di competenze digitali: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 Alfabetizzazione all'informazione e ai dati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 Comunicazione e collaborazione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 Curatela dei contenuti digitali</a:t>
            </a:r>
            <a:endParaRPr/>
          </a:p>
        </p:txBody>
      </p:sp>
      <p:sp>
        <p:nvSpPr>
          <p:cNvPr id="149" name="Google Shape;14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99bb02c4d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2b99bb02c4d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AT"/>
              <a:t>Per quanto riguarda i nuovi ruoli nel settore GLAM, questi sono numerosi, ma alcuni di essi sono degni di nota: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 Responsabile della strategia digitale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 Curatore delle collezioni digitali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 Sviluppatore di esperienze digitali interattive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de-AT"/>
              <a:t> Responsabile della comunità online</a:t>
            </a:r>
            <a:endParaRPr b="1"/>
          </a:p>
        </p:txBody>
      </p:sp>
      <p:sp>
        <p:nvSpPr>
          <p:cNvPr id="159" name="Google Shape;159;g2b99bb02c4d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99bb02c4d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2b99bb02c4d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AT"/>
              <a:t>Come si usa effettivamente il Web quando si lavora con il digitale?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/>
              <a:t>Ci sono 3 modi per navigare in Internet: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de-AT"/>
              <a:t>Digitare un indirizzo web (URL)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de-AT"/>
              <a:t>Link seguenti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de-AT"/>
              <a:t>Trovare un sito web utilizzando i motori di ricerca </a:t>
            </a:r>
            <a:endParaRPr/>
          </a:p>
        </p:txBody>
      </p:sp>
      <p:sp>
        <p:nvSpPr>
          <p:cNvPr id="169" name="Google Shape;169;g2b99bb02c4d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hyperlink" Target="https://www.w3.org/WAI/standards-guidelines/wcag/" TargetMode="External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rtsandculture.google.com/experiment/artetik/awH-tde1Hw_k2Q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0" Type="http://schemas.openxmlformats.org/officeDocument/2006/relationships/image" Target="../media/image13.png"/><Relationship Id="rId9" Type="http://schemas.openxmlformats.org/officeDocument/2006/relationships/image" Target="../media/image14.jpg"/><Relationship Id="rId5" Type="http://schemas.openxmlformats.org/officeDocument/2006/relationships/image" Target="../media/image9.jpg"/><Relationship Id="rId6" Type="http://schemas.openxmlformats.org/officeDocument/2006/relationships/image" Target="../media/image15.jpg"/><Relationship Id="rId7" Type="http://schemas.openxmlformats.org/officeDocument/2006/relationships/image" Target="../media/image20.jpg"/><Relationship Id="rId8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4049754" y="2686449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de-AT" sz="3600"/>
            </a:br>
            <a:r>
              <a:rPr b="1" lang="de-AT" sz="3600"/>
              <a:t>Corso di apprendimento misto</a:t>
            </a:r>
            <a:endParaRPr b="1" sz="3600"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3079803" y="3673350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de-AT"/>
              <a:t>Modulo 1: Il settore GLAM digitale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de-AT"/>
              <a:t>Sessione 5: Auto-riflessione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AT"/>
              <a:t>Sviluppato da: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AT"/>
              <a:t>Centro SYNTHESIS per la ricerca e l'educazione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de-AT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Promuovere l'occupazione inclusiva nel settore GLAM attraverso l'innovazione aperta</a:t>
            </a:r>
            <a:endParaRPr b="0" i="0" sz="4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8154" y="6188473"/>
            <a:ext cx="8444971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AT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"Finanziato dall'Unione Europea. I punti di vista e le opinioni espresse sono tuttavia esclusivamente quelli dell'autore o degli autori e non riflettono necessariamente quelli dell'Unione Europea o dell'OeAD-GmbH. Né l'Unione Europea né l'autorità che ha concesso il finanziamento possono essere ritenute responsabili". Progetto n.: 2022-1-AT01-KA220-ADU-00008513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99bb02c4d_0_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>
                <a:solidFill>
                  <a:schemeClr val="accent1"/>
                </a:solidFill>
              </a:rPr>
              <a:t>Accessibilità del web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82" name="Google Shape;182;g2b99bb02c4d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b99bb02c4d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b99bb02c4d_0_30"/>
          <p:cNvSpPr txBox="1"/>
          <p:nvPr/>
        </p:nvSpPr>
        <p:spPr>
          <a:xfrm>
            <a:off x="911544" y="1651000"/>
            <a:ext cx="10515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2800"/>
              <a:buFont typeface="Calibri"/>
              <a:buChar char="✔"/>
            </a:pPr>
            <a:r>
              <a:rPr b="0" i="0" lang="de-A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Offrire a tutti, compresi i disabili, pari opportunità di accesso al web.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✔"/>
            </a:pPr>
            <a:r>
              <a:rPr b="0" i="0" lang="de-AT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WCAG 2.0 </a:t>
            </a:r>
            <a:r>
              <a:rPr b="0" i="0" lang="de-A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riferisce alle Linee guida per l'accessibilità dei contenuti web.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24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b99bb02c4d_0_30"/>
          <p:cNvPicPr preferRelativeResize="0"/>
          <p:nvPr/>
        </p:nvPicPr>
        <p:blipFill rotWithShape="1">
          <a:blip r:embed="rId6">
            <a:alphaModFix/>
          </a:blip>
          <a:srcRect b="27669" l="34525" r="37865" t="21936"/>
          <a:stretch/>
        </p:blipFill>
        <p:spPr>
          <a:xfrm>
            <a:off x="4486275" y="3488250"/>
            <a:ext cx="3366149" cy="345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99bb02c4d_0_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>
                <a:solidFill>
                  <a:schemeClr val="accent1"/>
                </a:solidFill>
              </a:rPr>
              <a:t>Settore GLAM accessibile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92" name="Google Shape;192;g2b99bb02c4d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b99bb02c4d_0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b99bb02c4d_0_51"/>
          <p:cNvSpPr txBox="1"/>
          <p:nvPr/>
        </p:nvSpPr>
        <p:spPr>
          <a:xfrm>
            <a:off x="911544" y="1651000"/>
            <a:ext cx="10515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2800"/>
              <a:buFont typeface="Calibri"/>
              <a:buChar char="✔"/>
            </a:pPr>
            <a:r>
              <a:rPr b="0" i="0" lang="de-A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significativi, visti e ascoltati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2800"/>
              <a:buFont typeface="Calibri"/>
              <a:buChar char="✔"/>
            </a:pPr>
            <a:r>
              <a:rPr b="0" i="0" lang="de-AT" sz="2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Limitare le barriere linguistiche</a:t>
            </a:r>
            <a:endParaRPr b="0" i="0" sz="28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2800"/>
              <a:buFont typeface="Calibri"/>
              <a:buChar char="✔"/>
            </a:pPr>
            <a:r>
              <a:rPr b="0" i="0" lang="de-A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Navigare nell'accessibilità digitale con strumenti di supporto per affrontare le diverse disabilità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9"/>
              <a:buFont typeface="Arial"/>
              <a:buNone/>
            </a:pPr>
            <a:r>
              <a:t/>
            </a:r>
            <a:endParaRPr b="1" i="0" sz="5259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24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b99bb02c4d_0_51"/>
          <p:cNvPicPr preferRelativeResize="0"/>
          <p:nvPr/>
        </p:nvPicPr>
        <p:blipFill rotWithShape="1">
          <a:blip r:embed="rId5">
            <a:alphaModFix/>
          </a:blip>
          <a:srcRect b="22041" l="33862" r="35140" t="28977"/>
          <a:stretch/>
        </p:blipFill>
        <p:spPr>
          <a:xfrm>
            <a:off x="4413150" y="3697025"/>
            <a:ext cx="3834850" cy="340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/>
          <p:nvPr>
            <p:ph type="title"/>
          </p:nvPr>
        </p:nvSpPr>
        <p:spPr>
          <a:xfrm>
            <a:off x="838200" y="24439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e-AT">
                <a:solidFill>
                  <a:schemeClr val="accent1"/>
                </a:solidFill>
              </a:rPr>
              <a:t>Giochiamo!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935"/>
              <a:buFont typeface="Calibri"/>
              <a:buNone/>
            </a:pPr>
            <a:r>
              <a:rPr lang="de-AT" sz="3100"/>
              <a:t>Visitate il progetto Google Arts &amp; Culture e giocate ad ARTETIK.</a:t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935"/>
              <a:buFont typeface="Calibri"/>
              <a:buNone/>
            </a:pPr>
            <a:r>
              <a:rPr lang="de-AT" sz="3100" u="sng">
                <a:solidFill>
                  <a:schemeClr val="hlink"/>
                </a:solidFill>
                <a:hlinkClick r:id="rId3"/>
              </a:rPr>
              <a:t>https://artsandculture.google.com/experiment/artetik/awH-tde1Hw_k2Q</a:t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02" name="Google Shape;20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 txBox="1"/>
          <p:nvPr>
            <p:ph idx="1" type="body"/>
          </p:nvPr>
        </p:nvSpPr>
        <p:spPr>
          <a:xfrm>
            <a:off x="838200" y="184357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53514" y="3769523"/>
            <a:ext cx="6094523" cy="29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/>
              <a:t>Valutiamo le nostre attività.</a:t>
            </a:r>
            <a:endParaRPr/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54976" y="1843088"/>
            <a:ext cx="7691587" cy="4326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7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de-AT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Promuovere l'occupazione inclusiva nel settore GLAM attraverso l'innovazione aperta</a:t>
            </a:r>
            <a:endParaRPr b="0" i="0" sz="4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e-A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di progetto: 2022-1-AT01-KA220-ADU-00008513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26585" y="3287583"/>
            <a:ext cx="3316392" cy="78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/>
              <a:t>Obiettivi e risultati di apprendimento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106" name="Google Shape;106;p2"/>
          <p:cNvGraphicFramePr/>
          <p:nvPr/>
        </p:nvGraphicFramePr>
        <p:xfrm>
          <a:off x="838200" y="16906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{243C4F5A-2446-4AC0-ADA4-D472D98996E5}</a:tableStyleId>
              </a:tblPr>
              <a:tblGrid>
                <a:gridCol w="5122725"/>
                <a:gridCol w="5122725"/>
              </a:tblGrid>
              <a:tr h="1004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AT" sz="2400" u="none" cap="none" strike="noStrike"/>
                        <a:t>Obiettivi di questa sessione</a:t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AT" sz="2400" u="none" cap="none" strike="noStrike"/>
                        <a:t>Risultati dell'apprendimento</a:t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</a:tr>
              <a:tr h="1004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de-AT" sz="2000" u="none" cap="none" strike="noStrike"/>
                        <a:t>Riassunto di tutte le sessioni precedenti di questo modulo</a:t>
                      </a:r>
                      <a:endParaRPr sz="2000" u="none" cap="none" strike="noStrike"/>
                    </a:p>
                    <a:p>
                      <a:pPr indent="-158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-158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58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de-AT" sz="2000" u="none" cap="none" strike="noStrike"/>
                        <a:t>Riflettere sui contenuti appresi</a:t>
                      </a:r>
                      <a:endParaRPr sz="2000" u="none" cap="none" strike="noStrike"/>
                    </a:p>
                    <a:p>
                      <a:pPr indent="-158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de-AT" sz="2000" u="none" cap="none" strike="noStrike"/>
                        <a:t>Consolidare le conoscenze e le abilità pratiche esistenti</a:t>
                      </a:r>
                      <a:endParaRPr sz="2000" u="none" cap="none" strike="noStrike"/>
                    </a:p>
                    <a:p>
                      <a:pPr indent="-158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de-AT" sz="2000" u="none" cap="none" strike="noStrike"/>
                        <a:t>Fiducia in se stessi per il futuro lavoro in un'istituzione GLAM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ctrTitle"/>
          </p:nvPr>
        </p:nvSpPr>
        <p:spPr>
          <a:xfrm>
            <a:off x="80200" y="1591625"/>
            <a:ext cx="55575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de-AT" sz="4800"/>
              <a:t>Sintesi e auto-riflessione</a:t>
            </a:r>
            <a:endParaRPr sz="4800"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1825" y="1238550"/>
            <a:ext cx="6249499" cy="3515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>
                <a:solidFill>
                  <a:schemeClr val="accent1"/>
                </a:solidFill>
              </a:rPr>
              <a:t>Obiettivi 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Calibri"/>
              <a:buChar char="✔"/>
            </a:pPr>
            <a:r>
              <a:rPr b="0" i="0" lang="de-AT" sz="32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Riassumere tutti i contenuti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1" sz="32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Calibri"/>
              <a:buChar char="✔"/>
            </a:pPr>
            <a:r>
              <a:rPr b="0" i="0" lang="de-AT" sz="32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Riflettere sui contenuti appresi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24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 b="0" l="30030" r="0" t="0"/>
          <a:stretch/>
        </p:blipFill>
        <p:spPr>
          <a:xfrm>
            <a:off x="6398176" y="499100"/>
            <a:ext cx="5028974" cy="40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>
                <a:solidFill>
                  <a:schemeClr val="accent1"/>
                </a:solidFill>
              </a:rPr>
              <a:t>Cosa sono le competenze digitali?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63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81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99975"/>
              <a:buFont typeface="Noto Sans Symbols"/>
              <a:buChar char="✔"/>
            </a:pPr>
            <a:r>
              <a:rPr b="0" i="0" lang="de-AT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capacità e conoscenze necessarie per svolgere attività digitali di routine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81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75"/>
              <a:buFont typeface="Calibri"/>
              <a:buChar char="✔"/>
            </a:pPr>
            <a:r>
              <a:rPr b="0" i="0" lang="de-AT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prevede l'utilizzo della tecnologia digitale, l'e-learning, la gestione digitale delle informazioni e la condivisione digitale dei dati personali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3714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99bb02c4d_0_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AT" sz="4100">
                <a:solidFill>
                  <a:schemeClr val="accent1"/>
                </a:solidFill>
              </a:rPr>
              <a:t>Fattori chiave della trasformazione digitale</a:t>
            </a:r>
            <a:endParaRPr/>
          </a:p>
        </p:txBody>
      </p:sp>
      <p:pic>
        <p:nvPicPr>
          <p:cNvPr id="143" name="Google Shape;143;g2b99bb02c4d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b99bb02c4d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b99bb02c4d_0_21"/>
          <p:cNvSpPr txBox="1"/>
          <p:nvPr/>
        </p:nvSpPr>
        <p:spPr>
          <a:xfrm>
            <a:off x="911544" y="1651000"/>
            <a:ext cx="10515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1683"/>
              <a:buFont typeface="Arial"/>
              <a:buNone/>
            </a:pPr>
            <a:r>
              <a:t/>
            </a:r>
            <a:endParaRPr b="0" i="0" sz="5050" u="none" cap="none" strike="noStrike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1833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Calibri"/>
              <a:buChar char="✔"/>
            </a:pPr>
            <a:r>
              <a:rPr b="0" i="0" lang="de-AT" sz="505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Cambiamento delle aspettative del pubblico</a:t>
            </a:r>
            <a:endParaRPr b="0" i="0" sz="5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1683"/>
              <a:buFont typeface="Arial"/>
              <a:buNone/>
            </a:pPr>
            <a:r>
              <a:t/>
            </a:r>
            <a:endParaRPr b="0" i="0" sz="5050" u="none" cap="none" strike="noStrike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1833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Calibri"/>
              <a:buChar char="✔"/>
            </a:pPr>
            <a:r>
              <a:rPr b="0" i="0" lang="de-AT" sz="505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Innovazione tecnologica</a:t>
            </a:r>
            <a:endParaRPr b="0" i="0" sz="5050" u="none" cap="none" strike="noStrike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5050" u="none" cap="none" strike="noStrike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1833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Calibri"/>
              <a:buChar char="✔"/>
            </a:pPr>
            <a:r>
              <a:rPr b="0" i="0" lang="de-AT" sz="505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Tendenze e sfide globali</a:t>
            </a:r>
            <a:endParaRPr b="0" i="0" sz="5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1683"/>
              <a:buFont typeface="Arial"/>
              <a:buNone/>
            </a:pPr>
            <a:r>
              <a:t/>
            </a:r>
            <a:endParaRPr b="0" i="0" sz="5050" u="none" cap="none" strike="noStrike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3714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>
                <a:solidFill>
                  <a:schemeClr val="accent1"/>
                </a:solidFill>
              </a:rPr>
              <a:t>Aree di competenza digitale per GLAM</a:t>
            </a:r>
            <a:endParaRPr/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 txBox="1"/>
          <p:nvPr/>
        </p:nvSpPr>
        <p:spPr>
          <a:xfrm>
            <a:off x="911544" y="1690700"/>
            <a:ext cx="10515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3359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Calibri"/>
              <a:buChar char="✔"/>
            </a:pPr>
            <a:r>
              <a:rPr b="0" i="0" lang="de-AT" sz="32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Alfabetizzazione all'informazione e ai dati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3359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Calibri"/>
              <a:buChar char="✔"/>
            </a:pPr>
            <a:r>
              <a:rPr b="0" i="0" lang="de-AT" sz="32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Comunicazione e collaborazione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3359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Calibri"/>
              <a:buChar char="✔"/>
            </a:pPr>
            <a:r>
              <a:rPr b="0" i="0" lang="de-AT" sz="32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Curatela dei contenuti digitali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3714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5850" y="2123825"/>
            <a:ext cx="4490626" cy="252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99bb02c4d_0_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>
                <a:solidFill>
                  <a:schemeClr val="accent1"/>
                </a:solidFill>
              </a:rPr>
              <a:t>Nuovi ruoli nel settore GLAM</a:t>
            </a:r>
            <a:endParaRPr/>
          </a:p>
        </p:txBody>
      </p:sp>
      <p:pic>
        <p:nvPicPr>
          <p:cNvPr id="162" name="Google Shape;162;g2b99bb02c4d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b99bb02c4d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b99bb02c4d_0_38"/>
          <p:cNvSpPr txBox="1"/>
          <p:nvPr/>
        </p:nvSpPr>
        <p:spPr>
          <a:xfrm>
            <a:off x="911544" y="1690700"/>
            <a:ext cx="10515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3333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1611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Calibri"/>
              <a:buChar char="✔"/>
            </a:pPr>
            <a:r>
              <a:rPr b="0" i="0" lang="de-AT" sz="30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Responsabile della strategia digitale</a:t>
            </a:r>
            <a:endParaRPr b="0" i="0" sz="3000" u="none" cap="none" strike="noStrike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1611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Calibri"/>
              <a:buChar char="✔"/>
            </a:pPr>
            <a:r>
              <a:rPr b="0" i="0" lang="de-AT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Curatore delle collezioni digitali</a:t>
            </a:r>
            <a:endParaRPr b="0" i="0" sz="3000" u="none" cap="none" strike="noStrike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1611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Calibri"/>
              <a:buChar char="✔"/>
            </a:pPr>
            <a:r>
              <a:rPr b="0" i="0" lang="de-AT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Sviluppatore di esperienze digitali interattive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1611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Calibri"/>
              <a:buChar char="✔"/>
            </a:pPr>
            <a:r>
              <a:rPr b="0" i="0" lang="de-AT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Responsabile della comunità online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3714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b99bb02c4d_0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2700" y="2375175"/>
            <a:ext cx="4043774" cy="227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99bb02c4d_0_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AT">
                <a:solidFill>
                  <a:schemeClr val="accent1"/>
                </a:solidFill>
              </a:rPr>
              <a:t>Modalità di navigazione online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72" name="Google Shape;172;g2b99bb02c4d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b99bb02c4d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b99bb02c4d_0_4"/>
          <p:cNvSpPr txBox="1"/>
          <p:nvPr/>
        </p:nvSpPr>
        <p:spPr>
          <a:xfrm>
            <a:off x="911544" y="1651000"/>
            <a:ext cx="10515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de-A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Esistono 3 modi per navigare in Internet: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de-A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Digitare un indirizzo web (URL)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de-A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seguenti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de-A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Trovare un sito web utilizzando i motori di ricerca </a:t>
            </a:r>
            <a:endParaRPr b="0" i="0" sz="16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24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2b99bb02c4d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0513" y="3824000"/>
            <a:ext cx="4930973" cy="27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2023-12-01T07:14:57.0000000Z</dcterms:created>
  <dc:creator>admin</dc:creator>
</cp:coreProperties>
</file>