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6858000" cx="12192000"/>
  <p:notesSz cx="6858000" cy="9144000"/>
  <p:embeddedFontLst>
    <p:embeddedFont>
      <p:font typeface="Roboto"/>
      <p:regular r:id="rId21"/>
      <p:bold r:id="rId22"/>
      <p:italic r:id="rId23"/>
      <p:boldItalic r:id="rId24"/>
    </p:embeddedFont>
    <p:embeddedFont>
      <p:font typeface="Poppins"/>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29" roundtripDataSignature="AMtx7mgJkvsfDgPTqKB1FlNknYG6JmDsM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D235181-4636-4AF4-9CAE-26ADB56E949D}">
  <a:tblStyle styleId="{1D235181-4636-4AF4-9CAE-26ADB56E949D}"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b="off" i="off"/>
      <a:tcStyle>
        <a:fill>
          <a:solidFill>
            <a:srgbClr val="CDD4EA"/>
          </a:solidFill>
        </a:fill>
      </a:tcStyle>
    </a:band1H>
    <a:band2H>
      <a:tcTxStyle b="off" i="off"/>
    </a:band2H>
    <a:band1V>
      <a:tcTxStyle b="off" i="off"/>
      <a:tcStyle>
        <a:fill>
          <a:solidFill>
            <a:srgbClr val="CDD4EA"/>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Roboto-bold.fntdata"/><Relationship Id="rId21" Type="http://schemas.openxmlformats.org/officeDocument/2006/relationships/font" Target="fonts/Roboto-regular.fntdata"/><Relationship Id="rId24" Type="http://schemas.openxmlformats.org/officeDocument/2006/relationships/font" Target="fonts/Roboto-boldItalic.fntdata"/><Relationship Id="rId23" Type="http://schemas.openxmlformats.org/officeDocument/2006/relationships/font" Target="fonts/Roboto-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Poppins-bold.fntdata"/><Relationship Id="rId25" Type="http://schemas.openxmlformats.org/officeDocument/2006/relationships/font" Target="fonts/Poppins-regular.fntdata"/><Relationship Id="rId28" Type="http://schemas.openxmlformats.org/officeDocument/2006/relationships/font" Target="fonts/Poppins-boldItalic.fntdata"/><Relationship Id="rId27" Type="http://schemas.openxmlformats.org/officeDocument/2006/relationships/font" Target="fonts/Poppins-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customschemas.google.com/relationships/presentationmetadata" Target="meta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A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w3.org/WAI/standards-guidelines/wcag/"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de-AT"/>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b99bb02c4d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g2b99bb02c4d_0_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600"/>
              <a:buFont typeface="Arial"/>
              <a:buNone/>
            </a:pPr>
            <a:r>
              <a:rPr lang="de-AT"/>
              <a:t>Μια βασική πτυχή της ένταξης στον τομέα GLAM αφορά την προσβασιμότητα στο διαδίκτυο. Ακολουθεί μια σύντομη περίληψη:</a:t>
            </a:r>
            <a:endParaRPr/>
          </a:p>
          <a:p>
            <a:pPr indent="-317500" lvl="0" marL="457200" rtl="0" algn="l">
              <a:lnSpc>
                <a:spcPct val="100000"/>
              </a:lnSpc>
              <a:spcBef>
                <a:spcPts val="0"/>
              </a:spcBef>
              <a:spcAft>
                <a:spcPts val="0"/>
              </a:spcAft>
              <a:buSzPts val="1400"/>
              <a:buChar char="✔"/>
            </a:pPr>
            <a:r>
              <a:rPr lang="de-AT"/>
              <a:t>Παροχή σε όλους, συμπεριλαμβανομένων των ατόμων με αναπηρία, ίσων ευκαιριών πρόσβασης στον ιστό. </a:t>
            </a:r>
            <a:endParaRPr/>
          </a:p>
          <a:p>
            <a:pPr indent="-317500" lvl="0" marL="457200" rtl="0" algn="l">
              <a:lnSpc>
                <a:spcPct val="100000"/>
              </a:lnSpc>
              <a:spcBef>
                <a:spcPts val="0"/>
              </a:spcBef>
              <a:spcAft>
                <a:spcPts val="0"/>
              </a:spcAft>
              <a:buSzPts val="1400"/>
              <a:buChar char="✔"/>
            </a:pPr>
            <a:r>
              <a:rPr lang="de-AT" u="sng">
                <a:solidFill>
                  <a:schemeClr val="hlink"/>
                </a:solidFill>
                <a:hlinkClick r:id="rId2"/>
              </a:rPr>
              <a:t>Το WCAG 2.0 </a:t>
            </a:r>
            <a:r>
              <a:rPr lang="de-AT"/>
              <a:t>αναφέρεται στις Οδηγίες Προσβασιμότητας Περιεχομένου Ιστού</a:t>
            </a:r>
            <a:endParaRPr/>
          </a:p>
        </p:txBody>
      </p:sp>
      <p:sp>
        <p:nvSpPr>
          <p:cNvPr id="179" name="Google Shape;179;g2b99bb02c4d_0_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de-AT"/>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b99bb02c4d_0_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g2b99bb02c4d_0_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de-AT"/>
              <a:t>Πώς μπορούν τα ιδρύματα GLAM να καλλιεργήσουν την προσβασιμότητα;</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de-AT"/>
              <a:t>Συνιστούμε:</a:t>
            </a:r>
            <a:endParaRPr/>
          </a:p>
          <a:p>
            <a:pPr indent="-317500" lvl="0" marL="457200" rtl="0" algn="l">
              <a:lnSpc>
                <a:spcPct val="100000"/>
              </a:lnSpc>
              <a:spcBef>
                <a:spcPts val="0"/>
              </a:spcBef>
              <a:spcAft>
                <a:spcPts val="0"/>
              </a:spcAft>
              <a:buSzPts val="1400"/>
              <a:buChar char="✔"/>
            </a:pPr>
            <a:r>
              <a:rPr lang="de-AT"/>
              <a:t>Ουσιαστικό περιεχόμενο που βλέπεται και ακούγεται</a:t>
            </a:r>
            <a:endParaRPr/>
          </a:p>
          <a:p>
            <a:pPr indent="-317500" lvl="0" marL="457200" rtl="0" algn="l">
              <a:lnSpc>
                <a:spcPct val="100000"/>
              </a:lnSpc>
              <a:spcBef>
                <a:spcPts val="0"/>
              </a:spcBef>
              <a:spcAft>
                <a:spcPts val="0"/>
              </a:spcAft>
              <a:buSzPts val="1400"/>
              <a:buChar char="✔"/>
            </a:pPr>
            <a:r>
              <a:rPr lang="de-AT"/>
              <a:t>Περιορισμός των γλωσσικών εμποδίων</a:t>
            </a:r>
            <a:endParaRPr/>
          </a:p>
          <a:p>
            <a:pPr indent="-317500" lvl="0" marL="457200" rtl="0" algn="l">
              <a:lnSpc>
                <a:spcPct val="100000"/>
              </a:lnSpc>
              <a:spcBef>
                <a:spcPts val="0"/>
              </a:spcBef>
              <a:spcAft>
                <a:spcPts val="0"/>
              </a:spcAft>
              <a:buSzPts val="1400"/>
              <a:buChar char="✔"/>
            </a:pPr>
            <a:r>
              <a:rPr lang="de-AT"/>
              <a:t>Πλοήγηση στην ψηφιακή προσβασιμότητα με υποστηρικτικά εργαλεία για την αντιμετώπιση διαφορετικών αναπηριών</a:t>
            </a:r>
            <a:endParaRPr/>
          </a:p>
        </p:txBody>
      </p:sp>
      <p:sp>
        <p:nvSpPr>
          <p:cNvPr id="189" name="Google Shape;189;g2b99bb02c4d_0_5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de-AT"/>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de-AT"/>
              <a:t>Ας κάνουμε μια παύση και ας παίξουμε ένα παιχνίδι, χρησιμοποιώντας το Google Arts.</a:t>
            </a:r>
            <a:endParaRPr/>
          </a:p>
        </p:txBody>
      </p:sp>
      <p:sp>
        <p:nvSpPr>
          <p:cNvPr id="199" name="Google Shape;199;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de-AT"/>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de-AT">
                <a:solidFill>
                  <a:srgbClr val="3C4043"/>
                </a:solidFill>
                <a:latin typeface="Roboto"/>
                <a:ea typeface="Roboto"/>
                <a:cs typeface="Roboto"/>
                <a:sym typeface="Roboto"/>
              </a:rPr>
              <a:t>Ο τομέας GLAM προσφέρει πολυάριθμες ευκαιρίες για τη γεφύρωση των ζητημάτων προσβασιμότητας και την προσέγγιση όλων, αξιοποιώντας τις ψηφιακές τεχνολογίες.</a:t>
            </a:r>
            <a:endParaRPr/>
          </a:p>
          <a:p>
            <a:pPr indent="0" lvl="0" marL="0" rtl="0" algn="l">
              <a:lnSpc>
                <a:spcPct val="100000"/>
              </a:lnSpc>
              <a:spcBef>
                <a:spcPts val="0"/>
              </a:spcBef>
              <a:spcAft>
                <a:spcPts val="0"/>
              </a:spcAft>
              <a:buSzPts val="1400"/>
              <a:buNone/>
            </a:pPr>
            <a:r>
              <a:t/>
            </a:r>
            <a:endParaRPr b="0" i="0">
              <a:solidFill>
                <a:srgbClr val="3C4043"/>
              </a:solidFill>
              <a:latin typeface="Roboto"/>
              <a:ea typeface="Roboto"/>
              <a:cs typeface="Roboto"/>
              <a:sym typeface="Roboto"/>
            </a:endParaRPr>
          </a:p>
          <a:p>
            <a:pPr indent="0" lvl="0" marL="0" rtl="0" algn="l">
              <a:lnSpc>
                <a:spcPct val="100000"/>
              </a:lnSpc>
              <a:spcBef>
                <a:spcPts val="0"/>
              </a:spcBef>
              <a:spcAft>
                <a:spcPts val="0"/>
              </a:spcAft>
              <a:buSzPts val="1400"/>
              <a:buNone/>
            </a:pPr>
            <a:r>
              <a:rPr lang="de-AT">
                <a:solidFill>
                  <a:srgbClr val="3C4043"/>
                </a:solidFill>
                <a:latin typeface="Roboto"/>
                <a:ea typeface="Roboto"/>
                <a:cs typeface="Roboto"/>
                <a:sym typeface="Roboto"/>
              </a:rPr>
              <a:t>Σας προτείνουμε να εξετάσετε το ενδεχόμενο να επισκεφθείτε ένα ίδρυμα GLAM μαζί με τους φίλους σας και στη συνέχεια να κάνετε μια εικονική περιήγηση στο ίδιο ίδρυμα, αν υπάρχει. </a:t>
            </a:r>
            <a:endParaRPr>
              <a:solidFill>
                <a:srgbClr val="3C4043"/>
              </a:solidFill>
              <a:latin typeface="Roboto"/>
              <a:ea typeface="Roboto"/>
              <a:cs typeface="Roboto"/>
              <a:sym typeface="Roboto"/>
            </a:endParaRPr>
          </a:p>
          <a:p>
            <a:pPr indent="0" lvl="0" marL="0" rtl="0" algn="l">
              <a:lnSpc>
                <a:spcPct val="100000"/>
              </a:lnSpc>
              <a:spcBef>
                <a:spcPts val="0"/>
              </a:spcBef>
              <a:spcAft>
                <a:spcPts val="0"/>
              </a:spcAft>
              <a:buSzPts val="1400"/>
              <a:buNone/>
            </a:pPr>
            <a:r>
              <a:t/>
            </a:r>
            <a:endParaRPr>
              <a:solidFill>
                <a:srgbClr val="3C4043"/>
              </a:solidFill>
              <a:latin typeface="Roboto"/>
              <a:ea typeface="Roboto"/>
              <a:cs typeface="Roboto"/>
              <a:sym typeface="Roboto"/>
            </a:endParaRPr>
          </a:p>
          <a:p>
            <a:pPr indent="0" lvl="0" marL="0" rtl="0" algn="l">
              <a:lnSpc>
                <a:spcPct val="100000"/>
              </a:lnSpc>
              <a:spcBef>
                <a:spcPts val="0"/>
              </a:spcBef>
              <a:spcAft>
                <a:spcPts val="0"/>
              </a:spcAft>
              <a:buSzPts val="1400"/>
              <a:buNone/>
            </a:pPr>
            <a:r>
              <a:rPr lang="de-AT">
                <a:solidFill>
                  <a:srgbClr val="3C4043"/>
                </a:solidFill>
                <a:latin typeface="Roboto"/>
                <a:ea typeface="Roboto"/>
                <a:cs typeface="Roboto"/>
                <a:sym typeface="Roboto"/>
              </a:rPr>
              <a:t>Σκεφτείτε, λοιπόν, ποια είναι τα προνόμια της ηλεκτρονικής επίσκεψης και τι σας αρέσει περισσότερο.</a:t>
            </a:r>
            <a:endParaRPr>
              <a:solidFill>
                <a:srgbClr val="3C4043"/>
              </a:solidFill>
              <a:latin typeface="Roboto"/>
              <a:ea typeface="Roboto"/>
              <a:cs typeface="Roboto"/>
              <a:sym typeface="Roboto"/>
            </a:endParaRPr>
          </a:p>
          <a:p>
            <a:pPr indent="0" lvl="0" marL="0" rtl="0" algn="l">
              <a:lnSpc>
                <a:spcPct val="100000"/>
              </a:lnSpc>
              <a:spcBef>
                <a:spcPts val="0"/>
              </a:spcBef>
              <a:spcAft>
                <a:spcPts val="0"/>
              </a:spcAft>
              <a:buSzPts val="1400"/>
              <a:buNone/>
            </a:pPr>
            <a:r>
              <a:t/>
            </a:r>
            <a:endParaRPr>
              <a:solidFill>
                <a:srgbClr val="3C4043"/>
              </a:solidFill>
              <a:latin typeface="Roboto"/>
              <a:ea typeface="Roboto"/>
              <a:cs typeface="Roboto"/>
              <a:sym typeface="Roboto"/>
            </a:endParaRPr>
          </a:p>
          <a:p>
            <a:pPr indent="0" lvl="0" marL="0" rtl="0" algn="l">
              <a:lnSpc>
                <a:spcPct val="100000"/>
              </a:lnSpc>
              <a:spcBef>
                <a:spcPts val="0"/>
              </a:spcBef>
              <a:spcAft>
                <a:spcPts val="0"/>
              </a:spcAft>
              <a:buSzPts val="1400"/>
              <a:buNone/>
            </a:pPr>
            <a:r>
              <a:rPr lang="de-AT">
                <a:solidFill>
                  <a:srgbClr val="3C4043"/>
                </a:solidFill>
                <a:latin typeface="Roboto"/>
                <a:ea typeface="Roboto"/>
                <a:cs typeface="Roboto"/>
                <a:sym typeface="Roboto"/>
              </a:rPr>
              <a:t>Ποιες είναι οι πιθανές θέσεις εργασίας που θα σας ενδιέφεραν και σχετίζονται με τις διαδικτυακές προσφορές των ιδρυμάτων GLAM; Ρωτήστε έναν φίλο σας για τη γνώμη του. </a:t>
            </a:r>
            <a:r>
              <a:rPr b="0" i="0" lang="de-AT">
                <a:solidFill>
                  <a:srgbClr val="3C4043"/>
                </a:solidFill>
                <a:latin typeface="Roboto"/>
                <a:ea typeface="Roboto"/>
                <a:cs typeface="Roboto"/>
                <a:sym typeface="Roboto"/>
              </a:rPr>
              <a:t>Γενικά, είναι καλό να συζητάτε με τους συναδέλφους σας για τους στόχους και τα συναισθήματά σας. </a:t>
            </a:r>
            <a:endParaRPr b="0" i="0">
              <a:solidFill>
                <a:srgbClr val="3C4043"/>
              </a:solidFill>
              <a:latin typeface="Roboto"/>
              <a:ea typeface="Roboto"/>
              <a:cs typeface="Roboto"/>
              <a:sym typeface="Roboto"/>
            </a:endParaRPr>
          </a:p>
          <a:p>
            <a:pPr indent="0" lvl="0" marL="0" rtl="0" algn="l">
              <a:lnSpc>
                <a:spcPct val="100000"/>
              </a:lnSpc>
              <a:spcBef>
                <a:spcPts val="0"/>
              </a:spcBef>
              <a:spcAft>
                <a:spcPts val="0"/>
              </a:spcAft>
              <a:buSzPts val="1400"/>
              <a:buNone/>
            </a:pPr>
            <a:r>
              <a:t/>
            </a:r>
            <a:endParaRPr>
              <a:solidFill>
                <a:srgbClr val="3C4043"/>
              </a:solidFill>
              <a:latin typeface="Roboto"/>
              <a:ea typeface="Roboto"/>
              <a:cs typeface="Roboto"/>
              <a:sym typeface="Roboto"/>
            </a:endParaRPr>
          </a:p>
          <a:p>
            <a:pPr indent="0" lvl="0" marL="0" rtl="0" algn="l">
              <a:lnSpc>
                <a:spcPct val="100000"/>
              </a:lnSpc>
              <a:spcBef>
                <a:spcPts val="0"/>
              </a:spcBef>
              <a:spcAft>
                <a:spcPts val="0"/>
              </a:spcAft>
              <a:buSzPts val="1400"/>
              <a:buNone/>
            </a:pPr>
            <a:r>
              <a:rPr lang="de-AT">
                <a:solidFill>
                  <a:srgbClr val="3C4043"/>
                </a:solidFill>
                <a:latin typeface="Roboto"/>
                <a:ea typeface="Roboto"/>
                <a:cs typeface="Roboto"/>
                <a:sym typeface="Roboto"/>
              </a:rPr>
              <a:t>Ελπίζω να σας άρεσε αυτή η ενότητα για τον ψηφιακό τομέα GLAM</a:t>
            </a:r>
            <a:r>
              <a:rPr b="0" i="0" lang="de-AT">
                <a:solidFill>
                  <a:srgbClr val="3C4043"/>
                </a:solidFill>
                <a:latin typeface="Roboto"/>
                <a:ea typeface="Roboto"/>
                <a:cs typeface="Roboto"/>
                <a:sym typeface="Roboto"/>
              </a:rPr>
              <a:t>! </a:t>
            </a:r>
            <a:endParaRPr b="0" i="0">
              <a:solidFill>
                <a:srgbClr val="3C4043"/>
              </a:solidFill>
              <a:latin typeface="Roboto"/>
              <a:ea typeface="Roboto"/>
              <a:cs typeface="Roboto"/>
              <a:sym typeface="Roboto"/>
            </a:endParaRPr>
          </a:p>
          <a:p>
            <a:pPr indent="0" lvl="0" marL="0" rtl="0" algn="l">
              <a:lnSpc>
                <a:spcPct val="100000"/>
              </a:lnSpc>
              <a:spcBef>
                <a:spcPts val="0"/>
              </a:spcBef>
              <a:spcAft>
                <a:spcPts val="0"/>
              </a:spcAft>
              <a:buSzPts val="1400"/>
              <a:buNone/>
            </a:pPr>
            <a:r>
              <a:t/>
            </a:r>
            <a:endParaRPr/>
          </a:p>
        </p:txBody>
      </p:sp>
      <p:sp>
        <p:nvSpPr>
          <p:cNvPr id="209" name="Google Shape;209;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de-AT"/>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7" name="Google Shape;217;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 name="Google Shape;9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de-AT"/>
              <a:t>Σε αυτή την τελευταία συνεδρία της ενότητας 5, θα λάβετε μια σύντομη περίληψη όλου του προηγούμενου περιεχομένου. Αυτό θα πρέπει να εδραιώσει τις υπάρχουσες γνώσεις σας και τις πρακτικές σας δεξιότητες, ώστε να είστε έτοιμοι να τις χρησιμοποιήσετε σε ένα ίδρυμα GLAM. </a:t>
            </a:r>
            <a:endParaRPr/>
          </a:p>
        </p:txBody>
      </p:sp>
      <p:sp>
        <p:nvSpPr>
          <p:cNvPr id="100" name="Google Shape;100;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de-AT"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de-AT"/>
              <a:t>Καλώς ήρθατε στην πέμπτη και τελευταία συνεδρία αυτής της ενότητας για τον ψηφιακό τομέα GLAM.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de-AT"/>
              <a:t>Στις τέσσερις τελευταίες συνεδρίες, μάθατε πολλά για την επικοινωνία και τη συνεργασία στον ψηφιακό κόσμο. Τώρα, ήρθε η ώρα να επαναλάβετε ορισμένα βασικά σημεία για να βεβαιωθείτε ότι θα γίνετε απόλυτος εμπειρογνώμονας σε όλες αυτές τις εργασίες. </a:t>
            </a:r>
            <a:endParaRPr/>
          </a:p>
        </p:txBody>
      </p:sp>
      <p:sp>
        <p:nvSpPr>
          <p:cNvPr id="110" name="Google Shape;110;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de-AT"/>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de-AT"/>
              <a:t>Οι σκοποί και οι μαθησιακοί στόχοι αυτής της συνεδρίας είναι να συνοψίσει τα πιο σημαντικά σημεία όλων των προηγούμενων συνεδριών και να αντικατοπτρίσει την πρακτική τους χρήση.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de-AT"/>
              <a:t>Ας ξεκινήσουμε την περίληψη. </a:t>
            </a:r>
            <a:endParaRPr/>
          </a:p>
        </p:txBody>
      </p:sp>
      <p:sp>
        <p:nvSpPr>
          <p:cNvPr id="119" name="Google Shape;11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de-AT"/>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de-AT"/>
              <a:t>Τι είναι λοιπόν οι ψηφιακές δεξιότητες;</a:t>
            </a:r>
            <a:endParaRPr/>
          </a:p>
          <a:p>
            <a:pPr indent="0" lvl="0" marL="0" rtl="0" algn="l">
              <a:lnSpc>
                <a:spcPct val="100000"/>
              </a:lnSpc>
              <a:spcBef>
                <a:spcPts val="0"/>
              </a:spcBef>
              <a:spcAft>
                <a:spcPts val="0"/>
              </a:spcAft>
              <a:buSzPts val="1400"/>
              <a:buNone/>
            </a:pPr>
            <a:r>
              <a:t/>
            </a:r>
            <a:endParaRPr/>
          </a:p>
          <a:p>
            <a:pPr indent="-317500" lvl="0" marL="457200" rtl="0" algn="l">
              <a:lnSpc>
                <a:spcPct val="100000"/>
              </a:lnSpc>
              <a:spcBef>
                <a:spcPts val="0"/>
              </a:spcBef>
              <a:spcAft>
                <a:spcPts val="0"/>
              </a:spcAft>
              <a:buSzPts val="1400"/>
              <a:buChar char="✔"/>
            </a:pPr>
            <a:r>
              <a:rPr lang="de-AT"/>
              <a:t>ικανότητες και γνώσεις που απαιτούνται για την εκτέλεση ψηφιακών εργασιών στην καθημερινή ζωή</a:t>
            </a:r>
            <a:endParaRPr/>
          </a:p>
          <a:p>
            <a:pPr indent="0" lvl="0" marL="0" rtl="0" algn="l">
              <a:lnSpc>
                <a:spcPct val="100000"/>
              </a:lnSpc>
              <a:spcBef>
                <a:spcPts val="0"/>
              </a:spcBef>
              <a:spcAft>
                <a:spcPts val="0"/>
              </a:spcAft>
              <a:buClr>
                <a:schemeClr val="dk1"/>
              </a:buClr>
              <a:buSzPts val="4001"/>
              <a:buFont typeface="Arial"/>
              <a:buNone/>
            </a:pPr>
            <a:r>
              <a:t/>
            </a:r>
            <a:endParaRPr/>
          </a:p>
          <a:p>
            <a:pPr indent="-317500" lvl="0" marL="457200" rtl="0" algn="l">
              <a:lnSpc>
                <a:spcPct val="100000"/>
              </a:lnSpc>
              <a:spcBef>
                <a:spcPts val="0"/>
              </a:spcBef>
              <a:spcAft>
                <a:spcPts val="0"/>
              </a:spcAft>
              <a:buSzPts val="1400"/>
              <a:buChar char="✔"/>
            </a:pPr>
            <a:r>
              <a:rPr lang="de-AT"/>
              <a:t>περιλαμβάνει τη χρήση ψηφιακής τεχνολογίας, την ηλεκτρονική μάθηση, την ψηφιακή διαχείριση πληροφοριών και την ψηφιακή ανταλλαγή προσωπικών δεδομένων</a:t>
            </a:r>
            <a:endParaRPr>
              <a:solidFill>
                <a:srgbClr val="000000"/>
              </a:solidFill>
              <a:latin typeface="Poppins"/>
              <a:ea typeface="Poppins"/>
              <a:cs typeface="Poppins"/>
              <a:sym typeface="Poppins"/>
            </a:endParaRPr>
          </a:p>
        </p:txBody>
      </p:sp>
      <p:sp>
        <p:nvSpPr>
          <p:cNvPr id="130" name="Google Shape;13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de-AT"/>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b99bb02c4d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g2b99bb02c4d_0_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de-AT"/>
              <a:t>Ορισμένοι βασικοί παράγοντες του ψηφιακού μετασχηματισμού περιλαμβάνουν:</a:t>
            </a:r>
            <a:endParaRPr/>
          </a:p>
          <a:p>
            <a:pPr indent="-317500" lvl="0" marL="457200" rtl="0" algn="l">
              <a:lnSpc>
                <a:spcPct val="100000"/>
              </a:lnSpc>
              <a:spcBef>
                <a:spcPts val="0"/>
              </a:spcBef>
              <a:spcAft>
                <a:spcPts val="0"/>
              </a:spcAft>
              <a:buSzPts val="1400"/>
              <a:buChar char="✔"/>
            </a:pPr>
            <a:r>
              <a:rPr lang="de-AT"/>
              <a:t> Αλλαγή των προσδοκιών του κοινού</a:t>
            </a:r>
            <a:endParaRPr/>
          </a:p>
          <a:p>
            <a:pPr indent="0" lvl="0" marL="0" rtl="0" algn="l">
              <a:lnSpc>
                <a:spcPct val="100000"/>
              </a:lnSpc>
              <a:spcBef>
                <a:spcPts val="0"/>
              </a:spcBef>
              <a:spcAft>
                <a:spcPts val="0"/>
              </a:spcAft>
              <a:buClr>
                <a:schemeClr val="dk1"/>
              </a:buClr>
              <a:buSzPts val="1600"/>
              <a:buFont typeface="Arial"/>
              <a:buNone/>
            </a:pPr>
            <a:r>
              <a:t/>
            </a:r>
            <a:endParaRPr/>
          </a:p>
          <a:p>
            <a:pPr indent="-317500" lvl="0" marL="457200" rtl="0" algn="l">
              <a:lnSpc>
                <a:spcPct val="100000"/>
              </a:lnSpc>
              <a:spcBef>
                <a:spcPts val="0"/>
              </a:spcBef>
              <a:spcAft>
                <a:spcPts val="0"/>
              </a:spcAft>
              <a:buSzPts val="1400"/>
              <a:buChar char="✔"/>
            </a:pPr>
            <a:r>
              <a:rPr lang="de-AT"/>
              <a:t> Τεχνολογική καινοτομία</a:t>
            </a:r>
            <a:endParaRPr/>
          </a:p>
          <a:p>
            <a:pPr indent="0" lvl="0" marL="0" rtl="0" algn="l">
              <a:lnSpc>
                <a:spcPct val="100000"/>
              </a:lnSpc>
              <a:spcBef>
                <a:spcPts val="0"/>
              </a:spcBef>
              <a:spcAft>
                <a:spcPts val="0"/>
              </a:spcAft>
              <a:buClr>
                <a:schemeClr val="dk1"/>
              </a:buClr>
              <a:buSzPts val="5050"/>
              <a:buFont typeface="Arial"/>
              <a:buNone/>
            </a:pPr>
            <a:r>
              <a:t/>
            </a:r>
            <a:endParaRPr/>
          </a:p>
          <a:p>
            <a:pPr indent="-317500" lvl="0" marL="457200" rtl="0" algn="l">
              <a:lnSpc>
                <a:spcPct val="100000"/>
              </a:lnSpc>
              <a:spcBef>
                <a:spcPts val="0"/>
              </a:spcBef>
              <a:spcAft>
                <a:spcPts val="0"/>
              </a:spcAft>
              <a:buSzPts val="1400"/>
              <a:buChar char="✔"/>
            </a:pPr>
            <a:r>
              <a:rPr lang="de-AT"/>
              <a:t>Παγκόσμιες τάσεις και προκλήσεις</a:t>
            </a:r>
            <a:endParaRPr/>
          </a:p>
        </p:txBody>
      </p:sp>
      <p:sp>
        <p:nvSpPr>
          <p:cNvPr id="140" name="Google Shape;140;g2b99bb02c4d_0_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de-AT"/>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de-AT"/>
              <a:t>Είναι σημαντικό να σημειωθεί ότι η ψηφιακότητα στον τομέα GLAM αφορά κυρίως τους ακόλουθους τομείς ψηφιακών ικανοτήτων:</a:t>
            </a:r>
            <a:endParaRPr/>
          </a:p>
          <a:p>
            <a:pPr indent="-317500" lvl="0" marL="457200" rtl="0" algn="l">
              <a:lnSpc>
                <a:spcPct val="100000"/>
              </a:lnSpc>
              <a:spcBef>
                <a:spcPts val="0"/>
              </a:spcBef>
              <a:spcAft>
                <a:spcPts val="0"/>
              </a:spcAft>
              <a:buSzPts val="1400"/>
              <a:buChar char="✔"/>
            </a:pPr>
            <a:r>
              <a:rPr lang="de-AT"/>
              <a:t> Γραμματισμός πληροφοριών και δεδομένων</a:t>
            </a:r>
            <a:endParaRPr/>
          </a:p>
          <a:p>
            <a:pPr indent="0" lvl="0" marL="0" rtl="0" algn="l">
              <a:lnSpc>
                <a:spcPct val="100000"/>
              </a:lnSpc>
              <a:spcBef>
                <a:spcPts val="0"/>
              </a:spcBef>
              <a:spcAft>
                <a:spcPts val="0"/>
              </a:spcAft>
              <a:buClr>
                <a:schemeClr val="dk1"/>
              </a:buClr>
              <a:buSzPts val="1600"/>
              <a:buFont typeface="Arial"/>
              <a:buNone/>
            </a:pPr>
            <a:r>
              <a:t/>
            </a:r>
            <a:endParaRPr/>
          </a:p>
          <a:p>
            <a:pPr indent="-317500" lvl="0" marL="457200" rtl="0" algn="l">
              <a:lnSpc>
                <a:spcPct val="100000"/>
              </a:lnSpc>
              <a:spcBef>
                <a:spcPts val="0"/>
              </a:spcBef>
              <a:spcAft>
                <a:spcPts val="0"/>
              </a:spcAft>
              <a:buSzPts val="1400"/>
              <a:buChar char="✔"/>
            </a:pPr>
            <a:r>
              <a:rPr lang="de-AT"/>
              <a:t> Επικοινωνία και συνεργασία</a:t>
            </a:r>
            <a:endParaRPr/>
          </a:p>
          <a:p>
            <a:pPr indent="0" lvl="0" marL="0" rtl="0" algn="l">
              <a:lnSpc>
                <a:spcPct val="100000"/>
              </a:lnSpc>
              <a:spcBef>
                <a:spcPts val="0"/>
              </a:spcBef>
              <a:spcAft>
                <a:spcPts val="0"/>
              </a:spcAft>
              <a:buClr>
                <a:schemeClr val="dk1"/>
              </a:buClr>
              <a:buSzPts val="1600"/>
              <a:buFont typeface="Arial"/>
              <a:buNone/>
            </a:pPr>
            <a:r>
              <a:t/>
            </a:r>
            <a:endParaRPr/>
          </a:p>
          <a:p>
            <a:pPr indent="-317500" lvl="0" marL="457200" rtl="0" algn="l">
              <a:lnSpc>
                <a:spcPct val="100000"/>
              </a:lnSpc>
              <a:spcBef>
                <a:spcPts val="0"/>
              </a:spcBef>
              <a:spcAft>
                <a:spcPts val="0"/>
              </a:spcAft>
              <a:buSzPts val="1400"/>
              <a:buChar char="✔"/>
            </a:pPr>
            <a:r>
              <a:rPr lang="de-AT"/>
              <a:t> Επιμέλεια ψηφιακού περιεχομένου</a:t>
            </a:r>
            <a:endParaRPr/>
          </a:p>
        </p:txBody>
      </p:sp>
      <p:sp>
        <p:nvSpPr>
          <p:cNvPr id="149" name="Google Shape;149;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de-AT"/>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b99bb02c4d_0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g2b99bb02c4d_0_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de-AT"/>
              <a:t>Όσον αφορά τους νέους ρόλους στον τομέα GLAM, αυτοί είναι πολυάριθμοι, αλλά μερικοί αξιοσημείωτοι περιλαμβάνουν:</a:t>
            </a:r>
            <a:endParaRPr/>
          </a:p>
          <a:p>
            <a:pPr indent="-317500" lvl="0" marL="457200" rtl="0" algn="l">
              <a:lnSpc>
                <a:spcPct val="100000"/>
              </a:lnSpc>
              <a:spcBef>
                <a:spcPts val="0"/>
              </a:spcBef>
              <a:spcAft>
                <a:spcPts val="0"/>
              </a:spcAft>
              <a:buSzPts val="1400"/>
              <a:buChar char="✔"/>
            </a:pPr>
            <a:r>
              <a:rPr lang="de-AT"/>
              <a:t> Διευθυντής ψηφιακής στρατηγικής</a:t>
            </a:r>
            <a:endParaRPr/>
          </a:p>
          <a:p>
            <a:pPr indent="-317500" lvl="0" marL="457200" rtl="0" algn="l">
              <a:lnSpc>
                <a:spcPct val="100000"/>
              </a:lnSpc>
              <a:spcBef>
                <a:spcPts val="0"/>
              </a:spcBef>
              <a:spcAft>
                <a:spcPts val="0"/>
              </a:spcAft>
              <a:buSzPts val="1400"/>
              <a:buChar char="✔"/>
            </a:pPr>
            <a:r>
              <a:rPr lang="de-AT"/>
              <a:t> Επιμελητής ψηφιακών συλλογών</a:t>
            </a:r>
            <a:endParaRPr/>
          </a:p>
          <a:p>
            <a:pPr indent="-317500" lvl="0" marL="457200" rtl="0" algn="l">
              <a:lnSpc>
                <a:spcPct val="100000"/>
              </a:lnSpc>
              <a:spcBef>
                <a:spcPts val="0"/>
              </a:spcBef>
              <a:spcAft>
                <a:spcPts val="0"/>
              </a:spcAft>
              <a:buSzPts val="1400"/>
              <a:buChar char="✔"/>
            </a:pPr>
            <a:r>
              <a:rPr lang="de-AT"/>
              <a:t> Προγραμματιστής ψηφιακής διαδραστικής εμπειρίας</a:t>
            </a:r>
            <a:endParaRPr/>
          </a:p>
          <a:p>
            <a:pPr indent="-317500" lvl="0" marL="457200" rtl="0" algn="l">
              <a:lnSpc>
                <a:spcPct val="100000"/>
              </a:lnSpc>
              <a:spcBef>
                <a:spcPts val="0"/>
              </a:spcBef>
              <a:spcAft>
                <a:spcPts val="0"/>
              </a:spcAft>
              <a:buSzPts val="1400"/>
              <a:buChar char="✔"/>
            </a:pPr>
            <a:r>
              <a:rPr lang="de-AT"/>
              <a:t> Διαχειριστής διαδικτυακής κοινότητας</a:t>
            </a:r>
            <a:endParaRPr b="1"/>
          </a:p>
        </p:txBody>
      </p:sp>
      <p:sp>
        <p:nvSpPr>
          <p:cNvPr id="159" name="Google Shape;159;g2b99bb02c4d_0_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de-AT"/>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b99bb02c4d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g2b99bb02c4d_0_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de-AT"/>
              <a:t>Πώς χρησιμοποιείτε στην πραγματικότητα τον Ιστό όταν εργάζεστε με ψηφιακά μέσα;</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de-AT"/>
              <a:t>Υπάρχουν 3 τρόποι πλοήγησης στο διαδίκτυο: </a:t>
            </a:r>
            <a:endParaRPr/>
          </a:p>
          <a:p>
            <a:pPr indent="-317500" lvl="0" marL="457200" rtl="0" algn="l">
              <a:lnSpc>
                <a:spcPct val="100000"/>
              </a:lnSpc>
              <a:spcBef>
                <a:spcPts val="0"/>
              </a:spcBef>
              <a:spcAft>
                <a:spcPts val="0"/>
              </a:spcAft>
              <a:buSzPts val="1400"/>
              <a:buChar char="•"/>
            </a:pPr>
            <a:r>
              <a:rPr lang="de-AT"/>
              <a:t>Πληκτρολόγηση μιας διεύθυνσης ιστού (URL) </a:t>
            </a:r>
            <a:endParaRPr/>
          </a:p>
          <a:p>
            <a:pPr indent="-317500" lvl="0" marL="457200" rtl="0" algn="l">
              <a:lnSpc>
                <a:spcPct val="100000"/>
              </a:lnSpc>
              <a:spcBef>
                <a:spcPts val="0"/>
              </a:spcBef>
              <a:spcAft>
                <a:spcPts val="0"/>
              </a:spcAft>
              <a:buSzPts val="1400"/>
              <a:buChar char="•"/>
            </a:pPr>
            <a:r>
              <a:rPr lang="de-AT"/>
              <a:t>Ακολουθώντας συνδέσμους  </a:t>
            </a:r>
            <a:endParaRPr/>
          </a:p>
          <a:p>
            <a:pPr indent="-317500" lvl="0" marL="457200" rtl="0" algn="l">
              <a:lnSpc>
                <a:spcPct val="100000"/>
              </a:lnSpc>
              <a:spcBef>
                <a:spcPts val="0"/>
              </a:spcBef>
              <a:spcAft>
                <a:spcPts val="0"/>
              </a:spcAft>
              <a:buSzPts val="1400"/>
              <a:buChar char="•"/>
            </a:pPr>
            <a:r>
              <a:rPr lang="de-AT"/>
              <a:t>Εύρεση ενός ιστότοπου μέσω μηχανών αναζήτησης </a:t>
            </a:r>
            <a:endParaRPr/>
          </a:p>
        </p:txBody>
      </p:sp>
      <p:sp>
        <p:nvSpPr>
          <p:cNvPr id="169" name="Google Shape;169;g2b99bb02c4d_0_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de-AT"/>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A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A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A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1" name="Shape 21"/>
        <p:cNvGrpSpPr/>
        <p:nvPr/>
      </p:nvGrpSpPr>
      <p:grpSpPr>
        <a:xfrm>
          <a:off x="0" y="0"/>
          <a:ext cx="0" cy="0"/>
          <a:chOff x="0" y="0"/>
          <a:chExt cx="0" cy="0"/>
        </a:xfrm>
      </p:grpSpPr>
      <p:sp>
        <p:nvSpPr>
          <p:cNvPr id="22" name="Google Shape;22;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A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A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3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A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3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3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3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3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A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A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A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3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A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7"/>
          <p:cNvSpPr/>
          <p:nvPr>
            <p:ph idx="2" type="pic"/>
          </p:nvPr>
        </p:nvSpPr>
        <p:spPr>
          <a:xfrm>
            <a:off x="5183188" y="987425"/>
            <a:ext cx="6172200" cy="4873625"/>
          </a:xfrm>
          <a:prstGeom prst="rect">
            <a:avLst/>
          </a:prstGeom>
          <a:noFill/>
          <a:ln>
            <a:noFill/>
          </a:ln>
        </p:spPr>
      </p:sp>
      <p:sp>
        <p:nvSpPr>
          <p:cNvPr id="68" name="Google Shape;68;p3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A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A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3.jpg"/><Relationship Id="rId5" Type="http://schemas.openxmlformats.org/officeDocument/2006/relationships/hyperlink" Target="https://www.w3.org/WAI/standards-guidelines/wcag/" TargetMode="External"/><Relationship Id="rId6"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3.jpg"/><Relationship Id="rId5"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artsandculture.google.com/experiment/artetik/awH-tde1Hw_k2Q" TargetMode="External"/><Relationship Id="rId4" Type="http://schemas.openxmlformats.org/officeDocument/2006/relationships/image" Target="../media/image7.png"/><Relationship Id="rId5" Type="http://schemas.openxmlformats.org/officeDocument/2006/relationships/image" Target="../media/image3.jpg"/><Relationship Id="rId6"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3.jpg"/><Relationship Id="rId5"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jpg"/><Relationship Id="rId4" Type="http://schemas.openxmlformats.org/officeDocument/2006/relationships/image" Target="../media/image11.png"/><Relationship Id="rId10" Type="http://schemas.openxmlformats.org/officeDocument/2006/relationships/image" Target="../media/image20.png"/><Relationship Id="rId9" Type="http://schemas.openxmlformats.org/officeDocument/2006/relationships/image" Target="../media/image17.jpg"/><Relationship Id="rId5" Type="http://schemas.openxmlformats.org/officeDocument/2006/relationships/image" Target="../media/image10.jpg"/><Relationship Id="rId6" Type="http://schemas.openxmlformats.org/officeDocument/2006/relationships/image" Target="../media/image14.jpg"/><Relationship Id="rId7" Type="http://schemas.openxmlformats.org/officeDocument/2006/relationships/image" Target="../media/image16.jpg"/><Relationship Id="rId8"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3.jpg"/><Relationship Id="rId5"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3.jpg"/><Relationship Id="rId5"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3.jpg"/><Relationship Id="rId5"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3.jpg"/><Relationship Id="rId5"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3.jpg"/><Relationship Id="rId5"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txBox="1"/>
          <p:nvPr>
            <p:ph type="ctrTitle"/>
          </p:nvPr>
        </p:nvSpPr>
        <p:spPr>
          <a:xfrm>
            <a:off x="4114142" y="2961749"/>
            <a:ext cx="6454200" cy="5262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de-AT" sz="3600"/>
            </a:br>
            <a:r>
              <a:rPr b="1" lang="de-AT" sz="3600"/>
              <a:t>Πρόγραμμα μικτής μάθησης</a:t>
            </a:r>
            <a:endParaRPr b="1" sz="3600"/>
          </a:p>
        </p:txBody>
      </p:sp>
      <p:sp>
        <p:nvSpPr>
          <p:cNvPr id="90" name="Google Shape;90;p1"/>
          <p:cNvSpPr txBox="1"/>
          <p:nvPr>
            <p:ph idx="1" type="subTitle"/>
          </p:nvPr>
        </p:nvSpPr>
        <p:spPr>
          <a:xfrm>
            <a:off x="4114153" y="3876938"/>
            <a:ext cx="6454200" cy="1607700"/>
          </a:xfrm>
          <a:prstGeom prst="rect">
            <a:avLst/>
          </a:prstGeom>
          <a:noFill/>
          <a:ln>
            <a:noFill/>
          </a:ln>
        </p:spPr>
        <p:txBody>
          <a:bodyPr anchorCtr="0" anchor="t" bIns="45700" lIns="91425" spcFirstLastPara="1" rIns="91425" wrap="square" tIns="45700">
            <a:normAutofit fontScale="92500"/>
          </a:bodyPr>
          <a:lstStyle/>
          <a:p>
            <a:pPr indent="0" lvl="0" marL="0" rtl="0" algn="ctr">
              <a:lnSpc>
                <a:spcPct val="90000"/>
              </a:lnSpc>
              <a:spcBef>
                <a:spcPts val="0"/>
              </a:spcBef>
              <a:spcAft>
                <a:spcPts val="0"/>
              </a:spcAft>
              <a:buClr>
                <a:schemeClr val="dk1"/>
              </a:buClr>
              <a:buSzPct val="108108"/>
              <a:buNone/>
            </a:pPr>
            <a:r>
              <a:rPr b="1" lang="de-AT"/>
              <a:t>Ενότητα 1: Ο ψηφιακός τομέας GLAM</a:t>
            </a:r>
            <a:endParaRPr/>
          </a:p>
          <a:p>
            <a:pPr indent="0" lvl="0" marL="0" rtl="0" algn="ctr">
              <a:lnSpc>
                <a:spcPct val="90000"/>
              </a:lnSpc>
              <a:spcBef>
                <a:spcPts val="1000"/>
              </a:spcBef>
              <a:spcAft>
                <a:spcPts val="0"/>
              </a:spcAft>
              <a:buClr>
                <a:schemeClr val="dk1"/>
              </a:buClr>
              <a:buSzPct val="108108"/>
              <a:buNone/>
            </a:pPr>
            <a:r>
              <a:rPr b="1" lang="de-AT"/>
              <a:t>Συνεδρία 5: Αυτοαναστοχασμός</a:t>
            </a:r>
            <a:endParaRPr b="1"/>
          </a:p>
          <a:p>
            <a:pPr indent="0" lvl="0" marL="0" rtl="0" algn="ctr">
              <a:lnSpc>
                <a:spcPct val="90000"/>
              </a:lnSpc>
              <a:spcBef>
                <a:spcPts val="1000"/>
              </a:spcBef>
              <a:spcAft>
                <a:spcPts val="0"/>
              </a:spcAft>
              <a:buClr>
                <a:schemeClr val="dk1"/>
              </a:buClr>
              <a:buSzPct val="108108"/>
              <a:buNone/>
            </a:pPr>
            <a:r>
              <a:rPr lang="de-AT"/>
              <a:t>Αναπτύχθηκε από: </a:t>
            </a:r>
            <a:endParaRPr/>
          </a:p>
          <a:p>
            <a:pPr indent="0" lvl="0" marL="0" rtl="0" algn="ctr">
              <a:lnSpc>
                <a:spcPct val="90000"/>
              </a:lnSpc>
              <a:spcBef>
                <a:spcPts val="1000"/>
              </a:spcBef>
              <a:spcAft>
                <a:spcPts val="0"/>
              </a:spcAft>
              <a:buClr>
                <a:schemeClr val="dk1"/>
              </a:buClr>
              <a:buSzPct val="108108"/>
              <a:buNone/>
            </a:pPr>
            <a:r>
              <a:rPr lang="de-AT"/>
              <a:t>Κέντρο Έρευνας και Εκπαίδευσης SYNTHESIS</a:t>
            </a:r>
            <a:endParaRPr/>
          </a:p>
        </p:txBody>
      </p:sp>
      <p:pic>
        <p:nvPicPr>
          <p:cNvPr id="91" name="Google Shape;91;p1"/>
          <p:cNvPicPr preferRelativeResize="0"/>
          <p:nvPr/>
        </p:nvPicPr>
        <p:blipFill rotWithShape="1">
          <a:blip r:embed="rId3">
            <a:alphaModFix/>
          </a:blip>
          <a:srcRect b="0" l="0" r="0" t="0"/>
          <a:stretch/>
        </p:blipFill>
        <p:spPr>
          <a:xfrm>
            <a:off x="9251027" y="6148955"/>
            <a:ext cx="2505895" cy="526238"/>
          </a:xfrm>
          <a:prstGeom prst="rect">
            <a:avLst/>
          </a:prstGeom>
          <a:noFill/>
          <a:ln>
            <a:noFill/>
          </a:ln>
        </p:spPr>
      </p:pic>
      <p:pic>
        <p:nvPicPr>
          <p:cNvPr id="92" name="Google Shape;92;p1"/>
          <p:cNvPicPr preferRelativeResize="0"/>
          <p:nvPr/>
        </p:nvPicPr>
        <p:blipFill rotWithShape="1">
          <a:blip r:embed="rId4">
            <a:alphaModFix/>
          </a:blip>
          <a:srcRect b="0" l="0" r="0" t="0"/>
          <a:stretch/>
        </p:blipFill>
        <p:spPr>
          <a:xfrm>
            <a:off x="698154" y="-39188"/>
            <a:ext cx="2557807" cy="2557807"/>
          </a:xfrm>
          <a:prstGeom prst="rect">
            <a:avLst/>
          </a:prstGeom>
          <a:noFill/>
          <a:ln>
            <a:noFill/>
          </a:ln>
        </p:spPr>
      </p:pic>
      <p:sp>
        <p:nvSpPr>
          <p:cNvPr id="93" name="Google Shape;93;p1"/>
          <p:cNvSpPr/>
          <p:nvPr/>
        </p:nvSpPr>
        <p:spPr>
          <a:xfrm rot="5400000">
            <a:off x="-114992" y="3041120"/>
            <a:ext cx="3485945" cy="3255962"/>
          </a:xfrm>
          <a:prstGeom prst="triangle">
            <a:avLst>
              <a:gd fmla="val 50000" name="adj"/>
            </a:avLst>
          </a:prstGeom>
          <a:gradFill>
            <a:gsLst>
              <a:gs pos="0">
                <a:srgbClr val="50608A"/>
              </a:gs>
              <a:gs pos="50000">
                <a:srgbClr val="748BC8"/>
              </a:gs>
              <a:gs pos="100000">
                <a:srgbClr val="8BA7F0"/>
              </a:gs>
            </a:gsLst>
            <a:lin ang="135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4" name="Google Shape;94;p1"/>
          <p:cNvSpPr/>
          <p:nvPr/>
        </p:nvSpPr>
        <p:spPr>
          <a:xfrm rot="5400000">
            <a:off x="-114993" y="1801018"/>
            <a:ext cx="3485945" cy="3255962"/>
          </a:xfrm>
          <a:prstGeom prst="triangle">
            <a:avLst>
              <a:gd fmla="val 50000" name="adj"/>
            </a:avLst>
          </a:prstGeom>
          <a:gradFill>
            <a:gsLst>
              <a:gs pos="0">
                <a:srgbClr val="91735F"/>
              </a:gs>
              <a:gs pos="50000">
                <a:srgbClr val="D2A78A"/>
              </a:gs>
              <a:gs pos="100000">
                <a:srgbClr val="FCC8A6"/>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5" name="Google Shape;95;p1"/>
          <p:cNvSpPr/>
          <p:nvPr/>
        </p:nvSpPr>
        <p:spPr>
          <a:xfrm>
            <a:off x="4049739" y="404530"/>
            <a:ext cx="7017900" cy="1938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0" i="0" lang="de-AT" sz="4000" u="none" cap="none" strike="noStrike">
                <a:solidFill>
                  <a:schemeClr val="accent1"/>
                </a:solidFill>
                <a:latin typeface="Calibri"/>
                <a:ea typeface="Calibri"/>
                <a:cs typeface="Calibri"/>
                <a:sym typeface="Calibri"/>
              </a:rPr>
              <a:t>Προώθηση της απασχόλησης χωρίς αποκλεισμούς στον τομέα GLAM μέσω της ανοικτής καινοτομίας</a:t>
            </a:r>
            <a:endParaRPr b="0" i="0" sz="4000" u="none" cap="none" strike="noStrike">
              <a:solidFill>
                <a:schemeClr val="accent1"/>
              </a:solidFill>
              <a:latin typeface="Calibri"/>
              <a:ea typeface="Calibri"/>
              <a:cs typeface="Calibri"/>
              <a:sym typeface="Calibri"/>
            </a:endParaRPr>
          </a:p>
        </p:txBody>
      </p:sp>
      <p:sp>
        <p:nvSpPr>
          <p:cNvPr id="96" name="Google Shape;96;p1"/>
          <p:cNvSpPr txBox="1"/>
          <p:nvPr/>
        </p:nvSpPr>
        <p:spPr>
          <a:xfrm>
            <a:off x="698154" y="6188473"/>
            <a:ext cx="8444971" cy="5770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de-AT" sz="1050" u="none" cap="none" strike="noStrike">
                <a:solidFill>
                  <a:srgbClr val="000000"/>
                </a:solidFill>
                <a:latin typeface="Arial"/>
                <a:ea typeface="Arial"/>
                <a:cs typeface="Arial"/>
                <a:sym typeface="Arial"/>
              </a:rPr>
              <a:t>"Χρηματοδοτείται από την Ευρωπαϊκή Ένωση. Ωστόσο, οι απόψεις και οι γνώμες που εκφράζονται είναι αποκλειστικά του/των συγγραφέα/ων και δεν αντανακλούν κατ' ανάγκη τις απόψεις και τις γνώμες της Ευρωπαϊκής Ένωσης ή της OeAD-GmbH. Ούτε η Ευρωπαϊκή Ένωση ούτε η χορηγούσα αρχή μπορούν να θεωρηθούν υπεύθυνοι γι' αυτές." Αριθμός έργου: 2022-1-AT01-KA220-ADU-00008513</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g2b99bb02c4d_0_3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de-AT">
                <a:solidFill>
                  <a:schemeClr val="accent1"/>
                </a:solidFill>
              </a:rPr>
              <a:t>Προσβασιμότητα στον Παγκόσμιο Ιστό</a:t>
            </a:r>
            <a:endParaRPr>
              <a:solidFill>
                <a:schemeClr val="accent1"/>
              </a:solidFill>
            </a:endParaRPr>
          </a:p>
        </p:txBody>
      </p:sp>
      <p:pic>
        <p:nvPicPr>
          <p:cNvPr id="182" name="Google Shape;182;g2b99bb02c4d_0_30"/>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83" name="Google Shape;183;g2b99bb02c4d_0_30"/>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184" name="Google Shape;184;g2b99bb02c4d_0_30"/>
          <p:cNvSpPr txBox="1"/>
          <p:nvPr/>
        </p:nvSpPr>
        <p:spPr>
          <a:xfrm>
            <a:off x="911544" y="1651000"/>
            <a:ext cx="10515600" cy="45261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1000"/>
              </a:spcBef>
              <a:spcAft>
                <a:spcPts val="0"/>
              </a:spcAft>
              <a:buClr>
                <a:schemeClr val="dk1"/>
              </a:buClr>
              <a:buSzPts val="1600"/>
              <a:buFont typeface="Arial"/>
              <a:buNone/>
            </a:pPr>
            <a:r>
              <a:t/>
            </a:r>
            <a:endParaRPr b="0" i="0" sz="1600" u="none" cap="none" strike="noStrike">
              <a:solidFill>
                <a:srgbClr val="202124"/>
              </a:solidFill>
              <a:latin typeface="Calibri"/>
              <a:ea typeface="Calibri"/>
              <a:cs typeface="Calibri"/>
              <a:sym typeface="Calibri"/>
            </a:endParaRPr>
          </a:p>
          <a:p>
            <a:pPr indent="-203200" lvl="0" marL="228600" marR="0" rtl="0" algn="l">
              <a:lnSpc>
                <a:spcPct val="90000"/>
              </a:lnSpc>
              <a:spcBef>
                <a:spcPts val="1000"/>
              </a:spcBef>
              <a:spcAft>
                <a:spcPts val="0"/>
              </a:spcAft>
              <a:buClr>
                <a:srgbClr val="202124"/>
              </a:buClr>
              <a:buSzPts val="2800"/>
              <a:buFont typeface="Calibri"/>
              <a:buChar char="✔"/>
            </a:pPr>
            <a:r>
              <a:rPr b="0" i="0" lang="de-AT" sz="2800" u="none" cap="none" strike="noStrike">
                <a:solidFill>
                  <a:schemeClr val="dk1"/>
                </a:solidFill>
                <a:latin typeface="Calibri"/>
                <a:ea typeface="Calibri"/>
                <a:cs typeface="Calibri"/>
                <a:sym typeface="Calibri"/>
              </a:rPr>
              <a:t> Παροχή σε όλους, συμπεριλαμβανομένων των ατόμων με αναπηρία, ίσων ευκαιριών πρόσβασης στον ιστό. </a:t>
            </a:r>
            <a:endParaRPr b="0" i="0" sz="2800" u="none" cap="none" strike="noStrike">
              <a:solidFill>
                <a:schemeClr val="dk1"/>
              </a:solidFill>
              <a:latin typeface="Calibri"/>
              <a:ea typeface="Calibri"/>
              <a:cs typeface="Calibri"/>
              <a:sym typeface="Calibri"/>
            </a:endParaRPr>
          </a:p>
          <a:p>
            <a:pPr indent="-406400" lvl="0" marL="457200" marR="0" rtl="0" algn="l">
              <a:lnSpc>
                <a:spcPct val="90000"/>
              </a:lnSpc>
              <a:spcBef>
                <a:spcPts val="0"/>
              </a:spcBef>
              <a:spcAft>
                <a:spcPts val="0"/>
              </a:spcAft>
              <a:buClr>
                <a:schemeClr val="dk1"/>
              </a:buClr>
              <a:buSzPts val="2800"/>
              <a:buFont typeface="Calibri"/>
              <a:buChar char="✔"/>
            </a:pPr>
            <a:r>
              <a:rPr b="0" i="0" lang="de-AT" sz="2800" u="sng" cap="none" strike="noStrike">
                <a:solidFill>
                  <a:schemeClr val="hlink"/>
                </a:solidFill>
                <a:latin typeface="Calibri"/>
                <a:ea typeface="Calibri"/>
                <a:cs typeface="Calibri"/>
                <a:sym typeface="Calibri"/>
                <a:hlinkClick r:id="rId5"/>
              </a:rPr>
              <a:t>Το WCAG 2.0 </a:t>
            </a:r>
            <a:r>
              <a:rPr b="0" i="0" lang="de-AT" sz="2800" u="none" cap="none" strike="noStrike">
                <a:solidFill>
                  <a:schemeClr val="dk1"/>
                </a:solidFill>
                <a:latin typeface="Calibri"/>
                <a:ea typeface="Calibri"/>
                <a:cs typeface="Calibri"/>
                <a:sym typeface="Calibri"/>
              </a:rPr>
              <a:t>αναφέρεται στις Οδηγίες Προσβασιμότητας Περιεχομένου Ιστού</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rgbClr val="202124"/>
              </a:solidFill>
              <a:latin typeface="arial"/>
              <a:ea typeface="arial"/>
              <a:cs typeface="arial"/>
              <a:sym typeface="arial"/>
            </a:endParaRPr>
          </a:p>
          <a:p>
            <a:pPr indent="-228600" lvl="0" marL="457200" marR="0" rtl="0" algn="l">
              <a:lnSpc>
                <a:spcPct val="100000"/>
              </a:lnSpc>
              <a:spcBef>
                <a:spcPts val="400"/>
              </a:spcBef>
              <a:spcAft>
                <a:spcPts val="0"/>
              </a:spcAft>
              <a:buClr>
                <a:schemeClr val="dk1"/>
              </a:buClr>
              <a:buSzPts val="1224"/>
              <a:buFont typeface="Arial"/>
              <a:buNone/>
            </a:pPr>
            <a:r>
              <a:t/>
            </a:r>
            <a:endParaRPr b="0" i="0" sz="2800" u="none" cap="none" strike="noStrike">
              <a:solidFill>
                <a:schemeClr val="dk1"/>
              </a:solidFill>
              <a:latin typeface="Calibri"/>
              <a:ea typeface="Calibri"/>
              <a:cs typeface="Calibri"/>
              <a:sym typeface="Calibri"/>
            </a:endParaRPr>
          </a:p>
        </p:txBody>
      </p:sp>
      <p:pic>
        <p:nvPicPr>
          <p:cNvPr id="185" name="Google Shape;185;g2b99bb02c4d_0_30"/>
          <p:cNvPicPr preferRelativeResize="0"/>
          <p:nvPr/>
        </p:nvPicPr>
        <p:blipFill rotWithShape="1">
          <a:blip r:embed="rId6">
            <a:alphaModFix/>
          </a:blip>
          <a:srcRect b="27669" l="34525" r="37865" t="21936"/>
          <a:stretch/>
        </p:blipFill>
        <p:spPr>
          <a:xfrm>
            <a:off x="4486275" y="3488250"/>
            <a:ext cx="3366149" cy="34559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g2b99bb02c4d_0_5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de-AT">
                <a:solidFill>
                  <a:schemeClr val="accent1"/>
                </a:solidFill>
              </a:rPr>
              <a:t>Προσβάσιμος τομέας GLAM</a:t>
            </a:r>
            <a:endParaRPr>
              <a:solidFill>
                <a:schemeClr val="accent1"/>
              </a:solidFill>
            </a:endParaRPr>
          </a:p>
        </p:txBody>
      </p:sp>
      <p:pic>
        <p:nvPicPr>
          <p:cNvPr id="192" name="Google Shape;192;g2b99bb02c4d_0_51"/>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93" name="Google Shape;193;g2b99bb02c4d_0_51"/>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194" name="Google Shape;194;g2b99bb02c4d_0_51"/>
          <p:cNvSpPr txBox="1"/>
          <p:nvPr/>
        </p:nvSpPr>
        <p:spPr>
          <a:xfrm>
            <a:off x="911544" y="1651000"/>
            <a:ext cx="10515600" cy="45261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1000"/>
              </a:spcBef>
              <a:spcAft>
                <a:spcPts val="0"/>
              </a:spcAft>
              <a:buClr>
                <a:schemeClr val="dk1"/>
              </a:buClr>
              <a:buSzPts val="1600"/>
              <a:buFont typeface="Arial"/>
              <a:buNone/>
            </a:pPr>
            <a:r>
              <a:t/>
            </a:r>
            <a:endParaRPr b="0" i="0" sz="1600" u="none" cap="none" strike="noStrike">
              <a:solidFill>
                <a:srgbClr val="202124"/>
              </a:solidFill>
              <a:latin typeface="Calibri"/>
              <a:ea typeface="Calibri"/>
              <a:cs typeface="Calibri"/>
              <a:sym typeface="Calibri"/>
            </a:endParaRPr>
          </a:p>
          <a:p>
            <a:pPr indent="-203200" lvl="0" marL="228600" marR="0" rtl="0" algn="l">
              <a:lnSpc>
                <a:spcPct val="90000"/>
              </a:lnSpc>
              <a:spcBef>
                <a:spcPts val="1000"/>
              </a:spcBef>
              <a:spcAft>
                <a:spcPts val="0"/>
              </a:spcAft>
              <a:buClr>
                <a:srgbClr val="202124"/>
              </a:buClr>
              <a:buSzPts val="2800"/>
              <a:buFont typeface="Calibri"/>
              <a:buChar char="✔"/>
            </a:pPr>
            <a:r>
              <a:rPr b="0" i="0" lang="de-AT" sz="2800" u="none" cap="none" strike="noStrike">
                <a:solidFill>
                  <a:schemeClr val="dk1"/>
                </a:solidFill>
                <a:latin typeface="Calibri"/>
                <a:ea typeface="Calibri"/>
                <a:cs typeface="Calibri"/>
                <a:sym typeface="Calibri"/>
              </a:rPr>
              <a:t>Οπτικοακουστικό υλικό με ποικίλλα πολυμορφικά μέσα</a:t>
            </a:r>
            <a:endParaRPr b="0" i="0" sz="2800" u="none" cap="none" strike="noStrike">
              <a:solidFill>
                <a:schemeClr val="dk1"/>
              </a:solidFill>
              <a:latin typeface="Calibri"/>
              <a:ea typeface="Calibri"/>
              <a:cs typeface="Calibri"/>
              <a:sym typeface="Calibri"/>
            </a:endParaRPr>
          </a:p>
          <a:p>
            <a:pPr indent="-203200" lvl="0" marL="228600" marR="0" rtl="0" algn="l">
              <a:lnSpc>
                <a:spcPct val="90000"/>
              </a:lnSpc>
              <a:spcBef>
                <a:spcPts val="1000"/>
              </a:spcBef>
              <a:spcAft>
                <a:spcPts val="0"/>
              </a:spcAft>
              <a:buClr>
                <a:srgbClr val="202124"/>
              </a:buClr>
              <a:buSzPts val="2800"/>
              <a:buFont typeface="Calibri"/>
              <a:buChar char="✔"/>
            </a:pPr>
            <a:r>
              <a:rPr b="0" i="0" lang="de-AT" sz="2800" u="none" cap="none" strike="noStrike">
                <a:solidFill>
                  <a:schemeClr val="dk1"/>
                </a:solidFill>
                <a:highlight>
                  <a:schemeClr val="lt1"/>
                </a:highlight>
                <a:latin typeface="Calibri"/>
                <a:ea typeface="Calibri"/>
                <a:cs typeface="Calibri"/>
                <a:sym typeface="Calibri"/>
              </a:rPr>
              <a:t>Περιορισμός των γλωσσικών εμποδίων</a:t>
            </a:r>
            <a:endParaRPr b="0" i="0" sz="2800" u="none" cap="none" strike="noStrike">
              <a:solidFill>
                <a:schemeClr val="dk1"/>
              </a:solidFill>
              <a:highlight>
                <a:schemeClr val="lt1"/>
              </a:highlight>
              <a:latin typeface="Calibri"/>
              <a:ea typeface="Calibri"/>
              <a:cs typeface="Calibri"/>
              <a:sym typeface="Calibri"/>
            </a:endParaRPr>
          </a:p>
          <a:p>
            <a:pPr indent="-203200" lvl="0" marL="228600" marR="0" rtl="0" algn="l">
              <a:lnSpc>
                <a:spcPct val="90000"/>
              </a:lnSpc>
              <a:spcBef>
                <a:spcPts val="1000"/>
              </a:spcBef>
              <a:spcAft>
                <a:spcPts val="0"/>
              </a:spcAft>
              <a:buClr>
                <a:srgbClr val="202124"/>
              </a:buClr>
              <a:buSzPts val="2800"/>
              <a:buFont typeface="Calibri"/>
              <a:buChar char="✔"/>
            </a:pPr>
            <a:r>
              <a:rPr b="0" i="0" lang="de-AT" sz="2800" u="none" cap="none" strike="noStrike">
                <a:solidFill>
                  <a:schemeClr val="dk1"/>
                </a:solidFill>
                <a:latin typeface="Calibri"/>
                <a:ea typeface="Calibri"/>
                <a:cs typeface="Calibri"/>
                <a:sym typeface="Calibri"/>
              </a:rPr>
              <a:t>Πλοήγηση στην ψηφιακή προσβασιμότητα με υποστηρικτικά εργαλεία για την αντιμετώπιση διαφορετικών αναπηριών</a:t>
            </a:r>
            <a:endParaRPr b="0" i="0" sz="28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5259"/>
              <a:buFont typeface="Arial"/>
              <a:buNone/>
            </a:pPr>
            <a:r>
              <a:t/>
            </a:r>
            <a:endParaRPr b="1" i="0" sz="5259" u="none" cap="none" strike="noStrike">
              <a:solidFill>
                <a:schemeClr val="dk1"/>
              </a:solidFill>
              <a:highlight>
                <a:schemeClr val="lt1"/>
              </a:highlight>
              <a:latin typeface="Calibri"/>
              <a:ea typeface="Calibri"/>
              <a:cs typeface="Calibri"/>
              <a:sym typeface="Calibri"/>
            </a:endParaRPr>
          </a:p>
          <a:p>
            <a:pPr indent="-228600" lvl="0" marL="457200" marR="0" rtl="0" algn="l">
              <a:lnSpc>
                <a:spcPct val="100000"/>
              </a:lnSpc>
              <a:spcBef>
                <a:spcPts val="400"/>
              </a:spcBef>
              <a:spcAft>
                <a:spcPts val="0"/>
              </a:spcAft>
              <a:buClr>
                <a:schemeClr val="dk1"/>
              </a:buClr>
              <a:buSzPts val="1224"/>
              <a:buFont typeface="Arial"/>
              <a:buNone/>
            </a:pPr>
            <a:r>
              <a:t/>
            </a:r>
            <a:endParaRPr b="0" i="0" sz="2800" u="none" cap="none" strike="noStrike">
              <a:solidFill>
                <a:schemeClr val="dk1"/>
              </a:solidFill>
              <a:latin typeface="Calibri"/>
              <a:ea typeface="Calibri"/>
              <a:cs typeface="Calibri"/>
              <a:sym typeface="Calibri"/>
            </a:endParaRPr>
          </a:p>
        </p:txBody>
      </p:sp>
      <p:pic>
        <p:nvPicPr>
          <p:cNvPr id="195" name="Google Shape;195;g2b99bb02c4d_0_51"/>
          <p:cNvPicPr preferRelativeResize="0"/>
          <p:nvPr/>
        </p:nvPicPr>
        <p:blipFill rotWithShape="1">
          <a:blip r:embed="rId5">
            <a:alphaModFix/>
          </a:blip>
          <a:srcRect b="22041" l="33862" r="35140" t="28977"/>
          <a:stretch/>
        </p:blipFill>
        <p:spPr>
          <a:xfrm>
            <a:off x="4454325" y="3939500"/>
            <a:ext cx="3283349" cy="2918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2"/>
          <p:cNvSpPr txBox="1"/>
          <p:nvPr>
            <p:ph type="title"/>
          </p:nvPr>
        </p:nvSpPr>
        <p:spPr>
          <a:xfrm>
            <a:off x="838200" y="244395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de-AT">
                <a:solidFill>
                  <a:schemeClr val="accent1"/>
                </a:solidFill>
              </a:rPr>
              <a:t>Ας παίξουμε!</a:t>
            </a:r>
            <a:endParaRPr>
              <a:solidFill>
                <a:schemeClr val="accent1"/>
              </a:solidFill>
            </a:endParaRPr>
          </a:p>
          <a:p>
            <a:pPr indent="0" lvl="0" marL="0" rtl="0" algn="l">
              <a:lnSpc>
                <a:spcPct val="90000"/>
              </a:lnSpc>
              <a:spcBef>
                <a:spcPts val="0"/>
              </a:spcBef>
              <a:spcAft>
                <a:spcPts val="0"/>
              </a:spcAft>
              <a:buClr>
                <a:schemeClr val="dk1"/>
              </a:buClr>
              <a:buSzPct val="100000"/>
              <a:buFont typeface="Calibri"/>
              <a:buNone/>
            </a:pPr>
            <a:r>
              <a:t/>
            </a:r>
            <a:endParaRPr/>
          </a:p>
          <a:p>
            <a:pPr indent="0" lvl="0" marL="0" rtl="0" algn="l">
              <a:lnSpc>
                <a:spcPct val="90000"/>
              </a:lnSpc>
              <a:spcBef>
                <a:spcPts val="0"/>
              </a:spcBef>
              <a:spcAft>
                <a:spcPts val="0"/>
              </a:spcAft>
              <a:buClr>
                <a:schemeClr val="dk1"/>
              </a:buClr>
              <a:buSzPct val="141935"/>
              <a:buFont typeface="Calibri"/>
              <a:buNone/>
            </a:pPr>
            <a:r>
              <a:rPr lang="de-AT" sz="3100"/>
              <a:t>Επισκεφθείτε το πρόγραμμα Google Arts &amp; Culture και παίξτε ARTETIK.</a:t>
            </a:r>
            <a:endParaRPr sz="3100"/>
          </a:p>
          <a:p>
            <a:pPr indent="0" lvl="0" marL="0" rtl="0" algn="l">
              <a:lnSpc>
                <a:spcPct val="90000"/>
              </a:lnSpc>
              <a:spcBef>
                <a:spcPts val="0"/>
              </a:spcBef>
              <a:spcAft>
                <a:spcPts val="0"/>
              </a:spcAft>
              <a:buClr>
                <a:schemeClr val="dk1"/>
              </a:buClr>
              <a:buSzPct val="141935"/>
              <a:buFont typeface="Calibri"/>
              <a:buNone/>
            </a:pPr>
            <a:r>
              <a:rPr lang="de-AT" sz="3100" u="sng">
                <a:solidFill>
                  <a:schemeClr val="hlink"/>
                </a:solidFill>
                <a:hlinkClick r:id="rId3"/>
              </a:rPr>
              <a:t>https://artsandculture.google.com/experiment/artetik/awH-tde1Hw_k2Q</a:t>
            </a:r>
            <a:endParaRPr sz="3100"/>
          </a:p>
          <a:p>
            <a:pPr indent="0" lvl="0" marL="0" rtl="0" algn="l">
              <a:lnSpc>
                <a:spcPct val="90000"/>
              </a:lnSpc>
              <a:spcBef>
                <a:spcPts val="0"/>
              </a:spcBef>
              <a:spcAft>
                <a:spcPts val="0"/>
              </a:spcAft>
              <a:buClr>
                <a:schemeClr val="dk1"/>
              </a:buClr>
              <a:buSzPct val="100000"/>
              <a:buFont typeface="Calibri"/>
              <a:buNone/>
            </a:pPr>
            <a:r>
              <a:t/>
            </a:r>
            <a:endParaRPr/>
          </a:p>
        </p:txBody>
      </p:sp>
      <p:pic>
        <p:nvPicPr>
          <p:cNvPr id="202" name="Google Shape;202;p12"/>
          <p:cNvPicPr preferRelativeResize="0"/>
          <p:nvPr/>
        </p:nvPicPr>
        <p:blipFill rotWithShape="1">
          <a:blip r:embed="rId4">
            <a:alphaModFix/>
          </a:blip>
          <a:srcRect b="0" l="0" r="0" t="0"/>
          <a:stretch/>
        </p:blipFill>
        <p:spPr>
          <a:xfrm>
            <a:off x="320512" y="5585931"/>
            <a:ext cx="1182064" cy="1182064"/>
          </a:xfrm>
          <a:prstGeom prst="rect">
            <a:avLst/>
          </a:prstGeom>
          <a:noFill/>
          <a:ln>
            <a:noFill/>
          </a:ln>
        </p:spPr>
      </p:pic>
      <p:pic>
        <p:nvPicPr>
          <p:cNvPr id="203" name="Google Shape;203;p12"/>
          <p:cNvPicPr preferRelativeResize="0"/>
          <p:nvPr/>
        </p:nvPicPr>
        <p:blipFill rotWithShape="1">
          <a:blip r:embed="rId5">
            <a:alphaModFix/>
          </a:blip>
          <a:srcRect b="0" l="0" r="0" t="0"/>
          <a:stretch/>
        </p:blipFill>
        <p:spPr>
          <a:xfrm>
            <a:off x="9498964" y="6062785"/>
            <a:ext cx="2372524" cy="498230"/>
          </a:xfrm>
          <a:prstGeom prst="rect">
            <a:avLst/>
          </a:prstGeom>
          <a:noFill/>
          <a:ln>
            <a:noFill/>
          </a:ln>
        </p:spPr>
      </p:pic>
      <p:sp>
        <p:nvSpPr>
          <p:cNvPr id="204" name="Google Shape;204;p12"/>
          <p:cNvSpPr txBox="1"/>
          <p:nvPr>
            <p:ph idx="1" type="body"/>
          </p:nvPr>
        </p:nvSpPr>
        <p:spPr>
          <a:xfrm>
            <a:off x="838200" y="1843575"/>
            <a:ext cx="5181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pic>
        <p:nvPicPr>
          <p:cNvPr id="205" name="Google Shape;205;p12"/>
          <p:cNvPicPr preferRelativeResize="0"/>
          <p:nvPr/>
        </p:nvPicPr>
        <p:blipFill rotWithShape="1">
          <a:blip r:embed="rId6">
            <a:alphaModFix/>
          </a:blip>
          <a:srcRect b="0" l="0" r="0" t="0"/>
          <a:stretch/>
        </p:blipFill>
        <p:spPr>
          <a:xfrm>
            <a:off x="3272501" y="3817495"/>
            <a:ext cx="6094523" cy="2950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de-AT"/>
              <a:t>Ας αξιολογήσουμε τις δραστηριότητές μας.</a:t>
            </a:r>
            <a:endParaRPr/>
          </a:p>
        </p:txBody>
      </p:sp>
      <p:pic>
        <p:nvPicPr>
          <p:cNvPr id="212" name="Google Shape;212;p25"/>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13" name="Google Shape;213;p25"/>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214" name="Google Shape;214;p25"/>
          <p:cNvPicPr preferRelativeResize="0"/>
          <p:nvPr/>
        </p:nvPicPr>
        <p:blipFill rotWithShape="1">
          <a:blip r:embed="rId5">
            <a:alphaModFix/>
          </a:blip>
          <a:srcRect b="0" l="0" r="0" t="0"/>
          <a:stretch/>
        </p:blipFill>
        <p:spPr>
          <a:xfrm>
            <a:off x="1654976" y="1843088"/>
            <a:ext cx="7691587" cy="432651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pic>
        <p:nvPicPr>
          <p:cNvPr id="219" name="Google Shape;219;p27"/>
          <p:cNvPicPr preferRelativeResize="0"/>
          <p:nvPr/>
        </p:nvPicPr>
        <p:blipFill rotWithShape="1">
          <a:blip r:embed="rId3">
            <a:alphaModFix/>
          </a:blip>
          <a:srcRect b="0" l="0" r="0" t="0"/>
          <a:stretch/>
        </p:blipFill>
        <p:spPr>
          <a:xfrm>
            <a:off x="9251027" y="6148955"/>
            <a:ext cx="2505895" cy="526238"/>
          </a:xfrm>
          <a:prstGeom prst="rect">
            <a:avLst/>
          </a:prstGeom>
          <a:noFill/>
          <a:ln>
            <a:noFill/>
          </a:ln>
        </p:spPr>
      </p:pic>
      <p:pic>
        <p:nvPicPr>
          <p:cNvPr id="220" name="Google Shape;220;p27"/>
          <p:cNvPicPr preferRelativeResize="0"/>
          <p:nvPr/>
        </p:nvPicPr>
        <p:blipFill rotWithShape="1">
          <a:blip r:embed="rId4">
            <a:alphaModFix/>
          </a:blip>
          <a:srcRect b="0" l="0" r="0" t="0"/>
          <a:stretch/>
        </p:blipFill>
        <p:spPr>
          <a:xfrm>
            <a:off x="547325" y="97715"/>
            <a:ext cx="2557807" cy="2557807"/>
          </a:xfrm>
          <a:prstGeom prst="rect">
            <a:avLst/>
          </a:prstGeom>
          <a:noFill/>
          <a:ln>
            <a:noFill/>
          </a:ln>
        </p:spPr>
      </p:pic>
      <p:sp>
        <p:nvSpPr>
          <p:cNvPr id="221" name="Google Shape;221;p27"/>
          <p:cNvSpPr/>
          <p:nvPr/>
        </p:nvSpPr>
        <p:spPr>
          <a:xfrm rot="5400000">
            <a:off x="-114994" y="3487047"/>
            <a:ext cx="3485945" cy="3255962"/>
          </a:xfrm>
          <a:prstGeom prst="triangle">
            <a:avLst>
              <a:gd fmla="val 50000" name="adj"/>
            </a:avLst>
          </a:prstGeom>
          <a:gradFill>
            <a:gsLst>
              <a:gs pos="0">
                <a:srgbClr val="50608A"/>
              </a:gs>
              <a:gs pos="50000">
                <a:srgbClr val="748BC8"/>
              </a:gs>
              <a:gs pos="100000">
                <a:srgbClr val="8BA7F0"/>
              </a:gs>
            </a:gsLst>
            <a:lin ang="135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2" name="Google Shape;222;p27"/>
          <p:cNvSpPr/>
          <p:nvPr/>
        </p:nvSpPr>
        <p:spPr>
          <a:xfrm rot="5400000">
            <a:off x="-114991" y="2091470"/>
            <a:ext cx="3485945" cy="3255962"/>
          </a:xfrm>
          <a:prstGeom prst="triangle">
            <a:avLst>
              <a:gd fmla="val 50000" name="adj"/>
            </a:avLst>
          </a:prstGeom>
          <a:gradFill>
            <a:gsLst>
              <a:gs pos="0">
                <a:srgbClr val="91735F"/>
              </a:gs>
              <a:gs pos="50000">
                <a:srgbClr val="D2A78A"/>
              </a:gs>
              <a:gs pos="100000">
                <a:srgbClr val="FCC8A6"/>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3" name="Google Shape;223;p27"/>
          <p:cNvSpPr/>
          <p:nvPr/>
        </p:nvSpPr>
        <p:spPr>
          <a:xfrm>
            <a:off x="3832264" y="716530"/>
            <a:ext cx="7017988" cy="193899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0" i="0" lang="de-AT" sz="4000" u="none" cap="none" strike="noStrike">
                <a:solidFill>
                  <a:schemeClr val="accent1"/>
                </a:solidFill>
                <a:latin typeface="Calibri"/>
                <a:ea typeface="Calibri"/>
                <a:cs typeface="Calibri"/>
                <a:sym typeface="Calibri"/>
              </a:rPr>
              <a:t>Προώθηση της απασχόλησης χωρίς αποκλεισμούς στον τομέα GLAM μέσω της ανοικτής καινοτομίας</a:t>
            </a:r>
            <a:endParaRPr b="0" i="0" sz="4000" u="none" cap="none" strike="noStrike">
              <a:solidFill>
                <a:schemeClr val="accent1"/>
              </a:solidFill>
              <a:latin typeface="Calibri"/>
              <a:ea typeface="Calibri"/>
              <a:cs typeface="Calibri"/>
              <a:sym typeface="Calibri"/>
            </a:endParaRPr>
          </a:p>
        </p:txBody>
      </p:sp>
      <p:pic>
        <p:nvPicPr>
          <p:cNvPr id="224" name="Google Shape;224;p27"/>
          <p:cNvPicPr preferRelativeResize="0"/>
          <p:nvPr/>
        </p:nvPicPr>
        <p:blipFill rotWithShape="1">
          <a:blip r:embed="rId5">
            <a:alphaModFix/>
          </a:blip>
          <a:srcRect b="0" l="0" r="0" t="0"/>
          <a:stretch/>
        </p:blipFill>
        <p:spPr>
          <a:xfrm>
            <a:off x="9554893" y="3103160"/>
            <a:ext cx="1524273" cy="979627"/>
          </a:xfrm>
          <a:prstGeom prst="rect">
            <a:avLst/>
          </a:prstGeom>
          <a:noFill/>
          <a:ln>
            <a:noFill/>
          </a:ln>
        </p:spPr>
      </p:pic>
      <p:pic>
        <p:nvPicPr>
          <p:cNvPr id="225" name="Google Shape;225;p27"/>
          <p:cNvPicPr preferRelativeResize="0"/>
          <p:nvPr/>
        </p:nvPicPr>
        <p:blipFill rotWithShape="1">
          <a:blip r:embed="rId6">
            <a:alphaModFix/>
          </a:blip>
          <a:srcRect b="0" l="0" r="0" t="0"/>
          <a:stretch/>
        </p:blipFill>
        <p:spPr>
          <a:xfrm>
            <a:off x="3880074" y="4675114"/>
            <a:ext cx="2129231" cy="1086684"/>
          </a:xfrm>
          <a:prstGeom prst="rect">
            <a:avLst/>
          </a:prstGeom>
          <a:noFill/>
          <a:ln>
            <a:noFill/>
          </a:ln>
        </p:spPr>
      </p:pic>
      <p:pic>
        <p:nvPicPr>
          <p:cNvPr id="226" name="Google Shape;226;p27"/>
          <p:cNvPicPr preferRelativeResize="0"/>
          <p:nvPr/>
        </p:nvPicPr>
        <p:blipFill rotWithShape="1">
          <a:blip r:embed="rId7">
            <a:alphaModFix/>
          </a:blip>
          <a:srcRect b="0" l="0" r="0" t="0"/>
          <a:stretch/>
        </p:blipFill>
        <p:spPr>
          <a:xfrm>
            <a:off x="6381827" y="4739380"/>
            <a:ext cx="2869200" cy="723043"/>
          </a:xfrm>
          <a:prstGeom prst="rect">
            <a:avLst/>
          </a:prstGeom>
          <a:noFill/>
          <a:ln>
            <a:noFill/>
          </a:ln>
        </p:spPr>
      </p:pic>
      <p:pic>
        <p:nvPicPr>
          <p:cNvPr id="227" name="Google Shape;227;p27"/>
          <p:cNvPicPr preferRelativeResize="0"/>
          <p:nvPr/>
        </p:nvPicPr>
        <p:blipFill rotWithShape="1">
          <a:blip r:embed="rId8">
            <a:alphaModFix/>
          </a:blip>
          <a:srcRect b="0" l="0" r="0" t="0"/>
          <a:stretch/>
        </p:blipFill>
        <p:spPr>
          <a:xfrm>
            <a:off x="9847014" y="4638603"/>
            <a:ext cx="1003238" cy="823820"/>
          </a:xfrm>
          <a:prstGeom prst="rect">
            <a:avLst/>
          </a:prstGeom>
          <a:noFill/>
          <a:ln>
            <a:noFill/>
          </a:ln>
        </p:spPr>
      </p:pic>
      <p:pic>
        <p:nvPicPr>
          <p:cNvPr id="228" name="Google Shape;228;p27"/>
          <p:cNvPicPr preferRelativeResize="0"/>
          <p:nvPr/>
        </p:nvPicPr>
        <p:blipFill rotWithShape="1">
          <a:blip r:embed="rId9">
            <a:alphaModFix/>
          </a:blip>
          <a:srcRect b="0" l="0" r="0" t="0"/>
          <a:stretch/>
        </p:blipFill>
        <p:spPr>
          <a:xfrm>
            <a:off x="4055240" y="2759937"/>
            <a:ext cx="1773548" cy="1773548"/>
          </a:xfrm>
          <a:prstGeom prst="rect">
            <a:avLst/>
          </a:prstGeom>
          <a:noFill/>
          <a:ln>
            <a:noFill/>
          </a:ln>
        </p:spPr>
      </p:pic>
      <p:sp>
        <p:nvSpPr>
          <p:cNvPr id="229" name="Google Shape;229;p27"/>
          <p:cNvSpPr txBox="1"/>
          <p:nvPr/>
        </p:nvSpPr>
        <p:spPr>
          <a:xfrm>
            <a:off x="2396766" y="6305861"/>
            <a:ext cx="609442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de-AT" sz="1800" u="none" cap="none" strike="noStrike">
                <a:solidFill>
                  <a:schemeClr val="dk1"/>
                </a:solidFill>
                <a:latin typeface="Calibri"/>
                <a:ea typeface="Calibri"/>
                <a:cs typeface="Calibri"/>
                <a:sym typeface="Calibri"/>
              </a:rPr>
              <a:t>Αριθμός έργου: 2022-1-AT01-KA220-ADU-00008513</a:t>
            </a:r>
            <a:endParaRPr b="0" i="0" sz="1800" u="none" cap="none" strike="noStrike">
              <a:solidFill>
                <a:schemeClr val="dk1"/>
              </a:solidFill>
              <a:latin typeface="Calibri"/>
              <a:ea typeface="Calibri"/>
              <a:cs typeface="Calibri"/>
              <a:sym typeface="Calibri"/>
            </a:endParaRPr>
          </a:p>
        </p:txBody>
      </p:sp>
      <p:pic>
        <p:nvPicPr>
          <p:cNvPr id="230" name="Google Shape;230;p27"/>
          <p:cNvPicPr preferRelativeResize="0"/>
          <p:nvPr/>
        </p:nvPicPr>
        <p:blipFill rotWithShape="1">
          <a:blip r:embed="rId10">
            <a:alphaModFix/>
          </a:blip>
          <a:srcRect b="0" l="0" r="0" t="0"/>
          <a:stretch/>
        </p:blipFill>
        <p:spPr>
          <a:xfrm>
            <a:off x="5926585" y="3287583"/>
            <a:ext cx="3316392" cy="78399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de-AT"/>
              <a:t>Στόχοι και μαθησιακά αποτελέσματα</a:t>
            </a:r>
            <a:endParaRPr/>
          </a:p>
        </p:txBody>
      </p:sp>
      <p:pic>
        <p:nvPicPr>
          <p:cNvPr id="103" name="Google Shape;103;p2"/>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04" name="Google Shape;104;p2"/>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105" name="Google Shape;105;p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graphicFrame>
        <p:nvGraphicFramePr>
          <p:cNvPr id="106" name="Google Shape;106;p2"/>
          <p:cNvGraphicFramePr/>
          <p:nvPr/>
        </p:nvGraphicFramePr>
        <p:xfrm>
          <a:off x="838200" y="1690688"/>
          <a:ext cx="3000000" cy="3000000"/>
        </p:xfrm>
        <a:graphic>
          <a:graphicData uri="http://schemas.openxmlformats.org/drawingml/2006/table">
            <a:tbl>
              <a:tblPr bandRow="1" firstRow="1">
                <a:noFill/>
                <a:tableStyleId>{1D235181-4636-4AF4-9CAE-26ADB56E949D}</a:tableStyleId>
              </a:tblPr>
              <a:tblGrid>
                <a:gridCol w="5122725"/>
                <a:gridCol w="5122725"/>
              </a:tblGrid>
              <a:tr h="1004250">
                <a:tc>
                  <a:txBody>
                    <a:bodyPr/>
                    <a:lstStyle/>
                    <a:p>
                      <a:pPr indent="0" lvl="0" marL="0" marR="0" rtl="0" algn="ctr">
                        <a:lnSpc>
                          <a:spcPct val="100000"/>
                        </a:lnSpc>
                        <a:spcBef>
                          <a:spcPts val="0"/>
                        </a:spcBef>
                        <a:spcAft>
                          <a:spcPts val="0"/>
                        </a:spcAft>
                        <a:buClr>
                          <a:srgbClr val="000000"/>
                        </a:buClr>
                        <a:buSzPts val="2400"/>
                        <a:buFont typeface="Arial"/>
                        <a:buNone/>
                      </a:pPr>
                      <a:r>
                        <a:rPr lang="de-AT" sz="2400" u="none" cap="none" strike="noStrike"/>
                        <a:t>Στόχοι αυτής της συνεδρίας</a:t>
                      </a:r>
                      <a:endParaRPr sz="24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2400"/>
                        <a:buFont typeface="Arial"/>
                        <a:buNone/>
                      </a:pPr>
                      <a:r>
                        <a:rPr lang="de-AT" sz="2400" u="none" cap="none" strike="noStrike"/>
                        <a:t>Μαθησιακά αποτελέσματα</a:t>
                      </a:r>
                      <a:endParaRPr sz="2400" u="none" cap="none" strike="noStrike"/>
                    </a:p>
                  </a:txBody>
                  <a:tcPr marT="45725" marB="45725" marR="91450" marL="91450" anchor="ctr"/>
                </a:tc>
              </a:tr>
              <a:tr h="1004250">
                <a:tc>
                  <a:txBody>
                    <a:bodyPr/>
                    <a:lstStyle/>
                    <a:p>
                      <a:pPr indent="0" lvl="0" marL="0" marR="0" rtl="0" algn="l">
                        <a:lnSpc>
                          <a:spcPct val="100000"/>
                        </a:lnSpc>
                        <a:spcBef>
                          <a:spcPts val="0"/>
                        </a:spcBef>
                        <a:spcAft>
                          <a:spcPts val="0"/>
                        </a:spcAft>
                        <a:buClr>
                          <a:schemeClr val="dk1"/>
                        </a:buClr>
                        <a:buSzPts val="2000"/>
                        <a:buFont typeface="Arial"/>
                        <a:buNone/>
                      </a:pPr>
                      <a:r>
                        <a:t/>
                      </a:r>
                      <a:endParaRPr sz="2000" u="none" cap="none" strike="noStrike"/>
                    </a:p>
                    <a:p>
                      <a:pPr indent="-285750" lvl="0" marL="285750" marR="0" rtl="0" algn="l">
                        <a:lnSpc>
                          <a:spcPct val="100000"/>
                        </a:lnSpc>
                        <a:spcBef>
                          <a:spcPts val="0"/>
                        </a:spcBef>
                        <a:spcAft>
                          <a:spcPts val="0"/>
                        </a:spcAft>
                        <a:buClr>
                          <a:schemeClr val="dk1"/>
                        </a:buClr>
                        <a:buSzPts val="2000"/>
                        <a:buFont typeface="Arial"/>
                        <a:buChar char="•"/>
                      </a:pPr>
                      <a:r>
                        <a:rPr lang="de-AT" sz="2000" u="none" cap="none" strike="noStrike"/>
                        <a:t>Σύνοψη όλων των προηγούμενων συνεδριών αυτής της ενότητας</a:t>
                      </a:r>
                      <a:endParaRPr sz="2000" u="none" cap="none" strike="noStrike"/>
                    </a:p>
                    <a:p>
                      <a:pPr indent="-158750" lvl="0" marL="285750" marR="0" rtl="0" algn="l">
                        <a:lnSpc>
                          <a:spcPct val="100000"/>
                        </a:lnSpc>
                        <a:spcBef>
                          <a:spcPts val="0"/>
                        </a:spcBef>
                        <a:spcAft>
                          <a:spcPts val="0"/>
                        </a:spcAft>
                        <a:buClr>
                          <a:schemeClr val="dk1"/>
                        </a:buClr>
                        <a:buSzPts val="2000"/>
                        <a:buFont typeface="Arial"/>
                        <a:buNone/>
                      </a:pPr>
                      <a:r>
                        <a:t/>
                      </a:r>
                      <a:endParaRPr sz="2000" u="none" cap="none" strike="noStrike"/>
                    </a:p>
                    <a:p>
                      <a:pPr indent="-158750" lvl="0" marL="285750" marR="0" rtl="0" algn="l">
                        <a:lnSpc>
                          <a:spcPct val="100000"/>
                        </a:lnSpc>
                        <a:spcBef>
                          <a:spcPts val="0"/>
                        </a:spcBef>
                        <a:spcAft>
                          <a:spcPts val="0"/>
                        </a:spcAft>
                        <a:buClr>
                          <a:schemeClr val="dk1"/>
                        </a:buClr>
                        <a:buSzPts val="2000"/>
                        <a:buFont typeface="Arial"/>
                        <a:buNone/>
                      </a:pPr>
                      <a:r>
                        <a:t/>
                      </a:r>
                      <a:endParaRPr sz="2000" u="none" cap="none" strike="noStrike"/>
                    </a:p>
                    <a:p>
                      <a:pPr indent="0" lvl="0" marL="0" marR="0" rtl="0" algn="l">
                        <a:lnSpc>
                          <a:spcPct val="100000"/>
                        </a:lnSpc>
                        <a:spcBef>
                          <a:spcPts val="0"/>
                        </a:spcBef>
                        <a:spcAft>
                          <a:spcPts val="0"/>
                        </a:spcAft>
                        <a:buClr>
                          <a:schemeClr val="dk1"/>
                        </a:buClr>
                        <a:buSzPts val="2000"/>
                        <a:buFont typeface="Arial"/>
                        <a:buNone/>
                      </a:pPr>
                      <a:r>
                        <a:t/>
                      </a:r>
                      <a:endParaRPr sz="2000" u="none" cap="none" strike="noStrike"/>
                    </a:p>
                    <a:p>
                      <a:pPr indent="0" lvl="0" marL="0" marR="0" rtl="0" algn="l">
                        <a:lnSpc>
                          <a:spcPct val="100000"/>
                        </a:lnSpc>
                        <a:spcBef>
                          <a:spcPts val="0"/>
                        </a:spcBef>
                        <a:spcAft>
                          <a:spcPts val="0"/>
                        </a:spcAft>
                        <a:buClr>
                          <a:schemeClr val="dk1"/>
                        </a:buClr>
                        <a:buSzPts val="2000"/>
                        <a:buFont typeface="Arial"/>
                        <a:buNone/>
                      </a:pPr>
                      <a:r>
                        <a:t/>
                      </a:r>
                      <a:endParaRPr sz="2000" u="none" cap="none" strike="noStrike"/>
                    </a:p>
                  </a:txBody>
                  <a:tcPr marT="45725" marB="45725" marR="91450" marL="91450"/>
                </a:tc>
                <a:tc>
                  <a:txBody>
                    <a:bodyPr/>
                    <a:lstStyle/>
                    <a:p>
                      <a:pPr indent="-158750" lvl="0" marL="285750" marR="0" rtl="0" algn="l">
                        <a:lnSpc>
                          <a:spcPct val="100000"/>
                        </a:lnSpc>
                        <a:spcBef>
                          <a:spcPts val="0"/>
                        </a:spcBef>
                        <a:spcAft>
                          <a:spcPts val="0"/>
                        </a:spcAft>
                        <a:buClr>
                          <a:schemeClr val="dk1"/>
                        </a:buClr>
                        <a:buSzPts val="2000"/>
                        <a:buFont typeface="Arial"/>
                        <a:buNone/>
                      </a:pPr>
                      <a:r>
                        <a:t/>
                      </a:r>
                      <a:endParaRPr sz="2000" u="none" cap="none" strike="noStrike"/>
                    </a:p>
                    <a:p>
                      <a:pPr indent="-285750" lvl="0" marL="285750" marR="0" rtl="0" algn="l">
                        <a:lnSpc>
                          <a:spcPct val="100000"/>
                        </a:lnSpc>
                        <a:spcBef>
                          <a:spcPts val="0"/>
                        </a:spcBef>
                        <a:spcAft>
                          <a:spcPts val="0"/>
                        </a:spcAft>
                        <a:buClr>
                          <a:schemeClr val="dk1"/>
                        </a:buClr>
                        <a:buSzPts val="2000"/>
                        <a:buFont typeface="Arial"/>
                        <a:buChar char="•"/>
                      </a:pPr>
                      <a:r>
                        <a:rPr lang="de-AT" sz="2000" u="none" cap="none" strike="noStrike"/>
                        <a:t>Οι εκπαιδευόμενοι να ανακαλούν το περιεχόμενο που έμαθαν</a:t>
                      </a:r>
                      <a:endParaRPr sz="2000" u="none" cap="none" strike="noStrike"/>
                    </a:p>
                    <a:p>
                      <a:pPr indent="-158750" lvl="0" marL="285750" marR="0" rtl="0" algn="l">
                        <a:lnSpc>
                          <a:spcPct val="100000"/>
                        </a:lnSpc>
                        <a:spcBef>
                          <a:spcPts val="0"/>
                        </a:spcBef>
                        <a:spcAft>
                          <a:spcPts val="0"/>
                        </a:spcAft>
                        <a:buClr>
                          <a:schemeClr val="dk1"/>
                        </a:buClr>
                        <a:buSzPts val="2000"/>
                        <a:buFont typeface="Arial"/>
                        <a:buNone/>
                      </a:pPr>
                      <a:r>
                        <a:t/>
                      </a:r>
                      <a:endParaRPr sz="2000" u="none" cap="none" strike="noStrike"/>
                    </a:p>
                    <a:p>
                      <a:pPr indent="-285750" lvl="0" marL="285750" marR="0" rtl="0" algn="l">
                        <a:lnSpc>
                          <a:spcPct val="100000"/>
                        </a:lnSpc>
                        <a:spcBef>
                          <a:spcPts val="0"/>
                        </a:spcBef>
                        <a:spcAft>
                          <a:spcPts val="0"/>
                        </a:spcAft>
                        <a:buClr>
                          <a:schemeClr val="dk1"/>
                        </a:buClr>
                        <a:buSzPts val="2000"/>
                        <a:buFont typeface="Arial"/>
                        <a:buChar char="•"/>
                      </a:pPr>
                      <a:r>
                        <a:rPr lang="de-AT" sz="2000" u="none" cap="none" strike="noStrike"/>
                        <a:t>Εδραίωση των υφιστάμενων γνώσεων και πρακτικών δεξιοτήτων</a:t>
                      </a:r>
                      <a:endParaRPr sz="2000" u="none" cap="none" strike="noStrike"/>
                    </a:p>
                    <a:p>
                      <a:pPr indent="-158750" lvl="0" marL="285750" marR="0" rtl="0" algn="l">
                        <a:lnSpc>
                          <a:spcPct val="100000"/>
                        </a:lnSpc>
                        <a:spcBef>
                          <a:spcPts val="0"/>
                        </a:spcBef>
                        <a:spcAft>
                          <a:spcPts val="0"/>
                        </a:spcAft>
                        <a:buClr>
                          <a:schemeClr val="dk1"/>
                        </a:buClr>
                        <a:buSzPts val="2000"/>
                        <a:buFont typeface="Arial"/>
                        <a:buNone/>
                      </a:pPr>
                      <a:r>
                        <a:t/>
                      </a:r>
                      <a:endParaRPr sz="2000" u="none" cap="none" strike="noStrike"/>
                    </a:p>
                    <a:p>
                      <a:pPr indent="-285750" lvl="0" marL="285750" marR="0" rtl="0" algn="l">
                        <a:lnSpc>
                          <a:spcPct val="100000"/>
                        </a:lnSpc>
                        <a:spcBef>
                          <a:spcPts val="0"/>
                        </a:spcBef>
                        <a:spcAft>
                          <a:spcPts val="0"/>
                        </a:spcAft>
                        <a:buClr>
                          <a:schemeClr val="dk1"/>
                        </a:buClr>
                        <a:buSzPts val="2000"/>
                        <a:buFont typeface="Arial"/>
                        <a:buChar char="•"/>
                      </a:pPr>
                      <a:r>
                        <a:rPr lang="de-AT" sz="2000" u="none" cap="none" strike="noStrike"/>
                        <a:t>Αυτοπεποίθηση για μελλοντική εργασία σε ίδρυμα GLAM</a:t>
                      </a:r>
                      <a:endParaRPr sz="2000" u="none" cap="none" strike="noStrike"/>
                    </a:p>
                    <a:p>
                      <a:pPr indent="0" lvl="0" marL="0" marR="0" rtl="0" algn="l">
                        <a:lnSpc>
                          <a:spcPct val="100000"/>
                        </a:lnSpc>
                        <a:spcBef>
                          <a:spcPts val="0"/>
                        </a:spcBef>
                        <a:spcAft>
                          <a:spcPts val="0"/>
                        </a:spcAft>
                        <a:buClr>
                          <a:schemeClr val="dk1"/>
                        </a:buClr>
                        <a:buSzPts val="2000"/>
                        <a:buFont typeface="Arial"/>
                        <a:buNone/>
                      </a:pPr>
                      <a:r>
                        <a:t/>
                      </a:r>
                      <a:endParaRPr sz="2000" u="none" cap="none" strike="noStrike"/>
                    </a:p>
                  </a:txBody>
                  <a:tcPr marT="45725" marB="45725" marR="91450" marL="91450"/>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3"/>
          <p:cNvSpPr txBox="1"/>
          <p:nvPr>
            <p:ph type="ctrTitle"/>
          </p:nvPr>
        </p:nvSpPr>
        <p:spPr>
          <a:xfrm>
            <a:off x="80200" y="1591625"/>
            <a:ext cx="5557500" cy="2387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de-AT" sz="4800"/>
              <a:t>Σύνοψη και αυτοαναστοχασμός</a:t>
            </a:r>
            <a:endParaRPr sz="4800"/>
          </a:p>
        </p:txBody>
      </p:sp>
      <p:pic>
        <p:nvPicPr>
          <p:cNvPr id="113" name="Google Shape;113;p3"/>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14" name="Google Shape;114;p3"/>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115" name="Google Shape;115;p3"/>
          <p:cNvPicPr preferRelativeResize="0"/>
          <p:nvPr/>
        </p:nvPicPr>
        <p:blipFill rotWithShape="1">
          <a:blip r:embed="rId5">
            <a:alphaModFix/>
          </a:blip>
          <a:srcRect b="0" l="0" r="0" t="0"/>
          <a:stretch/>
        </p:blipFill>
        <p:spPr>
          <a:xfrm>
            <a:off x="5511825" y="1238550"/>
            <a:ext cx="6249499" cy="351534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de-AT">
                <a:solidFill>
                  <a:schemeClr val="accent1"/>
                </a:solidFill>
              </a:rPr>
              <a:t>Στόχοι </a:t>
            </a:r>
            <a:endParaRPr>
              <a:solidFill>
                <a:schemeClr val="accent1"/>
              </a:solidFill>
            </a:endParaRPr>
          </a:p>
        </p:txBody>
      </p:sp>
      <p:pic>
        <p:nvPicPr>
          <p:cNvPr id="122" name="Google Shape;122;p4"/>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23" name="Google Shape;123;p4"/>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124" name="Google Shape;124;p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pic>
        <p:nvPicPr>
          <p:cNvPr id="125" name="Google Shape;125;p4"/>
          <p:cNvPicPr preferRelativeResize="0"/>
          <p:nvPr/>
        </p:nvPicPr>
        <p:blipFill rotWithShape="1">
          <a:blip r:embed="rId5">
            <a:alphaModFix/>
          </a:blip>
          <a:srcRect b="0" l="30030" r="0" t="0"/>
          <a:stretch/>
        </p:blipFill>
        <p:spPr>
          <a:xfrm>
            <a:off x="9051807" y="0"/>
            <a:ext cx="5028974" cy="4042975"/>
          </a:xfrm>
          <a:prstGeom prst="rect">
            <a:avLst/>
          </a:prstGeom>
          <a:noFill/>
          <a:ln>
            <a:noFill/>
          </a:ln>
        </p:spPr>
      </p:pic>
      <p:sp>
        <p:nvSpPr>
          <p:cNvPr id="126" name="Google Shape;126;p4"/>
          <p:cNvSpPr txBox="1"/>
          <p:nvPr/>
        </p:nvSpPr>
        <p:spPr>
          <a:xfrm>
            <a:off x="838200" y="1551400"/>
            <a:ext cx="10515600" cy="45261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1000"/>
              </a:spcBef>
              <a:spcAft>
                <a:spcPts val="0"/>
              </a:spcAft>
              <a:buClr>
                <a:schemeClr val="dk1"/>
              </a:buClr>
              <a:buSzPts val="3200"/>
              <a:buFont typeface="Arial"/>
              <a:buNone/>
            </a:pPr>
            <a:r>
              <a:t/>
            </a:r>
            <a:endParaRPr b="0" i="0" sz="3200" u="none" cap="none" strike="noStrike">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rgbClr val="202124"/>
              </a:buClr>
              <a:buSzPts val="3200"/>
              <a:buFont typeface="Calibri"/>
              <a:buChar char="✔"/>
            </a:pPr>
            <a:r>
              <a:rPr b="0" i="0" lang="de-AT" sz="3200" u="none" cap="none" strike="noStrike">
                <a:solidFill>
                  <a:srgbClr val="202124"/>
                </a:solidFill>
                <a:latin typeface="Calibri"/>
                <a:ea typeface="Calibri"/>
                <a:cs typeface="Calibri"/>
                <a:sym typeface="Calibri"/>
              </a:rPr>
              <a:t> Σύνοψη όλου του περιεχομένου</a:t>
            </a:r>
            <a:endParaRPr b="0" i="0" sz="1400" u="none" cap="none" strike="noStrike">
              <a:solidFill>
                <a:srgbClr val="000000"/>
              </a:solidFill>
              <a:latin typeface="Calibri"/>
              <a:ea typeface="Calibri"/>
              <a:cs typeface="Calibri"/>
              <a:sym typeface="Calibri"/>
            </a:endParaRPr>
          </a:p>
          <a:p>
            <a:pPr indent="-25400" lvl="0" marL="228600" marR="0" rtl="0" algn="l">
              <a:lnSpc>
                <a:spcPct val="90000"/>
              </a:lnSpc>
              <a:spcBef>
                <a:spcPts val="1000"/>
              </a:spcBef>
              <a:spcAft>
                <a:spcPts val="0"/>
              </a:spcAft>
              <a:buClr>
                <a:schemeClr val="dk1"/>
              </a:buClr>
              <a:buSzPts val="3200"/>
              <a:buFont typeface="Noto Sans Symbols"/>
              <a:buNone/>
            </a:pPr>
            <a:r>
              <a:t/>
            </a:r>
            <a:endParaRPr b="0" i="1" sz="3200" u="none" cap="none" strike="noStrike">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rgbClr val="202124"/>
              </a:buClr>
              <a:buSzPts val="3200"/>
              <a:buFont typeface="Calibri"/>
              <a:buChar char="✔"/>
            </a:pPr>
            <a:r>
              <a:rPr b="0" i="0" lang="de-AT" sz="3200" u="none" cap="none" strike="noStrike">
                <a:solidFill>
                  <a:srgbClr val="202124"/>
                </a:solidFill>
                <a:latin typeface="Calibri"/>
                <a:ea typeface="Calibri"/>
                <a:cs typeface="Calibri"/>
                <a:sym typeface="Calibri"/>
              </a:rPr>
              <a:t> Αντανάκλαση του περιεχομένου που διδάχθηκε</a:t>
            </a:r>
            <a:endParaRPr b="0" i="0" sz="1400" u="none" cap="none" strike="noStrike">
              <a:solidFill>
                <a:srgbClr val="000000"/>
              </a:solidFill>
              <a:latin typeface="Calibri"/>
              <a:ea typeface="Calibri"/>
              <a:cs typeface="Calibri"/>
              <a:sym typeface="Calibri"/>
            </a:endParaRPr>
          </a:p>
          <a:p>
            <a:pPr indent="-25400" lvl="0" marL="228600" marR="0" rtl="0" algn="l">
              <a:lnSpc>
                <a:spcPct val="90000"/>
              </a:lnSpc>
              <a:spcBef>
                <a:spcPts val="1000"/>
              </a:spcBef>
              <a:spcAft>
                <a:spcPts val="0"/>
              </a:spcAft>
              <a:buClr>
                <a:schemeClr val="dk1"/>
              </a:buClr>
              <a:buSzPts val="3200"/>
              <a:buFont typeface="Arial"/>
              <a:buNone/>
            </a:pPr>
            <a:r>
              <a:t/>
            </a:r>
            <a:endParaRPr b="0" i="0" sz="3200" u="none" cap="none" strike="noStrike">
              <a:solidFill>
                <a:srgbClr val="202124"/>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3200"/>
              <a:buFont typeface="Arial"/>
              <a:buNone/>
            </a:pPr>
            <a:r>
              <a:t/>
            </a:r>
            <a:endParaRPr b="0" i="0" sz="3200" u="none" cap="none" strike="noStrike">
              <a:solidFill>
                <a:srgbClr val="202124"/>
              </a:solidFill>
              <a:latin typeface="arial"/>
              <a:ea typeface="arial"/>
              <a:cs typeface="arial"/>
              <a:sym typeface="arial"/>
            </a:endParaRPr>
          </a:p>
          <a:p>
            <a:pPr indent="-508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rgbClr val="202124"/>
              </a:solidFill>
              <a:latin typeface="arial"/>
              <a:ea typeface="arial"/>
              <a:cs typeface="arial"/>
              <a:sym typeface="arial"/>
            </a:endParaRPr>
          </a:p>
          <a:p>
            <a:pPr indent="-228600" lvl="0" marL="457200" marR="0" rtl="0" algn="l">
              <a:lnSpc>
                <a:spcPct val="100000"/>
              </a:lnSpc>
              <a:spcBef>
                <a:spcPts val="400"/>
              </a:spcBef>
              <a:spcAft>
                <a:spcPts val="0"/>
              </a:spcAft>
              <a:buClr>
                <a:schemeClr val="dk1"/>
              </a:buClr>
              <a:buSzPts val="1224"/>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de-AT">
                <a:solidFill>
                  <a:schemeClr val="accent1"/>
                </a:solidFill>
              </a:rPr>
              <a:t>Τι είναι οι ψηφιακές δεξιότητες;</a:t>
            </a:r>
            <a:endParaRPr>
              <a:solidFill>
                <a:schemeClr val="accent1"/>
              </a:solidFill>
            </a:endParaRPr>
          </a:p>
        </p:txBody>
      </p:sp>
      <p:pic>
        <p:nvPicPr>
          <p:cNvPr id="133" name="Google Shape;133;p5"/>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34" name="Google Shape;134;p5"/>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135" name="Google Shape;135;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
        <p:nvSpPr>
          <p:cNvPr id="136" name="Google Shape;136;p5"/>
          <p:cNvSpPr txBox="1"/>
          <p:nvPr/>
        </p:nvSpPr>
        <p:spPr>
          <a:xfrm>
            <a:off x="911544" y="1651000"/>
            <a:ext cx="10515600" cy="4525963"/>
          </a:xfrm>
          <a:prstGeom prst="rect">
            <a:avLst/>
          </a:prstGeom>
          <a:noFill/>
          <a:ln>
            <a:noFill/>
          </a:ln>
        </p:spPr>
        <p:txBody>
          <a:bodyPr anchorCtr="0" anchor="t" bIns="45700" lIns="91425" spcFirstLastPara="1" rIns="91425" wrap="square" tIns="45700">
            <a:normAutofit lnSpcReduction="10000"/>
          </a:bodyPr>
          <a:lstStyle/>
          <a:p>
            <a:pPr indent="-253936" lvl="0" marL="228600" marR="0" rtl="0" algn="l">
              <a:lnSpc>
                <a:spcPct val="90000"/>
              </a:lnSpc>
              <a:spcBef>
                <a:spcPts val="1000"/>
              </a:spcBef>
              <a:spcAft>
                <a:spcPts val="0"/>
              </a:spcAft>
              <a:buClr>
                <a:srgbClr val="202124"/>
              </a:buClr>
              <a:buSzPts val="3999"/>
              <a:buFont typeface="Noto Sans Symbols"/>
              <a:buChar char="✔"/>
            </a:pPr>
            <a:r>
              <a:rPr b="0" i="0" lang="de-AT" sz="4000" u="none" cap="none" strike="noStrike">
                <a:solidFill>
                  <a:schemeClr val="dk1"/>
                </a:solidFill>
                <a:latin typeface="Calibri"/>
                <a:ea typeface="Calibri"/>
                <a:cs typeface="Calibri"/>
                <a:sym typeface="Calibri"/>
              </a:rPr>
              <a:t> ικανότητες και γνώσεις που απαιτούνται για την εκτέλεση ψηφιακών εργασιών στην καθημερινή ζωή</a:t>
            </a:r>
            <a:endParaRPr b="0" i="0" sz="4000" u="none" cap="none" strike="noStrike">
              <a:solidFill>
                <a:schemeClr val="dk1"/>
              </a:solidFill>
              <a:latin typeface="Calibri"/>
              <a:ea typeface="Calibri"/>
              <a:cs typeface="Calibri"/>
              <a:sym typeface="Calibri"/>
            </a:endParaRPr>
          </a:p>
          <a:p>
            <a:pPr indent="0" lvl="0" marL="457200" marR="0" rtl="0" algn="l">
              <a:lnSpc>
                <a:spcPct val="90000"/>
              </a:lnSpc>
              <a:spcBef>
                <a:spcPts val="1000"/>
              </a:spcBef>
              <a:spcAft>
                <a:spcPts val="0"/>
              </a:spcAft>
              <a:buClr>
                <a:srgbClr val="000000"/>
              </a:buClr>
              <a:buSzPts val="4000"/>
              <a:buFont typeface="Arial"/>
              <a:buNone/>
            </a:pPr>
            <a:r>
              <a:t/>
            </a:r>
            <a:endParaRPr b="0" i="0" sz="4000" u="none" cap="none" strike="noStrike">
              <a:solidFill>
                <a:schemeClr val="dk1"/>
              </a:solidFill>
              <a:latin typeface="Calibri"/>
              <a:ea typeface="Calibri"/>
              <a:cs typeface="Calibri"/>
              <a:sym typeface="Calibri"/>
            </a:endParaRPr>
          </a:p>
          <a:p>
            <a:pPr indent="-253936" lvl="0" marL="228600" marR="0" rtl="0" algn="l">
              <a:lnSpc>
                <a:spcPct val="90000"/>
              </a:lnSpc>
              <a:spcBef>
                <a:spcPts val="1000"/>
              </a:spcBef>
              <a:spcAft>
                <a:spcPts val="0"/>
              </a:spcAft>
              <a:buClr>
                <a:schemeClr val="dk1"/>
              </a:buClr>
              <a:buSzPts val="3999"/>
              <a:buFont typeface="Calibri"/>
              <a:buChar char="✔"/>
            </a:pPr>
            <a:r>
              <a:rPr b="0" i="0" lang="de-AT" sz="4000" u="none" cap="none" strike="noStrike">
                <a:solidFill>
                  <a:schemeClr val="dk1"/>
                </a:solidFill>
                <a:latin typeface="Calibri"/>
                <a:ea typeface="Calibri"/>
                <a:cs typeface="Calibri"/>
                <a:sym typeface="Calibri"/>
              </a:rPr>
              <a:t> περιλαμβάνει τη χρήση ψηφιακής τεχνολογίας, την ηλεκτρονική μάθηση, την ψηφιακή διαχείριση πληροφοριών και την ψηφιακή ανταλλαγή προσωπικών δεδομένων</a:t>
            </a:r>
            <a:endParaRPr b="0" i="0" sz="4000" u="none" cap="none" strike="noStrike">
              <a:solidFill>
                <a:schemeClr val="dk1"/>
              </a:solidFill>
              <a:latin typeface="Calibri"/>
              <a:ea typeface="Calibri"/>
              <a:cs typeface="Calibri"/>
              <a:sym typeface="Calibri"/>
            </a:endParaRPr>
          </a:p>
          <a:p>
            <a:pPr indent="-25400" lvl="0" marL="228600" marR="0" rtl="0" algn="l">
              <a:lnSpc>
                <a:spcPct val="90000"/>
              </a:lnSpc>
              <a:spcBef>
                <a:spcPts val="1000"/>
              </a:spcBef>
              <a:spcAft>
                <a:spcPts val="0"/>
              </a:spcAft>
              <a:buClr>
                <a:schemeClr val="dk1"/>
              </a:buClr>
              <a:buSzPts val="3200"/>
              <a:buFont typeface="Arial"/>
              <a:buNone/>
            </a:pPr>
            <a:r>
              <a:t/>
            </a:r>
            <a:endParaRPr b="0" i="0" sz="3200" u="none" cap="none" strike="noStrike">
              <a:solidFill>
                <a:srgbClr val="202124"/>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3200"/>
              <a:buFont typeface="Arial"/>
              <a:buNone/>
            </a:pPr>
            <a:r>
              <a:t/>
            </a:r>
            <a:endParaRPr b="0" i="0" sz="3200" u="none" cap="none" strike="noStrike">
              <a:solidFill>
                <a:srgbClr val="202124"/>
              </a:solidFill>
              <a:latin typeface="arial"/>
              <a:ea typeface="arial"/>
              <a:cs typeface="arial"/>
              <a:sym typeface="arial"/>
            </a:endParaRPr>
          </a:p>
          <a:p>
            <a:pPr indent="-508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rgbClr val="202124"/>
              </a:solidFill>
              <a:latin typeface="arial"/>
              <a:ea typeface="arial"/>
              <a:cs typeface="arial"/>
              <a:sym typeface="arial"/>
            </a:endParaRPr>
          </a:p>
          <a:p>
            <a:pPr indent="-228600" lvl="0" marL="457200" marR="0" rtl="0" algn="l">
              <a:lnSpc>
                <a:spcPct val="100000"/>
              </a:lnSpc>
              <a:spcBef>
                <a:spcPts val="400"/>
              </a:spcBef>
              <a:spcAft>
                <a:spcPts val="0"/>
              </a:spcAft>
              <a:buClr>
                <a:schemeClr val="dk1"/>
              </a:buClr>
              <a:buSzPts val="1224"/>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2b99bb02c4d_0_2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Font typeface="Arial"/>
              <a:buNone/>
            </a:pPr>
            <a:r>
              <a:rPr lang="de-AT" sz="4100">
                <a:solidFill>
                  <a:schemeClr val="accent1"/>
                </a:solidFill>
              </a:rPr>
              <a:t>Βασικοί παράγοντες του ψηφιακού μετασχηματισμού</a:t>
            </a:r>
            <a:endParaRPr/>
          </a:p>
        </p:txBody>
      </p:sp>
      <p:pic>
        <p:nvPicPr>
          <p:cNvPr id="143" name="Google Shape;143;g2b99bb02c4d_0_21"/>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44" name="Google Shape;144;g2b99bb02c4d_0_21"/>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145" name="Google Shape;145;g2b99bb02c4d_0_21"/>
          <p:cNvSpPr txBox="1"/>
          <p:nvPr/>
        </p:nvSpPr>
        <p:spPr>
          <a:xfrm>
            <a:off x="911544" y="1651000"/>
            <a:ext cx="10515600" cy="4526100"/>
          </a:xfrm>
          <a:prstGeom prst="rect">
            <a:avLst/>
          </a:prstGeom>
          <a:noFill/>
          <a:ln>
            <a:noFill/>
          </a:ln>
        </p:spPr>
        <p:txBody>
          <a:bodyPr anchorCtr="0" anchor="t" bIns="45700" lIns="91425" spcFirstLastPara="1" rIns="91425" wrap="square" tIns="45700">
            <a:normAutofit/>
          </a:bodyPr>
          <a:lstStyle/>
          <a:p>
            <a:pPr indent="-320675" lvl="0" marL="228600" marR="0" rtl="0" algn="l">
              <a:lnSpc>
                <a:spcPct val="90000"/>
              </a:lnSpc>
              <a:spcBef>
                <a:spcPts val="1000"/>
              </a:spcBef>
              <a:spcAft>
                <a:spcPts val="0"/>
              </a:spcAft>
              <a:buClr>
                <a:srgbClr val="202124"/>
              </a:buClr>
              <a:buSzPts val="5050"/>
              <a:buFont typeface="Calibri"/>
              <a:buChar char="✔"/>
            </a:pPr>
            <a:r>
              <a:rPr b="0" i="0" lang="de-AT" sz="5050" u="none" cap="none" strike="noStrike">
                <a:solidFill>
                  <a:srgbClr val="202124"/>
                </a:solidFill>
                <a:latin typeface="Calibri"/>
                <a:ea typeface="Calibri"/>
                <a:cs typeface="Calibri"/>
                <a:sym typeface="Calibri"/>
              </a:rPr>
              <a:t> Αλλαγή των προσδοκιών του κοινού</a:t>
            </a:r>
            <a:endParaRPr b="0" i="0" sz="5050" u="none" cap="none" strike="noStrike">
              <a:solidFill>
                <a:srgbClr val="000000"/>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1600"/>
              <a:buFont typeface="Arial"/>
              <a:buNone/>
            </a:pPr>
            <a:r>
              <a:t/>
            </a:r>
            <a:endParaRPr b="0" i="0" sz="5050" u="none" cap="none" strike="noStrike">
              <a:solidFill>
                <a:srgbClr val="202124"/>
              </a:solidFill>
              <a:latin typeface="Calibri"/>
              <a:ea typeface="Calibri"/>
              <a:cs typeface="Calibri"/>
              <a:sym typeface="Calibri"/>
            </a:endParaRPr>
          </a:p>
          <a:p>
            <a:pPr indent="-320675" lvl="0" marL="228600" marR="0" rtl="0" algn="l">
              <a:lnSpc>
                <a:spcPct val="90000"/>
              </a:lnSpc>
              <a:spcBef>
                <a:spcPts val="1000"/>
              </a:spcBef>
              <a:spcAft>
                <a:spcPts val="0"/>
              </a:spcAft>
              <a:buClr>
                <a:srgbClr val="202124"/>
              </a:buClr>
              <a:buSzPts val="5050"/>
              <a:buFont typeface="Calibri"/>
              <a:buChar char="✔"/>
            </a:pPr>
            <a:r>
              <a:rPr b="0" i="0" lang="de-AT" sz="5050" u="none" cap="none" strike="noStrike">
                <a:solidFill>
                  <a:srgbClr val="202124"/>
                </a:solidFill>
                <a:latin typeface="Calibri"/>
                <a:ea typeface="Calibri"/>
                <a:cs typeface="Calibri"/>
                <a:sym typeface="Calibri"/>
              </a:rPr>
              <a:t> Τεχνολογική καινοτομία</a:t>
            </a:r>
            <a:endParaRPr b="0" i="0" sz="5050" u="none" cap="none" strike="noStrike">
              <a:solidFill>
                <a:srgbClr val="202124"/>
              </a:solidFill>
              <a:latin typeface="Calibri"/>
              <a:ea typeface="Calibri"/>
              <a:cs typeface="Calibri"/>
              <a:sym typeface="Calibri"/>
            </a:endParaRPr>
          </a:p>
          <a:p>
            <a:pPr indent="0" lvl="0" marL="457200" marR="0" rtl="0" algn="l">
              <a:lnSpc>
                <a:spcPct val="90000"/>
              </a:lnSpc>
              <a:spcBef>
                <a:spcPts val="1000"/>
              </a:spcBef>
              <a:spcAft>
                <a:spcPts val="0"/>
              </a:spcAft>
              <a:buClr>
                <a:srgbClr val="000000"/>
              </a:buClr>
              <a:buSzPts val="5050"/>
              <a:buFont typeface="Arial"/>
              <a:buNone/>
            </a:pPr>
            <a:r>
              <a:t/>
            </a:r>
            <a:endParaRPr b="0" i="0" sz="5050" u="none" cap="none" strike="noStrike">
              <a:solidFill>
                <a:srgbClr val="202124"/>
              </a:solidFill>
              <a:latin typeface="Calibri"/>
              <a:ea typeface="Calibri"/>
              <a:cs typeface="Calibri"/>
              <a:sym typeface="Calibri"/>
            </a:endParaRPr>
          </a:p>
          <a:p>
            <a:pPr indent="-320675" lvl="0" marL="228600" marR="0" rtl="0" algn="l">
              <a:lnSpc>
                <a:spcPct val="90000"/>
              </a:lnSpc>
              <a:spcBef>
                <a:spcPts val="1000"/>
              </a:spcBef>
              <a:spcAft>
                <a:spcPts val="0"/>
              </a:spcAft>
              <a:buClr>
                <a:srgbClr val="202124"/>
              </a:buClr>
              <a:buSzPts val="5050"/>
              <a:buFont typeface="Calibri"/>
              <a:buChar char="✔"/>
            </a:pPr>
            <a:r>
              <a:rPr b="0" i="0" lang="de-AT" sz="5050" u="none" cap="none" strike="noStrike">
                <a:solidFill>
                  <a:srgbClr val="202124"/>
                </a:solidFill>
                <a:latin typeface="Calibri"/>
                <a:ea typeface="Calibri"/>
                <a:cs typeface="Calibri"/>
                <a:sym typeface="Calibri"/>
              </a:rPr>
              <a:t> Παγκόσμιες τάσεις και προκλήσεις</a:t>
            </a:r>
            <a:endParaRPr b="0" i="0" sz="5050" u="none" cap="none" strike="noStrike">
              <a:solidFill>
                <a:srgbClr val="000000"/>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1600"/>
              <a:buFont typeface="Arial"/>
              <a:buNone/>
            </a:pPr>
            <a:r>
              <a:t/>
            </a:r>
            <a:endParaRPr b="0" i="0" sz="5050" u="none" cap="none" strike="noStrike">
              <a:solidFill>
                <a:srgbClr val="202124"/>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3200"/>
              <a:buFont typeface="Arial"/>
              <a:buNone/>
            </a:pPr>
            <a:r>
              <a:t/>
            </a:r>
            <a:endParaRPr b="0" i="0" sz="3200" u="none" cap="none" strike="noStrike">
              <a:solidFill>
                <a:srgbClr val="202124"/>
              </a:solidFill>
              <a:latin typeface="arial"/>
              <a:ea typeface="arial"/>
              <a:cs typeface="arial"/>
              <a:sym typeface="arial"/>
            </a:endParaRPr>
          </a:p>
          <a:p>
            <a:pPr indent="-508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rgbClr val="202124"/>
              </a:solidFill>
              <a:latin typeface="arial"/>
              <a:ea typeface="arial"/>
              <a:cs typeface="arial"/>
              <a:sym typeface="arial"/>
            </a:endParaRPr>
          </a:p>
          <a:p>
            <a:pPr indent="-228600" lvl="0" marL="457200" marR="0" rtl="0" algn="l">
              <a:lnSpc>
                <a:spcPct val="100000"/>
              </a:lnSpc>
              <a:spcBef>
                <a:spcPts val="400"/>
              </a:spcBef>
              <a:spcAft>
                <a:spcPts val="0"/>
              </a:spcAft>
              <a:buClr>
                <a:schemeClr val="dk1"/>
              </a:buClr>
              <a:buSzPts val="1224"/>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de-AT">
                <a:solidFill>
                  <a:schemeClr val="accent1"/>
                </a:solidFill>
              </a:rPr>
              <a:t>Τομείς ψηφιακών ικανοτήτων για το GLAM</a:t>
            </a:r>
            <a:endParaRPr/>
          </a:p>
        </p:txBody>
      </p:sp>
      <p:pic>
        <p:nvPicPr>
          <p:cNvPr id="152" name="Google Shape;152;p10"/>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53" name="Google Shape;153;p10"/>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154" name="Google Shape;154;p10"/>
          <p:cNvSpPr txBox="1"/>
          <p:nvPr/>
        </p:nvSpPr>
        <p:spPr>
          <a:xfrm>
            <a:off x="911544" y="1690700"/>
            <a:ext cx="10515600" cy="45261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1000"/>
              </a:spcBef>
              <a:spcAft>
                <a:spcPts val="0"/>
              </a:spcAft>
              <a:buClr>
                <a:schemeClr val="dk1"/>
              </a:buClr>
              <a:buSzPts val="1600"/>
              <a:buFont typeface="Arial"/>
              <a:buNone/>
            </a:pPr>
            <a:r>
              <a:t/>
            </a:r>
            <a:endParaRPr b="0" i="0" sz="1600" u="none" cap="none" strike="noStrike">
              <a:solidFill>
                <a:srgbClr val="202124"/>
              </a:solidFill>
              <a:latin typeface="arial"/>
              <a:ea typeface="arial"/>
              <a:cs typeface="arial"/>
              <a:sym typeface="arial"/>
            </a:endParaRPr>
          </a:p>
          <a:p>
            <a:pPr indent="-213359" lvl="0" marL="228600" marR="0" rtl="0" algn="l">
              <a:lnSpc>
                <a:spcPct val="90000"/>
              </a:lnSpc>
              <a:spcBef>
                <a:spcPts val="1000"/>
              </a:spcBef>
              <a:spcAft>
                <a:spcPts val="0"/>
              </a:spcAft>
              <a:buClr>
                <a:srgbClr val="202124"/>
              </a:buClr>
              <a:buSzPts val="3200"/>
              <a:buFont typeface="Calibri"/>
              <a:buChar char="✔"/>
            </a:pPr>
            <a:r>
              <a:rPr b="0" i="0" lang="de-AT" sz="3200" u="none" cap="none" strike="noStrike">
                <a:solidFill>
                  <a:srgbClr val="202124"/>
                </a:solidFill>
                <a:latin typeface="Calibri"/>
                <a:ea typeface="Calibri"/>
                <a:cs typeface="Calibri"/>
                <a:sym typeface="Calibri"/>
              </a:rPr>
              <a:t> Γραμματισμός πληροφοριών και δεδομένων</a:t>
            </a:r>
            <a:endParaRPr b="0" i="0" sz="1400" u="none" cap="none" strike="noStrike">
              <a:solidFill>
                <a:srgbClr val="000000"/>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1600"/>
              <a:buFont typeface="Arial"/>
              <a:buNone/>
            </a:pPr>
            <a:r>
              <a:t/>
            </a:r>
            <a:endParaRPr b="0" i="0" sz="1600" u="none" cap="none" strike="noStrike">
              <a:solidFill>
                <a:srgbClr val="202124"/>
              </a:solidFill>
              <a:latin typeface="Calibri"/>
              <a:ea typeface="Calibri"/>
              <a:cs typeface="Calibri"/>
              <a:sym typeface="Calibri"/>
            </a:endParaRPr>
          </a:p>
          <a:p>
            <a:pPr indent="-213359" lvl="0" marL="228600" marR="0" rtl="0" algn="l">
              <a:lnSpc>
                <a:spcPct val="90000"/>
              </a:lnSpc>
              <a:spcBef>
                <a:spcPts val="1000"/>
              </a:spcBef>
              <a:spcAft>
                <a:spcPts val="0"/>
              </a:spcAft>
              <a:buClr>
                <a:srgbClr val="202124"/>
              </a:buClr>
              <a:buSzPts val="3200"/>
              <a:buFont typeface="Calibri"/>
              <a:buChar char="✔"/>
            </a:pPr>
            <a:r>
              <a:rPr b="0" i="0" lang="de-AT" sz="3200" u="none" cap="none" strike="noStrike">
                <a:solidFill>
                  <a:srgbClr val="202124"/>
                </a:solidFill>
                <a:latin typeface="Calibri"/>
                <a:ea typeface="Calibri"/>
                <a:cs typeface="Calibri"/>
                <a:sym typeface="Calibri"/>
              </a:rPr>
              <a:t> Επικοινωνία και συνεργασία</a:t>
            </a:r>
            <a:endParaRPr b="0" i="0" sz="1400" u="none" cap="none" strike="noStrike">
              <a:solidFill>
                <a:srgbClr val="000000"/>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1600"/>
              <a:buFont typeface="Arial"/>
              <a:buNone/>
            </a:pPr>
            <a:r>
              <a:t/>
            </a:r>
            <a:endParaRPr b="0" i="0" sz="1600" u="none" cap="none" strike="noStrike">
              <a:solidFill>
                <a:srgbClr val="202124"/>
              </a:solidFill>
              <a:latin typeface="Calibri"/>
              <a:ea typeface="Calibri"/>
              <a:cs typeface="Calibri"/>
              <a:sym typeface="Calibri"/>
            </a:endParaRPr>
          </a:p>
          <a:p>
            <a:pPr indent="-213359" lvl="0" marL="228600" marR="0" rtl="0" algn="l">
              <a:lnSpc>
                <a:spcPct val="90000"/>
              </a:lnSpc>
              <a:spcBef>
                <a:spcPts val="1000"/>
              </a:spcBef>
              <a:spcAft>
                <a:spcPts val="0"/>
              </a:spcAft>
              <a:buClr>
                <a:srgbClr val="202124"/>
              </a:buClr>
              <a:buSzPts val="3200"/>
              <a:buFont typeface="Calibri"/>
              <a:buChar char="✔"/>
            </a:pPr>
            <a:r>
              <a:rPr b="0" i="0" lang="de-AT" sz="3200" u="none" cap="none" strike="noStrike">
                <a:solidFill>
                  <a:srgbClr val="202124"/>
                </a:solidFill>
                <a:latin typeface="Calibri"/>
                <a:ea typeface="Calibri"/>
                <a:cs typeface="Calibri"/>
                <a:sym typeface="Calibri"/>
              </a:rPr>
              <a:t> Επιμέλεια ψηφιακού περιεχομένου</a:t>
            </a:r>
            <a:endParaRPr b="0" i="0" sz="1400" u="none" cap="none" strike="noStrike">
              <a:solidFill>
                <a:srgbClr val="000000"/>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1600"/>
              <a:buFont typeface="Arial"/>
              <a:buNone/>
            </a:pPr>
            <a:r>
              <a:t/>
            </a:r>
            <a:endParaRPr b="0" i="1" sz="1600" u="none" cap="none" strike="noStrike">
              <a:solidFill>
                <a:srgbClr val="202124"/>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3200"/>
              <a:buFont typeface="Arial"/>
              <a:buNone/>
            </a:pPr>
            <a:r>
              <a:t/>
            </a:r>
            <a:endParaRPr b="0" i="0" sz="3200" u="none" cap="none" strike="noStrike">
              <a:solidFill>
                <a:srgbClr val="202124"/>
              </a:solidFill>
              <a:latin typeface="arial"/>
              <a:ea typeface="arial"/>
              <a:cs typeface="arial"/>
              <a:sym typeface="arial"/>
            </a:endParaRPr>
          </a:p>
          <a:p>
            <a:pPr indent="-508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rgbClr val="202124"/>
              </a:solidFill>
              <a:latin typeface="arial"/>
              <a:ea typeface="arial"/>
              <a:cs typeface="arial"/>
              <a:sym typeface="arial"/>
            </a:endParaRPr>
          </a:p>
          <a:p>
            <a:pPr indent="-228600" lvl="0" marL="457200" marR="0" rtl="0" algn="l">
              <a:lnSpc>
                <a:spcPct val="100000"/>
              </a:lnSpc>
              <a:spcBef>
                <a:spcPts val="400"/>
              </a:spcBef>
              <a:spcAft>
                <a:spcPts val="0"/>
              </a:spcAft>
              <a:buClr>
                <a:schemeClr val="dk1"/>
              </a:buClr>
              <a:buSzPts val="1224"/>
              <a:buFont typeface="Arial"/>
              <a:buNone/>
            </a:pPr>
            <a:r>
              <a:t/>
            </a:r>
            <a:endParaRPr b="0" i="0" sz="2800" u="none" cap="none" strike="noStrike">
              <a:solidFill>
                <a:schemeClr val="dk1"/>
              </a:solidFill>
              <a:latin typeface="Calibri"/>
              <a:ea typeface="Calibri"/>
              <a:cs typeface="Calibri"/>
              <a:sym typeface="Calibri"/>
            </a:endParaRPr>
          </a:p>
        </p:txBody>
      </p:sp>
      <p:pic>
        <p:nvPicPr>
          <p:cNvPr id="155" name="Google Shape;155;p10"/>
          <p:cNvPicPr preferRelativeResize="0"/>
          <p:nvPr/>
        </p:nvPicPr>
        <p:blipFill rotWithShape="1">
          <a:blip r:embed="rId5">
            <a:alphaModFix/>
          </a:blip>
          <a:srcRect b="0" l="0" r="0" t="0"/>
          <a:stretch/>
        </p:blipFill>
        <p:spPr>
          <a:xfrm>
            <a:off x="7527550" y="2781747"/>
            <a:ext cx="4490626" cy="25259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g2b99bb02c4d_0_3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de-AT">
                <a:solidFill>
                  <a:schemeClr val="accent1"/>
                </a:solidFill>
              </a:rPr>
              <a:t>Νέοι ρόλοι στον τομέα GLAM</a:t>
            </a:r>
            <a:endParaRPr/>
          </a:p>
        </p:txBody>
      </p:sp>
      <p:pic>
        <p:nvPicPr>
          <p:cNvPr id="162" name="Google Shape;162;g2b99bb02c4d_0_38"/>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63" name="Google Shape;163;g2b99bb02c4d_0_38"/>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164" name="Google Shape;164;g2b99bb02c4d_0_38"/>
          <p:cNvSpPr txBox="1"/>
          <p:nvPr/>
        </p:nvSpPr>
        <p:spPr>
          <a:xfrm>
            <a:off x="911544" y="1690700"/>
            <a:ext cx="10515600" cy="45261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1000"/>
              </a:spcBef>
              <a:spcAft>
                <a:spcPts val="0"/>
              </a:spcAft>
              <a:buClr>
                <a:schemeClr val="dk1"/>
              </a:buClr>
              <a:buSzPts val="1600"/>
              <a:buFont typeface="Arial"/>
              <a:buNone/>
            </a:pPr>
            <a:r>
              <a:t/>
            </a:r>
            <a:endParaRPr b="0" i="0" sz="3000" u="none" cap="none" strike="noStrike">
              <a:solidFill>
                <a:srgbClr val="202124"/>
              </a:solidFill>
              <a:latin typeface="arial"/>
              <a:ea typeface="arial"/>
              <a:cs typeface="arial"/>
              <a:sym typeface="arial"/>
            </a:endParaRPr>
          </a:p>
          <a:p>
            <a:pPr indent="-201611" lvl="0" marL="228600" marR="0" rtl="0" algn="l">
              <a:lnSpc>
                <a:spcPct val="90000"/>
              </a:lnSpc>
              <a:spcBef>
                <a:spcPts val="1000"/>
              </a:spcBef>
              <a:spcAft>
                <a:spcPts val="0"/>
              </a:spcAft>
              <a:buClr>
                <a:srgbClr val="202124"/>
              </a:buClr>
              <a:buSzPts val="3000"/>
              <a:buFont typeface="Calibri"/>
              <a:buChar char="✔"/>
            </a:pPr>
            <a:r>
              <a:rPr b="0" i="0" lang="de-AT" sz="3000" u="none" cap="none" strike="noStrike">
                <a:solidFill>
                  <a:srgbClr val="202124"/>
                </a:solidFill>
                <a:latin typeface="Calibri"/>
                <a:ea typeface="Calibri"/>
                <a:cs typeface="Calibri"/>
                <a:sym typeface="Calibri"/>
              </a:rPr>
              <a:t> Διευθυντής ψηφιακής στρατηγικής</a:t>
            </a:r>
            <a:endParaRPr b="0" i="0" sz="3000" u="none" cap="none" strike="noStrike">
              <a:solidFill>
                <a:srgbClr val="202124"/>
              </a:solidFill>
              <a:latin typeface="Calibri"/>
              <a:ea typeface="Calibri"/>
              <a:cs typeface="Calibri"/>
              <a:sym typeface="Calibri"/>
            </a:endParaRPr>
          </a:p>
          <a:p>
            <a:pPr indent="-201611" lvl="0" marL="228600" marR="0" rtl="0" algn="l">
              <a:lnSpc>
                <a:spcPct val="90000"/>
              </a:lnSpc>
              <a:spcBef>
                <a:spcPts val="1000"/>
              </a:spcBef>
              <a:spcAft>
                <a:spcPts val="0"/>
              </a:spcAft>
              <a:buClr>
                <a:srgbClr val="202124"/>
              </a:buClr>
              <a:buSzPts val="3000"/>
              <a:buFont typeface="Calibri"/>
              <a:buChar char="✔"/>
            </a:pPr>
            <a:r>
              <a:rPr b="0" i="0" lang="de-AT" sz="3000" u="none" cap="none" strike="noStrike">
                <a:solidFill>
                  <a:schemeClr val="dk1"/>
                </a:solidFill>
                <a:latin typeface="Calibri"/>
                <a:ea typeface="Calibri"/>
                <a:cs typeface="Calibri"/>
                <a:sym typeface="Calibri"/>
              </a:rPr>
              <a:t> Επιμελητής ψηφιακών συλλογών</a:t>
            </a:r>
            <a:endParaRPr b="0" i="0" sz="3000" u="none" cap="none" strike="noStrike">
              <a:solidFill>
                <a:srgbClr val="202124"/>
              </a:solidFill>
              <a:latin typeface="Calibri"/>
              <a:ea typeface="Calibri"/>
              <a:cs typeface="Calibri"/>
              <a:sym typeface="Calibri"/>
            </a:endParaRPr>
          </a:p>
          <a:p>
            <a:pPr indent="-201611" lvl="0" marL="228600" marR="0" rtl="0" algn="l">
              <a:lnSpc>
                <a:spcPct val="90000"/>
              </a:lnSpc>
              <a:spcBef>
                <a:spcPts val="1000"/>
              </a:spcBef>
              <a:spcAft>
                <a:spcPts val="0"/>
              </a:spcAft>
              <a:buClr>
                <a:srgbClr val="202124"/>
              </a:buClr>
              <a:buSzPts val="3000"/>
              <a:buFont typeface="Calibri"/>
              <a:buChar char="✔"/>
            </a:pPr>
            <a:r>
              <a:rPr b="0" i="0" lang="de-AT" sz="3000" u="none" cap="none" strike="noStrike">
                <a:solidFill>
                  <a:schemeClr val="dk1"/>
                </a:solidFill>
                <a:latin typeface="Calibri"/>
                <a:ea typeface="Calibri"/>
                <a:cs typeface="Calibri"/>
                <a:sym typeface="Calibri"/>
              </a:rPr>
              <a:t> Προγραμματιστής ψηφιακής διαδραστικής εμπειρίας</a:t>
            </a:r>
            <a:endParaRPr b="0" i="0" sz="3000" u="none" cap="none" strike="noStrike">
              <a:solidFill>
                <a:schemeClr val="dk1"/>
              </a:solidFill>
              <a:latin typeface="Calibri"/>
              <a:ea typeface="Calibri"/>
              <a:cs typeface="Calibri"/>
              <a:sym typeface="Calibri"/>
            </a:endParaRPr>
          </a:p>
          <a:p>
            <a:pPr indent="-201611" lvl="0" marL="228600" marR="0" rtl="0" algn="l">
              <a:lnSpc>
                <a:spcPct val="90000"/>
              </a:lnSpc>
              <a:spcBef>
                <a:spcPts val="1000"/>
              </a:spcBef>
              <a:spcAft>
                <a:spcPts val="0"/>
              </a:spcAft>
              <a:buClr>
                <a:srgbClr val="202124"/>
              </a:buClr>
              <a:buSzPts val="3000"/>
              <a:buFont typeface="Calibri"/>
              <a:buChar char="✔"/>
            </a:pPr>
            <a:r>
              <a:rPr b="0" i="0" lang="de-AT" sz="3000" u="none" cap="none" strike="noStrike">
                <a:solidFill>
                  <a:schemeClr val="dk1"/>
                </a:solidFill>
                <a:latin typeface="Calibri"/>
                <a:ea typeface="Calibri"/>
                <a:cs typeface="Calibri"/>
                <a:sym typeface="Calibri"/>
              </a:rPr>
              <a:t> Διαχειριστής διαδικτυακής κοινότητας</a:t>
            </a:r>
            <a:endParaRPr b="0" i="0" sz="30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1600"/>
              <a:buFont typeface="Arial"/>
              <a:buNone/>
            </a:pPr>
            <a:r>
              <a:t/>
            </a:r>
            <a:endParaRPr b="0" i="1" sz="1600" u="none" cap="none" strike="noStrike">
              <a:solidFill>
                <a:srgbClr val="202124"/>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3200"/>
              <a:buFont typeface="Arial"/>
              <a:buNone/>
            </a:pPr>
            <a:r>
              <a:t/>
            </a:r>
            <a:endParaRPr b="0" i="0" sz="3200" u="none" cap="none" strike="noStrike">
              <a:solidFill>
                <a:srgbClr val="202124"/>
              </a:solidFill>
              <a:latin typeface="arial"/>
              <a:ea typeface="arial"/>
              <a:cs typeface="arial"/>
              <a:sym typeface="arial"/>
            </a:endParaRPr>
          </a:p>
          <a:p>
            <a:pPr indent="-508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rgbClr val="202124"/>
              </a:solidFill>
              <a:latin typeface="arial"/>
              <a:ea typeface="arial"/>
              <a:cs typeface="arial"/>
              <a:sym typeface="arial"/>
            </a:endParaRPr>
          </a:p>
          <a:p>
            <a:pPr indent="-228600" lvl="0" marL="457200" marR="0" rtl="0" algn="l">
              <a:lnSpc>
                <a:spcPct val="100000"/>
              </a:lnSpc>
              <a:spcBef>
                <a:spcPts val="400"/>
              </a:spcBef>
              <a:spcAft>
                <a:spcPts val="0"/>
              </a:spcAft>
              <a:buClr>
                <a:schemeClr val="dk1"/>
              </a:buClr>
              <a:buSzPts val="1224"/>
              <a:buFont typeface="Arial"/>
              <a:buNone/>
            </a:pPr>
            <a:r>
              <a:t/>
            </a:r>
            <a:endParaRPr b="0" i="0" sz="2800" u="none" cap="none" strike="noStrike">
              <a:solidFill>
                <a:schemeClr val="dk1"/>
              </a:solidFill>
              <a:latin typeface="Calibri"/>
              <a:ea typeface="Calibri"/>
              <a:cs typeface="Calibri"/>
              <a:sym typeface="Calibri"/>
            </a:endParaRPr>
          </a:p>
        </p:txBody>
      </p:sp>
      <p:pic>
        <p:nvPicPr>
          <p:cNvPr id="165" name="Google Shape;165;g2b99bb02c4d_0_38"/>
          <p:cNvPicPr preferRelativeResize="0"/>
          <p:nvPr/>
        </p:nvPicPr>
        <p:blipFill rotWithShape="1">
          <a:blip r:embed="rId5">
            <a:alphaModFix/>
          </a:blip>
          <a:srcRect b="0" l="0" r="0" t="0"/>
          <a:stretch/>
        </p:blipFill>
        <p:spPr>
          <a:xfrm>
            <a:off x="7582700" y="2375175"/>
            <a:ext cx="4043774" cy="22746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g2b99bb02c4d_0_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de-AT">
                <a:solidFill>
                  <a:schemeClr val="accent1"/>
                </a:solidFill>
              </a:rPr>
              <a:t>Τρόποι πλοήγησης στο διαδίκτυο</a:t>
            </a:r>
            <a:endParaRPr>
              <a:solidFill>
                <a:schemeClr val="accent1"/>
              </a:solidFill>
            </a:endParaRPr>
          </a:p>
        </p:txBody>
      </p:sp>
      <p:pic>
        <p:nvPicPr>
          <p:cNvPr id="172" name="Google Shape;172;g2b99bb02c4d_0_4"/>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73" name="Google Shape;173;g2b99bb02c4d_0_4"/>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174" name="Google Shape;174;g2b99bb02c4d_0_4"/>
          <p:cNvSpPr txBox="1"/>
          <p:nvPr/>
        </p:nvSpPr>
        <p:spPr>
          <a:xfrm>
            <a:off x="911544" y="1651000"/>
            <a:ext cx="10515600" cy="45261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1000"/>
              </a:spcBef>
              <a:spcAft>
                <a:spcPts val="0"/>
              </a:spcAft>
              <a:buClr>
                <a:schemeClr val="dk1"/>
              </a:buClr>
              <a:buSzPts val="1100"/>
              <a:buFont typeface="Arial"/>
              <a:buNone/>
            </a:pPr>
            <a:r>
              <a:rPr b="0" i="0" lang="de-AT" sz="2800" u="none" cap="none" strike="noStrike">
                <a:solidFill>
                  <a:schemeClr val="dk1"/>
                </a:solidFill>
                <a:latin typeface="Calibri"/>
                <a:ea typeface="Calibri"/>
                <a:cs typeface="Calibri"/>
                <a:sym typeface="Calibri"/>
              </a:rPr>
              <a:t>Υπάρχουν 3 τρόποι πλοήγησης στο διαδίκτυο: </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2800"/>
              <a:buFont typeface="Arial"/>
              <a:buChar char="•"/>
            </a:pPr>
            <a:r>
              <a:rPr b="0" i="0" lang="de-AT" sz="2800" u="none" cap="none" strike="noStrike">
                <a:solidFill>
                  <a:schemeClr val="dk1"/>
                </a:solidFill>
                <a:latin typeface="Calibri"/>
                <a:ea typeface="Calibri"/>
                <a:cs typeface="Calibri"/>
                <a:sym typeface="Calibri"/>
              </a:rPr>
              <a:t>Πληκτρολόγηση μιας διεύθυνσης ιστού (URL) </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2800"/>
              <a:buFont typeface="Arial"/>
              <a:buChar char="•"/>
            </a:pPr>
            <a:r>
              <a:rPr b="0" i="0" lang="de-AT" sz="2800" u="none" cap="none" strike="noStrike">
                <a:solidFill>
                  <a:schemeClr val="dk1"/>
                </a:solidFill>
                <a:latin typeface="Calibri"/>
                <a:ea typeface="Calibri"/>
                <a:cs typeface="Calibri"/>
                <a:sym typeface="Calibri"/>
              </a:rPr>
              <a:t>Ακολουθώντας συνδέσμους </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2800"/>
              <a:buFont typeface="Arial"/>
              <a:buChar char="•"/>
            </a:pPr>
            <a:r>
              <a:rPr b="0" i="0" lang="de-AT" sz="2800" u="none" cap="none" strike="noStrike">
                <a:solidFill>
                  <a:schemeClr val="dk1"/>
                </a:solidFill>
                <a:latin typeface="Calibri"/>
                <a:ea typeface="Calibri"/>
                <a:cs typeface="Calibri"/>
                <a:sym typeface="Calibri"/>
              </a:rPr>
              <a:t>Εύρεση ενός ιστότοπου μέσω μηχανών αναζήτησης </a:t>
            </a:r>
            <a:endParaRPr b="0" i="0" sz="1600" u="none" cap="none" strike="noStrike">
              <a:solidFill>
                <a:srgbClr val="202124"/>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3200"/>
              <a:buFont typeface="Arial"/>
              <a:buNone/>
            </a:pPr>
            <a:r>
              <a:t/>
            </a:r>
            <a:endParaRPr b="0" i="0" sz="3200" u="none" cap="none" strike="noStrike">
              <a:solidFill>
                <a:srgbClr val="202124"/>
              </a:solidFill>
              <a:latin typeface="arial"/>
              <a:ea typeface="arial"/>
              <a:cs typeface="arial"/>
              <a:sym typeface="arial"/>
            </a:endParaRPr>
          </a:p>
          <a:p>
            <a:pPr indent="-508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rgbClr val="202124"/>
              </a:solidFill>
              <a:latin typeface="arial"/>
              <a:ea typeface="arial"/>
              <a:cs typeface="arial"/>
              <a:sym typeface="arial"/>
            </a:endParaRPr>
          </a:p>
          <a:p>
            <a:pPr indent="-228600" lvl="0" marL="457200" marR="0" rtl="0" algn="l">
              <a:lnSpc>
                <a:spcPct val="100000"/>
              </a:lnSpc>
              <a:spcBef>
                <a:spcPts val="400"/>
              </a:spcBef>
              <a:spcAft>
                <a:spcPts val="0"/>
              </a:spcAft>
              <a:buClr>
                <a:schemeClr val="dk1"/>
              </a:buClr>
              <a:buSzPts val="1224"/>
              <a:buFont typeface="Arial"/>
              <a:buNone/>
            </a:pPr>
            <a:r>
              <a:t/>
            </a:r>
            <a:endParaRPr b="0" i="0" sz="2800" u="none" cap="none" strike="noStrike">
              <a:solidFill>
                <a:schemeClr val="dk1"/>
              </a:solidFill>
              <a:latin typeface="Calibri"/>
              <a:ea typeface="Calibri"/>
              <a:cs typeface="Calibri"/>
              <a:sym typeface="Calibri"/>
            </a:endParaRPr>
          </a:p>
        </p:txBody>
      </p:sp>
      <p:pic>
        <p:nvPicPr>
          <p:cNvPr id="175" name="Google Shape;175;g2b99bb02c4d_0_4"/>
          <p:cNvPicPr preferRelativeResize="0"/>
          <p:nvPr/>
        </p:nvPicPr>
        <p:blipFill rotWithShape="1">
          <a:blip r:embed="rId5">
            <a:alphaModFix/>
          </a:blip>
          <a:srcRect b="0" l="0" r="0" t="0"/>
          <a:stretch/>
        </p:blipFill>
        <p:spPr>
          <a:xfrm>
            <a:off x="3630513" y="3824000"/>
            <a:ext cx="4930973" cy="27736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2023-12-01T07:14:57Z</dcterms:created>
  <dc:creator>admin</dc:creator>
</cp:coreProperties>
</file>