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Poppins" panose="00000500000000000000"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l0aulH0gZgP8ZCgrNTPn+Ixvf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7F8538-8B80-4E51-A3C7-2F9AEDA4E9C5}">
  <a:tblStyle styleId="{097F8538-8B80-4E51-A3C7-2F9AEDA4E9C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A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b99bb02c4d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b99bb02c4d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Font typeface="Arial"/>
              <a:buNone/>
            </a:pPr>
            <a:r>
              <a:rPr lang="de-AT"/>
              <a:t>Ein wichtiger Aspekt der Inklusion im GLAM-Sektor ist die Barrierefreiheit im Internet. Hier ist eine kurze Zusammenfassung:</a:t>
            </a:r>
            <a:endParaRPr/>
          </a:p>
          <a:p>
            <a:pPr marL="457200" lvl="0" indent="-317500" algn="l" rtl="0">
              <a:lnSpc>
                <a:spcPct val="100000"/>
              </a:lnSpc>
              <a:spcBef>
                <a:spcPts val="0"/>
              </a:spcBef>
              <a:spcAft>
                <a:spcPts val="0"/>
              </a:spcAft>
              <a:buSzPts val="1400"/>
              <a:buChar char="✔"/>
            </a:pPr>
            <a:r>
              <a:rPr lang="de-AT"/>
              <a:t> Allen Menschen, auch Menschen mit Behinderungen, die gleichen Möglichkeiten für den Zugang zum Internet zu bieten. </a:t>
            </a:r>
            <a:endParaRPr/>
          </a:p>
          <a:p>
            <a:pPr marL="457200" lvl="0" indent="-317500" algn="l" rtl="0">
              <a:lnSpc>
                <a:spcPct val="100000"/>
              </a:lnSpc>
              <a:spcBef>
                <a:spcPts val="0"/>
              </a:spcBef>
              <a:spcAft>
                <a:spcPts val="0"/>
              </a:spcAft>
              <a:buSzPts val="1400"/>
              <a:buChar char="✔"/>
            </a:pPr>
            <a:r>
              <a:rPr lang="de-AT" u="sng">
                <a:solidFill>
                  <a:schemeClr val="hlink"/>
                </a:solidFill>
                <a:hlinkClick r:id="rId3"/>
              </a:rPr>
              <a:t>WCAG 2.0 </a:t>
            </a:r>
            <a:r>
              <a:rPr lang="de-AT"/>
              <a:t>bezieht sich auf die Richtlinien für die Zugänglichkeit von Webinhalten</a:t>
            </a:r>
            <a:endParaRPr/>
          </a:p>
        </p:txBody>
      </p:sp>
      <p:sp>
        <p:nvSpPr>
          <p:cNvPr id="179" name="Google Shape;179;g2b99bb02c4d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b99bb02c4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b99bb02c4d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AT"/>
              <a:t>Wie können GLAM-Einrichtungen die Barrierefreiheit fördern?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AT"/>
              <a:t>Wir empfehlen:</a:t>
            </a:r>
            <a:endParaRPr/>
          </a:p>
          <a:p>
            <a:pPr marL="457200" lvl="0" indent="-317500" algn="l" rtl="0">
              <a:lnSpc>
                <a:spcPct val="100000"/>
              </a:lnSpc>
              <a:spcBef>
                <a:spcPts val="0"/>
              </a:spcBef>
              <a:spcAft>
                <a:spcPts val="0"/>
              </a:spcAft>
              <a:buSzPts val="1400"/>
              <a:buChar char="✔"/>
            </a:pPr>
            <a:r>
              <a:rPr lang="de-AT"/>
              <a:t>Aussagekräftige Inhalte, gesehen und gehört</a:t>
            </a:r>
            <a:endParaRPr/>
          </a:p>
          <a:p>
            <a:pPr marL="457200" lvl="0" indent="-317500" algn="l" rtl="0">
              <a:lnSpc>
                <a:spcPct val="100000"/>
              </a:lnSpc>
              <a:spcBef>
                <a:spcPts val="0"/>
              </a:spcBef>
              <a:spcAft>
                <a:spcPts val="0"/>
              </a:spcAft>
              <a:buSzPts val="1400"/>
              <a:buChar char="✔"/>
            </a:pPr>
            <a:r>
              <a:rPr lang="de-AT"/>
              <a:t>Begrenzung der Sprachbarrieren</a:t>
            </a:r>
            <a:endParaRPr/>
          </a:p>
          <a:p>
            <a:pPr marL="457200" lvl="0" indent="-317500" algn="l" rtl="0">
              <a:lnSpc>
                <a:spcPct val="100000"/>
              </a:lnSpc>
              <a:spcBef>
                <a:spcPts val="0"/>
              </a:spcBef>
              <a:spcAft>
                <a:spcPts val="0"/>
              </a:spcAft>
              <a:buSzPts val="1400"/>
              <a:buChar char="✔"/>
            </a:pPr>
            <a:r>
              <a:rPr lang="de-AT"/>
              <a:t>Navigieren durch digitale Zugänglichkeit mit unterstützenden Tools für verschiedene Behinderungen</a:t>
            </a:r>
            <a:endParaRPr/>
          </a:p>
        </p:txBody>
      </p:sp>
      <p:sp>
        <p:nvSpPr>
          <p:cNvPr id="189" name="Google Shape;189;g2b99bb02c4d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AT"/>
              <a:t>Machen wir eine Pause und spielen ein Spiel mit Google Arts.</a:t>
            </a:r>
            <a:endParaRPr/>
          </a:p>
        </p:txBody>
      </p:sp>
      <p:sp>
        <p:nvSpPr>
          <p:cNvPr id="199" name="Google Shape;1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AT">
                <a:solidFill>
                  <a:srgbClr val="3C4043"/>
                </a:solidFill>
                <a:latin typeface="Roboto"/>
                <a:ea typeface="Roboto"/>
                <a:cs typeface="Roboto"/>
                <a:sym typeface="Roboto"/>
              </a:rPr>
              <a:t>Der GLAM-Sektor bietet zahlreiche Möglichkeiten, um Probleme der Barrierefreiheit zu überbrücken und alle Menschen einander näher zu bringen, indem man digitale Technologien nutzt.</a:t>
            </a:r>
            <a:endParaRPr/>
          </a:p>
          <a:p>
            <a:pPr marL="0" lvl="0" indent="0" algn="l" rtl="0">
              <a:lnSpc>
                <a:spcPct val="100000"/>
              </a:lnSpc>
              <a:spcBef>
                <a:spcPts val="0"/>
              </a:spcBef>
              <a:spcAft>
                <a:spcPts val="0"/>
              </a:spcAft>
              <a:buSzPts val="1400"/>
              <a:buNone/>
            </a:pPr>
            <a:endParaRPr b="0" i="0">
              <a:solidFill>
                <a:srgbClr val="3C4043"/>
              </a:solidFill>
              <a:latin typeface="Roboto"/>
              <a:ea typeface="Roboto"/>
              <a:cs typeface="Roboto"/>
              <a:sym typeface="Roboto"/>
            </a:endParaRPr>
          </a:p>
          <a:p>
            <a:pPr marL="0" lvl="0" indent="0" algn="l" rtl="0">
              <a:lnSpc>
                <a:spcPct val="100000"/>
              </a:lnSpc>
              <a:spcBef>
                <a:spcPts val="0"/>
              </a:spcBef>
              <a:spcAft>
                <a:spcPts val="0"/>
              </a:spcAft>
              <a:buSzPts val="1400"/>
              <a:buNone/>
            </a:pPr>
            <a:r>
              <a:rPr lang="de-AT">
                <a:solidFill>
                  <a:srgbClr val="3C4043"/>
                </a:solidFill>
                <a:latin typeface="Roboto"/>
                <a:ea typeface="Roboto"/>
                <a:cs typeface="Roboto"/>
                <a:sym typeface="Roboto"/>
              </a:rPr>
              <a:t>Wir schlagen vor, dass Sie mit Ihren Freunden eine GLAM-Einrichtung besuchen und dann eine virtuelle Tour durch dieselbe Einrichtung machen, falls verfügbar. </a:t>
            </a:r>
            <a:endParaRPr>
              <a:solidFill>
                <a:srgbClr val="3C4043"/>
              </a:solidFill>
              <a:latin typeface="Roboto"/>
              <a:ea typeface="Roboto"/>
              <a:cs typeface="Roboto"/>
              <a:sym typeface="Roboto"/>
            </a:endParaRPr>
          </a:p>
          <a:p>
            <a:pPr marL="0" lvl="0" indent="0" algn="l" rtl="0">
              <a:lnSpc>
                <a:spcPct val="100000"/>
              </a:lnSpc>
              <a:spcBef>
                <a:spcPts val="0"/>
              </a:spcBef>
              <a:spcAft>
                <a:spcPts val="0"/>
              </a:spcAft>
              <a:buSzPts val="1400"/>
              <a:buNone/>
            </a:pPr>
            <a:endParaRPr>
              <a:solidFill>
                <a:srgbClr val="3C4043"/>
              </a:solidFill>
              <a:latin typeface="Roboto"/>
              <a:ea typeface="Roboto"/>
              <a:cs typeface="Roboto"/>
              <a:sym typeface="Roboto"/>
            </a:endParaRPr>
          </a:p>
          <a:p>
            <a:pPr marL="0" lvl="0" indent="0" algn="l" rtl="0">
              <a:lnSpc>
                <a:spcPct val="100000"/>
              </a:lnSpc>
              <a:spcBef>
                <a:spcPts val="0"/>
              </a:spcBef>
              <a:spcAft>
                <a:spcPts val="0"/>
              </a:spcAft>
              <a:buSzPts val="1400"/>
              <a:buNone/>
            </a:pPr>
            <a:r>
              <a:rPr lang="de-AT">
                <a:solidFill>
                  <a:srgbClr val="3C4043"/>
                </a:solidFill>
                <a:latin typeface="Roboto"/>
                <a:ea typeface="Roboto"/>
                <a:cs typeface="Roboto"/>
                <a:sym typeface="Roboto"/>
              </a:rPr>
              <a:t>Überlegen Sie also, welche Vorteile der Online-Besuch mit sich bringt und was Sie am meisten anspricht.</a:t>
            </a:r>
            <a:endParaRPr>
              <a:solidFill>
                <a:srgbClr val="3C4043"/>
              </a:solidFill>
              <a:latin typeface="Roboto"/>
              <a:ea typeface="Roboto"/>
              <a:cs typeface="Roboto"/>
              <a:sym typeface="Roboto"/>
            </a:endParaRPr>
          </a:p>
          <a:p>
            <a:pPr marL="0" lvl="0" indent="0" algn="l" rtl="0">
              <a:lnSpc>
                <a:spcPct val="100000"/>
              </a:lnSpc>
              <a:spcBef>
                <a:spcPts val="0"/>
              </a:spcBef>
              <a:spcAft>
                <a:spcPts val="0"/>
              </a:spcAft>
              <a:buSzPts val="1400"/>
              <a:buNone/>
            </a:pPr>
            <a:endParaRPr>
              <a:solidFill>
                <a:srgbClr val="3C4043"/>
              </a:solidFill>
              <a:latin typeface="Roboto"/>
              <a:ea typeface="Roboto"/>
              <a:cs typeface="Roboto"/>
              <a:sym typeface="Roboto"/>
            </a:endParaRPr>
          </a:p>
          <a:p>
            <a:pPr marL="0" lvl="0" indent="0" algn="l" rtl="0">
              <a:lnSpc>
                <a:spcPct val="100000"/>
              </a:lnSpc>
              <a:spcBef>
                <a:spcPts val="0"/>
              </a:spcBef>
              <a:spcAft>
                <a:spcPts val="0"/>
              </a:spcAft>
              <a:buSzPts val="1400"/>
              <a:buNone/>
            </a:pPr>
            <a:r>
              <a:rPr lang="de-AT">
                <a:solidFill>
                  <a:srgbClr val="3C4043"/>
                </a:solidFill>
                <a:latin typeface="Roboto"/>
                <a:ea typeface="Roboto"/>
                <a:cs typeface="Roboto"/>
                <a:sym typeface="Roboto"/>
              </a:rPr>
              <a:t>An welchen potenziellen Stellen sind Sie interessiert und stehen diese in Zusammenhang mit den Online-Angeboten der GLAM-Institutionen? Fragen Sie einen Freund nach seiner Meinung. </a:t>
            </a:r>
            <a:r>
              <a:rPr lang="de-AT" b="0" i="0">
                <a:solidFill>
                  <a:srgbClr val="3C4043"/>
                </a:solidFill>
                <a:latin typeface="Roboto"/>
                <a:ea typeface="Roboto"/>
                <a:cs typeface="Roboto"/>
                <a:sym typeface="Roboto"/>
              </a:rPr>
              <a:t>Im Allgemeinen ist es gut, mit Ihren Kollegen über Ihre Ziele und Ihre Gefühle zu sprechen. </a:t>
            </a:r>
            <a:endParaRPr b="0" i="0">
              <a:solidFill>
                <a:srgbClr val="3C4043"/>
              </a:solidFill>
              <a:latin typeface="Roboto"/>
              <a:ea typeface="Roboto"/>
              <a:cs typeface="Roboto"/>
              <a:sym typeface="Roboto"/>
            </a:endParaRPr>
          </a:p>
          <a:p>
            <a:pPr marL="0" lvl="0" indent="0" algn="l" rtl="0">
              <a:lnSpc>
                <a:spcPct val="100000"/>
              </a:lnSpc>
              <a:spcBef>
                <a:spcPts val="0"/>
              </a:spcBef>
              <a:spcAft>
                <a:spcPts val="0"/>
              </a:spcAft>
              <a:buSzPts val="1400"/>
              <a:buNone/>
            </a:pPr>
            <a:endParaRPr>
              <a:solidFill>
                <a:srgbClr val="3C4043"/>
              </a:solidFill>
              <a:latin typeface="Roboto"/>
              <a:ea typeface="Roboto"/>
              <a:cs typeface="Roboto"/>
              <a:sym typeface="Roboto"/>
            </a:endParaRPr>
          </a:p>
          <a:p>
            <a:pPr marL="0" lvl="0" indent="0" algn="l" rtl="0">
              <a:lnSpc>
                <a:spcPct val="100000"/>
              </a:lnSpc>
              <a:spcBef>
                <a:spcPts val="0"/>
              </a:spcBef>
              <a:spcAft>
                <a:spcPts val="0"/>
              </a:spcAft>
              <a:buSzPts val="1400"/>
              <a:buNone/>
            </a:pPr>
            <a:r>
              <a:rPr lang="de-AT">
                <a:solidFill>
                  <a:srgbClr val="3C4043"/>
                </a:solidFill>
                <a:latin typeface="Roboto"/>
                <a:ea typeface="Roboto"/>
                <a:cs typeface="Roboto"/>
                <a:sym typeface="Roboto"/>
              </a:rPr>
              <a:t>Wir hoffen, dass Ihnen dieses Modul über den digitalen GLAM-Sektor gefallen hat</a:t>
            </a:r>
            <a:r>
              <a:rPr lang="de-AT" b="0" i="0">
                <a:solidFill>
                  <a:srgbClr val="3C4043"/>
                </a:solidFill>
                <a:latin typeface="Roboto"/>
                <a:ea typeface="Roboto"/>
                <a:cs typeface="Roboto"/>
                <a:sym typeface="Roboto"/>
              </a:rPr>
              <a:t>! </a:t>
            </a:r>
            <a:endParaRPr/>
          </a:p>
          <a:p>
            <a:pPr marL="0" lvl="0" indent="0" algn="l" rtl="0">
              <a:lnSpc>
                <a:spcPct val="100000"/>
              </a:lnSpc>
              <a:spcBef>
                <a:spcPts val="0"/>
              </a:spcBef>
              <a:spcAft>
                <a:spcPts val="0"/>
              </a:spcAft>
              <a:buSzPts val="1400"/>
              <a:buNone/>
            </a:pPr>
            <a:endParaRPr b="0" i="0">
              <a:solidFill>
                <a:srgbClr val="3C4043"/>
              </a:solidFill>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209" name="Google Shape;20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AT"/>
              <a:t>In dieser letzten Sitzung von Modul 1 erhalten Sie eine kurze Zusammenfassung aller bisherigen Inhalte. Dies soll Ihr vorhandenes Wissen und Ihre praktischen Fähigkeiten festigen, so dass Sie bereit sind, es in einer GLAM-Einrichtung anzuwenden. </a:t>
            </a: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AT"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AT"/>
              <a:t>Willkommen zur fünften und letzten Sitzung dieses Moduls über den digitalen GLAM-Sektor.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AT"/>
              <a:t>In den letzten vier Sitzungen haben Sie so viel über Kommunikation und Zusammenarbeit in der digitalen Welt gelernt. Jetzt ist es an der Zeit, einige wichtige Punkte zu wiederholen, um sicherzustellen, dass Sie bei all diesen Aufgaben ein absoluter Experte sind.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0" name="Google Shape;1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AT"/>
              <a:t>Die Ziele und Lernziele dieser Sitzung sind die Zusammenfassung der wichtigsten Punkte aller vorangegangenen Sitzungen und die Reflexion ihrer praktischen Anwendung.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AT"/>
              <a:t>Fangen wir mit der Zusammenfassung an. </a:t>
            </a: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AT"/>
              <a:t>Was sind also digitale Kompetenzen?</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de-AT"/>
              <a:t> Fähigkeiten und Kenntnisse, die zur Durchführung digitaler Routineaufgaben erforderlich sind</a:t>
            </a:r>
            <a:endParaRPr/>
          </a:p>
          <a:p>
            <a:pPr marL="0" lvl="0" indent="0" algn="l" rtl="0">
              <a:lnSpc>
                <a:spcPct val="100000"/>
              </a:lnSpc>
              <a:spcBef>
                <a:spcPts val="0"/>
              </a:spcBef>
              <a:spcAft>
                <a:spcPts val="0"/>
              </a:spcAft>
              <a:buClr>
                <a:schemeClr val="dk1"/>
              </a:buClr>
              <a:buSzPts val="4001"/>
              <a:buFont typeface="Arial"/>
              <a:buNone/>
            </a:pPr>
            <a:endParaRPr/>
          </a:p>
          <a:p>
            <a:pPr marL="457200" lvl="0" indent="-304800" algn="l" rtl="0">
              <a:lnSpc>
                <a:spcPct val="90000"/>
              </a:lnSpc>
              <a:spcBef>
                <a:spcPts val="1000"/>
              </a:spcBef>
              <a:spcAft>
                <a:spcPts val="0"/>
              </a:spcAft>
              <a:buSzPts val="1200"/>
              <a:buChar char="✔"/>
            </a:pPr>
            <a:r>
              <a:rPr lang="de-AT"/>
              <a:t>umfassen den Einsatz digitaler Technologie, E-Learning, digitales Informationsmanagement und den digitalen Austausch persönlicher Date</a:t>
            </a:r>
            <a:endParaRPr>
              <a:solidFill>
                <a:srgbClr val="000000"/>
              </a:solidFill>
              <a:latin typeface="Poppins"/>
              <a:ea typeface="Poppins"/>
              <a:cs typeface="Poppins"/>
              <a:sym typeface="Poppins"/>
            </a:endParaRPr>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b99bb02c4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2b99bb02c4d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AT"/>
              <a:t>Zu den wichtigsten Treibern der digitalen Transformation gehören:</a:t>
            </a:r>
            <a:endParaRPr/>
          </a:p>
          <a:p>
            <a:pPr marL="457200" lvl="0" indent="-317500" algn="l" rtl="0">
              <a:lnSpc>
                <a:spcPct val="100000"/>
              </a:lnSpc>
              <a:spcBef>
                <a:spcPts val="0"/>
              </a:spcBef>
              <a:spcAft>
                <a:spcPts val="0"/>
              </a:spcAft>
              <a:buSzPts val="1400"/>
              <a:buChar char="✔"/>
            </a:pPr>
            <a:r>
              <a:rPr lang="de-AT"/>
              <a:t> Die Erwartungen des Publikums ändern sich</a:t>
            </a:r>
            <a:endParaRPr/>
          </a:p>
          <a:p>
            <a:pPr marL="0" lvl="0" indent="0" algn="l" rtl="0">
              <a:lnSpc>
                <a:spcPct val="100000"/>
              </a:lnSpc>
              <a:spcBef>
                <a:spcPts val="0"/>
              </a:spcBef>
              <a:spcAft>
                <a:spcPts val="0"/>
              </a:spcAft>
              <a:buClr>
                <a:schemeClr val="dk1"/>
              </a:buClr>
              <a:buSzPts val="1600"/>
              <a:buFont typeface="Arial"/>
              <a:buNone/>
            </a:pPr>
            <a:endParaRPr/>
          </a:p>
          <a:p>
            <a:pPr marL="457200" lvl="0" indent="-317500" algn="l" rtl="0">
              <a:lnSpc>
                <a:spcPct val="100000"/>
              </a:lnSpc>
              <a:spcBef>
                <a:spcPts val="0"/>
              </a:spcBef>
              <a:spcAft>
                <a:spcPts val="0"/>
              </a:spcAft>
              <a:buSzPts val="1400"/>
              <a:buChar char="✔"/>
            </a:pPr>
            <a:r>
              <a:rPr lang="de-AT"/>
              <a:t> Technologische Innovation</a:t>
            </a:r>
            <a:endParaRPr/>
          </a:p>
          <a:p>
            <a:pPr marL="0" lvl="0" indent="0" algn="l" rtl="0">
              <a:lnSpc>
                <a:spcPct val="100000"/>
              </a:lnSpc>
              <a:spcBef>
                <a:spcPts val="0"/>
              </a:spcBef>
              <a:spcAft>
                <a:spcPts val="0"/>
              </a:spcAft>
              <a:buClr>
                <a:schemeClr val="dk1"/>
              </a:buClr>
              <a:buSzPts val="5050"/>
              <a:buFont typeface="Arial"/>
              <a:buNone/>
            </a:pPr>
            <a:endParaRPr/>
          </a:p>
          <a:p>
            <a:pPr marL="457200" lvl="0" indent="-317500" algn="l" rtl="0">
              <a:lnSpc>
                <a:spcPct val="100000"/>
              </a:lnSpc>
              <a:spcBef>
                <a:spcPts val="0"/>
              </a:spcBef>
              <a:spcAft>
                <a:spcPts val="0"/>
              </a:spcAft>
              <a:buSzPts val="1400"/>
              <a:buChar char="✔"/>
            </a:pPr>
            <a:r>
              <a:rPr lang="de-AT"/>
              <a:t>Globale Trends und Herausforderungen</a:t>
            </a:r>
            <a:endParaRPr/>
          </a:p>
        </p:txBody>
      </p:sp>
      <p:sp>
        <p:nvSpPr>
          <p:cNvPr id="140" name="Google Shape;140;g2b99bb02c4d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AT"/>
              <a:t>Es ist wichtig festzustellen, dass die Digitalisierung im GLAM-Sektor vor allem die folgenden Bereiche der digitalen Kompetenzen betrifft:</a:t>
            </a:r>
            <a:endParaRPr/>
          </a:p>
          <a:p>
            <a:pPr marL="457200" lvl="0" indent="-317500" algn="l" rtl="0">
              <a:lnSpc>
                <a:spcPct val="100000"/>
              </a:lnSpc>
              <a:spcBef>
                <a:spcPts val="0"/>
              </a:spcBef>
              <a:spcAft>
                <a:spcPts val="0"/>
              </a:spcAft>
              <a:buSzPts val="1400"/>
              <a:buChar char="✔"/>
            </a:pPr>
            <a:r>
              <a:rPr lang="de-AT"/>
              <a:t> Informations- und Datenkompetenz</a:t>
            </a:r>
            <a:endParaRPr/>
          </a:p>
          <a:p>
            <a:pPr marL="0" lvl="0" indent="0" algn="l" rtl="0">
              <a:lnSpc>
                <a:spcPct val="100000"/>
              </a:lnSpc>
              <a:spcBef>
                <a:spcPts val="0"/>
              </a:spcBef>
              <a:spcAft>
                <a:spcPts val="0"/>
              </a:spcAft>
              <a:buClr>
                <a:schemeClr val="dk1"/>
              </a:buClr>
              <a:buSzPts val="1600"/>
              <a:buFont typeface="Arial"/>
              <a:buNone/>
            </a:pPr>
            <a:endParaRPr/>
          </a:p>
          <a:p>
            <a:pPr marL="457200" lvl="0" indent="-317500" algn="l" rtl="0">
              <a:lnSpc>
                <a:spcPct val="100000"/>
              </a:lnSpc>
              <a:spcBef>
                <a:spcPts val="0"/>
              </a:spcBef>
              <a:spcAft>
                <a:spcPts val="0"/>
              </a:spcAft>
              <a:buSzPts val="1400"/>
              <a:buChar char="✔"/>
            </a:pPr>
            <a:r>
              <a:rPr lang="de-AT"/>
              <a:t> Kommunikation und Zusammenarbeit</a:t>
            </a:r>
            <a:endParaRPr/>
          </a:p>
          <a:p>
            <a:pPr marL="0" lvl="0" indent="0" algn="l" rtl="0">
              <a:lnSpc>
                <a:spcPct val="100000"/>
              </a:lnSpc>
              <a:spcBef>
                <a:spcPts val="0"/>
              </a:spcBef>
              <a:spcAft>
                <a:spcPts val="0"/>
              </a:spcAft>
              <a:buClr>
                <a:schemeClr val="dk1"/>
              </a:buClr>
              <a:buSzPts val="1600"/>
              <a:buFont typeface="Arial"/>
              <a:buNone/>
            </a:pPr>
            <a:endParaRPr/>
          </a:p>
          <a:p>
            <a:pPr marL="457200" lvl="0" indent="-317500" algn="l" rtl="0">
              <a:lnSpc>
                <a:spcPct val="100000"/>
              </a:lnSpc>
              <a:spcBef>
                <a:spcPts val="0"/>
              </a:spcBef>
              <a:spcAft>
                <a:spcPts val="0"/>
              </a:spcAft>
              <a:buSzPts val="1400"/>
              <a:buChar char="✔"/>
            </a:pPr>
            <a:r>
              <a:rPr lang="de-AT"/>
              <a:t> Kuratierung digitaler Inhalte</a:t>
            </a:r>
            <a:endParaRPr/>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99bb02c4d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b99bb02c4d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AT"/>
              <a:t>Es gibt zahlreiche neue Aufgaben im GLAM-Sektor, aber einige davon sind bemerkenswert:</a:t>
            </a:r>
            <a:endParaRPr/>
          </a:p>
          <a:p>
            <a:pPr marL="457200" lvl="0" indent="-317500" algn="l" rtl="0">
              <a:lnSpc>
                <a:spcPct val="100000"/>
              </a:lnSpc>
              <a:spcBef>
                <a:spcPts val="0"/>
              </a:spcBef>
              <a:spcAft>
                <a:spcPts val="0"/>
              </a:spcAft>
              <a:buSzPts val="1400"/>
              <a:buChar char="✔"/>
            </a:pPr>
            <a:r>
              <a:rPr lang="de-AT"/>
              <a:t> Manager für digitale Strategie</a:t>
            </a:r>
            <a:endParaRPr/>
          </a:p>
          <a:p>
            <a:pPr marL="457200" lvl="0" indent="-317500" algn="l" rtl="0">
              <a:lnSpc>
                <a:spcPct val="100000"/>
              </a:lnSpc>
              <a:spcBef>
                <a:spcPts val="0"/>
              </a:spcBef>
              <a:spcAft>
                <a:spcPts val="0"/>
              </a:spcAft>
              <a:buSzPts val="1400"/>
              <a:buChar char="✔"/>
            </a:pPr>
            <a:r>
              <a:rPr lang="de-AT"/>
              <a:t> Kurator für digitale Sammlungen</a:t>
            </a:r>
            <a:endParaRPr/>
          </a:p>
          <a:p>
            <a:pPr marL="457200" lvl="0" indent="-317500" algn="l" rtl="0">
              <a:lnSpc>
                <a:spcPct val="100000"/>
              </a:lnSpc>
              <a:spcBef>
                <a:spcPts val="0"/>
              </a:spcBef>
              <a:spcAft>
                <a:spcPts val="0"/>
              </a:spcAft>
              <a:buSzPts val="1400"/>
              <a:buChar char="✔"/>
            </a:pPr>
            <a:r>
              <a:rPr lang="de-AT"/>
              <a:t> Digital Interactive Experience Entwickler</a:t>
            </a:r>
            <a:endParaRPr/>
          </a:p>
          <a:p>
            <a:pPr marL="457200" lvl="0" indent="-317500" algn="l" rtl="0">
              <a:lnSpc>
                <a:spcPct val="100000"/>
              </a:lnSpc>
              <a:spcBef>
                <a:spcPts val="0"/>
              </a:spcBef>
              <a:spcAft>
                <a:spcPts val="0"/>
              </a:spcAft>
              <a:buSzPts val="1400"/>
              <a:buChar char="✔"/>
            </a:pPr>
            <a:r>
              <a:rPr lang="de-AT"/>
              <a:t> Online-Community-Manager</a:t>
            </a:r>
            <a:endParaRPr b="1"/>
          </a:p>
        </p:txBody>
      </p:sp>
      <p:sp>
        <p:nvSpPr>
          <p:cNvPr id="159" name="Google Shape;159;g2b99bb02c4d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b99bb02c4d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b99bb02c4d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de-AT"/>
              <a:t>Wie nutzen Sie eigentlich das Web, wenn Sie mit digitalen Medien arbeiten?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de-AT"/>
              <a:t>Es gibt 3 Möglichkeiten, im Internet zu navigieren: </a:t>
            </a:r>
            <a:endParaRPr/>
          </a:p>
          <a:p>
            <a:pPr marL="457200" lvl="0" indent="-317500" algn="l" rtl="0">
              <a:lnSpc>
                <a:spcPct val="100000"/>
              </a:lnSpc>
              <a:spcBef>
                <a:spcPts val="0"/>
              </a:spcBef>
              <a:spcAft>
                <a:spcPts val="0"/>
              </a:spcAft>
              <a:buSzPts val="1400"/>
              <a:buChar char="•"/>
            </a:pPr>
            <a:r>
              <a:rPr lang="de-AT"/>
              <a:t>Eingeben einer Webadresse (URL) </a:t>
            </a:r>
            <a:endParaRPr/>
          </a:p>
          <a:p>
            <a:pPr marL="457200" lvl="0" indent="-317500" algn="l" rtl="0">
              <a:lnSpc>
                <a:spcPct val="100000"/>
              </a:lnSpc>
              <a:spcBef>
                <a:spcPts val="0"/>
              </a:spcBef>
              <a:spcAft>
                <a:spcPts val="0"/>
              </a:spcAft>
              <a:buSzPts val="1400"/>
              <a:buChar char="•"/>
            </a:pPr>
            <a:r>
              <a:rPr lang="de-AT"/>
              <a:t>Folgende Links </a:t>
            </a:r>
            <a:endParaRPr/>
          </a:p>
          <a:p>
            <a:pPr marL="457200" lvl="0" indent="-317500" algn="l" rtl="0">
              <a:lnSpc>
                <a:spcPct val="100000"/>
              </a:lnSpc>
              <a:spcBef>
                <a:spcPts val="0"/>
              </a:spcBef>
              <a:spcAft>
                <a:spcPts val="0"/>
              </a:spcAft>
              <a:buSzPts val="1400"/>
              <a:buChar char="•"/>
            </a:pPr>
            <a:r>
              <a:rPr lang="de-AT"/>
              <a:t>Auffinden einer Website mit Hilfe einer Suchmaschine </a:t>
            </a:r>
            <a:endParaRPr/>
          </a:p>
        </p:txBody>
      </p:sp>
      <p:sp>
        <p:nvSpPr>
          <p:cNvPr id="169" name="Google Shape;169;g2b99bb02c4d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A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www.w3.org/WAI/standards-guidelines/wcag/"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hyperlink" Target="https://artsandculture.google.com/experiment/artetik/awH-tde1Hw_k2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jpg"/><Relationship Id="rId7"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de-AT" sz="3600"/>
            </a:br>
            <a:r>
              <a:rPr lang="de-AT" sz="3600" b="1"/>
              <a:t>Blended Learning-Kurs</a:t>
            </a:r>
            <a:endParaRPr sz="3600" b="1"/>
          </a:p>
        </p:txBody>
      </p:sp>
      <p:sp>
        <p:nvSpPr>
          <p:cNvPr id="90" name="Google Shape;90;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dk1"/>
              </a:buClr>
              <a:buSzPts val="2400"/>
              <a:buNone/>
            </a:pPr>
            <a:r>
              <a:rPr lang="de-AT" b="1"/>
              <a:t>Modul 1: Der digitale GLAM-Sektor</a:t>
            </a:r>
            <a:endParaRPr/>
          </a:p>
          <a:p>
            <a:pPr marL="0" lvl="0" indent="0" algn="ctr" rtl="0">
              <a:lnSpc>
                <a:spcPct val="90000"/>
              </a:lnSpc>
              <a:spcBef>
                <a:spcPts val="1000"/>
              </a:spcBef>
              <a:spcAft>
                <a:spcPts val="0"/>
              </a:spcAft>
              <a:buClr>
                <a:schemeClr val="dk1"/>
              </a:buClr>
              <a:buSzPts val="2400"/>
              <a:buNone/>
            </a:pPr>
            <a:r>
              <a:rPr lang="de-AT" b="1"/>
              <a:t>Sitzung 5: Selbstreflexion</a:t>
            </a:r>
            <a:endParaRPr b="1"/>
          </a:p>
          <a:p>
            <a:pPr marL="0" lvl="0" indent="0" algn="ctr" rtl="0">
              <a:lnSpc>
                <a:spcPct val="90000"/>
              </a:lnSpc>
              <a:spcBef>
                <a:spcPts val="1000"/>
              </a:spcBef>
              <a:spcAft>
                <a:spcPts val="0"/>
              </a:spcAft>
              <a:buClr>
                <a:schemeClr val="dk1"/>
              </a:buClr>
              <a:buSzPts val="2400"/>
              <a:buNone/>
            </a:pPr>
            <a:r>
              <a:rPr lang="de-AT"/>
              <a:t>Entwickelt von: </a:t>
            </a:r>
            <a:endParaRPr/>
          </a:p>
          <a:p>
            <a:pPr marL="0" lvl="0" indent="0" algn="ctr" rtl="0">
              <a:lnSpc>
                <a:spcPct val="90000"/>
              </a:lnSpc>
              <a:spcBef>
                <a:spcPts val="1000"/>
              </a:spcBef>
              <a:spcAft>
                <a:spcPts val="0"/>
              </a:spcAft>
              <a:buClr>
                <a:schemeClr val="dk1"/>
              </a:buClr>
              <a:buSzPts val="2400"/>
              <a:buNone/>
            </a:pPr>
            <a:r>
              <a:rPr lang="de-AT"/>
              <a:t>SYNTHESIS Zentrum für Forschung und Bildung</a:t>
            </a:r>
            <a:endParaRPr/>
          </a:p>
        </p:txBody>
      </p:sp>
      <p:pic>
        <p:nvPicPr>
          <p:cNvPr id="91" name="Google Shape;91;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92" name="Google Shape;92;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93" name="Google Shape;93;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de-A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
        <p:nvSpPr>
          <p:cNvPr id="96" name="Google Shape;96;p1"/>
          <p:cNvSpPr txBox="1"/>
          <p:nvPr/>
        </p:nvSpPr>
        <p:spPr>
          <a:xfrm>
            <a:off x="698154" y="6188473"/>
            <a:ext cx="8444971"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AT" sz="1050" b="0" i="0" u="none" strike="noStrike" cap="none">
                <a:solidFill>
                  <a:srgbClr val="000000"/>
                </a:solidFill>
                <a:latin typeface="Arial"/>
                <a:ea typeface="Arial"/>
                <a:cs typeface="Arial"/>
                <a:sym typeface="Arial"/>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b99bb02c4d_0_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solidFill>
                  <a:schemeClr val="accent1"/>
                </a:solidFill>
              </a:rPr>
              <a:t>Zugänglichkeit des Internets</a:t>
            </a:r>
            <a:endParaRPr>
              <a:solidFill>
                <a:schemeClr val="accent1"/>
              </a:solidFill>
            </a:endParaRPr>
          </a:p>
        </p:txBody>
      </p:sp>
      <p:pic>
        <p:nvPicPr>
          <p:cNvPr id="182" name="Google Shape;182;g2b99bb02c4d_0_3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3" name="Google Shape;183;g2b99bb02c4d_0_3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84" name="Google Shape;184;g2b99bb02c4d_0_30"/>
          <p:cNvSpPr txBox="1"/>
          <p:nvPr/>
        </p:nvSpPr>
        <p:spPr>
          <a:xfrm>
            <a:off x="911544" y="1651000"/>
            <a:ext cx="10515600" cy="45261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600"/>
              <a:buFont typeface="Arial"/>
              <a:buNone/>
            </a:pPr>
            <a:endParaRPr sz="1600" b="0" i="0" u="none" strike="noStrike" cap="none">
              <a:solidFill>
                <a:srgbClr val="202124"/>
              </a:solidFill>
              <a:latin typeface="Calibri"/>
              <a:ea typeface="Calibri"/>
              <a:cs typeface="Calibri"/>
              <a:sym typeface="Calibri"/>
            </a:endParaRPr>
          </a:p>
          <a:p>
            <a:pPr marL="228600" marR="0" lvl="0" indent="-203200" algn="l" rtl="0">
              <a:lnSpc>
                <a:spcPct val="90000"/>
              </a:lnSpc>
              <a:spcBef>
                <a:spcPts val="1000"/>
              </a:spcBef>
              <a:spcAft>
                <a:spcPts val="0"/>
              </a:spcAft>
              <a:buClr>
                <a:srgbClr val="202124"/>
              </a:buClr>
              <a:buSzPts val="2800"/>
              <a:buFont typeface="Calibri"/>
              <a:buChar char="✔"/>
            </a:pPr>
            <a:r>
              <a:rPr lang="de-AT" sz="2800" b="0" i="0" u="none" strike="noStrike" cap="none">
                <a:solidFill>
                  <a:schemeClr val="dk1"/>
                </a:solidFill>
                <a:latin typeface="Calibri"/>
                <a:ea typeface="Calibri"/>
                <a:cs typeface="Calibri"/>
                <a:sym typeface="Calibri"/>
              </a:rPr>
              <a:t> Allen Menschen, auch Menschen mit Behinderungen, die gleichen Möglichkeiten für den Zugang zum Internet zu bieten. </a:t>
            </a:r>
            <a:endParaRPr sz="2800" b="0" i="0" u="none" strike="noStrike" cap="none">
              <a:solidFill>
                <a:schemeClr val="dk1"/>
              </a:solidFill>
              <a:latin typeface="Calibri"/>
              <a:ea typeface="Calibri"/>
              <a:cs typeface="Calibri"/>
              <a:sym typeface="Calibri"/>
            </a:endParaRPr>
          </a:p>
          <a:p>
            <a:pPr marL="457200" marR="0" lvl="0" indent="-406400" algn="l" rtl="0">
              <a:lnSpc>
                <a:spcPct val="90000"/>
              </a:lnSpc>
              <a:spcBef>
                <a:spcPts val="0"/>
              </a:spcBef>
              <a:spcAft>
                <a:spcPts val="0"/>
              </a:spcAft>
              <a:buClr>
                <a:schemeClr val="dk1"/>
              </a:buClr>
              <a:buSzPts val="2800"/>
              <a:buFont typeface="Calibri"/>
              <a:buChar char="✔"/>
            </a:pPr>
            <a:r>
              <a:rPr lang="de-AT" sz="2800" b="0" i="0" u="sng" strike="noStrike" cap="none">
                <a:solidFill>
                  <a:schemeClr val="hlink"/>
                </a:solidFill>
                <a:latin typeface="Calibri"/>
                <a:ea typeface="Calibri"/>
                <a:cs typeface="Calibri"/>
                <a:sym typeface="Calibri"/>
                <a:hlinkClick r:id="rId5"/>
              </a:rPr>
              <a:t>WCAG 2.0 </a:t>
            </a:r>
            <a:r>
              <a:rPr lang="de-AT" sz="2800" b="0" i="0" u="none" strike="noStrike" cap="none">
                <a:solidFill>
                  <a:schemeClr val="dk1"/>
                </a:solidFill>
                <a:latin typeface="Calibri"/>
                <a:ea typeface="Calibri"/>
                <a:cs typeface="Calibri"/>
                <a:sym typeface="Calibri"/>
              </a:rPr>
              <a:t>bezieht sich auf die Richtlinien für die Zugänglichkeit von Webinhalten</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pic>
        <p:nvPicPr>
          <p:cNvPr id="185" name="Google Shape;185;g2b99bb02c4d_0_30"/>
          <p:cNvPicPr preferRelativeResize="0"/>
          <p:nvPr/>
        </p:nvPicPr>
        <p:blipFill rotWithShape="1">
          <a:blip r:embed="rId6">
            <a:alphaModFix/>
          </a:blip>
          <a:srcRect l="34525" t="21936" r="37865" b="27669"/>
          <a:stretch/>
        </p:blipFill>
        <p:spPr>
          <a:xfrm>
            <a:off x="4486275" y="3312075"/>
            <a:ext cx="3366149" cy="3455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b99bb02c4d_0_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solidFill>
                  <a:schemeClr val="accent1"/>
                </a:solidFill>
              </a:rPr>
              <a:t>Zugänglicher GLAM-Sektor</a:t>
            </a:r>
            <a:endParaRPr>
              <a:solidFill>
                <a:schemeClr val="accent1"/>
              </a:solidFill>
            </a:endParaRPr>
          </a:p>
        </p:txBody>
      </p:sp>
      <p:pic>
        <p:nvPicPr>
          <p:cNvPr id="192" name="Google Shape;192;g2b99bb02c4d_0_5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3" name="Google Shape;193;g2b99bb02c4d_0_51"/>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94" name="Google Shape;194;g2b99bb02c4d_0_51"/>
          <p:cNvSpPr txBox="1"/>
          <p:nvPr/>
        </p:nvSpPr>
        <p:spPr>
          <a:xfrm>
            <a:off x="911544" y="1651000"/>
            <a:ext cx="10515600" cy="45261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600"/>
              <a:buFont typeface="Arial"/>
              <a:buNone/>
            </a:pPr>
            <a:endParaRPr sz="1600" b="0" i="0" u="none" strike="noStrike" cap="none">
              <a:solidFill>
                <a:srgbClr val="202124"/>
              </a:solidFill>
              <a:latin typeface="Calibri"/>
              <a:ea typeface="Calibri"/>
              <a:cs typeface="Calibri"/>
              <a:sym typeface="Calibri"/>
            </a:endParaRPr>
          </a:p>
          <a:p>
            <a:pPr marL="228600" marR="0" lvl="0" indent="-203200" algn="l" rtl="0">
              <a:lnSpc>
                <a:spcPct val="90000"/>
              </a:lnSpc>
              <a:spcBef>
                <a:spcPts val="1000"/>
              </a:spcBef>
              <a:spcAft>
                <a:spcPts val="0"/>
              </a:spcAft>
              <a:buClr>
                <a:srgbClr val="202124"/>
              </a:buClr>
              <a:buSzPts val="2800"/>
              <a:buFont typeface="Calibri"/>
              <a:buChar char="✔"/>
            </a:pPr>
            <a:r>
              <a:rPr lang="de-AT" sz="2800" b="0" i="0" u="none" strike="noStrike" cap="none">
                <a:solidFill>
                  <a:schemeClr val="dk1"/>
                </a:solidFill>
                <a:latin typeface="Calibri"/>
                <a:ea typeface="Calibri"/>
                <a:cs typeface="Calibri"/>
                <a:sym typeface="Calibri"/>
              </a:rPr>
              <a:t>Aussagekräftige Inhalte, gesehen und gehört</a:t>
            </a:r>
            <a:endParaRPr sz="2800" b="0" i="0" u="none" strike="noStrike" cap="none">
              <a:solidFill>
                <a:schemeClr val="dk1"/>
              </a:solidFill>
              <a:latin typeface="Calibri"/>
              <a:ea typeface="Calibri"/>
              <a:cs typeface="Calibri"/>
              <a:sym typeface="Calibri"/>
            </a:endParaRPr>
          </a:p>
          <a:p>
            <a:pPr marL="228600" marR="0" lvl="0" indent="-203200" algn="l" rtl="0">
              <a:lnSpc>
                <a:spcPct val="90000"/>
              </a:lnSpc>
              <a:spcBef>
                <a:spcPts val="1000"/>
              </a:spcBef>
              <a:spcAft>
                <a:spcPts val="0"/>
              </a:spcAft>
              <a:buClr>
                <a:srgbClr val="202124"/>
              </a:buClr>
              <a:buSzPts val="2800"/>
              <a:buFont typeface="Calibri"/>
              <a:buChar char="✔"/>
            </a:pPr>
            <a:r>
              <a:rPr lang="de-AT" sz="2800" b="0" i="0" u="none" strike="noStrike" cap="none">
                <a:solidFill>
                  <a:schemeClr val="dk1"/>
                </a:solidFill>
                <a:highlight>
                  <a:schemeClr val="lt1"/>
                </a:highlight>
                <a:latin typeface="Calibri"/>
                <a:ea typeface="Calibri"/>
                <a:cs typeface="Calibri"/>
                <a:sym typeface="Calibri"/>
              </a:rPr>
              <a:t>Begrenzung der Sprachbarrieren</a:t>
            </a:r>
            <a:endParaRPr sz="2800" b="0" i="0" u="none" strike="noStrike" cap="none">
              <a:solidFill>
                <a:schemeClr val="dk1"/>
              </a:solidFill>
              <a:highlight>
                <a:schemeClr val="lt1"/>
              </a:highlight>
              <a:latin typeface="Calibri"/>
              <a:ea typeface="Calibri"/>
              <a:cs typeface="Calibri"/>
              <a:sym typeface="Calibri"/>
            </a:endParaRPr>
          </a:p>
          <a:p>
            <a:pPr marL="228600" marR="0" lvl="0" indent="-203200" algn="l" rtl="0">
              <a:lnSpc>
                <a:spcPct val="90000"/>
              </a:lnSpc>
              <a:spcBef>
                <a:spcPts val="1000"/>
              </a:spcBef>
              <a:spcAft>
                <a:spcPts val="0"/>
              </a:spcAft>
              <a:buClr>
                <a:srgbClr val="202124"/>
              </a:buClr>
              <a:buSzPts val="2800"/>
              <a:buFont typeface="Calibri"/>
              <a:buChar char="✔"/>
            </a:pPr>
            <a:r>
              <a:rPr lang="de-AT" sz="2800" b="0" i="0" u="none" strike="noStrike" cap="none">
                <a:solidFill>
                  <a:schemeClr val="dk1"/>
                </a:solidFill>
                <a:latin typeface="Calibri"/>
                <a:ea typeface="Calibri"/>
                <a:cs typeface="Calibri"/>
                <a:sym typeface="Calibri"/>
              </a:rPr>
              <a:t>Navigieren durch digitale Zugänglichkeit mit unterstützenden Tools für verschiedene Behinderungen</a:t>
            </a:r>
            <a:endParaRPr sz="28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5259"/>
              <a:buFont typeface="Arial"/>
              <a:buNone/>
            </a:pPr>
            <a:endParaRPr sz="5259" b="1" i="0" u="none" strike="noStrike" cap="none">
              <a:solidFill>
                <a:schemeClr val="dk1"/>
              </a:solidFill>
              <a:highlight>
                <a:schemeClr val="lt1"/>
              </a:highlight>
              <a:latin typeface="Calibri"/>
              <a:ea typeface="Calibri"/>
              <a:cs typeface="Calibri"/>
              <a:sym typeface="Calibri"/>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pic>
        <p:nvPicPr>
          <p:cNvPr id="195" name="Google Shape;195;g2b99bb02c4d_0_51"/>
          <p:cNvPicPr preferRelativeResize="0"/>
          <p:nvPr/>
        </p:nvPicPr>
        <p:blipFill rotWithShape="1">
          <a:blip r:embed="rId5">
            <a:alphaModFix/>
          </a:blip>
          <a:srcRect l="33864" t="28978" r="35138" b="28198"/>
          <a:stretch/>
        </p:blipFill>
        <p:spPr>
          <a:xfrm>
            <a:off x="4306200" y="3986275"/>
            <a:ext cx="3579600" cy="2781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xfrm>
            <a:off x="838200" y="244395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de-AT">
                <a:solidFill>
                  <a:schemeClr val="accent1"/>
                </a:solidFill>
              </a:rPr>
              <a:t>Lasst uns spielen!</a:t>
            </a:r>
            <a:endParaRPr>
              <a:solidFill>
                <a:schemeClr val="accent1"/>
              </a:solidFill>
            </a:endParaRPr>
          </a:p>
          <a:p>
            <a:pPr marL="0" lvl="0" indent="0" algn="l" rtl="0">
              <a:lnSpc>
                <a:spcPct val="90000"/>
              </a:lnSpc>
              <a:spcBef>
                <a:spcPts val="0"/>
              </a:spcBef>
              <a:spcAft>
                <a:spcPts val="0"/>
              </a:spcAft>
              <a:buClr>
                <a:schemeClr val="dk1"/>
              </a:buClr>
              <a:buSzPct val="100000"/>
              <a:buFont typeface="Calibri"/>
              <a:buNone/>
            </a:pPr>
            <a:endParaRPr/>
          </a:p>
          <a:p>
            <a:pPr marL="0" lvl="0" indent="0" algn="l" rtl="0">
              <a:lnSpc>
                <a:spcPct val="90000"/>
              </a:lnSpc>
              <a:spcBef>
                <a:spcPts val="0"/>
              </a:spcBef>
              <a:spcAft>
                <a:spcPts val="0"/>
              </a:spcAft>
              <a:buClr>
                <a:schemeClr val="dk1"/>
              </a:buClr>
              <a:buSzPct val="141935"/>
              <a:buFont typeface="Calibri"/>
              <a:buNone/>
            </a:pPr>
            <a:r>
              <a:rPr lang="de-AT" sz="3100"/>
              <a:t>Besuchen Sie das Google Arts &amp; Culture Projekt und spielen Sie ARTETIK.</a:t>
            </a:r>
            <a:endParaRPr sz="3100"/>
          </a:p>
          <a:p>
            <a:pPr marL="0" lvl="0" indent="0" algn="l" rtl="0">
              <a:lnSpc>
                <a:spcPct val="90000"/>
              </a:lnSpc>
              <a:spcBef>
                <a:spcPts val="0"/>
              </a:spcBef>
              <a:spcAft>
                <a:spcPts val="0"/>
              </a:spcAft>
              <a:buClr>
                <a:schemeClr val="dk1"/>
              </a:buClr>
              <a:buSzPct val="141935"/>
              <a:buFont typeface="Calibri"/>
              <a:buNone/>
            </a:pPr>
            <a:r>
              <a:rPr lang="de-AT" sz="3100" u="sng">
                <a:solidFill>
                  <a:schemeClr val="hlink"/>
                </a:solidFill>
                <a:hlinkClick r:id="rId3"/>
              </a:rPr>
              <a:t>https://artsandculture.google.com/experiment/artetik/awH-tde1Hw_k2Q</a:t>
            </a:r>
            <a:endParaRPr sz="3100"/>
          </a:p>
          <a:p>
            <a:pPr marL="0" lvl="0" indent="0" algn="l" rtl="0">
              <a:lnSpc>
                <a:spcPct val="90000"/>
              </a:lnSpc>
              <a:spcBef>
                <a:spcPts val="0"/>
              </a:spcBef>
              <a:spcAft>
                <a:spcPts val="0"/>
              </a:spcAft>
              <a:buClr>
                <a:schemeClr val="dk1"/>
              </a:buClr>
              <a:buSzPct val="100000"/>
              <a:buFont typeface="Calibri"/>
              <a:buNone/>
            </a:pPr>
            <a:endParaRPr/>
          </a:p>
        </p:txBody>
      </p:sp>
      <p:pic>
        <p:nvPicPr>
          <p:cNvPr id="202" name="Google Shape;202;p12"/>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03" name="Google Shape;203;p12"/>
          <p:cNvPicPr preferRelativeResize="0"/>
          <p:nvPr/>
        </p:nvPicPr>
        <p:blipFill rotWithShape="1">
          <a:blip r:embed="rId5">
            <a:alphaModFix/>
          </a:blip>
          <a:srcRect/>
          <a:stretch/>
        </p:blipFill>
        <p:spPr>
          <a:xfrm>
            <a:off x="9498964" y="6062785"/>
            <a:ext cx="2372524" cy="498230"/>
          </a:xfrm>
          <a:prstGeom prst="rect">
            <a:avLst/>
          </a:prstGeom>
          <a:noFill/>
          <a:ln>
            <a:noFill/>
          </a:ln>
        </p:spPr>
      </p:pic>
      <p:sp>
        <p:nvSpPr>
          <p:cNvPr id="204" name="Google Shape;204;p12"/>
          <p:cNvSpPr txBox="1">
            <a:spLocks noGrp="1"/>
          </p:cNvSpPr>
          <p:nvPr>
            <p:ph type="body" idx="1"/>
          </p:nvPr>
        </p:nvSpPr>
        <p:spPr>
          <a:xfrm>
            <a:off x="838200" y="184357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205" name="Google Shape;205;p12"/>
          <p:cNvPicPr preferRelativeResize="0"/>
          <p:nvPr/>
        </p:nvPicPr>
        <p:blipFill rotWithShape="1">
          <a:blip r:embed="rId6">
            <a:alphaModFix/>
          </a:blip>
          <a:srcRect b="14704"/>
          <a:stretch/>
        </p:blipFill>
        <p:spPr>
          <a:xfrm>
            <a:off x="2453525" y="4251300"/>
            <a:ext cx="6094501" cy="2516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Lassen Sie uns unsere Aktivitäten bewerten.</a:t>
            </a:r>
            <a:endParaRPr/>
          </a:p>
        </p:txBody>
      </p:sp>
      <p:pic>
        <p:nvPicPr>
          <p:cNvPr id="212" name="Google Shape;212;p2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3" name="Google Shape;213;p2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14" name="Google Shape;214;p25"/>
          <p:cNvPicPr preferRelativeResize="0"/>
          <p:nvPr/>
        </p:nvPicPr>
        <p:blipFill rotWithShape="1">
          <a:blip r:embed="rId5">
            <a:alphaModFix/>
          </a:blip>
          <a:srcRect/>
          <a:stretch/>
        </p:blipFill>
        <p:spPr>
          <a:xfrm>
            <a:off x="1654976" y="1843088"/>
            <a:ext cx="7691587" cy="43265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7"/>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20" name="Google Shape;220;p27"/>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21" name="Google Shape;221;p27"/>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27"/>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27"/>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de-A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224" name="Google Shape;224;p27"/>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25" name="Google Shape;225;p27"/>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26" name="Google Shape;226;p27"/>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27" name="Google Shape;227;p27"/>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28" name="Google Shape;228;p27"/>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29" name="Google Shape;229;p27"/>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AT"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230" name="Google Shape;230;p27"/>
          <p:cNvPicPr preferRelativeResize="0"/>
          <p:nvPr/>
        </p:nvPicPr>
        <p:blipFill rotWithShape="1">
          <a:blip r:embed="rId10">
            <a:alphaModFix/>
          </a:blip>
          <a:srcRect/>
          <a:stretch/>
        </p:blipFill>
        <p:spPr>
          <a:xfrm>
            <a:off x="5926585" y="3287583"/>
            <a:ext cx="3316392" cy="7839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Ziele und Lernergebnisse</a:t>
            </a:r>
            <a:endParaRPr/>
          </a:p>
        </p:txBody>
      </p:sp>
      <p:pic>
        <p:nvPicPr>
          <p:cNvPr id="103" name="Google Shape;103;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4" name="Google Shape;104;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5" name="Google Shape;105;p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aphicFrame>
        <p:nvGraphicFramePr>
          <p:cNvPr id="106" name="Google Shape;106;p2"/>
          <p:cNvGraphicFramePr/>
          <p:nvPr/>
        </p:nvGraphicFramePr>
        <p:xfrm>
          <a:off x="838200" y="1690688"/>
          <a:ext cx="3000000" cy="3000000"/>
        </p:xfrm>
        <a:graphic>
          <a:graphicData uri="http://schemas.openxmlformats.org/drawingml/2006/table">
            <a:tbl>
              <a:tblPr firstRow="1" bandRow="1">
                <a:noFill/>
                <a:tableStyleId>{097F8538-8B80-4E51-A3C7-2F9AEDA4E9C5}</a:tableStyleId>
              </a:tblPr>
              <a:tblGrid>
                <a:gridCol w="5122725">
                  <a:extLst>
                    <a:ext uri="{9D8B030D-6E8A-4147-A177-3AD203B41FA5}">
                      <a16:colId xmlns:a16="http://schemas.microsoft.com/office/drawing/2014/main" val="20000"/>
                    </a:ext>
                  </a:extLst>
                </a:gridCol>
                <a:gridCol w="5122725">
                  <a:extLst>
                    <a:ext uri="{9D8B030D-6E8A-4147-A177-3AD203B41FA5}">
                      <a16:colId xmlns:a16="http://schemas.microsoft.com/office/drawing/2014/main" val="20001"/>
                    </a:ext>
                  </a:extLst>
                </a:gridCol>
              </a:tblGrid>
              <a:tr h="1004250">
                <a:tc>
                  <a:txBody>
                    <a:bodyPr/>
                    <a:lstStyle/>
                    <a:p>
                      <a:pPr marL="0" marR="0" lvl="0" indent="0" algn="ctr" rtl="0">
                        <a:lnSpc>
                          <a:spcPct val="100000"/>
                        </a:lnSpc>
                        <a:spcBef>
                          <a:spcPts val="0"/>
                        </a:spcBef>
                        <a:spcAft>
                          <a:spcPts val="0"/>
                        </a:spcAft>
                        <a:buClr>
                          <a:srgbClr val="000000"/>
                        </a:buClr>
                        <a:buSzPts val="2400"/>
                        <a:buFont typeface="Arial"/>
                        <a:buNone/>
                      </a:pPr>
                      <a:r>
                        <a:rPr lang="de-AT" sz="2400" u="none" strike="noStrike" cap="none"/>
                        <a:t>Ziele dieser Sitzung</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de-AT" sz="2400" u="none" strike="noStrike" cap="none"/>
                        <a:t>Lernergebnisse</a:t>
                      </a:r>
                      <a:endParaRPr sz="2400" u="none" strike="noStrike" cap="none"/>
                    </a:p>
                  </a:txBody>
                  <a:tcPr marL="91450" marR="91450" marT="45725" marB="45725" anchor="ctr"/>
                </a:tc>
                <a:extLst>
                  <a:ext uri="{0D108BD9-81ED-4DB2-BD59-A6C34878D82A}">
                    <a16:rowId xmlns:a16="http://schemas.microsoft.com/office/drawing/2014/main" val="10000"/>
                  </a:ext>
                </a:extLst>
              </a:tr>
              <a:tr h="1004250">
                <a:tc>
                  <a:txBody>
                    <a:bodyPr/>
                    <a:lstStyle/>
                    <a:p>
                      <a:pPr marL="0" marR="0" lvl="0" indent="0" algn="l" rtl="0">
                        <a:lnSpc>
                          <a:spcPct val="100000"/>
                        </a:lnSpc>
                        <a:spcBef>
                          <a:spcPts val="0"/>
                        </a:spcBef>
                        <a:spcAft>
                          <a:spcPts val="0"/>
                        </a:spcAft>
                        <a:buClr>
                          <a:schemeClr val="dk1"/>
                        </a:buClr>
                        <a:buSzPts val="2000"/>
                        <a:buFont typeface="Arial"/>
                        <a:buNone/>
                      </a:pPr>
                      <a:endParaRPr sz="2000" u="none" strike="noStrike" cap="none"/>
                    </a:p>
                    <a:p>
                      <a:pPr marL="285750" marR="0" lvl="0" indent="-285750" algn="l" rtl="0">
                        <a:lnSpc>
                          <a:spcPct val="100000"/>
                        </a:lnSpc>
                        <a:spcBef>
                          <a:spcPts val="0"/>
                        </a:spcBef>
                        <a:spcAft>
                          <a:spcPts val="0"/>
                        </a:spcAft>
                        <a:buClr>
                          <a:schemeClr val="dk1"/>
                        </a:buClr>
                        <a:buSzPts val="2000"/>
                        <a:buFont typeface="Arial"/>
                        <a:buChar char="•"/>
                      </a:pPr>
                      <a:r>
                        <a:rPr lang="de-AT" sz="2000" u="none" strike="noStrike" cap="none"/>
                        <a:t>Zusammenfassung aller bisherigen Sitzungen dieses Moduls</a:t>
                      </a:r>
                      <a:endParaRPr sz="2000" u="none" strike="noStrike" cap="none"/>
                    </a:p>
                    <a:p>
                      <a:pPr marL="285750" marR="0" lvl="0" indent="-158750" algn="l" rtl="0">
                        <a:lnSpc>
                          <a:spcPct val="100000"/>
                        </a:lnSpc>
                        <a:spcBef>
                          <a:spcPts val="0"/>
                        </a:spcBef>
                        <a:spcAft>
                          <a:spcPts val="0"/>
                        </a:spcAft>
                        <a:buClr>
                          <a:schemeClr val="dk1"/>
                        </a:buClr>
                        <a:buSzPts val="2000"/>
                        <a:buFont typeface="Arial"/>
                        <a:buNone/>
                      </a:pPr>
                      <a:endParaRPr sz="2000" u="none" strike="noStrike" cap="none"/>
                    </a:p>
                    <a:p>
                      <a:pPr marL="285750" marR="0" lvl="0" indent="-158750" algn="l" rtl="0">
                        <a:lnSpc>
                          <a:spcPct val="100000"/>
                        </a:lnSpc>
                        <a:spcBef>
                          <a:spcPts val="0"/>
                        </a:spcBef>
                        <a:spcAft>
                          <a:spcPts val="0"/>
                        </a:spcAft>
                        <a:buClr>
                          <a:schemeClr val="dk1"/>
                        </a:buClr>
                        <a:buSzPts val="2000"/>
                        <a:buFont typeface="Arial"/>
                        <a:buNone/>
                      </a:pPr>
                      <a:endParaRPr sz="2000" u="none" strike="noStrike" cap="none"/>
                    </a:p>
                    <a:p>
                      <a:pPr marL="0" marR="0" lvl="0" indent="0" algn="l" rtl="0">
                        <a:lnSpc>
                          <a:spcPct val="100000"/>
                        </a:lnSpc>
                        <a:spcBef>
                          <a:spcPts val="0"/>
                        </a:spcBef>
                        <a:spcAft>
                          <a:spcPts val="0"/>
                        </a:spcAft>
                        <a:buClr>
                          <a:schemeClr val="dk1"/>
                        </a:buClr>
                        <a:buSzPts val="2000"/>
                        <a:buFont typeface="Arial"/>
                        <a:buNone/>
                      </a:pPr>
                      <a:endParaRPr sz="2000" u="none" strike="noStrike" cap="none"/>
                    </a:p>
                    <a:p>
                      <a:pPr marL="0" marR="0" lvl="0" indent="0" algn="l" rtl="0">
                        <a:lnSpc>
                          <a:spcPct val="100000"/>
                        </a:lnSpc>
                        <a:spcBef>
                          <a:spcPts val="0"/>
                        </a:spcBef>
                        <a:spcAft>
                          <a:spcPts val="0"/>
                        </a:spcAft>
                        <a:buClr>
                          <a:schemeClr val="dk1"/>
                        </a:buClr>
                        <a:buSzPts val="2000"/>
                        <a:buFont typeface="Arial"/>
                        <a:buNone/>
                      </a:pPr>
                      <a:endParaRPr sz="2000" u="none" strike="noStrike" cap="none"/>
                    </a:p>
                  </a:txBody>
                  <a:tcPr marL="91450" marR="91450" marT="45725" marB="45725"/>
                </a:tc>
                <a:tc>
                  <a:txBody>
                    <a:bodyPr/>
                    <a:lstStyle/>
                    <a:p>
                      <a:pPr marL="285750" marR="0" lvl="0" indent="-158750" algn="l" rtl="0">
                        <a:lnSpc>
                          <a:spcPct val="100000"/>
                        </a:lnSpc>
                        <a:spcBef>
                          <a:spcPts val="0"/>
                        </a:spcBef>
                        <a:spcAft>
                          <a:spcPts val="0"/>
                        </a:spcAft>
                        <a:buClr>
                          <a:schemeClr val="dk1"/>
                        </a:buClr>
                        <a:buSzPts val="2000"/>
                        <a:buFont typeface="Arial"/>
                        <a:buNone/>
                      </a:pPr>
                      <a:endParaRPr sz="2000" u="none" strike="noStrike" cap="none"/>
                    </a:p>
                    <a:p>
                      <a:pPr marL="285750" marR="0" lvl="0" indent="-285750" algn="l" rtl="0">
                        <a:lnSpc>
                          <a:spcPct val="100000"/>
                        </a:lnSpc>
                        <a:spcBef>
                          <a:spcPts val="0"/>
                        </a:spcBef>
                        <a:spcAft>
                          <a:spcPts val="0"/>
                        </a:spcAft>
                        <a:buClr>
                          <a:schemeClr val="dk1"/>
                        </a:buClr>
                        <a:buSzPts val="2000"/>
                        <a:buFont typeface="Arial"/>
                        <a:buChar char="•"/>
                      </a:pPr>
                      <a:r>
                        <a:rPr lang="de-AT" sz="2000" u="none" strike="noStrike" cap="none"/>
                        <a:t>Gelernte Inhalte reflektieren</a:t>
                      </a:r>
                      <a:endParaRPr sz="2000" u="none" strike="noStrike" cap="none"/>
                    </a:p>
                    <a:p>
                      <a:pPr marL="285750" marR="0" lvl="0" indent="-158750" algn="l" rtl="0">
                        <a:lnSpc>
                          <a:spcPct val="100000"/>
                        </a:lnSpc>
                        <a:spcBef>
                          <a:spcPts val="0"/>
                        </a:spcBef>
                        <a:spcAft>
                          <a:spcPts val="0"/>
                        </a:spcAft>
                        <a:buClr>
                          <a:schemeClr val="dk1"/>
                        </a:buClr>
                        <a:buSzPts val="2000"/>
                        <a:buFont typeface="Arial"/>
                        <a:buNone/>
                      </a:pPr>
                      <a:endParaRPr sz="2000" u="none" strike="noStrike" cap="none"/>
                    </a:p>
                    <a:p>
                      <a:pPr marL="285750" marR="0" lvl="0" indent="-285750" algn="l" rtl="0">
                        <a:lnSpc>
                          <a:spcPct val="100000"/>
                        </a:lnSpc>
                        <a:spcBef>
                          <a:spcPts val="0"/>
                        </a:spcBef>
                        <a:spcAft>
                          <a:spcPts val="0"/>
                        </a:spcAft>
                        <a:buClr>
                          <a:schemeClr val="dk1"/>
                        </a:buClr>
                        <a:buSzPts val="2000"/>
                        <a:buFont typeface="Arial"/>
                        <a:buChar char="•"/>
                      </a:pPr>
                      <a:r>
                        <a:rPr lang="de-AT" sz="2000" u="none" strike="noStrike" cap="none"/>
                        <a:t>Vertiefung der vorhandenen Kenntnisse und praktischen Fähigkeiten</a:t>
                      </a:r>
                      <a:endParaRPr sz="2000" u="none" strike="noStrike" cap="none"/>
                    </a:p>
                    <a:p>
                      <a:pPr marL="285750" marR="0" lvl="0" indent="-158750" algn="l" rtl="0">
                        <a:lnSpc>
                          <a:spcPct val="100000"/>
                        </a:lnSpc>
                        <a:spcBef>
                          <a:spcPts val="0"/>
                        </a:spcBef>
                        <a:spcAft>
                          <a:spcPts val="0"/>
                        </a:spcAft>
                        <a:buClr>
                          <a:schemeClr val="dk1"/>
                        </a:buClr>
                        <a:buSzPts val="2000"/>
                        <a:buFont typeface="Arial"/>
                        <a:buNone/>
                      </a:pPr>
                      <a:endParaRPr sz="2000" u="none" strike="noStrike" cap="none"/>
                    </a:p>
                    <a:p>
                      <a:pPr marL="285750" marR="0" lvl="0" indent="-285750" algn="l" rtl="0">
                        <a:lnSpc>
                          <a:spcPct val="100000"/>
                        </a:lnSpc>
                        <a:spcBef>
                          <a:spcPts val="0"/>
                        </a:spcBef>
                        <a:spcAft>
                          <a:spcPts val="0"/>
                        </a:spcAft>
                        <a:buClr>
                          <a:schemeClr val="dk1"/>
                        </a:buClr>
                        <a:buSzPts val="2000"/>
                        <a:buFont typeface="Arial"/>
                        <a:buChar char="•"/>
                      </a:pPr>
                      <a:r>
                        <a:rPr lang="de-AT" sz="2000" u="none" strike="noStrike" cap="none"/>
                        <a:t>Selbstvertrauen für die zukünftige Arbeit in einer GLAM-Einrichtung</a:t>
                      </a:r>
                      <a:endParaRPr sz="2000" u="none" strike="noStrike" cap="none"/>
                    </a:p>
                    <a:p>
                      <a:pPr marL="0" marR="0" lvl="0" indent="0" algn="l" rtl="0">
                        <a:lnSpc>
                          <a:spcPct val="100000"/>
                        </a:lnSpc>
                        <a:spcBef>
                          <a:spcPts val="0"/>
                        </a:spcBef>
                        <a:spcAft>
                          <a:spcPts val="0"/>
                        </a:spcAft>
                        <a:buClr>
                          <a:schemeClr val="dk1"/>
                        </a:buClr>
                        <a:buSzPts val="2000"/>
                        <a:buFont typeface="Arial"/>
                        <a:buNone/>
                      </a:pPr>
                      <a:endParaRPr sz="2000"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ctrTitle"/>
          </p:nvPr>
        </p:nvSpPr>
        <p:spPr>
          <a:xfrm>
            <a:off x="80200" y="1591625"/>
            <a:ext cx="55575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de-AT" sz="4800"/>
              <a:t>Zusammenfassung und Selbstreflexion</a:t>
            </a:r>
            <a:endParaRPr sz="4800"/>
          </a:p>
        </p:txBody>
      </p:sp>
      <p:pic>
        <p:nvPicPr>
          <p:cNvPr id="113" name="Google Shape;113;p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14" name="Google Shape;114;p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15" name="Google Shape;115;p3"/>
          <p:cNvPicPr preferRelativeResize="0"/>
          <p:nvPr/>
        </p:nvPicPr>
        <p:blipFill rotWithShape="1">
          <a:blip r:embed="rId5">
            <a:alphaModFix/>
          </a:blip>
          <a:srcRect/>
          <a:stretch/>
        </p:blipFill>
        <p:spPr>
          <a:xfrm>
            <a:off x="5511825" y="1238550"/>
            <a:ext cx="6249499" cy="35153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solidFill>
                  <a:schemeClr val="accent1"/>
                </a:solidFill>
              </a:rPr>
              <a:t>Ziele </a:t>
            </a:r>
            <a:endParaRPr>
              <a:solidFill>
                <a:schemeClr val="accent1"/>
              </a:solidFill>
            </a:endParaRPr>
          </a:p>
        </p:txBody>
      </p:sp>
      <p:pic>
        <p:nvPicPr>
          <p:cNvPr id="122" name="Google Shape;122;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24" name="Google Shape;124;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25" name="Google Shape;125;p4"/>
          <p:cNvSpPr txBox="1"/>
          <p:nvPr/>
        </p:nvSpPr>
        <p:spPr>
          <a:xfrm>
            <a:off x="911544" y="1651000"/>
            <a:ext cx="10515600" cy="4525963"/>
          </a:xfrm>
          <a:prstGeom prst="rect">
            <a:avLst/>
          </a:prstGeom>
          <a:noFill/>
          <a:ln>
            <a:noFill/>
          </a:ln>
        </p:spPr>
        <p:txBody>
          <a:bodyPr spcFirstLastPara="1" wrap="square" lIns="91425" tIns="45700" rIns="91425" bIns="45700" anchor="t" anchorCtr="0">
            <a:normAutofit lnSpcReduction="20000"/>
          </a:bodyPr>
          <a:lstStyle/>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Calibri"/>
              <a:buChar char="✔"/>
            </a:pPr>
            <a:r>
              <a:rPr lang="de-AT" sz="3200" b="0" i="0" u="none" strike="noStrike" cap="none">
                <a:solidFill>
                  <a:srgbClr val="202124"/>
                </a:solidFill>
                <a:latin typeface="Calibri"/>
                <a:ea typeface="Calibri"/>
                <a:cs typeface="Calibri"/>
                <a:sym typeface="Calibri"/>
              </a:rPr>
              <a:t> Alle Inhalte zusammenfassen</a:t>
            </a:r>
            <a:endParaRPr sz="1400" b="0" i="0" u="none" strike="noStrike" cap="none">
              <a:solidFill>
                <a:srgbClr val="000000"/>
              </a:solidFill>
              <a:latin typeface="Calibri"/>
              <a:ea typeface="Calibri"/>
              <a:cs typeface="Calibri"/>
              <a:sym typeface="Calibri"/>
            </a:endParaRPr>
          </a:p>
          <a:p>
            <a:pPr marL="228600" marR="0" lvl="0" indent="-25400" algn="l" rtl="0">
              <a:lnSpc>
                <a:spcPct val="90000"/>
              </a:lnSpc>
              <a:spcBef>
                <a:spcPts val="1000"/>
              </a:spcBef>
              <a:spcAft>
                <a:spcPts val="0"/>
              </a:spcAft>
              <a:buClr>
                <a:schemeClr val="dk1"/>
              </a:buClr>
              <a:buSzPts val="3200"/>
              <a:buFont typeface="Noto Sans Symbols"/>
              <a:buNone/>
            </a:pPr>
            <a:endParaRPr sz="3200" b="0" i="1"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Calibri"/>
              <a:buChar char="✔"/>
            </a:pPr>
            <a:r>
              <a:rPr lang="de-AT" sz="3200" b="0" i="0" u="none" strike="noStrike" cap="none">
                <a:solidFill>
                  <a:srgbClr val="202124"/>
                </a:solidFill>
                <a:latin typeface="Calibri"/>
                <a:ea typeface="Calibri"/>
                <a:cs typeface="Calibri"/>
                <a:sym typeface="Calibri"/>
              </a:rPr>
              <a:t> Gelernte Inhalte reflektieren</a:t>
            </a:r>
            <a:endParaRPr sz="1400" b="0" i="0" u="none" strike="noStrike" cap="none">
              <a:solidFill>
                <a:srgbClr val="000000"/>
              </a:solidFill>
              <a:latin typeface="Calibri"/>
              <a:ea typeface="Calibri"/>
              <a:cs typeface="Calibri"/>
              <a:sym typeface="Calibri"/>
            </a:endParaRPr>
          </a:p>
          <a:p>
            <a:pPr marL="228600" marR="0" lvl="0" indent="-2540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pic>
        <p:nvPicPr>
          <p:cNvPr id="126" name="Google Shape;126;p4"/>
          <p:cNvPicPr preferRelativeResize="0"/>
          <p:nvPr/>
        </p:nvPicPr>
        <p:blipFill rotWithShape="1">
          <a:blip r:embed="rId5">
            <a:alphaModFix/>
          </a:blip>
          <a:srcRect l="30030"/>
          <a:stretch/>
        </p:blipFill>
        <p:spPr>
          <a:xfrm>
            <a:off x="6398176" y="499100"/>
            <a:ext cx="5028974" cy="404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solidFill>
                  <a:schemeClr val="accent1"/>
                </a:solidFill>
              </a:rPr>
              <a:t>Was sind digitale Kompetenzen?</a:t>
            </a:r>
            <a:endParaRPr>
              <a:solidFill>
                <a:schemeClr val="accent1"/>
              </a:solidFill>
            </a:endParaRPr>
          </a:p>
        </p:txBody>
      </p:sp>
      <p:pic>
        <p:nvPicPr>
          <p:cNvPr id="133" name="Google Shape;133;p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35" name="Google Shape;1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36" name="Google Shape;136;p5"/>
          <p:cNvSpPr txBox="1"/>
          <p:nvPr/>
        </p:nvSpPr>
        <p:spPr>
          <a:xfrm>
            <a:off x="911544" y="1651000"/>
            <a:ext cx="10515600" cy="4525963"/>
          </a:xfrm>
          <a:prstGeom prst="rect">
            <a:avLst/>
          </a:prstGeom>
          <a:noFill/>
          <a:ln>
            <a:noFill/>
          </a:ln>
        </p:spPr>
        <p:txBody>
          <a:bodyPr spcFirstLastPara="1" wrap="square" lIns="91425" tIns="45700" rIns="91425" bIns="45700" anchor="t" anchorCtr="0">
            <a:normAutofit fontScale="62500" lnSpcReduction="20000"/>
          </a:bodyPr>
          <a:lstStyle/>
          <a:p>
            <a:pPr marL="228600" marR="0" lvl="0" indent="-25400" algn="l" rtl="0">
              <a:lnSpc>
                <a:spcPct val="90000"/>
              </a:lnSpc>
              <a:spcBef>
                <a:spcPts val="1000"/>
              </a:spcBef>
              <a:spcAft>
                <a:spcPts val="0"/>
              </a:spcAft>
              <a:buClr>
                <a:schemeClr val="dk1"/>
              </a:buClr>
              <a:buSzPct val="100000"/>
              <a:buFont typeface="Arial"/>
              <a:buNone/>
            </a:pPr>
            <a:endParaRPr sz="3200" b="0" i="0" u="none" strike="noStrike" cap="none">
              <a:solidFill>
                <a:srgbClr val="202124"/>
              </a:solidFill>
              <a:latin typeface="arial"/>
              <a:ea typeface="arial"/>
              <a:cs typeface="arial"/>
              <a:sym typeface="arial"/>
            </a:endParaRPr>
          </a:p>
          <a:p>
            <a:pPr marL="228600" marR="0" lvl="0" indent="-25400" algn="l" rtl="0">
              <a:lnSpc>
                <a:spcPct val="90000"/>
              </a:lnSpc>
              <a:spcBef>
                <a:spcPts val="1000"/>
              </a:spcBef>
              <a:spcAft>
                <a:spcPts val="0"/>
              </a:spcAft>
              <a:buClr>
                <a:schemeClr val="dk1"/>
              </a:buClr>
              <a:buSzPct val="79963"/>
              <a:buFont typeface="Arial"/>
              <a:buNone/>
            </a:pPr>
            <a:endParaRPr sz="4000" b="0" i="0" u="none" strike="noStrike" cap="none">
              <a:solidFill>
                <a:srgbClr val="202124"/>
              </a:solidFill>
              <a:latin typeface="Calibri"/>
              <a:ea typeface="Calibri"/>
              <a:cs typeface="Calibri"/>
              <a:sym typeface="Calibri"/>
            </a:endParaRPr>
          </a:p>
          <a:p>
            <a:pPr marL="228600" marR="0" lvl="0" indent="-184235" algn="l" rtl="0">
              <a:lnSpc>
                <a:spcPct val="90000"/>
              </a:lnSpc>
              <a:spcBef>
                <a:spcPts val="1000"/>
              </a:spcBef>
              <a:spcAft>
                <a:spcPts val="0"/>
              </a:spcAft>
              <a:buClr>
                <a:srgbClr val="202124"/>
              </a:buClr>
              <a:buSzPct val="99975"/>
              <a:buFont typeface="Noto Sans Symbols"/>
              <a:buChar char="✔"/>
            </a:pPr>
            <a:r>
              <a:rPr lang="de-AT" sz="4000" b="0" i="0" u="none" strike="noStrike" cap="none">
                <a:solidFill>
                  <a:schemeClr val="dk1"/>
                </a:solidFill>
                <a:latin typeface="Calibri"/>
                <a:ea typeface="Calibri"/>
                <a:cs typeface="Calibri"/>
                <a:sym typeface="Calibri"/>
              </a:rPr>
              <a:t> Fähigkeiten und Kenntnisse, die zur Durchführung digitaler Routineaufgaben erforderlich sind</a:t>
            </a:r>
            <a:endParaRPr sz="4000" b="0" i="0" u="none" strike="noStrike" cap="none">
              <a:solidFill>
                <a:schemeClr val="dk1"/>
              </a:solidFill>
              <a:latin typeface="Calibri"/>
              <a:ea typeface="Calibri"/>
              <a:cs typeface="Calibri"/>
              <a:sym typeface="Calibri"/>
            </a:endParaRPr>
          </a:p>
          <a:p>
            <a:pPr marL="457200" marR="0" lvl="0" indent="0" algn="l" rtl="0">
              <a:lnSpc>
                <a:spcPct val="90000"/>
              </a:lnSpc>
              <a:spcBef>
                <a:spcPts val="1000"/>
              </a:spcBef>
              <a:spcAft>
                <a:spcPts val="0"/>
              </a:spcAft>
              <a:buClr>
                <a:srgbClr val="000000"/>
              </a:buClr>
              <a:buSzPct val="100000"/>
              <a:buFont typeface="Arial"/>
              <a:buNone/>
            </a:pPr>
            <a:endParaRPr sz="4000" b="0" i="0" u="none" strike="noStrike" cap="none">
              <a:solidFill>
                <a:schemeClr val="dk1"/>
              </a:solidFill>
              <a:latin typeface="Calibri"/>
              <a:ea typeface="Calibri"/>
              <a:cs typeface="Calibri"/>
              <a:sym typeface="Calibri"/>
            </a:endParaRPr>
          </a:p>
          <a:p>
            <a:pPr marL="228600" marR="0" lvl="0" indent="-184235" algn="l" rtl="0">
              <a:lnSpc>
                <a:spcPct val="90000"/>
              </a:lnSpc>
              <a:spcBef>
                <a:spcPts val="1000"/>
              </a:spcBef>
              <a:spcAft>
                <a:spcPts val="0"/>
              </a:spcAft>
              <a:buClr>
                <a:schemeClr val="dk1"/>
              </a:buClr>
              <a:buSzPct val="99975"/>
              <a:buFont typeface="Calibri"/>
              <a:buChar char="✔"/>
            </a:pPr>
            <a:r>
              <a:rPr lang="de-AT" sz="4000">
                <a:solidFill>
                  <a:schemeClr val="dk1"/>
                </a:solidFill>
                <a:latin typeface="Calibri"/>
                <a:ea typeface="Calibri"/>
                <a:cs typeface="Calibri"/>
                <a:sym typeface="Calibri"/>
              </a:rPr>
              <a:t>umfassen den</a:t>
            </a:r>
            <a:r>
              <a:rPr lang="de-AT" sz="4000" b="0" i="0" u="none" strike="noStrike" cap="none">
                <a:solidFill>
                  <a:schemeClr val="dk1"/>
                </a:solidFill>
                <a:latin typeface="Calibri"/>
                <a:ea typeface="Calibri"/>
                <a:cs typeface="Calibri"/>
                <a:sym typeface="Calibri"/>
              </a:rPr>
              <a:t> Einsatz digitaler Technologie, E-Learning, digitales Informationsmanagement und den digitalen Austausch persönlicher Daten </a:t>
            </a:r>
            <a:endParaRPr sz="4000" b="0" i="0" u="none" strike="noStrike" cap="none">
              <a:solidFill>
                <a:schemeClr val="dk1"/>
              </a:solidFill>
              <a:latin typeface="Calibri"/>
              <a:ea typeface="Calibri"/>
              <a:cs typeface="Calibri"/>
              <a:sym typeface="Calibri"/>
            </a:endParaRPr>
          </a:p>
          <a:p>
            <a:pPr marL="228600" marR="0" lvl="0" indent="-25400" algn="l" rtl="0">
              <a:lnSpc>
                <a:spcPct val="90000"/>
              </a:lnSpc>
              <a:spcBef>
                <a:spcPts val="1000"/>
              </a:spcBef>
              <a:spcAft>
                <a:spcPts val="0"/>
              </a:spcAft>
              <a:buClr>
                <a:schemeClr val="dk1"/>
              </a:buClr>
              <a:buSzPct val="100000"/>
              <a:buFont typeface="Arial"/>
              <a:buNone/>
            </a:pPr>
            <a:endParaRPr sz="3200" b="0" i="0"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endParaRPr sz="3200" b="0" i="0" u="none" strike="noStrike" cap="none">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ct val="43714"/>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b99bb02c4d_0_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de-AT" sz="4100">
                <a:solidFill>
                  <a:schemeClr val="accent1"/>
                </a:solidFill>
              </a:rPr>
              <a:t>Haupttreiber der digitalen Transformation</a:t>
            </a:r>
            <a:endParaRPr/>
          </a:p>
        </p:txBody>
      </p:sp>
      <p:pic>
        <p:nvPicPr>
          <p:cNvPr id="143" name="Google Shape;143;g2b99bb02c4d_0_2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44" name="Google Shape;144;g2b99bb02c4d_0_21"/>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45" name="Google Shape;145;g2b99bb02c4d_0_21"/>
          <p:cNvSpPr txBox="1"/>
          <p:nvPr/>
        </p:nvSpPr>
        <p:spPr>
          <a:xfrm>
            <a:off x="911544" y="1651000"/>
            <a:ext cx="10515600" cy="4526100"/>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90000"/>
              </a:lnSpc>
              <a:spcBef>
                <a:spcPts val="1000"/>
              </a:spcBef>
              <a:spcAft>
                <a:spcPts val="0"/>
              </a:spcAft>
              <a:buClr>
                <a:schemeClr val="dk1"/>
              </a:buClr>
              <a:buSzPct val="31683"/>
              <a:buFont typeface="Arial"/>
              <a:buNone/>
            </a:pPr>
            <a:endParaRPr sz="5050" b="0" i="0" u="none" strike="noStrike" cap="none">
              <a:solidFill>
                <a:srgbClr val="202124"/>
              </a:solidFill>
              <a:latin typeface="Calibri"/>
              <a:ea typeface="Calibri"/>
              <a:cs typeface="Calibri"/>
              <a:sym typeface="Calibri"/>
            </a:endParaRPr>
          </a:p>
          <a:p>
            <a:pPr marL="228600" marR="0" lvl="0" indent="-201833" algn="l" rtl="0">
              <a:lnSpc>
                <a:spcPct val="90000"/>
              </a:lnSpc>
              <a:spcBef>
                <a:spcPts val="1000"/>
              </a:spcBef>
              <a:spcAft>
                <a:spcPts val="0"/>
              </a:spcAft>
              <a:buClr>
                <a:srgbClr val="202124"/>
              </a:buClr>
              <a:buSzPct val="100000"/>
              <a:buFont typeface="Calibri"/>
              <a:buChar char="✔"/>
            </a:pPr>
            <a:r>
              <a:rPr lang="de-AT" sz="5050" b="0" i="0" u="none" strike="noStrike" cap="none">
                <a:solidFill>
                  <a:srgbClr val="202124"/>
                </a:solidFill>
                <a:latin typeface="Calibri"/>
                <a:ea typeface="Calibri"/>
                <a:cs typeface="Calibri"/>
                <a:sym typeface="Calibri"/>
              </a:rPr>
              <a:t> Veränderte Publikumserwartungen</a:t>
            </a:r>
            <a:endParaRPr sz="505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31683"/>
              <a:buFont typeface="Arial"/>
              <a:buNone/>
            </a:pPr>
            <a:endParaRPr sz="5050" b="0" i="0" u="none" strike="noStrike" cap="none">
              <a:solidFill>
                <a:srgbClr val="202124"/>
              </a:solidFill>
              <a:latin typeface="Calibri"/>
              <a:ea typeface="Calibri"/>
              <a:cs typeface="Calibri"/>
              <a:sym typeface="Calibri"/>
            </a:endParaRPr>
          </a:p>
          <a:p>
            <a:pPr marL="228600" marR="0" lvl="0" indent="-201833" algn="l" rtl="0">
              <a:lnSpc>
                <a:spcPct val="90000"/>
              </a:lnSpc>
              <a:spcBef>
                <a:spcPts val="1000"/>
              </a:spcBef>
              <a:spcAft>
                <a:spcPts val="0"/>
              </a:spcAft>
              <a:buClr>
                <a:srgbClr val="202124"/>
              </a:buClr>
              <a:buSzPct val="100000"/>
              <a:buFont typeface="Calibri"/>
              <a:buChar char="✔"/>
            </a:pPr>
            <a:r>
              <a:rPr lang="de-AT" sz="5050" b="0" i="0" u="none" strike="noStrike" cap="none">
                <a:solidFill>
                  <a:srgbClr val="202124"/>
                </a:solidFill>
                <a:latin typeface="Calibri"/>
                <a:ea typeface="Calibri"/>
                <a:cs typeface="Calibri"/>
                <a:sym typeface="Calibri"/>
              </a:rPr>
              <a:t> Technologische Innovation</a:t>
            </a:r>
            <a:endParaRPr sz="5050" b="0" i="0" u="none" strike="noStrike" cap="none">
              <a:solidFill>
                <a:srgbClr val="202124"/>
              </a:solidFill>
              <a:latin typeface="Calibri"/>
              <a:ea typeface="Calibri"/>
              <a:cs typeface="Calibri"/>
              <a:sym typeface="Calibri"/>
            </a:endParaRPr>
          </a:p>
          <a:p>
            <a:pPr marL="457200" marR="0" lvl="0" indent="0" algn="l" rtl="0">
              <a:lnSpc>
                <a:spcPct val="90000"/>
              </a:lnSpc>
              <a:spcBef>
                <a:spcPts val="1000"/>
              </a:spcBef>
              <a:spcAft>
                <a:spcPts val="0"/>
              </a:spcAft>
              <a:buClr>
                <a:srgbClr val="000000"/>
              </a:buClr>
              <a:buSzPct val="100000"/>
              <a:buFont typeface="Arial"/>
              <a:buNone/>
            </a:pPr>
            <a:endParaRPr sz="5050" b="0" i="0" u="none" strike="noStrike" cap="none">
              <a:solidFill>
                <a:srgbClr val="202124"/>
              </a:solidFill>
              <a:latin typeface="Calibri"/>
              <a:ea typeface="Calibri"/>
              <a:cs typeface="Calibri"/>
              <a:sym typeface="Calibri"/>
            </a:endParaRPr>
          </a:p>
          <a:p>
            <a:pPr marL="228600" marR="0" lvl="0" indent="-201833" algn="l" rtl="0">
              <a:lnSpc>
                <a:spcPct val="90000"/>
              </a:lnSpc>
              <a:spcBef>
                <a:spcPts val="1000"/>
              </a:spcBef>
              <a:spcAft>
                <a:spcPts val="0"/>
              </a:spcAft>
              <a:buClr>
                <a:srgbClr val="202124"/>
              </a:buClr>
              <a:buSzPct val="100000"/>
              <a:buFont typeface="Calibri"/>
              <a:buChar char="✔"/>
            </a:pPr>
            <a:r>
              <a:rPr lang="de-AT" sz="5050" b="0" i="0" u="none" strike="noStrike" cap="none">
                <a:solidFill>
                  <a:srgbClr val="202124"/>
                </a:solidFill>
                <a:latin typeface="Calibri"/>
                <a:ea typeface="Calibri"/>
                <a:cs typeface="Calibri"/>
                <a:sym typeface="Calibri"/>
              </a:rPr>
              <a:t>Globale Trends und Herausforderungen</a:t>
            </a:r>
            <a:endParaRPr sz="505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31683"/>
              <a:buFont typeface="Arial"/>
              <a:buNone/>
            </a:pPr>
            <a:endParaRPr sz="5050" b="0" i="0" u="none" strike="noStrike" cap="none">
              <a:solidFill>
                <a:srgbClr val="202124"/>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3200" b="0" i="0" u="none" strike="noStrike" cap="none">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ct val="43714"/>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solidFill>
                  <a:schemeClr val="accent1"/>
                </a:solidFill>
              </a:rPr>
              <a:t>Bereiche der digitalen Kompetenzen für GLAM</a:t>
            </a:r>
            <a:endParaRPr/>
          </a:p>
        </p:txBody>
      </p:sp>
      <p:pic>
        <p:nvPicPr>
          <p:cNvPr id="152" name="Google Shape;152;p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3" name="Google Shape;153;p1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54" name="Google Shape;154;p10"/>
          <p:cNvSpPr txBox="1"/>
          <p:nvPr/>
        </p:nvSpPr>
        <p:spPr>
          <a:xfrm>
            <a:off x="911544" y="1690700"/>
            <a:ext cx="10515600" cy="45261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1000"/>
              </a:spcBef>
              <a:spcAft>
                <a:spcPts val="0"/>
              </a:spcAft>
              <a:buClr>
                <a:schemeClr val="dk1"/>
              </a:buClr>
              <a:buSzPct val="100000"/>
              <a:buFont typeface="Arial"/>
              <a:buNone/>
            </a:pPr>
            <a:endParaRPr sz="1600" b="0" i="0" u="none" strike="noStrike" cap="none">
              <a:solidFill>
                <a:srgbClr val="202124"/>
              </a:solidFill>
              <a:latin typeface="arial"/>
              <a:ea typeface="arial"/>
              <a:cs typeface="arial"/>
              <a:sym typeface="arial"/>
            </a:endParaRPr>
          </a:p>
          <a:p>
            <a:pPr marL="228600" marR="0" lvl="0" indent="-213359" algn="l" rtl="0">
              <a:lnSpc>
                <a:spcPct val="90000"/>
              </a:lnSpc>
              <a:spcBef>
                <a:spcPts val="1000"/>
              </a:spcBef>
              <a:spcAft>
                <a:spcPts val="0"/>
              </a:spcAft>
              <a:buClr>
                <a:srgbClr val="202124"/>
              </a:buClr>
              <a:buSzPct val="100000"/>
              <a:buFont typeface="Calibri"/>
              <a:buChar char="✔"/>
            </a:pPr>
            <a:r>
              <a:rPr lang="de-AT" sz="3200" b="0" i="0" u="none" strike="noStrike" cap="none">
                <a:solidFill>
                  <a:srgbClr val="202124"/>
                </a:solidFill>
                <a:latin typeface="Calibri"/>
                <a:ea typeface="Calibri"/>
                <a:cs typeface="Calibri"/>
                <a:sym typeface="Calibri"/>
              </a:rPr>
              <a:t> Informations- und Datenkompetenz</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1600" b="0" i="0" u="none" strike="noStrike" cap="none">
              <a:solidFill>
                <a:srgbClr val="202124"/>
              </a:solidFill>
              <a:latin typeface="Calibri"/>
              <a:ea typeface="Calibri"/>
              <a:cs typeface="Calibri"/>
              <a:sym typeface="Calibri"/>
            </a:endParaRPr>
          </a:p>
          <a:p>
            <a:pPr marL="228600" marR="0" lvl="0" indent="-213359" algn="l" rtl="0">
              <a:lnSpc>
                <a:spcPct val="90000"/>
              </a:lnSpc>
              <a:spcBef>
                <a:spcPts val="1000"/>
              </a:spcBef>
              <a:spcAft>
                <a:spcPts val="0"/>
              </a:spcAft>
              <a:buClr>
                <a:srgbClr val="202124"/>
              </a:buClr>
              <a:buSzPct val="100000"/>
              <a:buFont typeface="Calibri"/>
              <a:buChar char="✔"/>
            </a:pPr>
            <a:r>
              <a:rPr lang="de-AT" sz="3200" b="0" i="0" u="none" strike="noStrike" cap="none">
                <a:solidFill>
                  <a:srgbClr val="202124"/>
                </a:solidFill>
                <a:latin typeface="Calibri"/>
                <a:ea typeface="Calibri"/>
                <a:cs typeface="Calibri"/>
                <a:sym typeface="Calibri"/>
              </a:rPr>
              <a:t> Kommunikation und Zusammenarbeit</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1600" b="0" i="0" u="none" strike="noStrike" cap="none">
              <a:solidFill>
                <a:srgbClr val="202124"/>
              </a:solidFill>
              <a:latin typeface="Calibri"/>
              <a:ea typeface="Calibri"/>
              <a:cs typeface="Calibri"/>
              <a:sym typeface="Calibri"/>
            </a:endParaRPr>
          </a:p>
          <a:p>
            <a:pPr marL="228600" marR="0" lvl="0" indent="-213359" algn="l" rtl="0">
              <a:lnSpc>
                <a:spcPct val="90000"/>
              </a:lnSpc>
              <a:spcBef>
                <a:spcPts val="1000"/>
              </a:spcBef>
              <a:spcAft>
                <a:spcPts val="0"/>
              </a:spcAft>
              <a:buClr>
                <a:srgbClr val="202124"/>
              </a:buClr>
              <a:buSzPct val="100000"/>
              <a:buFont typeface="Calibri"/>
              <a:buChar char="✔"/>
            </a:pPr>
            <a:r>
              <a:rPr lang="de-AT" sz="3200" b="0" i="0" u="none" strike="noStrike" cap="none">
                <a:solidFill>
                  <a:srgbClr val="202124"/>
                </a:solidFill>
                <a:latin typeface="Calibri"/>
                <a:ea typeface="Calibri"/>
                <a:cs typeface="Calibri"/>
                <a:sym typeface="Calibri"/>
              </a:rPr>
              <a:t> Kuratierung digitaler Inhalte</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1600" b="0" i="1"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endParaRPr sz="3200" b="0" i="0" u="none" strike="noStrike" cap="none">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ct val="43714"/>
              <a:buFont typeface="Arial"/>
              <a:buNone/>
            </a:pPr>
            <a:endParaRPr sz="2800" b="0" i="0" u="none" strike="noStrike" cap="none">
              <a:solidFill>
                <a:schemeClr val="dk1"/>
              </a:solidFill>
              <a:latin typeface="Calibri"/>
              <a:ea typeface="Calibri"/>
              <a:cs typeface="Calibri"/>
              <a:sym typeface="Calibri"/>
            </a:endParaRPr>
          </a:p>
        </p:txBody>
      </p:sp>
      <p:pic>
        <p:nvPicPr>
          <p:cNvPr id="155" name="Google Shape;155;p10"/>
          <p:cNvPicPr preferRelativeResize="0"/>
          <p:nvPr/>
        </p:nvPicPr>
        <p:blipFill rotWithShape="1">
          <a:blip r:embed="rId5">
            <a:alphaModFix/>
          </a:blip>
          <a:srcRect/>
          <a:stretch/>
        </p:blipFill>
        <p:spPr>
          <a:xfrm>
            <a:off x="7135850" y="2123825"/>
            <a:ext cx="4490626" cy="2525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b99bb02c4d_0_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solidFill>
                  <a:schemeClr val="accent1"/>
                </a:solidFill>
              </a:rPr>
              <a:t>Neue Aufgaben im GLAM-Sektor</a:t>
            </a:r>
            <a:endParaRPr/>
          </a:p>
        </p:txBody>
      </p:sp>
      <p:pic>
        <p:nvPicPr>
          <p:cNvPr id="162" name="Google Shape;162;g2b99bb02c4d_0_3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3" name="Google Shape;163;g2b99bb02c4d_0_38"/>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64" name="Google Shape;164;g2b99bb02c4d_0_38"/>
          <p:cNvSpPr txBox="1"/>
          <p:nvPr/>
        </p:nvSpPr>
        <p:spPr>
          <a:xfrm>
            <a:off x="911544" y="1690700"/>
            <a:ext cx="10515600" cy="45261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1000"/>
              </a:spcBef>
              <a:spcAft>
                <a:spcPts val="0"/>
              </a:spcAft>
              <a:buClr>
                <a:schemeClr val="dk1"/>
              </a:buClr>
              <a:buSzPct val="53333"/>
              <a:buFont typeface="Arial"/>
              <a:buNone/>
            </a:pPr>
            <a:endParaRPr sz="3000" b="0" i="0" u="none" strike="noStrike" cap="none">
              <a:solidFill>
                <a:srgbClr val="202124"/>
              </a:solidFill>
              <a:latin typeface="arial"/>
              <a:ea typeface="arial"/>
              <a:cs typeface="arial"/>
              <a:sym typeface="arial"/>
            </a:endParaRPr>
          </a:p>
          <a:p>
            <a:pPr marL="228600" marR="0" lvl="0" indent="-201611" algn="l" rtl="0">
              <a:lnSpc>
                <a:spcPct val="90000"/>
              </a:lnSpc>
              <a:spcBef>
                <a:spcPts val="1000"/>
              </a:spcBef>
              <a:spcAft>
                <a:spcPts val="0"/>
              </a:spcAft>
              <a:buClr>
                <a:srgbClr val="202124"/>
              </a:buClr>
              <a:buSzPct val="100000"/>
              <a:buFont typeface="Calibri"/>
              <a:buChar char="✔"/>
            </a:pPr>
            <a:r>
              <a:rPr lang="de-AT" sz="3000" b="0" i="0" u="none" strike="noStrike" cap="none">
                <a:solidFill>
                  <a:srgbClr val="202124"/>
                </a:solidFill>
                <a:latin typeface="Calibri"/>
                <a:ea typeface="Calibri"/>
                <a:cs typeface="Calibri"/>
                <a:sym typeface="Calibri"/>
              </a:rPr>
              <a:t> Manager für digitale Strategie</a:t>
            </a:r>
            <a:endParaRPr sz="3000" b="0" i="0" u="none" strike="noStrike" cap="none">
              <a:solidFill>
                <a:srgbClr val="202124"/>
              </a:solidFill>
              <a:latin typeface="Calibri"/>
              <a:ea typeface="Calibri"/>
              <a:cs typeface="Calibri"/>
              <a:sym typeface="Calibri"/>
            </a:endParaRPr>
          </a:p>
          <a:p>
            <a:pPr marL="228600" marR="0" lvl="0" indent="-201611" algn="l" rtl="0">
              <a:lnSpc>
                <a:spcPct val="90000"/>
              </a:lnSpc>
              <a:spcBef>
                <a:spcPts val="1000"/>
              </a:spcBef>
              <a:spcAft>
                <a:spcPts val="0"/>
              </a:spcAft>
              <a:buClr>
                <a:srgbClr val="202124"/>
              </a:buClr>
              <a:buSzPct val="100000"/>
              <a:buFont typeface="Calibri"/>
              <a:buChar char="✔"/>
            </a:pPr>
            <a:r>
              <a:rPr lang="de-AT" sz="3000" b="0" i="0" u="none" strike="noStrike" cap="none">
                <a:solidFill>
                  <a:schemeClr val="dk1"/>
                </a:solidFill>
                <a:latin typeface="Calibri"/>
                <a:ea typeface="Calibri"/>
                <a:cs typeface="Calibri"/>
                <a:sym typeface="Calibri"/>
              </a:rPr>
              <a:t> Kurator für digitale Sammlungen</a:t>
            </a:r>
            <a:endParaRPr sz="3000" b="0" i="0" u="none" strike="noStrike" cap="none">
              <a:solidFill>
                <a:srgbClr val="202124"/>
              </a:solidFill>
              <a:latin typeface="Calibri"/>
              <a:ea typeface="Calibri"/>
              <a:cs typeface="Calibri"/>
              <a:sym typeface="Calibri"/>
            </a:endParaRPr>
          </a:p>
          <a:p>
            <a:pPr marL="228600" marR="0" lvl="0" indent="-201611" algn="l" rtl="0">
              <a:lnSpc>
                <a:spcPct val="90000"/>
              </a:lnSpc>
              <a:spcBef>
                <a:spcPts val="1000"/>
              </a:spcBef>
              <a:spcAft>
                <a:spcPts val="0"/>
              </a:spcAft>
              <a:buClr>
                <a:srgbClr val="202124"/>
              </a:buClr>
              <a:buSzPct val="100000"/>
              <a:buFont typeface="Calibri"/>
              <a:buChar char="✔"/>
            </a:pPr>
            <a:r>
              <a:rPr lang="de-AT" sz="3000" b="0" i="0" u="none" strike="noStrike" cap="none">
                <a:solidFill>
                  <a:schemeClr val="dk1"/>
                </a:solidFill>
                <a:latin typeface="Calibri"/>
                <a:ea typeface="Calibri"/>
                <a:cs typeface="Calibri"/>
                <a:sym typeface="Calibri"/>
              </a:rPr>
              <a:t> Digital Interactive Experience Entwickler</a:t>
            </a:r>
            <a:endParaRPr sz="3000" b="0" i="0" u="none" strike="noStrike" cap="none">
              <a:solidFill>
                <a:schemeClr val="dk1"/>
              </a:solidFill>
              <a:latin typeface="Calibri"/>
              <a:ea typeface="Calibri"/>
              <a:cs typeface="Calibri"/>
              <a:sym typeface="Calibri"/>
            </a:endParaRPr>
          </a:p>
          <a:p>
            <a:pPr marL="228600" marR="0" lvl="0" indent="-201611" algn="l" rtl="0">
              <a:lnSpc>
                <a:spcPct val="90000"/>
              </a:lnSpc>
              <a:spcBef>
                <a:spcPts val="1000"/>
              </a:spcBef>
              <a:spcAft>
                <a:spcPts val="0"/>
              </a:spcAft>
              <a:buClr>
                <a:srgbClr val="202124"/>
              </a:buClr>
              <a:buSzPct val="100000"/>
              <a:buFont typeface="Calibri"/>
              <a:buChar char="✔"/>
            </a:pPr>
            <a:r>
              <a:rPr lang="de-AT" sz="3000" b="0" i="0" u="none" strike="noStrike" cap="none">
                <a:solidFill>
                  <a:schemeClr val="dk1"/>
                </a:solidFill>
                <a:latin typeface="Calibri"/>
                <a:ea typeface="Calibri"/>
                <a:cs typeface="Calibri"/>
                <a:sym typeface="Calibri"/>
              </a:rPr>
              <a:t> Online-</a:t>
            </a:r>
            <a:r>
              <a:rPr lang="de-AT" sz="3000">
                <a:solidFill>
                  <a:schemeClr val="dk1"/>
                </a:solidFill>
                <a:latin typeface="Calibri"/>
                <a:ea typeface="Calibri"/>
                <a:cs typeface="Calibri"/>
                <a:sym typeface="Calibri"/>
              </a:rPr>
              <a:t>Community-Manager</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1600" b="0" i="1"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endParaRPr sz="3200" b="0" i="0" u="none" strike="noStrike" cap="none">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ct val="43714"/>
              <a:buFont typeface="Arial"/>
              <a:buNone/>
            </a:pPr>
            <a:endParaRPr sz="2800" b="0" i="0" u="none" strike="noStrike" cap="none">
              <a:solidFill>
                <a:schemeClr val="dk1"/>
              </a:solidFill>
              <a:latin typeface="Calibri"/>
              <a:ea typeface="Calibri"/>
              <a:cs typeface="Calibri"/>
              <a:sym typeface="Calibri"/>
            </a:endParaRPr>
          </a:p>
        </p:txBody>
      </p:sp>
      <p:pic>
        <p:nvPicPr>
          <p:cNvPr id="165" name="Google Shape;165;g2b99bb02c4d_0_38"/>
          <p:cNvPicPr preferRelativeResize="0"/>
          <p:nvPr/>
        </p:nvPicPr>
        <p:blipFill rotWithShape="1">
          <a:blip r:embed="rId5">
            <a:alphaModFix/>
          </a:blip>
          <a:srcRect/>
          <a:stretch/>
        </p:blipFill>
        <p:spPr>
          <a:xfrm>
            <a:off x="7582700" y="2375175"/>
            <a:ext cx="4043774" cy="2274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b99bb02c4d_0_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solidFill>
                  <a:schemeClr val="accent1"/>
                </a:solidFill>
              </a:rPr>
              <a:t>Wege der Online-Navigation</a:t>
            </a:r>
            <a:endParaRPr>
              <a:solidFill>
                <a:schemeClr val="accent1"/>
              </a:solidFill>
            </a:endParaRPr>
          </a:p>
        </p:txBody>
      </p:sp>
      <p:pic>
        <p:nvPicPr>
          <p:cNvPr id="172" name="Google Shape;172;g2b99bb02c4d_0_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3" name="Google Shape;173;g2b99bb02c4d_0_4"/>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74" name="Google Shape;174;g2b99bb02c4d_0_4"/>
          <p:cNvSpPr txBox="1"/>
          <p:nvPr/>
        </p:nvSpPr>
        <p:spPr>
          <a:xfrm>
            <a:off x="911544" y="1651000"/>
            <a:ext cx="10515600" cy="45261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1000"/>
              </a:spcBef>
              <a:spcAft>
                <a:spcPts val="0"/>
              </a:spcAft>
              <a:buClr>
                <a:schemeClr val="dk1"/>
              </a:buClr>
              <a:buSzPts val="1100"/>
              <a:buFont typeface="Arial"/>
              <a:buNone/>
            </a:pPr>
            <a:r>
              <a:rPr lang="de-AT" sz="2800" b="0" i="0" u="none" strike="noStrike" cap="none">
                <a:solidFill>
                  <a:schemeClr val="dk1"/>
                </a:solidFill>
                <a:latin typeface="Calibri"/>
                <a:ea typeface="Calibri"/>
                <a:cs typeface="Calibri"/>
                <a:sym typeface="Calibri"/>
              </a:rPr>
              <a:t>Es gibt 3 Möglichkeiten, im Internet zu navigieren: </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de-AT" sz="2800" b="0" i="0" u="none" strike="noStrike" cap="none">
                <a:solidFill>
                  <a:schemeClr val="dk1"/>
                </a:solidFill>
                <a:latin typeface="Calibri"/>
                <a:ea typeface="Calibri"/>
                <a:cs typeface="Calibri"/>
                <a:sym typeface="Calibri"/>
              </a:rPr>
              <a:t>Eingeben einer Webadresse (URL) </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de-AT" sz="2800" b="0" i="0" u="none" strike="noStrike" cap="none">
                <a:solidFill>
                  <a:schemeClr val="dk1"/>
                </a:solidFill>
                <a:latin typeface="Calibri"/>
                <a:ea typeface="Calibri"/>
                <a:cs typeface="Calibri"/>
                <a:sym typeface="Calibri"/>
              </a:rPr>
              <a:t>Folgende Links </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de-AT" sz="2800" b="0" i="0" u="none" strike="noStrike" cap="none">
                <a:solidFill>
                  <a:schemeClr val="dk1"/>
                </a:solidFill>
                <a:latin typeface="Calibri"/>
                <a:ea typeface="Calibri"/>
                <a:cs typeface="Calibri"/>
                <a:sym typeface="Calibri"/>
              </a:rPr>
              <a:t>Auffinden einer Website mit Hilfe einer Suchmaschine </a:t>
            </a:r>
            <a:endParaRPr sz="1600" b="0" i="0"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pic>
        <p:nvPicPr>
          <p:cNvPr id="175" name="Google Shape;175;g2b99bb02c4d_0_4"/>
          <p:cNvPicPr preferRelativeResize="0"/>
          <p:nvPr/>
        </p:nvPicPr>
        <p:blipFill rotWithShape="1">
          <a:blip r:embed="rId5">
            <a:alphaModFix/>
          </a:blip>
          <a:srcRect/>
          <a:stretch/>
        </p:blipFill>
        <p:spPr>
          <a:xfrm>
            <a:off x="3630513" y="3824000"/>
            <a:ext cx="4930973" cy="27736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Breitbild</PresentationFormat>
  <Paragraphs>164</Paragraphs>
  <Slides>14</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Noto Sans Symbols</vt:lpstr>
      <vt:lpstr>Calibri</vt:lpstr>
      <vt:lpstr>Arial</vt:lpstr>
      <vt:lpstr>Poppins</vt:lpstr>
      <vt:lpstr>Roboto</vt:lpstr>
      <vt:lpstr>Arial</vt:lpstr>
      <vt:lpstr>Office Theme</vt:lpstr>
      <vt:lpstr> Blended Learning-Kurs</vt:lpstr>
      <vt:lpstr>Ziele und Lernergebnisse</vt:lpstr>
      <vt:lpstr>Zusammenfassung und Selbstreflexion</vt:lpstr>
      <vt:lpstr>Ziele </vt:lpstr>
      <vt:lpstr>Was sind digitale Kompetenzen?</vt:lpstr>
      <vt:lpstr>Haupttreiber der digitalen Transformation</vt:lpstr>
      <vt:lpstr>Bereiche der digitalen Kompetenzen für GLAM</vt:lpstr>
      <vt:lpstr>Neue Aufgaben im GLAM-Sektor</vt:lpstr>
      <vt:lpstr>Wege der Online-Navigation</vt:lpstr>
      <vt:lpstr>Zugänglichkeit des Internets</vt:lpstr>
      <vt:lpstr>Zugänglicher GLAM-Sektor</vt:lpstr>
      <vt:lpstr>Lasst uns spielen!  Besuchen Sie das Google Arts &amp; Culture Projekt und spielen Sie ARTETIK. https://artsandculture.google.com/experiment/artetik/awH-tde1Hw_k2Q </vt:lpstr>
      <vt:lpstr>Lassen Sie uns unsere Aktivitäten bewerten.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2024-05-01T07:59:30Z</dcterms:modified>
</cp:coreProperties>
</file>