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3" roundtripDataSignature="AMtx7mjWZlwJxVNZC2Fs0gmtaspqApXM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Το Διαδίκτυο είναι γεμάτο περιεχόμενο. Ωστόσο, αυτό δεν σημαίνει ότι μπορείτε να το χρησιμοποιείτε χωρίς να ακολουθείτε κανέναν κανόνα. Παρόλο που κάποιο περιεχόμενο είναι ελεύθερο να χρησιμοποιηθεί χωρίς καμία υποχρέωση εκ μέρους του χρήστη και αποτελεί δημόσιο κτήμα, υπάρχει περιεχόμενο που προστατεύεται από άδειες Creative Commons ή πνευματικά δικαιώματα.</a:t>
            </a:r>
            <a:endParaRPr/>
          </a:p>
        </p:txBody>
      </p:sp>
      <p:sp>
        <p:nvSpPr>
          <p:cNvPr id="176" name="Google Shape;17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Όταν ένας επαγγελματίας GLAM θέλει να κοινοποιήσει ένα ψηφιακό περιεχόμενο, πρέπει να λάβει υπόψη του διαφορετικά στοιχεία ανάλογα με το αν θέλει να μοιραστεί το δικό του περιεχόμενο ή το περιεχόμενο κάποιου άλλου.</a:t>
            </a:r>
            <a:endParaRPr/>
          </a:p>
        </p:txBody>
      </p:sp>
      <p:sp>
        <p:nvSpPr>
          <p:cNvPr id="186" name="Google Shape;186;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Όταν θέλετε να μοιραστείτε το δικό σας ψηφιακό περιεχόμενο, πρέπει να αποφασίσετε αν θέλετε να είναι ελεύθερα προσβάσιμο σε όλους για χρήση και κοινοποίηση ή αν θέλετε να εφαρμόσετε τα πνευματικά δικαιώματα.</a:t>
            </a:r>
            <a:endParaRPr/>
          </a:p>
          <a:p>
            <a:pPr indent="0" lvl="0" marL="0" marR="0" rtl="0" algn="l">
              <a:lnSpc>
                <a:spcPct val="100000"/>
              </a:lnSpc>
              <a:spcBef>
                <a:spcPts val="0"/>
              </a:spcBef>
              <a:spcAft>
                <a:spcPts val="0"/>
              </a:spcAft>
              <a:buClr>
                <a:schemeClr val="dk1"/>
              </a:buClr>
              <a:buSzPts val="1200"/>
              <a:buFont typeface="Calibri"/>
              <a:buNone/>
            </a:pPr>
            <a:r>
              <a:rPr lang="en-US"/>
              <a:t>Αν αποφασίσετε να εφαρμόσετε πνευματικά δικαιώματα, πρέπει να καθορίσετε τι είδους άδεια χρήσης προτιμάτε. Όταν εφαρμόζετε τους όρους της άδειας χρήσης για την προστασία του περιεχομένου σας, πρέπει να τους γνωστοποιείτε στο κοινό σας, ώστε να τους γνωρίζουν όλοι. Τέλος, πρέπει να παρακολουθείτε τη χρήση του περιεχομένου για να εντοπίζετε πιθανές παραβιάσεις των όρων της άδειας χρήσης.</a:t>
            </a:r>
            <a:endParaRPr/>
          </a:p>
        </p:txBody>
      </p:sp>
      <p:sp>
        <p:nvSpPr>
          <p:cNvPr id="197" name="Google Shape;197;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Όταν πρόκειται να μοιραστείτε ένα ψηφιακό περιεχόμενο που δεν σας ανήκει, πρέπει να ελέγξετε αν προστατεύεται από πνευματικά δικαιώματα. Εάν όντως προστατεύεται από πνευματικά δικαιώματα, πρέπει να προσδιοριστεί τι είδους πνευματικά δικαιώματα χρησιμοποιούνται και τι επιτρέπεται να κάνετε με το περιεχόμενο.</a:t>
            </a:r>
            <a:endParaRPr/>
          </a:p>
        </p:txBody>
      </p:sp>
      <p:sp>
        <p:nvSpPr>
          <p:cNvPr id="208" name="Google Shape;208;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Τα πνευματικά δικαιώματα αναφέρονται στο νόμιμο δικαίωμα του δημιουργού. Με απλούστερους όρους, τα πνευματικά δικαιώματα είναι το δικαίωμα αντιγραφής. Αυτό σημαίνει ότι οι αρχικοί δημιουργοί των προϊόντων και οποιοσδήποτε στον οποίο δώσουν την άδεια είναι οι μόνοι που έχουν το αποκλειστικό δικαίωμα να αναπαράγουν το έργο.</a:t>
            </a:r>
            <a:endParaRPr/>
          </a:p>
        </p:txBody>
      </p:sp>
      <p:sp>
        <p:nvSpPr>
          <p:cNvPr id="228" name="Google Shape;22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Οι άδειες Creative Commons, δημόσιες άδειες που δείχνουν τι επιτρέπεται να κάνουν οι άνθρωποι με το ψηφιακό περιεχόμενο, μπορούν να χωριστούν σε 6 κατηγορίες που καθορίζουν τις άδειες χρήσης και κοινοποίησης του περιεχομένου.</a:t>
            </a:r>
            <a:endParaRPr/>
          </a:p>
        </p:txBody>
      </p:sp>
      <p:sp>
        <p:nvSpPr>
          <p:cNvPr id="238" name="Google Shape;238;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rPr>
              <a:t>Καλώς ήρθατε στην ενότητα «</a:t>
            </a:r>
            <a:r>
              <a:rPr b="0" i="0" lang="en-US" sz="1200" u="none" cap="none" strike="noStrike">
                <a:solidFill>
                  <a:schemeClr val="dk1"/>
                </a:solidFill>
                <a:latin typeface="Calibri"/>
                <a:ea typeface="Calibri"/>
                <a:cs typeface="Calibri"/>
                <a:sym typeface="Calibri"/>
              </a:rPr>
              <a:t>Δημιουργία ψηφιακού περιεχομένου</a:t>
            </a:r>
            <a:r>
              <a:rPr lang="en-US">
                <a:solidFill>
                  <a:schemeClr val="dk1"/>
                </a:solidFill>
              </a:rPr>
              <a:t>». </a:t>
            </a:r>
            <a:r>
              <a:rPr lang="en-US"/>
              <a:t>Ο στόχος αυτής της συνεδρίας είναι οι εκπαιδευόμενοι να θυμηθούν τους τύπους ψηφιακού περιεχομένου για τον τομέα GLAM, τον τρόπο δημιουργίας μιας ψηφιακής συλλογής στον τομέα GLAM, τον τρόπο χρήσης και κοινοποίησης του ψηφιακού περιεχομένου με νόμιμο και ηθικό τρόπο, τους τύπους πνευματικών δικαιωμάτων και τα δικαιώματα που χορηγούνται.</a:t>
            </a:r>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US">
                <a:solidFill>
                  <a:schemeClr val="dk1"/>
                </a:solidFill>
              </a:rPr>
              <a:t>Με την ολοκλήρωση αυτής της διαδικτυακής συνεδρίας, αναμένεται ότι ο εκπαιδευόμενος θα π</a:t>
            </a:r>
            <a:r>
              <a:rPr lang="en-US"/>
              <a:t>ροσδιορίζει τους τύπους ψηφιακού περιεχομένου για τον τομέα GLAM, θα δημιουργεί ψηφιακή συλλογή στον τομέα GLAM, θα χρησιμοποιεί και θα κοινοποιεί ψηφιακό περιεχόμενο με νόμιμο και ηθικό τρόπο και θα εξοικειωθεί με τα δικαιώματα που χορηγούνται από τα πνευματικά δικαιώματα.</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98" name="Google Shape;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Η δημιουργία ψηφιακού περιεχομένου είναι η διαδικασία δημιουργίας και δημοσίευσης περιεχομένου σε ψηφιακές πλατφόρμες, όπως ιστότοποι και μέσα κοινωνικής δικτύωσης.</a:t>
            </a:r>
            <a:endParaRPr/>
          </a:p>
        </p:txBody>
      </p:sp>
      <p:sp>
        <p:nvSpPr>
          <p:cNvPr id="118" name="Google Shape;11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Τα είδη ψηφιακού περιεχομένου για τα οποία ενδιαφέρονται τα ιδρύματα GLAM μπορεί να είναι ψηφιακά αρχεία, έργα τέχνης και εικόνες, παρουσιάσεις πολυμέσων, ψηφιακές εκθέσεις και ψηφιακή αφήγηση, εκπαιδευτικοί πόροι και περιεχόμενο των μέσων κοινωνικής δικτύωσης.</a:t>
            </a:r>
            <a:endParaRPr/>
          </a:p>
        </p:txBody>
      </p:sp>
      <p:sp>
        <p:nvSpPr>
          <p:cNvPr id="128" name="Google Shape;128;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Μια ψηφιακή συλλογή είναι μια συλλογή υλικών που έχουν ψηφιοποιηθεί και αντικειμένων που ήταν ψηφιακά από την αρχή. Είναι επίσης γνωστή ως ψηφιακή βιβλιοθήκη και μπορεί να περιέχει χειρόγραφα, εφημερίδες, βιβλία, περιοδικά, εικόνες, ήχο και βίντεο.</a:t>
            </a:r>
            <a:endParaRPr/>
          </a:p>
        </p:txBody>
      </p:sp>
      <p:sp>
        <p:nvSpPr>
          <p:cNvPr id="147" name="Google Shape;147;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Κατά τη δημιουργία μιας ψηφιακής συλλογής, πρέπει να λαμβάνετε υπόψη τον λόγο δημιουργίας της, το περιεχόμενό της και τα κριτήρια επιλογής της, τις εκτιμήσεις για τη διαθεσιμότητα των πόρων, τη διαδικασία ψηφιοποίησης και τις άδειες χρήσης και κοινοποίησης του περιεχομένου.</a:t>
            </a:r>
            <a:endParaRPr/>
          </a:p>
        </p:txBody>
      </p:sp>
      <p:sp>
        <p:nvSpPr>
          <p:cNvPr id="157" name="Google Shape;15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 name="Shape 30"/>
        <p:cNvGrpSpPr/>
        <p:nvPr/>
      </p:nvGrpSpPr>
      <p:grpSpPr>
        <a:xfrm>
          <a:off x="0" y="0"/>
          <a:ext cx="0" cy="0"/>
          <a:chOff x="0" y="0"/>
          <a:chExt cx="0" cy="0"/>
        </a:xfrm>
      </p:grpSpPr>
      <p:sp>
        <p:nvSpPr>
          <p:cNvPr id="31" name="Google Shape;31;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p:nvPr>
            <p:ph idx="2" type="pic"/>
          </p:nvPr>
        </p:nvSpPr>
        <p:spPr>
          <a:xfrm>
            <a:off x="5183188" y="987425"/>
            <a:ext cx="6172200" cy="4873625"/>
          </a:xfrm>
          <a:prstGeom prst="rect">
            <a:avLst/>
          </a:prstGeom>
          <a:noFill/>
          <a:ln>
            <a:noFill/>
          </a:ln>
        </p:spPr>
      </p:sp>
      <p:sp>
        <p:nvSpPr>
          <p:cNvPr id="33" name="Google Shape;33;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 name="Google Shape;3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9.jp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9.jpg"/><Relationship Id="rId5"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9.jpg"/><Relationship Id="rId5"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9.jpg"/><Relationship Id="rId5"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9.jpg"/><Relationship Id="rId5"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9.jpg"/><Relationship Id="rId5"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9.jpg"/><Relationship Id="rId5"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5.png"/><Relationship Id="rId10" Type="http://schemas.openxmlformats.org/officeDocument/2006/relationships/image" Target="../media/image20.png"/><Relationship Id="rId9" Type="http://schemas.openxmlformats.org/officeDocument/2006/relationships/image" Target="../media/image28.jpg"/><Relationship Id="rId5" Type="http://schemas.openxmlformats.org/officeDocument/2006/relationships/image" Target="../media/image18.jpg"/><Relationship Id="rId6" Type="http://schemas.openxmlformats.org/officeDocument/2006/relationships/image" Target="../media/image21.jpg"/><Relationship Id="rId7" Type="http://schemas.openxmlformats.org/officeDocument/2006/relationships/image" Target="../media/image19.jpg"/><Relationship Id="rId8"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9.jp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9.jp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114148" y="2826318"/>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00000"/>
              <a:buNone/>
            </a:pPr>
            <a:br>
              <a:rPr lang="en-US" sz="3600"/>
            </a:br>
            <a:r>
              <a:rPr b="1" lang="en-US" sz="3600"/>
              <a:t>Πρόγραμμα μικτής μάθησης</a:t>
            </a:r>
            <a:endParaRPr b="1" sz="3600">
              <a:latin typeface="Calibri"/>
              <a:ea typeface="Calibri"/>
              <a:cs typeface="Calibri"/>
              <a:sym typeface="Calibri"/>
            </a:endParaRPr>
          </a:p>
        </p:txBody>
      </p:sp>
      <p:sp>
        <p:nvSpPr>
          <p:cNvPr id="89" name="Google Shape;89;p1"/>
          <p:cNvSpPr txBox="1"/>
          <p:nvPr>
            <p:ph idx="1" type="subTitle"/>
          </p:nvPr>
        </p:nvSpPr>
        <p:spPr>
          <a:xfrm>
            <a:off x="4114148" y="3755972"/>
            <a:ext cx="6454219" cy="1607774"/>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90000"/>
              </a:lnSpc>
              <a:spcBef>
                <a:spcPts val="0"/>
              </a:spcBef>
              <a:spcAft>
                <a:spcPts val="0"/>
              </a:spcAft>
              <a:buSzPts val="2595"/>
              <a:buNone/>
            </a:pPr>
            <a:r>
              <a:rPr b="1" lang="en-US"/>
              <a:t>Ενότητα 4: Δημιουργία ψηφιακού περιεχομένου</a:t>
            </a:r>
            <a:r>
              <a:rPr lang="en-US"/>
              <a:t> </a:t>
            </a:r>
            <a:endParaRPr/>
          </a:p>
          <a:p>
            <a:pPr indent="0" lvl="0" marL="0" rtl="0" algn="ctr">
              <a:lnSpc>
                <a:spcPct val="90000"/>
              </a:lnSpc>
              <a:spcBef>
                <a:spcPts val="1000"/>
              </a:spcBef>
              <a:spcAft>
                <a:spcPts val="0"/>
              </a:spcAft>
              <a:buSzPts val="2595"/>
              <a:buNone/>
            </a:pPr>
            <a:r>
              <a:rPr b="1" lang="en-US"/>
              <a:t>Συνεδρία 5: Αυτοαναστοχασμός</a:t>
            </a:r>
            <a:endParaRPr b="1"/>
          </a:p>
          <a:p>
            <a:pPr indent="0" lvl="0" marL="0" rtl="0" algn="ctr">
              <a:lnSpc>
                <a:spcPct val="90000"/>
              </a:lnSpc>
              <a:spcBef>
                <a:spcPts val="1000"/>
              </a:spcBef>
              <a:spcAft>
                <a:spcPts val="0"/>
              </a:spcAft>
              <a:buSzPts val="2595"/>
              <a:buNone/>
            </a:pPr>
            <a:r>
              <a:rPr lang="en-US"/>
              <a:t>Αναπτύχθηκε από: </a:t>
            </a:r>
            <a:endParaRPr/>
          </a:p>
          <a:p>
            <a:pPr indent="0" lvl="0" marL="0" rtl="0" algn="ctr">
              <a:lnSpc>
                <a:spcPct val="90000"/>
              </a:lnSpc>
              <a:spcBef>
                <a:spcPts val="1000"/>
              </a:spcBef>
              <a:spcAft>
                <a:spcPts val="0"/>
              </a:spcAft>
              <a:buClr>
                <a:schemeClr val="dk1"/>
              </a:buClr>
              <a:buSzPts val="2595"/>
              <a:buNone/>
            </a:pPr>
            <a:r>
              <a:rPr lang="en-US"/>
              <a:t>Ακαδημία Επιχειρηματικότητας</a:t>
            </a:r>
            <a:endParaRPr/>
          </a:p>
        </p:txBody>
      </p:sp>
      <p:pic>
        <p:nvPicPr>
          <p:cNvPr id="90" name="Google Shape;90;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2" name="Google Shape;92;p1"/>
          <p:cNvSpPr txBox="1"/>
          <p:nvPr/>
        </p:nvSpPr>
        <p:spPr>
          <a:xfrm>
            <a:off x="491069" y="6189800"/>
            <a:ext cx="8444971" cy="5770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Calibri"/>
                <a:ea typeface="Calibri"/>
                <a:cs typeface="Calibri"/>
                <a:sym typeface="Calibri"/>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αυτές.»Αριθμός έργου: 2022-1-AT01-KA220-ADU-00008513</a:t>
            </a:r>
            <a:endParaRPr b="0" i="0" sz="1050" u="none" cap="none" strike="noStrike">
              <a:solidFill>
                <a:srgbClr val="000000"/>
              </a:solidFill>
              <a:latin typeface="Calibri"/>
              <a:ea typeface="Calibri"/>
              <a:cs typeface="Calibri"/>
              <a:sym typeface="Calibri"/>
            </a:endParaRPr>
          </a:p>
        </p:txBody>
      </p:sp>
      <p:sp>
        <p:nvSpPr>
          <p:cNvPr id="93" name="Google Shape;93;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533614" y="716530"/>
            <a:ext cx="7656162"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Νόμιμη χρήση ψηφιακού περιεχομένου</a:t>
            </a:r>
            <a:endParaRPr/>
          </a:p>
        </p:txBody>
      </p:sp>
      <p:pic>
        <p:nvPicPr>
          <p:cNvPr id="179" name="Google Shape;179;p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0" name="Google Shape;180;p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81" name="Google Shape;18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Ελεύθερο περιεχόμενο (Δημόσιο Κτήμα)</a:t>
            </a:r>
            <a:endParaRPr/>
          </a:p>
          <a:p>
            <a:pPr indent="-228600" lvl="0" marL="228600" rtl="0" algn="l">
              <a:lnSpc>
                <a:spcPct val="90000"/>
              </a:lnSpc>
              <a:spcBef>
                <a:spcPts val="0"/>
              </a:spcBef>
              <a:spcAft>
                <a:spcPts val="0"/>
              </a:spcAft>
              <a:buSzPts val="2800"/>
              <a:buChar char="•"/>
            </a:pPr>
            <a:r>
              <a:rPr lang="en-US"/>
              <a:t>Άδειες</a:t>
            </a:r>
            <a:r>
              <a:rPr lang="en-US"/>
              <a:t> Creative Commons</a:t>
            </a:r>
            <a:endParaRPr/>
          </a:p>
          <a:p>
            <a:pPr indent="-228600" lvl="0" marL="228600" rtl="0" algn="l">
              <a:lnSpc>
                <a:spcPct val="90000"/>
              </a:lnSpc>
              <a:spcBef>
                <a:spcPts val="0"/>
              </a:spcBef>
              <a:spcAft>
                <a:spcPts val="0"/>
              </a:spcAft>
              <a:buSzPts val="2800"/>
              <a:buChar char="•"/>
            </a:pPr>
            <a:r>
              <a:rPr lang="en-US"/>
              <a:t>Δικαιώματα πνευματικής ιδιοκτησίας (Copyright)</a:t>
            </a:r>
            <a:endParaRPr/>
          </a:p>
        </p:txBody>
      </p:sp>
      <p:pic>
        <p:nvPicPr>
          <p:cNvPr id="182" name="Google Shape;182;p10"/>
          <p:cNvPicPr preferRelativeResize="0"/>
          <p:nvPr>
            <p:ph idx="2" type="body"/>
          </p:nvPr>
        </p:nvPicPr>
        <p:blipFill rotWithShape="1">
          <a:blip r:embed="rId5">
            <a:alphaModFix/>
          </a:blip>
          <a:srcRect b="0" l="0" r="0" t="0"/>
          <a:stretch/>
        </p:blipFill>
        <p:spPr>
          <a:xfrm>
            <a:off x="6698318" y="1619148"/>
            <a:ext cx="4385004" cy="43513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Πώς γίνεται η κοινοποίηση ψηφιακού περιεχομένου;</a:t>
            </a:r>
            <a:endParaRPr/>
          </a:p>
        </p:txBody>
      </p:sp>
      <p:pic>
        <p:nvPicPr>
          <p:cNvPr id="189" name="Google Shape;189;p1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0" name="Google Shape;190;p1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91" name="Google Shape;191;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sp>
        <p:nvSpPr>
          <p:cNvPr id="192" name="Google Shape;192;p11"/>
          <p:cNvSpPr txBox="1"/>
          <p:nvPr>
            <p:ph idx="1" type="body"/>
          </p:nvPr>
        </p:nvSpPr>
        <p:spPr>
          <a:xfrm>
            <a:off x="838200" y="1825625"/>
            <a:ext cx="5719916"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Εάν είστε ο ιδιοκτήτης του περιεχομένου</a:t>
            </a:r>
            <a:endParaRPr/>
          </a:p>
          <a:p>
            <a:pPr indent="-228600" lvl="0" marL="228600" rtl="0" algn="l">
              <a:lnSpc>
                <a:spcPct val="90000"/>
              </a:lnSpc>
              <a:spcBef>
                <a:spcPts val="0"/>
              </a:spcBef>
              <a:spcAft>
                <a:spcPts val="0"/>
              </a:spcAft>
              <a:buSzPts val="2800"/>
              <a:buChar char="•"/>
            </a:pPr>
            <a:r>
              <a:rPr lang="en-US"/>
              <a:t>Αν κοινοποιείτε το περιεχόμενο κάποιου άλλου</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193" name="Google Shape;193;p11"/>
          <p:cNvPicPr preferRelativeResize="0"/>
          <p:nvPr/>
        </p:nvPicPr>
        <p:blipFill rotWithShape="1">
          <a:blip r:embed="rId5">
            <a:alphaModFix/>
          </a:blip>
          <a:srcRect b="0" l="0" r="0" t="0"/>
          <a:stretch/>
        </p:blipFill>
        <p:spPr>
          <a:xfrm>
            <a:off x="6979965" y="2044344"/>
            <a:ext cx="5037998" cy="33569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Κοινοποίηση του ψηφιακού περιεχομένου</a:t>
            </a:r>
            <a:endParaRPr/>
          </a:p>
        </p:txBody>
      </p:sp>
      <p:sp>
        <p:nvSpPr>
          <p:cNvPr id="200" name="Google Shape;200;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514350" lvl="0" marL="692150" rtl="0" algn="l">
              <a:lnSpc>
                <a:spcPct val="90000"/>
              </a:lnSpc>
              <a:spcBef>
                <a:spcPts val="1000"/>
              </a:spcBef>
              <a:spcAft>
                <a:spcPts val="0"/>
              </a:spcAft>
              <a:buSzPts val="2800"/>
              <a:buAutoNum type="arabicPeriod"/>
            </a:pPr>
            <a:r>
              <a:rPr lang="en-US"/>
              <a:t>Πολιτική πρόσβασης</a:t>
            </a:r>
            <a:endParaRPr/>
          </a:p>
          <a:p>
            <a:pPr indent="-514350" lvl="0" marL="692150" rtl="0" algn="l">
              <a:lnSpc>
                <a:spcPct val="90000"/>
              </a:lnSpc>
              <a:spcBef>
                <a:spcPts val="1000"/>
              </a:spcBef>
              <a:spcAft>
                <a:spcPts val="0"/>
              </a:spcAft>
              <a:buSzPts val="2800"/>
              <a:buAutoNum type="arabicPeriod"/>
            </a:pPr>
            <a:r>
              <a:rPr lang="en-US"/>
              <a:t>Μοντέλο άδειας χρήσης</a:t>
            </a:r>
            <a:endParaRPr/>
          </a:p>
          <a:p>
            <a:pPr indent="-514350" lvl="0" marL="692150" rtl="0" algn="l">
              <a:lnSpc>
                <a:spcPct val="90000"/>
              </a:lnSpc>
              <a:spcBef>
                <a:spcPts val="1000"/>
              </a:spcBef>
              <a:spcAft>
                <a:spcPts val="0"/>
              </a:spcAft>
              <a:buSzPts val="2800"/>
              <a:buAutoNum type="arabicPeriod"/>
            </a:pPr>
            <a:r>
              <a:rPr lang="en-US"/>
              <a:t>Εφαρμογή των όρων άδειας χρήσης</a:t>
            </a:r>
            <a:endParaRPr/>
          </a:p>
          <a:p>
            <a:pPr indent="-514350" lvl="0" marL="692150" rtl="0" algn="l">
              <a:lnSpc>
                <a:spcPct val="90000"/>
              </a:lnSpc>
              <a:spcBef>
                <a:spcPts val="1000"/>
              </a:spcBef>
              <a:spcAft>
                <a:spcPts val="0"/>
              </a:spcAft>
              <a:buSzPts val="2800"/>
              <a:buAutoNum type="arabicPeriod"/>
            </a:pPr>
            <a:r>
              <a:rPr lang="en-US"/>
              <a:t>Παρακολούθηση της χρήσης του περιεχομένου</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01" name="Google Shape;201;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202" name="Google Shape;202;p1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3" name="Google Shape;203;p1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04" name="Google Shape;204;p12"/>
          <p:cNvPicPr preferRelativeResize="0"/>
          <p:nvPr/>
        </p:nvPicPr>
        <p:blipFill rotWithShape="1">
          <a:blip r:embed="rId5">
            <a:alphaModFix/>
          </a:blip>
          <a:srcRect b="0" l="0" r="0" t="0"/>
          <a:stretch/>
        </p:blipFill>
        <p:spPr>
          <a:xfrm>
            <a:off x="7547005" y="1690688"/>
            <a:ext cx="4065639" cy="40656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Κοινοποίηση του περιεχομένου κάποιου άλλου</a:t>
            </a:r>
            <a:endParaRPr/>
          </a:p>
        </p:txBody>
      </p:sp>
      <p:sp>
        <p:nvSpPr>
          <p:cNvPr id="211" name="Google Shape;211;p13"/>
          <p:cNvSpPr txBox="1"/>
          <p:nvPr>
            <p:ph idx="1" type="body"/>
          </p:nvPr>
        </p:nvSpPr>
        <p:spPr>
          <a:xfrm>
            <a:off x="852055" y="1825625"/>
            <a:ext cx="5181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t/>
            </a:r>
            <a:endParaRPr/>
          </a:p>
        </p:txBody>
      </p:sp>
      <p:sp>
        <p:nvSpPr>
          <p:cNvPr id="212" name="Google Shape;212;p13"/>
          <p:cNvSpPr txBox="1"/>
          <p:nvPr>
            <p:ph idx="2" type="body"/>
          </p:nvPr>
        </p:nvSpPr>
        <p:spPr>
          <a:xfrm>
            <a:off x="914400" y="1825625"/>
            <a:ext cx="5472300" cy="4351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en-US"/>
              <a:t>Δημόσιο κτήμα ή προστατευόμενο από πνευματικά δικαιώματα;</a:t>
            </a:r>
            <a:endParaRPr/>
          </a:p>
          <a:p>
            <a:pPr indent="-457200" lvl="0" marL="457200" rtl="0" algn="l">
              <a:lnSpc>
                <a:spcPct val="90000"/>
              </a:lnSpc>
              <a:spcBef>
                <a:spcPts val="0"/>
              </a:spcBef>
              <a:spcAft>
                <a:spcPts val="0"/>
              </a:spcAft>
              <a:buSzPts val="2800"/>
              <a:buChar char="•"/>
            </a:pPr>
            <a:r>
              <a:rPr lang="en-US"/>
              <a:t>Προστατεύεται το περιεχόμενο από πνευματικά δικαιώματα;</a:t>
            </a:r>
            <a:endParaRPr/>
          </a:p>
          <a:p>
            <a:pPr indent="-457200" lvl="0" marL="457200" rtl="0" algn="l">
              <a:lnSpc>
                <a:spcPct val="90000"/>
              </a:lnSpc>
              <a:spcBef>
                <a:spcPts val="0"/>
              </a:spcBef>
              <a:spcAft>
                <a:spcPts val="0"/>
              </a:spcAft>
              <a:buSzPts val="2800"/>
              <a:buChar char="•"/>
            </a:pPr>
            <a:r>
              <a:rPr lang="en-US"/>
              <a:t>Αν ναι, τι είδους πνευματικά δικαιώματα χρησιμοποιούνται;</a:t>
            </a:r>
            <a:endParaRPr/>
          </a:p>
          <a:p>
            <a:pPr indent="-457200" lvl="0" marL="457200" rtl="0" algn="l">
              <a:lnSpc>
                <a:spcPct val="90000"/>
              </a:lnSpc>
              <a:spcBef>
                <a:spcPts val="0"/>
              </a:spcBef>
              <a:spcAft>
                <a:spcPts val="0"/>
              </a:spcAft>
              <a:buSzPts val="2800"/>
              <a:buChar char="•"/>
            </a:pPr>
            <a:r>
              <a:rPr lang="en-US"/>
              <a:t>Τι επιτρέπεται να κάνετε;</a:t>
            </a:r>
            <a:endParaRPr/>
          </a:p>
        </p:txBody>
      </p:sp>
      <p:pic>
        <p:nvPicPr>
          <p:cNvPr id="213" name="Google Shape;213;p1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14" name="Google Shape;214;p1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15" name="Google Shape;215;p13"/>
          <p:cNvPicPr preferRelativeResize="0"/>
          <p:nvPr/>
        </p:nvPicPr>
        <p:blipFill rotWithShape="1">
          <a:blip r:embed="rId5">
            <a:alphaModFix/>
          </a:blip>
          <a:srcRect b="0" l="0" r="0" t="0"/>
          <a:stretch/>
        </p:blipFill>
        <p:spPr>
          <a:xfrm>
            <a:off x="6576940" y="1690665"/>
            <a:ext cx="4372120" cy="43721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txBox="1"/>
          <p:nvPr>
            <p:ph idx="1" type="body"/>
          </p:nvPr>
        </p:nvSpPr>
        <p:spPr>
          <a:xfrm>
            <a:off x="877090" y="1774343"/>
            <a:ext cx="3932237" cy="381158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SzPct val="100000"/>
              <a:buNone/>
            </a:pPr>
            <a:r>
              <a:rPr lang="en-US" sz="5200"/>
              <a:t>Πνευματικά Δικαιώματα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221" name="Google Shape;221;p1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2" name="Google Shape;222;p1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23" name="Google Shape;223;p14"/>
          <p:cNvSpPr/>
          <p:nvPr/>
        </p:nvSpPr>
        <p:spPr>
          <a:xfrm>
            <a:off x="1087561" y="3656231"/>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224" name="Google Shape;224;p14"/>
          <p:cNvPicPr preferRelativeResize="0"/>
          <p:nvPr>
            <p:ph idx="2" type="pic"/>
          </p:nvPr>
        </p:nvPicPr>
        <p:blipFill rotWithShape="1">
          <a:blip r:embed="rId5">
            <a:alphaModFix/>
          </a:blip>
          <a:srcRect b="10518" l="0" r="0" t="10520"/>
          <a:stretch/>
        </p:blipFill>
        <p:spPr>
          <a:xfrm>
            <a:off x="5277486" y="1061884"/>
            <a:ext cx="6077901" cy="47991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5"/>
          <p:cNvSpPr txBox="1"/>
          <p:nvPr>
            <p:ph type="title"/>
          </p:nvPr>
        </p:nvSpPr>
        <p:spPr>
          <a:xfrm>
            <a:off x="762000" y="13243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Τι είναι τα πνευματικά δικαιώματα;</a:t>
            </a:r>
            <a:endParaRPr/>
          </a:p>
        </p:txBody>
      </p:sp>
      <p:pic>
        <p:nvPicPr>
          <p:cNvPr id="231" name="Google Shape;231;p1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32" name="Google Shape;232;p1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33" name="Google Shape;233;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lnSpcReduction="10000"/>
          </a:bodyPr>
          <a:lstStyle/>
          <a:p>
            <a:pPr indent="0" lvl="0" marL="114300" rtl="0" algn="ctr">
              <a:lnSpc>
                <a:spcPct val="90000"/>
              </a:lnSpc>
              <a:spcBef>
                <a:spcPts val="1000"/>
              </a:spcBef>
              <a:spcAft>
                <a:spcPts val="0"/>
              </a:spcAft>
              <a:buSzPts val="1800"/>
              <a:buNone/>
            </a:pPr>
            <a:r>
              <a:rPr lang="en-US"/>
              <a:t>Αναφέρεται στο νόμιμο δικαίωμα του δημιουργού. Με απλούστερους όρους, τα πνευματικά δικαιώματα είναι </a:t>
            </a:r>
            <a:r>
              <a:rPr b="1" lang="en-US"/>
              <a:t>το δικαίωμα αντιγραφής</a:t>
            </a:r>
            <a:r>
              <a:rPr lang="en-US"/>
              <a:t>.</a:t>
            </a:r>
            <a:br>
              <a:rPr lang="en-US"/>
            </a:br>
            <a:endParaRPr/>
          </a:p>
          <a:p>
            <a:pPr indent="0" lvl="0" marL="114300" rtl="0" algn="ctr">
              <a:lnSpc>
                <a:spcPct val="90000"/>
              </a:lnSpc>
              <a:spcBef>
                <a:spcPts val="1000"/>
              </a:spcBef>
              <a:spcAft>
                <a:spcPts val="0"/>
              </a:spcAft>
              <a:buSzPts val="1800"/>
              <a:buNone/>
            </a:pPr>
            <a:r>
              <a:rPr lang="en-US"/>
              <a:t>Ο δημιουργός και οποιοσδήποτε στον οποίο δώσει την άδεια είναι οι μόνοι που έχουν το αποκλειστικό δικαίωμα να αναπαράγουν το έργο.</a:t>
            </a:r>
            <a:endParaRPr/>
          </a:p>
        </p:txBody>
      </p:sp>
      <p:pic>
        <p:nvPicPr>
          <p:cNvPr id="234" name="Google Shape;234;p15"/>
          <p:cNvPicPr preferRelativeResize="0"/>
          <p:nvPr>
            <p:ph idx="2" type="body"/>
          </p:nvPr>
        </p:nvPicPr>
        <p:blipFill rotWithShape="1">
          <a:blip r:embed="rId5">
            <a:alphaModFix/>
          </a:blip>
          <a:srcRect b="0" l="0" r="0" t="0"/>
          <a:stretch/>
        </p:blipFill>
        <p:spPr>
          <a:xfrm>
            <a:off x="6764311" y="1253331"/>
            <a:ext cx="4351338" cy="43513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Πνευματικά δικαιώματα - άδειες Creative Commons</a:t>
            </a:r>
            <a:endParaRPr/>
          </a:p>
        </p:txBody>
      </p:sp>
      <p:pic>
        <p:nvPicPr>
          <p:cNvPr id="241" name="Google Shape;241;p1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2" name="Google Shape;242;p1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43" name="Google Shape;243;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sp>
        <p:nvSpPr>
          <p:cNvPr id="244" name="Google Shape;244;p16"/>
          <p:cNvSpPr txBox="1"/>
          <p:nvPr>
            <p:ph idx="1" type="body"/>
          </p:nvPr>
        </p:nvSpPr>
        <p:spPr>
          <a:xfrm>
            <a:off x="838200" y="1825625"/>
            <a:ext cx="53340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108108"/>
              <a:buNone/>
            </a:pPr>
            <a:r>
              <a:rPr lang="en-US" sz="2400"/>
              <a:t>Υπάρχουν 6 τύποι αδειών Creative Commons:</a:t>
            </a:r>
            <a:endParaRPr/>
          </a:p>
          <a:p>
            <a:pPr indent="0" lvl="0" marL="0" rtl="0" algn="l">
              <a:lnSpc>
                <a:spcPct val="90000"/>
              </a:lnSpc>
              <a:spcBef>
                <a:spcPts val="0"/>
              </a:spcBef>
              <a:spcAft>
                <a:spcPts val="0"/>
              </a:spcAft>
              <a:buSzPct val="92664"/>
              <a:buNone/>
            </a:pPr>
            <a:r>
              <a:t/>
            </a:r>
            <a:endParaRPr/>
          </a:p>
          <a:p>
            <a:pPr indent="-365125" lvl="1" marL="541338" rtl="0" algn="l">
              <a:lnSpc>
                <a:spcPct val="90000"/>
              </a:lnSpc>
              <a:spcBef>
                <a:spcPts val="500"/>
              </a:spcBef>
              <a:spcAft>
                <a:spcPts val="0"/>
              </a:spcAft>
              <a:buSzPct val="108108"/>
              <a:buFont typeface="Calibri"/>
              <a:buAutoNum type="arabicPeriod"/>
            </a:pPr>
            <a:r>
              <a:rPr lang="en-US"/>
              <a:t>Αναφορά Δημιουργού (CC BY)</a:t>
            </a:r>
            <a:endParaRPr/>
          </a:p>
          <a:p>
            <a:pPr indent="-365125" lvl="1" marL="541338" rtl="0" algn="l">
              <a:lnSpc>
                <a:spcPct val="90000"/>
              </a:lnSpc>
              <a:spcBef>
                <a:spcPts val="500"/>
              </a:spcBef>
              <a:spcAft>
                <a:spcPts val="0"/>
              </a:spcAft>
              <a:buSzPct val="108108"/>
              <a:buFont typeface="Calibri"/>
              <a:buAutoNum type="arabicPeriod"/>
            </a:pPr>
            <a:r>
              <a:rPr lang="en-US"/>
              <a:t>Αναφορά Δημιουργού – Παρόμοια Διανομή (CC BY-SA)</a:t>
            </a:r>
            <a:endParaRPr/>
          </a:p>
          <a:p>
            <a:pPr indent="-365125" lvl="1" marL="541338" rtl="0" algn="l">
              <a:lnSpc>
                <a:spcPct val="90000"/>
              </a:lnSpc>
              <a:spcBef>
                <a:spcPts val="500"/>
              </a:spcBef>
              <a:spcAft>
                <a:spcPts val="0"/>
              </a:spcAft>
              <a:buSzPct val="108108"/>
              <a:buFont typeface="Calibri"/>
              <a:buAutoNum type="arabicPeriod"/>
            </a:pPr>
            <a:r>
              <a:rPr lang="en-US"/>
              <a:t>Αναφορά Δημιουργού – Όχι Παράγωγα Έργα (CC BY-ND)</a:t>
            </a:r>
            <a:endParaRPr/>
          </a:p>
          <a:p>
            <a:pPr indent="-365125" lvl="1" marL="541338" rtl="0" algn="l">
              <a:lnSpc>
                <a:spcPct val="90000"/>
              </a:lnSpc>
              <a:spcBef>
                <a:spcPts val="500"/>
              </a:spcBef>
              <a:spcAft>
                <a:spcPts val="0"/>
              </a:spcAft>
              <a:buSzPct val="108108"/>
              <a:buFont typeface="Calibri"/>
              <a:buAutoNum type="arabicPeriod"/>
            </a:pPr>
            <a:r>
              <a:rPr lang="en-US"/>
              <a:t>Αναφορά Δημιουργού – Μη Εμπορική Χρήση (CC BY-NC)</a:t>
            </a:r>
            <a:endParaRPr/>
          </a:p>
          <a:p>
            <a:pPr indent="-365125" lvl="1" marL="541338" rtl="0" algn="l">
              <a:lnSpc>
                <a:spcPct val="90000"/>
              </a:lnSpc>
              <a:spcBef>
                <a:spcPts val="500"/>
              </a:spcBef>
              <a:spcAft>
                <a:spcPts val="0"/>
              </a:spcAft>
              <a:buSzPct val="108108"/>
              <a:buFont typeface="Calibri"/>
              <a:buAutoNum type="arabicPeriod"/>
            </a:pPr>
            <a:r>
              <a:rPr lang="en-US"/>
              <a:t>Αναφορά Δημιουργού – Μη Εμπορική Χρήση – Παρόμοια Διανομή (CC BY-NC-SA)</a:t>
            </a:r>
            <a:endParaRPr/>
          </a:p>
          <a:p>
            <a:pPr indent="-365125" lvl="1" marL="541338" rtl="0" algn="l">
              <a:lnSpc>
                <a:spcPct val="90000"/>
              </a:lnSpc>
              <a:spcBef>
                <a:spcPts val="500"/>
              </a:spcBef>
              <a:spcAft>
                <a:spcPts val="0"/>
              </a:spcAft>
              <a:buSzPct val="108108"/>
              <a:buFont typeface="Calibri"/>
              <a:buAutoNum type="arabicPeriod"/>
            </a:pPr>
            <a:r>
              <a:rPr lang="en-US"/>
              <a:t>Αναφορά Δημιουργού – Μη Εμπορική Χρήση – Όχι Παράγωγα Έργα (CC BY-NC-ND)</a:t>
            </a:r>
            <a:endParaRPr/>
          </a:p>
          <a:p>
            <a:pPr indent="0" lvl="0" marL="0" rtl="0" algn="l">
              <a:lnSpc>
                <a:spcPct val="90000"/>
              </a:lnSpc>
              <a:spcBef>
                <a:spcPts val="1000"/>
              </a:spcBef>
              <a:spcAft>
                <a:spcPts val="0"/>
              </a:spcAft>
              <a:buClr>
                <a:schemeClr val="dk1"/>
              </a:buClr>
              <a:buSzPct val="108108"/>
              <a:buNone/>
            </a:pPr>
            <a:r>
              <a:t/>
            </a:r>
            <a:endParaRPr/>
          </a:p>
        </p:txBody>
      </p:sp>
      <p:pic>
        <p:nvPicPr>
          <p:cNvPr id="245" name="Google Shape;245;p16"/>
          <p:cNvPicPr preferRelativeResize="0"/>
          <p:nvPr/>
        </p:nvPicPr>
        <p:blipFill rotWithShape="1">
          <a:blip r:embed="rId5">
            <a:alphaModFix/>
          </a:blip>
          <a:srcRect b="0" l="0" r="0" t="0"/>
          <a:stretch/>
        </p:blipFill>
        <p:spPr>
          <a:xfrm>
            <a:off x="6464261" y="1719648"/>
            <a:ext cx="5182049" cy="38834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17"/>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251" name="Google Shape;251;p17"/>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252" name="Google Shape;252;p17"/>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17"/>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17"/>
          <p:cNvSpPr/>
          <p:nvPr/>
        </p:nvSpPr>
        <p:spPr>
          <a:xfrm>
            <a:off x="3832264" y="635591"/>
            <a:ext cx="7017988"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a:p>
        </p:txBody>
      </p:sp>
      <p:pic>
        <p:nvPicPr>
          <p:cNvPr id="255" name="Google Shape;255;p17"/>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256" name="Google Shape;256;p17"/>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257" name="Google Shape;257;p17"/>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258" name="Google Shape;258;p17"/>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259" name="Google Shape;259;p17"/>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260" name="Google Shape;260;p17"/>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Αριθμός έργου: 2022-1-AT01-KA220-ADU-00008513</a:t>
            </a:r>
            <a:endParaRPr b="0" i="0" sz="1800" u="none" cap="none" strike="noStrike">
              <a:solidFill>
                <a:srgbClr val="000000"/>
              </a:solidFill>
              <a:latin typeface="Calibri"/>
              <a:ea typeface="Calibri"/>
              <a:cs typeface="Calibri"/>
              <a:sym typeface="Calibri"/>
            </a:endParaRPr>
          </a:p>
        </p:txBody>
      </p:sp>
      <p:pic>
        <p:nvPicPr>
          <p:cNvPr id="261" name="Google Shape;261;p17"/>
          <p:cNvPicPr preferRelativeResize="0"/>
          <p:nvPr/>
        </p:nvPicPr>
        <p:blipFill rotWithShape="1">
          <a:blip r:embed="rId10">
            <a:alphaModFix/>
          </a:blip>
          <a:srcRect b="0" l="0" r="0" t="0"/>
          <a:stretch/>
        </p:blipFill>
        <p:spPr>
          <a:xfrm>
            <a:off x="5828788" y="3491779"/>
            <a:ext cx="3540351" cy="6392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idx="1" type="body"/>
          </p:nvPr>
        </p:nvSpPr>
        <p:spPr>
          <a:xfrm>
            <a:off x="0" y="668337"/>
            <a:ext cx="5157787" cy="585428"/>
          </a:xfrm>
          <a:prstGeom prst="rect">
            <a:avLst/>
          </a:prstGeom>
          <a:noFill/>
          <a:ln>
            <a:noFill/>
          </a:ln>
        </p:spPr>
        <p:txBody>
          <a:bodyPr anchorCtr="0" anchor="b" bIns="45700" lIns="91425" spcFirstLastPara="1" rIns="91425" wrap="square" tIns="45700">
            <a:noAutofit/>
          </a:bodyPr>
          <a:lstStyle/>
          <a:p>
            <a:pPr indent="-228600" lvl="0" marL="457200" rtl="0" algn="ctr">
              <a:lnSpc>
                <a:spcPct val="90000"/>
              </a:lnSpc>
              <a:spcBef>
                <a:spcPts val="1000"/>
              </a:spcBef>
              <a:spcAft>
                <a:spcPts val="0"/>
              </a:spcAft>
              <a:buSzPts val="2400"/>
              <a:buNone/>
            </a:pPr>
            <a:r>
              <a:rPr b="0" lang="en-US" sz="2800">
                <a:solidFill>
                  <a:schemeClr val="accent1"/>
                </a:solidFill>
              </a:rPr>
              <a:t>Στόχοι της συνεδρίας:</a:t>
            </a:r>
            <a:endParaRPr b="0" sz="2800">
              <a:solidFill>
                <a:schemeClr val="accent1"/>
              </a:solidFill>
            </a:endParaRPr>
          </a:p>
        </p:txBody>
      </p:sp>
      <p:sp>
        <p:nvSpPr>
          <p:cNvPr id="101" name="Google Shape;101;p2"/>
          <p:cNvSpPr txBox="1"/>
          <p:nvPr>
            <p:ph idx="2" type="body"/>
          </p:nvPr>
        </p:nvSpPr>
        <p:spPr>
          <a:xfrm>
            <a:off x="839788" y="1338606"/>
            <a:ext cx="5157787" cy="4851057"/>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SzPct val="108108"/>
              <a:buChar char="•"/>
            </a:pPr>
            <a:r>
              <a:rPr lang="en-US"/>
              <a:t>Να θυμηθείτε τους διαφορετικούς τύπους ψηφιακού περιεχομένου για τον τομέα GLAM</a:t>
            </a:r>
            <a:endParaRPr/>
          </a:p>
          <a:p>
            <a:pPr indent="-228600" lvl="0" marL="228600" rtl="0" algn="l">
              <a:lnSpc>
                <a:spcPct val="90000"/>
              </a:lnSpc>
              <a:spcBef>
                <a:spcPts val="0"/>
              </a:spcBef>
              <a:spcAft>
                <a:spcPts val="0"/>
              </a:spcAft>
              <a:buSzPct val="108108"/>
              <a:buChar char="•"/>
            </a:pPr>
            <a:r>
              <a:rPr lang="en-US"/>
              <a:t>Να θυμηθείτε τον τρόπο δημιουργίας μιας ψηφιακής συλλογής στον τομέα GLAM</a:t>
            </a:r>
            <a:endParaRPr/>
          </a:p>
          <a:p>
            <a:pPr indent="-228600" lvl="0" marL="228600" rtl="0" algn="l">
              <a:lnSpc>
                <a:spcPct val="90000"/>
              </a:lnSpc>
              <a:spcBef>
                <a:spcPts val="0"/>
              </a:spcBef>
              <a:spcAft>
                <a:spcPts val="0"/>
              </a:spcAft>
              <a:buSzPct val="108108"/>
              <a:buChar char="•"/>
            </a:pPr>
            <a:r>
              <a:rPr lang="en-US"/>
              <a:t>Να θυμηθείτε τον τρόπο χρήσης και κοινοποίησης του ψηφιακού περιεχομένου με νόμιμο και ηθικό τρόπο </a:t>
            </a:r>
            <a:endParaRPr/>
          </a:p>
          <a:p>
            <a:pPr indent="-228600" lvl="0" marL="228600" rtl="0" algn="l">
              <a:lnSpc>
                <a:spcPct val="90000"/>
              </a:lnSpc>
              <a:spcBef>
                <a:spcPts val="0"/>
              </a:spcBef>
              <a:spcAft>
                <a:spcPts val="0"/>
              </a:spcAft>
              <a:buSzPct val="108108"/>
              <a:buChar char="•"/>
            </a:pPr>
            <a:r>
              <a:rPr lang="en-US"/>
              <a:t>Να θυμηθείτε τους διαφορετικούς τύπους πνευματικών δικαιωμάτων και τα δικαιώματα που χορηγούνται</a:t>
            </a:r>
            <a:endParaRPr/>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p:txBody>
      </p:sp>
      <p:sp>
        <p:nvSpPr>
          <p:cNvPr id="102" name="Google Shape;102;p2"/>
          <p:cNvSpPr txBox="1"/>
          <p:nvPr>
            <p:ph idx="4" type="body"/>
          </p:nvPr>
        </p:nvSpPr>
        <p:spPr>
          <a:xfrm>
            <a:off x="6172200" y="1338606"/>
            <a:ext cx="5183188" cy="485105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SzPct val="108108"/>
              <a:buNone/>
            </a:pPr>
            <a:r>
              <a:rPr lang="en-US"/>
              <a:t>Με την ολοκλήρωση αυτών των εργασιών, αναμένεται ότι ο εκπαιδευόμενος θα: </a:t>
            </a:r>
            <a:endParaRPr/>
          </a:p>
          <a:p>
            <a:pPr indent="-228600" lvl="0" marL="228600" rtl="0" algn="l">
              <a:lnSpc>
                <a:spcPct val="90000"/>
              </a:lnSpc>
              <a:spcBef>
                <a:spcPts val="1000"/>
              </a:spcBef>
              <a:spcAft>
                <a:spcPts val="0"/>
              </a:spcAft>
              <a:buSzPct val="108108"/>
              <a:buChar char="•"/>
            </a:pPr>
            <a:r>
              <a:rPr lang="en-US"/>
              <a:t>Προσδιορίζει τους τύπους ψηφιακού περιεχομένου για τον τομέα GLAM</a:t>
            </a:r>
            <a:endParaRPr/>
          </a:p>
          <a:p>
            <a:pPr indent="-228600" lvl="0" marL="228600" rtl="0" algn="l">
              <a:lnSpc>
                <a:spcPct val="90000"/>
              </a:lnSpc>
              <a:spcBef>
                <a:spcPts val="1000"/>
              </a:spcBef>
              <a:spcAft>
                <a:spcPts val="0"/>
              </a:spcAft>
              <a:buSzPct val="108108"/>
              <a:buChar char="•"/>
            </a:pPr>
            <a:r>
              <a:rPr lang="en-US"/>
              <a:t>Δημιουργεί ψηφιακή συλλογή στον τομέα GLAM</a:t>
            </a:r>
            <a:endParaRPr/>
          </a:p>
          <a:p>
            <a:pPr indent="-228600" lvl="0" marL="228600" rtl="0" algn="l">
              <a:lnSpc>
                <a:spcPct val="90000"/>
              </a:lnSpc>
              <a:spcBef>
                <a:spcPts val="1000"/>
              </a:spcBef>
              <a:spcAft>
                <a:spcPts val="0"/>
              </a:spcAft>
              <a:buSzPct val="108108"/>
              <a:buChar char="•"/>
            </a:pPr>
            <a:r>
              <a:rPr lang="en-US"/>
              <a:t>Χρησιμοποιεί και θα κοινοποιεί ψηφιακό περιεχόμενο με νόμιμο και ηθικό τρόπο</a:t>
            </a:r>
            <a:endParaRPr/>
          </a:p>
          <a:p>
            <a:pPr indent="-228600" lvl="0" marL="228600" rtl="0" algn="l">
              <a:lnSpc>
                <a:spcPct val="90000"/>
              </a:lnSpc>
              <a:spcBef>
                <a:spcPts val="1000"/>
              </a:spcBef>
              <a:spcAft>
                <a:spcPts val="0"/>
              </a:spcAft>
              <a:buSzPct val="108108"/>
              <a:buChar char="•"/>
            </a:pPr>
            <a:r>
              <a:rPr lang="en-US"/>
              <a:t>Εξοικειωθεί με τα δικαιώματα που χορηγούνται από τα πνευματικά δικαιώματα</a:t>
            </a:r>
            <a:endParaRPr/>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p:txBody>
      </p:sp>
      <p:pic>
        <p:nvPicPr>
          <p:cNvPr id="103" name="Google Shape;103;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4" name="Google Shape;104;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5" name="Google Shape;105;p2"/>
          <p:cNvSpPr txBox="1"/>
          <p:nvPr/>
        </p:nvSpPr>
        <p:spPr>
          <a:xfrm>
            <a:off x="5753745" y="685745"/>
            <a:ext cx="5157787" cy="585428"/>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None/>
            </a:pPr>
            <a:r>
              <a:rPr b="0" i="0" lang="en-US" sz="2800" u="none" cap="none" strike="noStrike">
                <a:solidFill>
                  <a:schemeClr val="accent1"/>
                </a:solidFill>
                <a:latin typeface="Calibri"/>
                <a:ea typeface="Calibri"/>
                <a:cs typeface="Calibri"/>
                <a:sym typeface="Calibri"/>
              </a:rPr>
              <a:t>Μαθησιακά αποτελέσματα:</a:t>
            </a:r>
            <a:endParaRPr b="0" i="0" sz="2800" u="none" cap="none" strike="noStrike">
              <a:solidFill>
                <a:schemeClr val="accen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idx="1" type="body"/>
          </p:nvPr>
        </p:nvSpPr>
        <p:spPr>
          <a:xfrm>
            <a:off x="968133" y="1774343"/>
            <a:ext cx="3932237"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t/>
            </a:r>
            <a:endParaRPr/>
          </a:p>
          <a:p>
            <a:pPr indent="0" lvl="0" marL="0" rtl="0" algn="l">
              <a:lnSpc>
                <a:spcPct val="90000"/>
              </a:lnSpc>
              <a:spcBef>
                <a:spcPts val="1000"/>
              </a:spcBef>
              <a:spcAft>
                <a:spcPts val="0"/>
              </a:spcAft>
              <a:buClr>
                <a:schemeClr val="dk1"/>
              </a:buClr>
              <a:buSzPts val="1600"/>
              <a:buNone/>
            </a:pPr>
            <a:r>
              <a:t/>
            </a:r>
            <a:endParaRPr/>
          </a:p>
          <a:p>
            <a:pPr indent="0" lvl="0" marL="0" rtl="0" algn="ctr">
              <a:lnSpc>
                <a:spcPct val="90000"/>
              </a:lnSpc>
              <a:spcBef>
                <a:spcPts val="1000"/>
              </a:spcBef>
              <a:spcAft>
                <a:spcPts val="0"/>
              </a:spcAft>
              <a:buSzPts val="5200"/>
              <a:buNone/>
            </a:pPr>
            <a:r>
              <a:rPr lang="en-US" sz="5200"/>
              <a:t>Ψηφιακό Περιεχόμενο</a:t>
            </a:r>
            <a:endParaRPr sz="5200"/>
          </a:p>
          <a:p>
            <a:pPr indent="0" lvl="0" marL="0" rtl="0" algn="l">
              <a:lnSpc>
                <a:spcPct val="90000"/>
              </a:lnSpc>
              <a:spcBef>
                <a:spcPts val="1000"/>
              </a:spcBef>
              <a:spcAft>
                <a:spcPts val="0"/>
              </a:spcAft>
              <a:buClr>
                <a:schemeClr val="dk1"/>
              </a:buClr>
              <a:buSzPts val="1600"/>
              <a:buNone/>
            </a:pPr>
            <a:r>
              <a:t/>
            </a:r>
            <a:endParaRPr/>
          </a:p>
          <a:p>
            <a:pPr indent="0" lvl="0" marL="0" rtl="0" algn="l">
              <a:lnSpc>
                <a:spcPct val="90000"/>
              </a:lnSpc>
              <a:spcBef>
                <a:spcPts val="1000"/>
              </a:spcBef>
              <a:spcAft>
                <a:spcPts val="0"/>
              </a:spcAft>
              <a:buClr>
                <a:schemeClr val="dk1"/>
              </a:buClr>
              <a:buSzPts val="1600"/>
              <a:buNone/>
            </a:pPr>
            <a:r>
              <a:t/>
            </a:r>
            <a:endParaRPr/>
          </a:p>
          <a:p>
            <a:pPr indent="0" lvl="0" marL="0" rtl="0" algn="l">
              <a:lnSpc>
                <a:spcPct val="90000"/>
              </a:lnSpc>
              <a:spcBef>
                <a:spcPts val="1000"/>
              </a:spcBef>
              <a:spcAft>
                <a:spcPts val="0"/>
              </a:spcAft>
              <a:buClr>
                <a:schemeClr val="dk1"/>
              </a:buClr>
              <a:buSzPts val="1600"/>
              <a:buNone/>
            </a:pPr>
            <a:r>
              <a:rPr lang="en-US"/>
              <a:t> </a:t>
            </a:r>
            <a:endParaRPr/>
          </a:p>
        </p:txBody>
      </p:sp>
      <p:pic>
        <p:nvPicPr>
          <p:cNvPr id="111" name="Google Shape;111;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13" name="Google Shape;113;p3"/>
          <p:cNvSpPr/>
          <p:nvPr/>
        </p:nvSpPr>
        <p:spPr>
          <a:xfrm>
            <a:off x="1196892" y="39631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14" name="Google Shape;114;p3"/>
          <p:cNvPicPr preferRelativeResize="0"/>
          <p:nvPr>
            <p:ph idx="2" type="pic"/>
          </p:nvPr>
        </p:nvPicPr>
        <p:blipFill rotWithShape="1">
          <a:blip r:embed="rId5">
            <a:alphaModFix/>
          </a:blip>
          <a:srcRect b="0" l="55" r="53" t="0"/>
          <a:stretch/>
        </p:blipFill>
        <p:spPr>
          <a:xfrm>
            <a:off x="5183188" y="987425"/>
            <a:ext cx="6172200" cy="4873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Τι είναι η δημιουργία ψηφιακού περιεχομένου;</a:t>
            </a:r>
            <a:endParaRPr/>
          </a:p>
        </p:txBody>
      </p:sp>
      <p:pic>
        <p:nvPicPr>
          <p:cNvPr id="121" name="Google Shape;121;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2" name="Google Shape;122;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4650095.jpg" id="123" name="Google Shape;123;p4"/>
          <p:cNvPicPr preferRelativeResize="0"/>
          <p:nvPr>
            <p:ph idx="2" type="body"/>
          </p:nvPr>
        </p:nvPicPr>
        <p:blipFill rotWithShape="1">
          <a:blip r:embed="rId5">
            <a:alphaModFix/>
          </a:blip>
          <a:srcRect b="0" l="0" r="0" t="0"/>
          <a:stretch/>
        </p:blipFill>
        <p:spPr>
          <a:xfrm>
            <a:off x="6596296" y="1637366"/>
            <a:ext cx="4351338" cy="4351338"/>
          </a:xfrm>
          <a:prstGeom prst="rect">
            <a:avLst/>
          </a:prstGeom>
          <a:noFill/>
          <a:ln>
            <a:noFill/>
          </a:ln>
        </p:spPr>
      </p:pic>
      <p:sp>
        <p:nvSpPr>
          <p:cNvPr id="124" name="Google Shape;124;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114300" rtl="0" algn="l">
              <a:lnSpc>
                <a:spcPct val="90000"/>
              </a:lnSpc>
              <a:spcBef>
                <a:spcPts val="1000"/>
              </a:spcBef>
              <a:spcAft>
                <a:spcPts val="0"/>
              </a:spcAft>
              <a:buSzPts val="1800"/>
              <a:buNone/>
            </a:pPr>
            <a:r>
              <a:rPr lang="en-US"/>
              <a:t>Δημιουργία ψηφιακού περιεχομένου σημαίνει </a:t>
            </a:r>
            <a:r>
              <a:rPr b="1" lang="en-US"/>
              <a:t>δημιουργία και κοινοποίηση περιεχομένου στο διαδίκτυο</a:t>
            </a:r>
            <a:r>
              <a:rPr lang="en-US"/>
              <a:t>, όπως είναι οι ιστότοποι και τα μέσα κοινωνικής δικτύωσης.</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Τύποι ψηφιακού περιεχομένου για τον τομέα GLAM</a:t>
            </a:r>
            <a:endParaRPr/>
          </a:p>
        </p:txBody>
      </p:sp>
      <p:sp>
        <p:nvSpPr>
          <p:cNvPr id="131" name="Google Shape;1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342900" lvl="0" marL="457200" rtl="0" algn="l">
              <a:lnSpc>
                <a:spcPct val="90000"/>
              </a:lnSpc>
              <a:spcBef>
                <a:spcPts val="1000"/>
              </a:spcBef>
              <a:spcAft>
                <a:spcPts val="0"/>
              </a:spcAft>
              <a:buClr>
                <a:schemeClr val="dk1"/>
              </a:buClr>
              <a:buSzPct val="75630"/>
              <a:buChar char="•"/>
            </a:pPr>
            <a:r>
              <a:rPr b="1" lang="en-US"/>
              <a:t>Ψηφιακά αρχεία, έργα τέχνης και εικόνες</a:t>
            </a:r>
            <a:br>
              <a:rPr b="1" lang="en-US"/>
            </a:br>
            <a:endParaRPr b="1"/>
          </a:p>
          <a:p>
            <a:pPr indent="-342900" lvl="0" marL="457200" rtl="0" algn="l">
              <a:lnSpc>
                <a:spcPct val="90000"/>
              </a:lnSpc>
              <a:spcBef>
                <a:spcPts val="1000"/>
              </a:spcBef>
              <a:spcAft>
                <a:spcPts val="0"/>
              </a:spcAft>
              <a:buClr>
                <a:schemeClr val="dk1"/>
              </a:buClr>
              <a:buSzPct val="75630"/>
              <a:buChar char="•"/>
            </a:pPr>
            <a:r>
              <a:rPr b="1" lang="en-US"/>
              <a:t>Παρουσιάσεις πολυμέσων</a:t>
            </a:r>
            <a:br>
              <a:rPr b="1" lang="en-US"/>
            </a:br>
            <a:endParaRPr b="1"/>
          </a:p>
          <a:p>
            <a:pPr indent="-342900" lvl="0" marL="457200" rtl="0" algn="l">
              <a:lnSpc>
                <a:spcPct val="90000"/>
              </a:lnSpc>
              <a:spcBef>
                <a:spcPts val="1000"/>
              </a:spcBef>
              <a:spcAft>
                <a:spcPts val="0"/>
              </a:spcAft>
              <a:buClr>
                <a:schemeClr val="dk1"/>
              </a:buClr>
              <a:buSzPct val="75630"/>
              <a:buChar char="•"/>
            </a:pPr>
            <a:r>
              <a:rPr b="1" lang="en-US"/>
              <a:t>Ψηφιακές εκθέσεις</a:t>
            </a:r>
            <a:br>
              <a:rPr b="1" lang="en-US"/>
            </a:br>
            <a:endParaRPr b="1"/>
          </a:p>
          <a:p>
            <a:pPr indent="-342900" lvl="0" marL="457200" rtl="0" algn="l">
              <a:lnSpc>
                <a:spcPct val="90000"/>
              </a:lnSpc>
              <a:spcBef>
                <a:spcPts val="1000"/>
              </a:spcBef>
              <a:spcAft>
                <a:spcPts val="0"/>
              </a:spcAft>
              <a:buClr>
                <a:schemeClr val="dk1"/>
              </a:buClr>
              <a:buSzPct val="75630"/>
              <a:buChar char="•"/>
            </a:pPr>
            <a:r>
              <a:rPr b="1" lang="en-US"/>
              <a:t>Ψηφιακή αφήγηση ιστοριών</a:t>
            </a:r>
            <a:br>
              <a:rPr b="1" lang="en-US"/>
            </a:br>
            <a:endParaRPr b="1"/>
          </a:p>
          <a:p>
            <a:pPr indent="-342900" lvl="0" marL="457200" rtl="0" algn="l">
              <a:lnSpc>
                <a:spcPct val="90000"/>
              </a:lnSpc>
              <a:spcBef>
                <a:spcPts val="1000"/>
              </a:spcBef>
              <a:spcAft>
                <a:spcPts val="0"/>
              </a:spcAft>
              <a:buClr>
                <a:schemeClr val="dk1"/>
              </a:buClr>
              <a:buSzPct val="75630"/>
              <a:buChar char="•"/>
            </a:pPr>
            <a:r>
              <a:rPr b="1" lang="en-US"/>
              <a:t>Εκπαιδευτικοί πόροι</a:t>
            </a:r>
            <a:br>
              <a:rPr b="1" lang="en-US"/>
            </a:br>
            <a:endParaRPr b="1"/>
          </a:p>
          <a:p>
            <a:pPr indent="-342900" lvl="0" marL="457200" rtl="0" algn="l">
              <a:lnSpc>
                <a:spcPct val="90000"/>
              </a:lnSpc>
              <a:spcBef>
                <a:spcPts val="1000"/>
              </a:spcBef>
              <a:spcAft>
                <a:spcPts val="0"/>
              </a:spcAft>
              <a:buClr>
                <a:schemeClr val="dk1"/>
              </a:buClr>
              <a:buSzPct val="75630"/>
              <a:buChar char="•"/>
            </a:pPr>
            <a:r>
              <a:rPr b="1" lang="en-US"/>
              <a:t>Περιεχόμενο μέσων κοινωνικής δικτύωσης</a:t>
            </a:r>
            <a:endParaRPr/>
          </a:p>
          <a:p>
            <a:pPr indent="-50800" lvl="0" marL="228600" rtl="0" algn="l">
              <a:lnSpc>
                <a:spcPct val="90000"/>
              </a:lnSpc>
              <a:spcBef>
                <a:spcPts val="1000"/>
              </a:spcBef>
              <a:spcAft>
                <a:spcPts val="0"/>
              </a:spcAft>
              <a:buClr>
                <a:schemeClr val="dk1"/>
              </a:buClr>
              <a:buSzPct val="117647"/>
              <a:buNone/>
            </a:pPr>
            <a:r>
              <a:t/>
            </a:r>
            <a:endParaRPr/>
          </a:p>
          <a:p>
            <a:pPr indent="-50800" lvl="0" marL="228600" rtl="0" algn="l">
              <a:lnSpc>
                <a:spcPct val="90000"/>
              </a:lnSpc>
              <a:spcBef>
                <a:spcPts val="1000"/>
              </a:spcBef>
              <a:spcAft>
                <a:spcPts val="0"/>
              </a:spcAft>
              <a:buClr>
                <a:schemeClr val="dk1"/>
              </a:buClr>
              <a:buSzPct val="117647"/>
              <a:buNone/>
            </a:pPr>
            <a:r>
              <a:t/>
            </a:r>
            <a:endParaRPr/>
          </a:p>
          <a:p>
            <a:pPr indent="-50800" lvl="0" marL="228600" rtl="0" algn="l">
              <a:lnSpc>
                <a:spcPct val="90000"/>
              </a:lnSpc>
              <a:spcBef>
                <a:spcPts val="1000"/>
              </a:spcBef>
              <a:spcAft>
                <a:spcPts val="0"/>
              </a:spcAft>
              <a:buClr>
                <a:schemeClr val="dk1"/>
              </a:buClr>
              <a:buSzPct val="117647"/>
              <a:buNone/>
            </a:pPr>
            <a:r>
              <a:t/>
            </a:r>
            <a:endParaRPr/>
          </a:p>
          <a:p>
            <a:pPr indent="-1586" lvl="0" marL="179388" rtl="0" algn="l">
              <a:lnSpc>
                <a:spcPct val="90000"/>
              </a:lnSpc>
              <a:spcBef>
                <a:spcPts val="1000"/>
              </a:spcBef>
              <a:spcAft>
                <a:spcPts val="0"/>
              </a:spcAft>
              <a:buClr>
                <a:schemeClr val="dk1"/>
              </a:buClr>
              <a:buSzPct val="117647"/>
              <a:buNone/>
            </a:pPr>
            <a:r>
              <a:t/>
            </a:r>
            <a:endParaRPr/>
          </a:p>
          <a:p>
            <a:pPr indent="-1586" lvl="0" marL="179388" rtl="0" algn="l">
              <a:lnSpc>
                <a:spcPct val="90000"/>
              </a:lnSpc>
              <a:spcBef>
                <a:spcPts val="1000"/>
              </a:spcBef>
              <a:spcAft>
                <a:spcPts val="0"/>
              </a:spcAft>
              <a:buClr>
                <a:schemeClr val="dk1"/>
              </a:buClr>
              <a:buSzPct val="117647"/>
              <a:buNone/>
            </a:pPr>
            <a:r>
              <a:t/>
            </a:r>
            <a:endParaRPr/>
          </a:p>
          <a:p>
            <a:pPr indent="-1586" lvl="0" marL="179388" rtl="0" algn="l">
              <a:lnSpc>
                <a:spcPct val="90000"/>
              </a:lnSpc>
              <a:spcBef>
                <a:spcPts val="1000"/>
              </a:spcBef>
              <a:spcAft>
                <a:spcPts val="0"/>
              </a:spcAft>
              <a:buClr>
                <a:schemeClr val="dk1"/>
              </a:buClr>
              <a:buSzPct val="117647"/>
              <a:buNone/>
            </a:pPr>
            <a:r>
              <a:t/>
            </a:r>
            <a:endParaRPr/>
          </a:p>
          <a:p>
            <a:pPr indent="-1586" lvl="0" marL="179388" rtl="0" algn="l">
              <a:lnSpc>
                <a:spcPct val="90000"/>
              </a:lnSpc>
              <a:spcBef>
                <a:spcPts val="1000"/>
              </a:spcBef>
              <a:spcAft>
                <a:spcPts val="0"/>
              </a:spcAft>
              <a:buClr>
                <a:schemeClr val="dk1"/>
              </a:buClr>
              <a:buSzPct val="117647"/>
              <a:buNone/>
            </a:pPr>
            <a:r>
              <a:t/>
            </a:r>
            <a:endParaRPr/>
          </a:p>
        </p:txBody>
      </p:sp>
      <p:pic>
        <p:nvPicPr>
          <p:cNvPr descr="gallery.jpg" id="132" name="Google Shape;132;p5"/>
          <p:cNvPicPr preferRelativeResize="0"/>
          <p:nvPr>
            <p:ph idx="2" type="body"/>
          </p:nvPr>
        </p:nvPicPr>
        <p:blipFill rotWithShape="1">
          <a:blip r:embed="rId3">
            <a:alphaModFix/>
          </a:blip>
          <a:srcRect b="0" l="0" r="0" t="0"/>
          <a:stretch/>
        </p:blipFill>
        <p:spPr>
          <a:xfrm>
            <a:off x="6678705" y="2201602"/>
            <a:ext cx="4392706" cy="2743850"/>
          </a:xfrm>
          <a:prstGeom prst="rect">
            <a:avLst/>
          </a:prstGeom>
          <a:noFill/>
          <a:ln>
            <a:noFill/>
          </a:ln>
        </p:spPr>
      </p:pic>
      <p:pic>
        <p:nvPicPr>
          <p:cNvPr id="133" name="Google Shape;133;p5"/>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134" name="Google Shape;134;p5"/>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txBox="1"/>
          <p:nvPr>
            <p:ph idx="1" type="body"/>
          </p:nvPr>
        </p:nvSpPr>
        <p:spPr>
          <a:xfrm>
            <a:off x="858802" y="1774343"/>
            <a:ext cx="3932237" cy="381158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SzPct val="100000"/>
              <a:buNone/>
            </a:pPr>
            <a:r>
              <a:rPr lang="en-US" sz="5200"/>
              <a:t>Ψηφιακή Συλλογή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140" name="Google Shape;140;p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1" name="Google Shape;141;p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42" name="Google Shape;142;p6"/>
          <p:cNvSpPr/>
          <p:nvPr/>
        </p:nvSpPr>
        <p:spPr>
          <a:xfrm>
            <a:off x="1087561" y="3656231"/>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descr="digital museum.png" id="143" name="Google Shape;143;p6"/>
          <p:cNvPicPr preferRelativeResize="0"/>
          <p:nvPr>
            <p:ph idx="2" type="pic"/>
          </p:nvPr>
        </p:nvPicPr>
        <p:blipFill rotWithShape="1">
          <a:blip r:embed="rId5">
            <a:alphaModFix/>
          </a:blip>
          <a:srcRect b="8725" l="0" r="0" t="8725"/>
          <a:stretch/>
        </p:blipFill>
        <p:spPr>
          <a:xfrm>
            <a:off x="6499412" y="1442159"/>
            <a:ext cx="4676682" cy="3692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Τι είναι η ψηφιακή συλλογή;</a:t>
            </a:r>
            <a:endParaRPr/>
          </a:p>
        </p:txBody>
      </p:sp>
      <p:pic>
        <p:nvPicPr>
          <p:cNvPr id="150" name="Google Shape;150;p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1" name="Google Shape;151;p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52" name="Google Shape;152;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114300" rtl="0" algn="l">
              <a:lnSpc>
                <a:spcPct val="90000"/>
              </a:lnSpc>
              <a:spcBef>
                <a:spcPts val="1000"/>
              </a:spcBef>
              <a:spcAft>
                <a:spcPts val="0"/>
              </a:spcAft>
              <a:buSzPts val="1800"/>
              <a:buNone/>
            </a:pPr>
            <a:r>
              <a:rPr lang="en-US"/>
              <a:t>Μια ψηφιακή συλλογή είναι μια συλλογή </a:t>
            </a:r>
            <a:r>
              <a:rPr b="1" lang="en-US"/>
              <a:t>υλικών που έχουν ψηφιοποιηθεί</a:t>
            </a:r>
            <a:r>
              <a:rPr lang="en-US"/>
              <a:t> και αντικειμένων που ήταν εξαρχής </a:t>
            </a:r>
            <a:r>
              <a:rPr b="1" lang="en-US"/>
              <a:t>ψηφιακά</a:t>
            </a:r>
            <a:r>
              <a:rPr lang="en-US"/>
              <a:t>.</a:t>
            </a:r>
            <a:br>
              <a:rPr lang="en-US"/>
            </a:br>
            <a:endParaRPr/>
          </a:p>
          <a:p>
            <a:pPr indent="0" lvl="0" marL="114300" rtl="0" algn="l">
              <a:lnSpc>
                <a:spcPct val="90000"/>
              </a:lnSpc>
              <a:spcBef>
                <a:spcPts val="1000"/>
              </a:spcBef>
              <a:spcAft>
                <a:spcPts val="0"/>
              </a:spcAft>
              <a:buSzPts val="1800"/>
              <a:buNone/>
            </a:pPr>
            <a:r>
              <a:rPr lang="en-US"/>
              <a:t>Είναι επίσης γνωστή ως </a:t>
            </a:r>
            <a:r>
              <a:rPr b="1" lang="en-US"/>
              <a:t>ψηφιακή βιβλιοθήκη</a:t>
            </a:r>
            <a:r>
              <a:rPr lang="en-US"/>
              <a:t>.</a:t>
            </a:r>
            <a:endParaRPr/>
          </a:p>
        </p:txBody>
      </p:sp>
      <p:pic>
        <p:nvPicPr>
          <p:cNvPr descr="art-gallery-expo-background_52683-68245.jpg" id="153" name="Google Shape;153;p7"/>
          <p:cNvPicPr preferRelativeResize="0"/>
          <p:nvPr>
            <p:ph idx="2" type="body"/>
          </p:nvPr>
        </p:nvPicPr>
        <p:blipFill rotWithShape="1">
          <a:blip r:embed="rId5">
            <a:alphaModFix/>
          </a:blip>
          <a:srcRect b="0" l="0" r="0" t="0"/>
          <a:stretch/>
        </p:blipFill>
        <p:spPr>
          <a:xfrm>
            <a:off x="6154270" y="2670782"/>
            <a:ext cx="5181600" cy="215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Πολιτική ανάπτυξης ψηφιακών συλλογών για τον τομέα GLAM</a:t>
            </a:r>
            <a:endParaRPr/>
          </a:p>
        </p:txBody>
      </p:sp>
      <p:sp>
        <p:nvSpPr>
          <p:cNvPr id="160" name="Google Shape;160;p8"/>
          <p:cNvSpPr txBox="1"/>
          <p:nvPr>
            <p:ph idx="1" type="body"/>
          </p:nvPr>
        </p:nvSpPr>
        <p:spPr>
          <a:xfrm>
            <a:off x="1098177" y="1720170"/>
            <a:ext cx="5181600" cy="4351338"/>
          </a:xfrm>
          <a:prstGeom prst="rect">
            <a:avLst/>
          </a:prstGeom>
          <a:noFill/>
          <a:ln>
            <a:noFill/>
          </a:ln>
        </p:spPr>
        <p:txBody>
          <a:bodyPr anchorCtr="0" anchor="t" bIns="45700" lIns="91425" spcFirstLastPara="1" rIns="91425" wrap="square" tIns="45700">
            <a:normAutofit/>
          </a:bodyPr>
          <a:lstStyle/>
          <a:p>
            <a:pPr indent="-179388" lvl="0" marL="179388" rtl="0" algn="l">
              <a:lnSpc>
                <a:spcPct val="90000"/>
              </a:lnSpc>
              <a:spcBef>
                <a:spcPts val="0"/>
              </a:spcBef>
              <a:spcAft>
                <a:spcPts val="0"/>
              </a:spcAft>
              <a:buSzPts val="2800"/>
              <a:buChar char="•"/>
            </a:pPr>
            <a:r>
              <a:rPr lang="en-US"/>
              <a:t>Περιεχόμενο</a:t>
            </a:r>
            <a:endParaRPr/>
          </a:p>
          <a:p>
            <a:pPr indent="0" lvl="0" marL="0" rtl="0" algn="l">
              <a:lnSpc>
                <a:spcPct val="90000"/>
              </a:lnSpc>
              <a:spcBef>
                <a:spcPts val="0"/>
              </a:spcBef>
              <a:spcAft>
                <a:spcPts val="0"/>
              </a:spcAft>
              <a:buSzPts val="2800"/>
              <a:buNone/>
            </a:pPr>
            <a:r>
              <a:t/>
            </a:r>
            <a:endParaRPr/>
          </a:p>
          <a:p>
            <a:pPr indent="-179388" lvl="0" marL="179388" rtl="0" algn="l">
              <a:lnSpc>
                <a:spcPct val="90000"/>
              </a:lnSpc>
              <a:spcBef>
                <a:spcPts val="0"/>
              </a:spcBef>
              <a:spcAft>
                <a:spcPts val="0"/>
              </a:spcAft>
              <a:buSzPts val="2800"/>
              <a:buChar char="•"/>
            </a:pPr>
            <a:r>
              <a:rPr lang="en-US"/>
              <a:t>Περιεχόμενο και κριτήρια επιλογής</a:t>
            </a:r>
            <a:endParaRPr/>
          </a:p>
          <a:p>
            <a:pPr indent="0" lvl="0" marL="0" rtl="0" algn="l">
              <a:lnSpc>
                <a:spcPct val="90000"/>
              </a:lnSpc>
              <a:spcBef>
                <a:spcPts val="0"/>
              </a:spcBef>
              <a:spcAft>
                <a:spcPts val="0"/>
              </a:spcAft>
              <a:buSzPts val="2800"/>
              <a:buNone/>
            </a:pPr>
            <a:r>
              <a:t/>
            </a:r>
            <a:endParaRPr/>
          </a:p>
          <a:p>
            <a:pPr indent="-179388" lvl="0" marL="179388" rtl="0" algn="l">
              <a:lnSpc>
                <a:spcPct val="90000"/>
              </a:lnSpc>
              <a:spcBef>
                <a:spcPts val="0"/>
              </a:spcBef>
              <a:spcAft>
                <a:spcPts val="0"/>
              </a:spcAft>
              <a:buSzPts val="2800"/>
              <a:buChar char="•"/>
            </a:pPr>
            <a:r>
              <a:rPr lang="en-US"/>
              <a:t>Εκτιμήσεις για τη διαθεσιμότητα των πόρων</a:t>
            </a:r>
            <a:endParaRPr/>
          </a:p>
          <a:p>
            <a:pPr indent="0" lvl="0" marL="0" rtl="0" algn="l">
              <a:lnSpc>
                <a:spcPct val="90000"/>
              </a:lnSpc>
              <a:spcBef>
                <a:spcPts val="0"/>
              </a:spcBef>
              <a:spcAft>
                <a:spcPts val="0"/>
              </a:spcAft>
              <a:buSzPts val="2800"/>
              <a:buNone/>
            </a:pPr>
            <a:r>
              <a:t/>
            </a:r>
            <a:endParaRPr/>
          </a:p>
          <a:p>
            <a:pPr indent="-179388" lvl="0" marL="179388" rtl="0" algn="l">
              <a:lnSpc>
                <a:spcPct val="90000"/>
              </a:lnSpc>
              <a:spcBef>
                <a:spcPts val="0"/>
              </a:spcBef>
              <a:spcAft>
                <a:spcPts val="0"/>
              </a:spcAft>
              <a:buSzPts val="2800"/>
              <a:buChar char="•"/>
            </a:pPr>
            <a:r>
              <a:rPr lang="en-US"/>
              <a:t>Διαδικασία ψηφιοποίησης</a:t>
            </a:r>
            <a:endParaRPr/>
          </a:p>
          <a:p>
            <a:pPr indent="0" lvl="0" marL="0" rtl="0" algn="l">
              <a:lnSpc>
                <a:spcPct val="90000"/>
              </a:lnSpc>
              <a:spcBef>
                <a:spcPts val="0"/>
              </a:spcBef>
              <a:spcAft>
                <a:spcPts val="0"/>
              </a:spcAft>
              <a:buSzPts val="2800"/>
              <a:buNone/>
            </a:pPr>
            <a:r>
              <a:t/>
            </a:r>
            <a:endParaRPr/>
          </a:p>
          <a:p>
            <a:pPr indent="-179388" lvl="0" marL="179388" rtl="0" algn="l">
              <a:lnSpc>
                <a:spcPct val="90000"/>
              </a:lnSpc>
              <a:spcBef>
                <a:spcPts val="0"/>
              </a:spcBef>
              <a:spcAft>
                <a:spcPts val="0"/>
              </a:spcAft>
              <a:buSzPts val="2800"/>
              <a:buChar char="•"/>
            </a:pPr>
            <a:r>
              <a:rPr lang="en-US"/>
              <a:t>Άδειες χρήσης και κοινοποίησης</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b="1"/>
          </a:p>
          <a:p>
            <a:pPr indent="-1586" lvl="0" marL="179388"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61" name="Google Shape;161;p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2" name="Google Shape;162;p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63" name="Google Shape;163;p8"/>
          <p:cNvPicPr preferRelativeResize="0"/>
          <p:nvPr>
            <p:ph idx="2" type="body"/>
          </p:nvPr>
        </p:nvPicPr>
        <p:blipFill rotWithShape="1">
          <a:blip r:embed="rId5">
            <a:alphaModFix/>
          </a:blip>
          <a:srcRect b="0" l="0" r="0" t="0"/>
          <a:stretch/>
        </p:blipFill>
        <p:spPr>
          <a:xfrm>
            <a:off x="6279777" y="2365266"/>
            <a:ext cx="5181600" cy="21245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9"/>
          <p:cNvSpPr txBox="1"/>
          <p:nvPr>
            <p:ph idx="1" type="body"/>
          </p:nvPr>
        </p:nvSpPr>
        <p:spPr>
          <a:xfrm>
            <a:off x="911544" y="1518443"/>
            <a:ext cx="3932237" cy="381158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SzPct val="100000"/>
              <a:buNone/>
            </a:pPr>
            <a:r>
              <a:rPr lang="en-US" sz="5200"/>
              <a:t>Χρήση και Κοινοποίηση Ψηφιακού Περιεχομένου</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169" name="Google Shape;169;p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0" name="Google Shape;170;p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71" name="Google Shape;171;p9"/>
          <p:cNvSpPr/>
          <p:nvPr/>
        </p:nvSpPr>
        <p:spPr>
          <a:xfrm>
            <a:off x="1068546" y="422217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72" name="Google Shape;172;p9"/>
          <p:cNvPicPr preferRelativeResize="0"/>
          <p:nvPr>
            <p:ph idx="2" type="pic"/>
          </p:nvPr>
        </p:nvPicPr>
        <p:blipFill rotWithShape="1">
          <a:blip r:embed="rId5">
            <a:alphaModFix/>
          </a:blip>
          <a:srcRect b="0" l="3965" r="3965" t="0"/>
          <a:stretch/>
        </p:blipFill>
        <p:spPr>
          <a:xfrm>
            <a:off x="5183188" y="987425"/>
            <a:ext cx="6172200" cy="4873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