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uBrRx5PwH7i2Dl6Q618nn10WW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4"/>
    <p:restoredTop sz="68123"/>
  </p:normalViewPr>
  <p:slideViewPr>
    <p:cSldViewPr snapToGrid="0">
      <p:cViewPr varScale="1">
        <p:scale>
          <a:sx n="70" d="100"/>
          <a:sy n="70" d="100"/>
        </p:scale>
        <p:origin x="2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Internet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pieno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. </a:t>
            </a:r>
            <a:r>
              <a:rPr lang="en-US" dirty="0" err="1"/>
              <a:t>Tuttavia</a:t>
            </a:r>
            <a:r>
              <a:rPr lang="en-US" dirty="0"/>
              <a:t>, </a:t>
            </a:r>
            <a:r>
              <a:rPr lang="en-US" dirty="0" err="1"/>
              <a:t>ciò</a:t>
            </a:r>
            <a:r>
              <a:rPr lang="en-US" dirty="0"/>
              <a:t> non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possiamo</a:t>
            </a:r>
            <a:r>
              <a:rPr lang="en-US" dirty="0"/>
              <a:t> </a:t>
            </a:r>
            <a:r>
              <a:rPr lang="en-US" dirty="0" err="1"/>
              <a:t>usarlo</a:t>
            </a:r>
            <a:r>
              <a:rPr lang="en-US" dirty="0"/>
              <a:t> senza </a:t>
            </a:r>
            <a:r>
              <a:rPr lang="en-US" dirty="0" err="1"/>
              <a:t>seguire</a:t>
            </a:r>
            <a:r>
              <a:rPr lang="en-US" dirty="0"/>
              <a:t> alcuna </a:t>
            </a:r>
            <a:r>
              <a:rPr lang="en-US" dirty="0" err="1"/>
              <a:t>regola</a:t>
            </a:r>
            <a:r>
              <a:rPr lang="en-US" dirty="0"/>
              <a:t>. </a:t>
            </a:r>
            <a:r>
              <a:rPr lang="en-US" dirty="0" err="1"/>
              <a:t>Sebbene</a:t>
            </a:r>
            <a:r>
              <a:rPr lang="en-US" dirty="0"/>
              <a:t>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possano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utilizzati</a:t>
            </a:r>
            <a:r>
              <a:rPr lang="en-US" dirty="0"/>
              <a:t> </a:t>
            </a:r>
            <a:r>
              <a:rPr lang="en-US" dirty="0" err="1"/>
              <a:t>gratuitamente</a:t>
            </a:r>
            <a:r>
              <a:rPr lang="en-US" dirty="0"/>
              <a:t> senza </a:t>
            </a:r>
            <a:r>
              <a:rPr lang="en-US" dirty="0" err="1"/>
              <a:t>alcun</a:t>
            </a:r>
            <a:r>
              <a:rPr lang="en-US" dirty="0"/>
              <a:t> </a:t>
            </a:r>
            <a:r>
              <a:rPr lang="en-US" dirty="0" err="1"/>
              <a:t>obbligo</a:t>
            </a:r>
            <a:r>
              <a:rPr lang="en-US" dirty="0"/>
              <a:t> da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dell'utente</a:t>
            </a:r>
            <a:r>
              <a:rPr lang="en-US" dirty="0"/>
              <a:t> e </a:t>
            </a:r>
            <a:r>
              <a:rPr lang="en-US" dirty="0" err="1"/>
              <a:t>facciano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di </a:t>
            </a:r>
            <a:r>
              <a:rPr lang="en-US" dirty="0" err="1"/>
              <a:t>pubblico</a:t>
            </a:r>
            <a:r>
              <a:rPr lang="en-US" dirty="0"/>
              <a:t> </a:t>
            </a:r>
            <a:r>
              <a:rPr lang="en-US" dirty="0" err="1"/>
              <a:t>dominio</a:t>
            </a:r>
            <a:r>
              <a:rPr lang="en-US" dirty="0"/>
              <a:t>,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protetti</a:t>
            </a:r>
            <a:r>
              <a:rPr lang="en-US" dirty="0"/>
              <a:t> da </a:t>
            </a:r>
            <a:r>
              <a:rPr lang="en-US" dirty="0" err="1"/>
              <a:t>licenze</a:t>
            </a:r>
            <a:r>
              <a:rPr lang="en-US" dirty="0"/>
              <a:t> Creative Commons o copyright.</a:t>
            </a:r>
            <a:endParaRPr dirty="0"/>
          </a:p>
        </p:txBody>
      </p:sp>
      <p:sp>
        <p:nvSpPr>
          <p:cNvPr id="179" name="Google Shape;17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Quando</a:t>
            </a:r>
            <a:r>
              <a:rPr lang="en-US" dirty="0"/>
              <a:t> un </a:t>
            </a:r>
            <a:r>
              <a:rPr lang="en-US" dirty="0" err="1"/>
              <a:t>professionista</a:t>
            </a:r>
            <a:r>
              <a:rPr lang="en-US" dirty="0"/>
              <a:t> GLAM </a:t>
            </a:r>
            <a:r>
              <a:rPr lang="en-US" dirty="0" err="1"/>
              <a:t>desidera</a:t>
            </a:r>
            <a:r>
              <a:rPr lang="en-US" dirty="0"/>
              <a:t> </a:t>
            </a:r>
            <a:r>
              <a:rPr lang="en-US" dirty="0" err="1"/>
              <a:t>condividere</a:t>
            </a:r>
            <a:r>
              <a:rPr lang="en-US" dirty="0"/>
              <a:t> un </a:t>
            </a:r>
            <a:r>
              <a:rPr lang="en-US" dirty="0" err="1"/>
              <a:t>contenuto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tenere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di </a:t>
            </a:r>
            <a:r>
              <a:rPr lang="en-US" dirty="0" err="1"/>
              <a:t>diversi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a </a:t>
            </a:r>
            <a:r>
              <a:rPr lang="en-US" dirty="0" err="1"/>
              <a:t>seconda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desideri</a:t>
            </a:r>
            <a:r>
              <a:rPr lang="en-US" dirty="0"/>
              <a:t> </a:t>
            </a:r>
            <a:r>
              <a:rPr lang="en-US" dirty="0" err="1"/>
              <a:t>condividere</a:t>
            </a:r>
            <a:r>
              <a:rPr lang="en-US" dirty="0"/>
              <a:t> il proprio </a:t>
            </a:r>
            <a:r>
              <a:rPr lang="en-US" dirty="0" err="1"/>
              <a:t>contenuto</a:t>
            </a:r>
            <a:r>
              <a:rPr lang="en-US" dirty="0"/>
              <a:t> o il </a:t>
            </a:r>
            <a:r>
              <a:rPr lang="en-US" dirty="0" err="1"/>
              <a:t>contenuto</a:t>
            </a:r>
            <a:r>
              <a:rPr lang="en-US" dirty="0"/>
              <a:t> di </a:t>
            </a:r>
            <a:r>
              <a:rPr lang="en-US" dirty="0" err="1"/>
              <a:t>qualcun</a:t>
            </a:r>
            <a:r>
              <a:rPr lang="en-US" dirty="0"/>
              <a:t> </a:t>
            </a:r>
            <a:r>
              <a:rPr lang="en-US" dirty="0" err="1"/>
              <a:t>altro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89" name="Google Shape;18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vogliono</a:t>
            </a:r>
            <a:r>
              <a:rPr lang="en-US" dirty="0"/>
              <a:t> </a:t>
            </a:r>
            <a:r>
              <a:rPr lang="en-US" dirty="0" err="1"/>
              <a:t>condividere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propri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,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decidere</a:t>
            </a:r>
            <a:r>
              <a:rPr lang="en-US" dirty="0"/>
              <a:t> se </a:t>
            </a:r>
            <a:r>
              <a:rPr lang="en-US" dirty="0" err="1"/>
              <a:t>vogliono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siano</a:t>
            </a:r>
            <a:r>
              <a:rPr lang="en-US" dirty="0"/>
              <a:t> </a:t>
            </a:r>
            <a:r>
              <a:rPr lang="en-US" dirty="0" err="1"/>
              <a:t>liberamente</a:t>
            </a:r>
            <a:r>
              <a:rPr lang="en-US" dirty="0"/>
              <a:t> </a:t>
            </a:r>
            <a:r>
              <a:rPr lang="en-US" dirty="0" err="1"/>
              <a:t>accessibili</a:t>
            </a:r>
            <a:r>
              <a:rPr lang="en-US" dirty="0"/>
              <a:t> a tutti per </a:t>
            </a:r>
            <a:r>
              <a:rPr lang="en-US" dirty="0" err="1"/>
              <a:t>l'uso</a:t>
            </a:r>
            <a:r>
              <a:rPr lang="en-US" dirty="0"/>
              <a:t> e la </a:t>
            </a:r>
            <a:r>
              <a:rPr lang="en-US" dirty="0" err="1"/>
              <a:t>condivisione</a:t>
            </a:r>
            <a:r>
              <a:rPr lang="en-US" dirty="0"/>
              <a:t> o se </a:t>
            </a:r>
            <a:r>
              <a:rPr lang="en-US" dirty="0" err="1"/>
              <a:t>vogliono</a:t>
            </a:r>
            <a:r>
              <a:rPr lang="en-US" dirty="0"/>
              <a:t> </a:t>
            </a:r>
            <a:r>
              <a:rPr lang="en-US" dirty="0" err="1"/>
              <a:t>applicare</a:t>
            </a:r>
            <a:r>
              <a:rPr lang="en-US" dirty="0"/>
              <a:t> il copyright.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 </a:t>
            </a:r>
            <a:r>
              <a:rPr lang="en-US" dirty="0" err="1"/>
              <a:t>decidono</a:t>
            </a:r>
            <a:r>
              <a:rPr lang="en-US" dirty="0"/>
              <a:t> di </a:t>
            </a:r>
            <a:r>
              <a:rPr lang="en-US" dirty="0" err="1"/>
              <a:t>applicare</a:t>
            </a:r>
            <a:r>
              <a:rPr lang="en-US" dirty="0"/>
              <a:t> il copyright,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determinare</a:t>
            </a:r>
            <a:r>
              <a:rPr lang="en-US" dirty="0"/>
              <a:t> quale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licenza</a:t>
            </a:r>
            <a:r>
              <a:rPr lang="en-US" dirty="0"/>
              <a:t> </a:t>
            </a:r>
            <a:r>
              <a:rPr lang="en-US" dirty="0" err="1"/>
              <a:t>preferiscono</a:t>
            </a:r>
            <a:r>
              <a:rPr lang="en-US" dirty="0"/>
              <a:t>.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applicano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termini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licenza</a:t>
            </a:r>
            <a:r>
              <a:rPr lang="en-US" dirty="0"/>
              <a:t> per </a:t>
            </a:r>
            <a:r>
              <a:rPr lang="en-US" dirty="0" err="1"/>
              <a:t>proteggere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propri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,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comunicarli</a:t>
            </a:r>
            <a:r>
              <a:rPr lang="en-US" dirty="0"/>
              <a:t> al proprio </a:t>
            </a:r>
            <a:r>
              <a:rPr lang="en-US" dirty="0" err="1"/>
              <a:t>pubblico</a:t>
            </a:r>
            <a:r>
              <a:rPr lang="en-US" dirty="0"/>
              <a:t> in modo </a:t>
            </a:r>
            <a:r>
              <a:rPr lang="en-US" dirty="0" err="1"/>
              <a:t>che</a:t>
            </a:r>
            <a:r>
              <a:rPr lang="en-US" dirty="0"/>
              <a:t> tutti ne </a:t>
            </a:r>
            <a:r>
              <a:rPr lang="en-US" dirty="0" err="1"/>
              <a:t>siano</a:t>
            </a:r>
            <a:r>
              <a:rPr lang="en-US" dirty="0"/>
              <a:t> a </a:t>
            </a:r>
            <a:r>
              <a:rPr lang="en-US" dirty="0" err="1"/>
              <a:t>conoscenza</a:t>
            </a:r>
            <a:r>
              <a:rPr lang="en-US" dirty="0"/>
              <a:t>. </a:t>
            </a:r>
            <a:r>
              <a:rPr lang="en-US" dirty="0" err="1"/>
              <a:t>Infine</a:t>
            </a:r>
            <a:r>
              <a:rPr lang="en-US" dirty="0"/>
              <a:t>,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monitorare</a:t>
            </a:r>
            <a:r>
              <a:rPr lang="en-US" dirty="0"/>
              <a:t> </a:t>
            </a:r>
            <a:r>
              <a:rPr lang="en-US" dirty="0" err="1"/>
              <a:t>l'utilizzo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per </a:t>
            </a:r>
            <a:r>
              <a:rPr lang="en-US" dirty="0" err="1"/>
              <a:t>identificare</a:t>
            </a:r>
            <a:r>
              <a:rPr lang="en-US" dirty="0"/>
              <a:t> </a:t>
            </a:r>
            <a:r>
              <a:rPr lang="en-US" dirty="0" err="1"/>
              <a:t>potenziali</a:t>
            </a:r>
            <a:r>
              <a:rPr lang="en-US" dirty="0"/>
              <a:t> </a:t>
            </a:r>
            <a:r>
              <a:rPr lang="en-US" dirty="0" err="1"/>
              <a:t>violazioni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termini di </a:t>
            </a:r>
            <a:r>
              <a:rPr lang="en-US" dirty="0" err="1"/>
              <a:t>licenza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00" name="Google Shape;20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tratta</a:t>
            </a:r>
            <a:r>
              <a:rPr lang="en-US" dirty="0"/>
              <a:t> di </a:t>
            </a:r>
            <a:r>
              <a:rPr lang="en-US" dirty="0" err="1"/>
              <a:t>condividere</a:t>
            </a:r>
            <a:r>
              <a:rPr lang="en-US" dirty="0"/>
              <a:t> un </a:t>
            </a:r>
            <a:r>
              <a:rPr lang="en-US" dirty="0" err="1"/>
              <a:t>contenuto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di cui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proprietari</a:t>
            </a:r>
            <a:r>
              <a:rPr lang="en-US" dirty="0"/>
              <a:t>,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verificare</a:t>
            </a:r>
            <a:r>
              <a:rPr lang="en-US" dirty="0"/>
              <a:t> se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protetto</a:t>
            </a:r>
            <a:r>
              <a:rPr lang="en-US" dirty="0"/>
              <a:t> da copyright. Se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effettivamente</a:t>
            </a:r>
            <a:r>
              <a:rPr lang="en-US" dirty="0"/>
              <a:t> </a:t>
            </a:r>
            <a:r>
              <a:rPr lang="en-US" dirty="0" err="1"/>
              <a:t>protetto</a:t>
            </a:r>
            <a:r>
              <a:rPr lang="en-US" dirty="0"/>
              <a:t> da copyright,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identificare</a:t>
            </a:r>
            <a:r>
              <a:rPr lang="en-US" dirty="0"/>
              <a:t> quale </a:t>
            </a:r>
            <a:r>
              <a:rPr lang="en-US" dirty="0" err="1"/>
              <a:t>tipo</a:t>
            </a:r>
            <a:r>
              <a:rPr lang="en-US" dirty="0"/>
              <a:t> di copyright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utilizzato</a:t>
            </a:r>
            <a:r>
              <a:rPr lang="en-US" dirty="0"/>
              <a:t> e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autorizzati</a:t>
            </a:r>
            <a:r>
              <a:rPr lang="en-US" dirty="0"/>
              <a:t> a fare con il </a:t>
            </a:r>
            <a:r>
              <a:rPr lang="en-US" dirty="0" err="1"/>
              <a:t>contenuto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11" name="Google Shape;21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Il copyright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riferisce</a:t>
            </a:r>
            <a:r>
              <a:rPr lang="en-US" dirty="0"/>
              <a:t> al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legale</a:t>
            </a:r>
            <a:r>
              <a:rPr lang="en-US" dirty="0"/>
              <a:t> del </a:t>
            </a:r>
            <a:r>
              <a:rPr lang="en-US" dirty="0" err="1"/>
              <a:t>creatore</a:t>
            </a:r>
            <a:r>
              <a:rPr lang="en-US" dirty="0"/>
              <a:t>. In termini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semplici</a:t>
            </a:r>
            <a:r>
              <a:rPr lang="en-US" dirty="0"/>
              <a:t>, il copyright </a:t>
            </a:r>
            <a:r>
              <a:rPr lang="en-US" dirty="0" err="1"/>
              <a:t>è</a:t>
            </a:r>
            <a:r>
              <a:rPr lang="en-US" dirty="0"/>
              <a:t> il </a:t>
            </a:r>
            <a:r>
              <a:rPr lang="en-US" dirty="0" err="1"/>
              <a:t>diritto</a:t>
            </a:r>
            <a:r>
              <a:rPr lang="en-US" dirty="0"/>
              <a:t> di </a:t>
            </a:r>
            <a:r>
              <a:rPr lang="en-US" dirty="0" err="1"/>
              <a:t>copiare</a:t>
            </a:r>
            <a:r>
              <a:rPr lang="en-US" dirty="0"/>
              <a:t>. </a:t>
            </a:r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autori</a:t>
            </a:r>
            <a:r>
              <a:rPr lang="en-US" dirty="0"/>
              <a:t> </a:t>
            </a:r>
            <a:r>
              <a:rPr lang="en-US" dirty="0" err="1"/>
              <a:t>originali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prodotti</a:t>
            </a:r>
            <a:r>
              <a:rPr lang="en-US" dirty="0"/>
              <a:t> e </a:t>
            </a:r>
            <a:r>
              <a:rPr lang="en-US" dirty="0" err="1"/>
              <a:t>coloro</a:t>
            </a:r>
            <a:r>
              <a:rPr lang="en-US" dirty="0"/>
              <a:t> a cui </a:t>
            </a:r>
            <a:r>
              <a:rPr lang="en-US" dirty="0" err="1"/>
              <a:t>danno</a:t>
            </a:r>
            <a:r>
              <a:rPr lang="en-US" dirty="0"/>
              <a:t> </a:t>
            </a:r>
            <a:r>
              <a:rPr lang="en-US" dirty="0" err="1"/>
              <a:t>l'autorizzazione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unici</a:t>
            </a:r>
            <a:r>
              <a:rPr lang="en-US" dirty="0"/>
              <a:t> ad </a:t>
            </a:r>
            <a:r>
              <a:rPr lang="en-US" dirty="0" err="1"/>
              <a:t>avere</a:t>
            </a:r>
            <a:r>
              <a:rPr lang="en-US" dirty="0"/>
              <a:t> il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esclusivo</a:t>
            </a:r>
            <a:r>
              <a:rPr lang="en-US" dirty="0"/>
              <a:t> di </a:t>
            </a:r>
            <a:r>
              <a:rPr lang="en-US" dirty="0" err="1"/>
              <a:t>riprodurre</a:t>
            </a:r>
            <a:r>
              <a:rPr lang="en-US" dirty="0"/>
              <a:t> </a:t>
            </a:r>
            <a:r>
              <a:rPr lang="en-US" dirty="0" err="1"/>
              <a:t>l'opera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32" name="Google Shape;23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 </a:t>
            </a:r>
            <a:r>
              <a:rPr lang="en-US" dirty="0" err="1"/>
              <a:t>licenze</a:t>
            </a:r>
            <a:r>
              <a:rPr lang="en-US" dirty="0"/>
              <a:t> Creative Commons, </a:t>
            </a:r>
            <a:r>
              <a:rPr lang="en-US" dirty="0" err="1"/>
              <a:t>licenze</a:t>
            </a:r>
            <a:r>
              <a:rPr lang="en-US" dirty="0"/>
              <a:t> </a:t>
            </a:r>
            <a:r>
              <a:rPr lang="en-US" dirty="0" err="1"/>
              <a:t>pubbliche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mostrano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le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fare con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,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suddivise</a:t>
            </a:r>
            <a:r>
              <a:rPr lang="en-US" dirty="0"/>
              <a:t> in 6 </a:t>
            </a:r>
            <a:r>
              <a:rPr lang="en-US" dirty="0" err="1"/>
              <a:t>categorie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determinano</a:t>
            </a:r>
            <a:r>
              <a:rPr lang="en-US" dirty="0"/>
              <a:t> le </a:t>
            </a:r>
            <a:r>
              <a:rPr lang="en-US" dirty="0" err="1"/>
              <a:t>autorizzazioni</a:t>
            </a:r>
            <a:r>
              <a:rPr lang="en-US" dirty="0"/>
              <a:t> per </a:t>
            </a:r>
            <a:r>
              <a:rPr lang="en-US" dirty="0" err="1"/>
              <a:t>l'uso</a:t>
            </a:r>
            <a:r>
              <a:rPr lang="en-US" dirty="0"/>
              <a:t> e la </a:t>
            </a:r>
            <a:r>
              <a:rPr lang="en-US" dirty="0" err="1"/>
              <a:t>condivisione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/>
              <a:t>.</a:t>
            </a:r>
            <a:endParaRPr dirty="0"/>
          </a:p>
        </p:txBody>
      </p:sp>
      <p:sp>
        <p:nvSpPr>
          <p:cNvPr id="242" name="Google Shape;24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il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creazione</a:t>
            </a:r>
            <a:r>
              <a:rPr lang="en-US" dirty="0"/>
              <a:t> e </a:t>
            </a:r>
            <a:r>
              <a:rPr lang="en-US" dirty="0" err="1"/>
              <a:t>pubblicazione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piattaforme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come </a:t>
            </a:r>
            <a:r>
              <a:rPr lang="en-US" dirty="0" err="1"/>
              <a:t>siti</a:t>
            </a:r>
            <a:r>
              <a:rPr lang="en-US" dirty="0"/>
              <a:t> Web e social media.</a:t>
            </a:r>
            <a:endParaRPr dirty="0"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tipi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a cui le </a:t>
            </a:r>
            <a:r>
              <a:rPr lang="en-US" dirty="0" err="1"/>
              <a:t>istituzioni</a:t>
            </a:r>
            <a:r>
              <a:rPr lang="en-US" dirty="0"/>
              <a:t> GLAM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interessate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archivi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, opere </a:t>
            </a:r>
            <a:r>
              <a:rPr lang="en-US" dirty="0" err="1"/>
              <a:t>d'arte</a:t>
            </a:r>
            <a:r>
              <a:rPr lang="en-US" dirty="0"/>
              <a:t> e </a:t>
            </a:r>
            <a:r>
              <a:rPr lang="en-US" dirty="0" err="1"/>
              <a:t>immagini</a:t>
            </a:r>
            <a:r>
              <a:rPr lang="en-US" dirty="0"/>
              <a:t>, </a:t>
            </a:r>
            <a:r>
              <a:rPr lang="en-US" dirty="0" err="1"/>
              <a:t>presentazioni</a:t>
            </a:r>
            <a:r>
              <a:rPr lang="en-US" dirty="0"/>
              <a:t> </a:t>
            </a:r>
            <a:r>
              <a:rPr lang="en-US" dirty="0" err="1"/>
              <a:t>multimediali</a:t>
            </a:r>
            <a:r>
              <a:rPr lang="en-US" dirty="0"/>
              <a:t>, </a:t>
            </a:r>
            <a:r>
              <a:rPr lang="en-US" dirty="0" err="1"/>
              <a:t>mostre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e </a:t>
            </a:r>
            <a:r>
              <a:rPr lang="en-US" dirty="0" err="1"/>
              <a:t>narrazione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</a:t>
            </a:r>
            <a:r>
              <a:rPr lang="en-US" dirty="0" err="1"/>
              <a:t>risorse</a:t>
            </a:r>
            <a:r>
              <a:rPr lang="en-US" dirty="0"/>
              <a:t> educative e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social media.</a:t>
            </a:r>
            <a:endParaRPr dirty="0"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Una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raccolta</a:t>
            </a:r>
            <a:r>
              <a:rPr lang="en-US" dirty="0"/>
              <a:t> di </a:t>
            </a:r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digitalizzati</a:t>
            </a:r>
            <a:r>
              <a:rPr lang="en-US" dirty="0"/>
              <a:t> e di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erano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fin </a:t>
            </a:r>
            <a:r>
              <a:rPr lang="en-US" dirty="0" err="1"/>
              <a:t>dall'inizio</a:t>
            </a:r>
            <a:r>
              <a:rPr lang="en-US" dirty="0"/>
              <a:t>.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conosciuta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come </a:t>
            </a:r>
            <a:r>
              <a:rPr lang="en-US" dirty="0" err="1"/>
              <a:t>biblioteca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e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contenere</a:t>
            </a:r>
            <a:r>
              <a:rPr lang="en-US" dirty="0"/>
              <a:t> </a:t>
            </a:r>
            <a:r>
              <a:rPr lang="en-US" dirty="0" err="1"/>
              <a:t>manoscritti</a:t>
            </a:r>
            <a:r>
              <a:rPr lang="en-US" dirty="0"/>
              <a:t>, </a:t>
            </a:r>
            <a:r>
              <a:rPr lang="en-US" dirty="0" err="1"/>
              <a:t>giornali</a:t>
            </a:r>
            <a:r>
              <a:rPr lang="en-US" dirty="0"/>
              <a:t>, libri, </a:t>
            </a:r>
            <a:r>
              <a:rPr lang="en-US" dirty="0" err="1"/>
              <a:t>riviste</a:t>
            </a:r>
            <a:r>
              <a:rPr lang="en-US" dirty="0"/>
              <a:t>, </a:t>
            </a:r>
            <a:r>
              <a:rPr lang="en-US" dirty="0" err="1"/>
              <a:t>immagini</a:t>
            </a:r>
            <a:r>
              <a:rPr lang="en-US" dirty="0"/>
              <a:t>, audio e video..</a:t>
            </a:r>
            <a:endParaRPr dirty="0"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le </a:t>
            </a:r>
            <a:r>
              <a:rPr lang="en-US" dirty="0" err="1"/>
              <a:t>istituzioni</a:t>
            </a:r>
            <a:r>
              <a:rPr lang="en-US" dirty="0"/>
              <a:t> GLAM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tenere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del </a:t>
            </a:r>
            <a:r>
              <a:rPr lang="en-US" dirty="0" err="1"/>
              <a:t>motivo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creazione</a:t>
            </a:r>
            <a:r>
              <a:rPr lang="en-US" dirty="0"/>
              <a:t>, del </a:t>
            </a:r>
            <a:r>
              <a:rPr lang="en-US" dirty="0" err="1"/>
              <a:t>suo</a:t>
            </a:r>
            <a:r>
              <a:rPr lang="en-US" dirty="0"/>
              <a:t> </a:t>
            </a:r>
            <a:r>
              <a:rPr lang="en-US" dirty="0" err="1"/>
              <a:t>contenuto</a:t>
            </a:r>
            <a:r>
              <a:rPr lang="en-US" dirty="0"/>
              <a:t> 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criteri</a:t>
            </a:r>
            <a:r>
              <a:rPr lang="en-US" dirty="0"/>
              <a:t> di </a:t>
            </a:r>
            <a:r>
              <a:rPr lang="en-US" dirty="0" err="1"/>
              <a:t>selezione</a:t>
            </a:r>
            <a:r>
              <a:rPr lang="en-US" dirty="0"/>
              <a:t>,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considerazioni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, del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digitalizzazione</a:t>
            </a:r>
            <a:r>
              <a:rPr lang="en-US" dirty="0"/>
              <a:t> e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autorizzazioni</a:t>
            </a:r>
            <a:r>
              <a:rPr lang="en-US" dirty="0"/>
              <a:t> per </a:t>
            </a:r>
            <a:r>
              <a:rPr lang="en-US" dirty="0" err="1"/>
              <a:t>l'utilizzo</a:t>
            </a:r>
            <a:r>
              <a:rPr lang="en-US" dirty="0"/>
              <a:t> e la </a:t>
            </a:r>
            <a:r>
              <a:rPr lang="en-US" dirty="0" err="1"/>
              <a:t>condivisione</a:t>
            </a:r>
            <a:r>
              <a:rPr lang="en-US" dirty="0"/>
              <a:t> del </a:t>
            </a:r>
            <a:r>
              <a:rPr lang="en-US" dirty="0" err="1"/>
              <a:t>contenuto</a:t>
            </a:r>
            <a:r>
              <a:rPr lang="en-US" dirty="0"/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114148" y="2826318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3600" dirty="0"/>
            </a:br>
            <a:r>
              <a:rPr lang="en-US" sz="3600" b="1" dirty="0"/>
              <a:t>Blended learning course</a:t>
            </a:r>
            <a:endParaRPr sz="3600" b="1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4114148" y="3755972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/>
              <a:t>Module 4: DIGITAL CONTENT CREATION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Session 5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Developed by: Academy of Entrepreneurship, Greece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491069" y="6189800"/>
            <a:ext cx="844497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„Funded by the European Union. Views and opinions expressed are however those of the author(s) only and do not necessarily reflect those of the European Union or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OeAD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-GmbH. Neither the European Union nor the granting authority can be held responsible for them.“ Project No: 2022-1-AT01-KA220-ADU-00008513</a:t>
            </a:r>
          </a:p>
        </p:txBody>
      </p:sp>
      <p:sp>
        <p:nvSpPr>
          <p:cNvPr id="93" name="Google Shape;93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Promuovere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l’occupazione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settore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GLAM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attraverso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l’innovazione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aperta</a:t>
            </a:r>
            <a:endParaRPr sz="4000" b="0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legale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endParaRPr dirty="0"/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gratuiti</a:t>
            </a:r>
            <a:r>
              <a:rPr lang="en-US" dirty="0"/>
              <a:t> (</a:t>
            </a:r>
            <a:r>
              <a:rPr lang="en-US" dirty="0" err="1"/>
              <a:t>dominio</a:t>
            </a:r>
            <a:r>
              <a:rPr lang="en-US" dirty="0"/>
              <a:t> </a:t>
            </a:r>
            <a:r>
              <a:rPr lang="en-US" dirty="0" err="1"/>
              <a:t>pubblico</a:t>
            </a:r>
            <a:r>
              <a:rPr lang="en-US" dirty="0"/>
              <a:t>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Licenze</a:t>
            </a:r>
            <a:r>
              <a:rPr lang="en-US" dirty="0"/>
              <a:t> Creative Commons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Diritti</a:t>
            </a:r>
            <a:r>
              <a:rPr lang="en-US" dirty="0"/>
              <a:t> di </a:t>
            </a:r>
            <a:r>
              <a:rPr lang="en-US" dirty="0" err="1"/>
              <a:t>proprietà</a:t>
            </a:r>
            <a:r>
              <a:rPr lang="en-US" dirty="0"/>
              <a:t> </a:t>
            </a:r>
            <a:r>
              <a:rPr lang="en-US" dirty="0" err="1"/>
              <a:t>intellettuale</a:t>
            </a:r>
            <a:r>
              <a:rPr lang="en-US" dirty="0"/>
              <a:t> (Copyright)</a:t>
            </a:r>
            <a:endParaRPr dirty="0"/>
          </a:p>
        </p:txBody>
      </p:sp>
      <p:pic>
        <p:nvPicPr>
          <p:cNvPr id="185" name="Google Shape;185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698318" y="1619148"/>
            <a:ext cx="438500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Come </a:t>
            </a:r>
            <a:r>
              <a:rPr lang="en-US" dirty="0" err="1"/>
              <a:t>condividere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endParaRPr dirty="0"/>
          </a:p>
        </p:txBody>
      </p:sp>
      <p:pic>
        <p:nvPicPr>
          <p:cNvPr id="192" name="Google Shape;1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7199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Se sei il </a:t>
            </a:r>
            <a:r>
              <a:rPr lang="en-US" dirty="0" err="1"/>
              <a:t>proprietario</a:t>
            </a:r>
            <a:r>
              <a:rPr lang="en-US" dirty="0"/>
              <a:t> del </a:t>
            </a:r>
            <a:r>
              <a:rPr lang="en-US" dirty="0" err="1"/>
              <a:t>contenuto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Se </a:t>
            </a:r>
            <a:r>
              <a:rPr lang="en-US" dirty="0" err="1"/>
              <a:t>condividi</a:t>
            </a:r>
            <a:r>
              <a:rPr lang="en-US" dirty="0"/>
              <a:t> il </a:t>
            </a:r>
            <a:r>
              <a:rPr lang="en-US" dirty="0" err="1"/>
              <a:t>contenuto</a:t>
            </a:r>
            <a:r>
              <a:rPr lang="en-US" dirty="0"/>
              <a:t> di </a:t>
            </a:r>
            <a:r>
              <a:rPr lang="en-US" dirty="0" err="1"/>
              <a:t>qualcun</a:t>
            </a:r>
            <a:r>
              <a:rPr lang="en-US" dirty="0"/>
              <a:t> </a:t>
            </a:r>
            <a:r>
              <a:rPr lang="en-US" dirty="0" err="1"/>
              <a:t>altro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96" name="Google Shape;19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9965" y="2044344"/>
            <a:ext cx="5037998" cy="335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Condividi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tuoi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endParaRPr dirty="0"/>
          </a:p>
        </p:txBody>
      </p:sp>
      <p:sp>
        <p:nvSpPr>
          <p:cNvPr id="203" name="Google Shape;20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Politica</a:t>
            </a:r>
            <a:r>
              <a:rPr lang="en-US" dirty="0"/>
              <a:t> di accesso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Modello</a:t>
            </a:r>
            <a:r>
              <a:rPr lang="en-US" dirty="0"/>
              <a:t> di </a:t>
            </a:r>
            <a:r>
              <a:rPr lang="en-US" dirty="0" err="1"/>
              <a:t>licenza</a:t>
            </a:r>
            <a:endParaRPr lang="en-US" dirty="0"/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Applicare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termini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licenza</a:t>
            </a:r>
            <a:endParaRPr lang="en-US" dirty="0"/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Monitorare</a:t>
            </a:r>
            <a:r>
              <a:rPr lang="en-US" dirty="0"/>
              <a:t> </a:t>
            </a:r>
            <a:r>
              <a:rPr lang="en-US" dirty="0" err="1"/>
              <a:t>l'utilizzo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contenuti</a:t>
            </a:r>
            <a:endParaRPr lang="en-US"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04" name="Google Shape;204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7005" y="1690688"/>
            <a:ext cx="4065639" cy="406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Condividi</a:t>
            </a:r>
            <a:r>
              <a:rPr lang="en-US" dirty="0"/>
              <a:t> il </a:t>
            </a:r>
            <a:r>
              <a:rPr lang="en-US" dirty="0" err="1"/>
              <a:t>contenuto</a:t>
            </a:r>
            <a:r>
              <a:rPr lang="en-US" dirty="0"/>
              <a:t> di </a:t>
            </a:r>
            <a:r>
              <a:rPr lang="en-US" dirty="0" err="1"/>
              <a:t>qualcun</a:t>
            </a:r>
            <a:r>
              <a:rPr lang="en-US" dirty="0"/>
              <a:t> </a:t>
            </a:r>
            <a:r>
              <a:rPr lang="en-US" dirty="0" err="1"/>
              <a:t>altro</a:t>
            </a:r>
            <a:endParaRPr dirty="0"/>
          </a:p>
        </p:txBody>
      </p:sp>
      <p:sp>
        <p:nvSpPr>
          <p:cNvPr id="214" name="Google Shape;214;p13"/>
          <p:cNvSpPr txBox="1">
            <a:spLocks noGrp="1"/>
          </p:cNvSpPr>
          <p:nvPr>
            <p:ph type="body" idx="1"/>
          </p:nvPr>
        </p:nvSpPr>
        <p:spPr>
          <a:xfrm>
            <a:off x="852055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body" idx="2"/>
          </p:nvPr>
        </p:nvSpPr>
        <p:spPr>
          <a:xfrm>
            <a:off x="9144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Dominio</a:t>
            </a:r>
            <a:r>
              <a:rPr lang="en-US" dirty="0"/>
              <a:t> </a:t>
            </a:r>
            <a:r>
              <a:rPr lang="en-US" dirty="0" err="1"/>
              <a:t>pubblico</a:t>
            </a:r>
            <a:r>
              <a:rPr lang="en-US" dirty="0"/>
              <a:t> o </a:t>
            </a:r>
            <a:r>
              <a:rPr lang="en-US" dirty="0" err="1"/>
              <a:t>tutelato</a:t>
            </a:r>
            <a:r>
              <a:rPr lang="en-US" dirty="0"/>
              <a:t> dal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d'autore</a:t>
            </a:r>
            <a:r>
              <a:rPr lang="en-US" dirty="0"/>
              <a:t>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Il </a:t>
            </a:r>
            <a:r>
              <a:rPr lang="en-US" dirty="0" err="1"/>
              <a:t>contenuto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protetto</a:t>
            </a:r>
            <a:r>
              <a:rPr lang="en-US" dirty="0"/>
              <a:t> da copyright?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Se </a:t>
            </a:r>
            <a:r>
              <a:rPr lang="en-US" dirty="0" err="1"/>
              <a:t>sì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d'autore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utilizzato</a:t>
            </a:r>
            <a:r>
              <a:rPr lang="en-US" dirty="0"/>
              <a:t>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Cosa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permesso</a:t>
            </a:r>
            <a:r>
              <a:rPr lang="en-US" dirty="0"/>
              <a:t> fare?</a:t>
            </a:r>
            <a:endParaRPr dirty="0"/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6940" y="1690665"/>
            <a:ext cx="4372120" cy="437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200"/>
              <a:t>Copyright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200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4"/>
          <p:cNvSpPr/>
          <p:nvPr/>
        </p:nvSpPr>
        <p:spPr>
          <a:xfrm>
            <a:off x="1087561" y="3656231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10520" b="10519"/>
          <a:stretch/>
        </p:blipFill>
        <p:spPr>
          <a:xfrm>
            <a:off x="5277486" y="1061884"/>
            <a:ext cx="6077901" cy="4799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Cos’è</a:t>
            </a:r>
            <a:r>
              <a:rPr lang="en-US" dirty="0"/>
              <a:t> il copyright?</a:t>
            </a:r>
            <a:endParaRPr dirty="0"/>
          </a:p>
        </p:txBody>
      </p:sp>
      <p:pic>
        <p:nvPicPr>
          <p:cNvPr id="235" name="Google Shape;2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Si </a:t>
            </a:r>
            <a:r>
              <a:rPr lang="en-US" dirty="0" err="1"/>
              <a:t>riferisce</a:t>
            </a:r>
            <a:r>
              <a:rPr lang="en-US" dirty="0"/>
              <a:t> al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legale</a:t>
            </a:r>
            <a:r>
              <a:rPr lang="en-US" dirty="0"/>
              <a:t> del </a:t>
            </a:r>
            <a:r>
              <a:rPr lang="en-US" dirty="0" err="1"/>
              <a:t>creatore</a:t>
            </a:r>
            <a:r>
              <a:rPr lang="en-US" dirty="0"/>
              <a:t>. In termini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semplici</a:t>
            </a:r>
            <a:r>
              <a:rPr lang="en-US" dirty="0"/>
              <a:t>, il copyright </a:t>
            </a:r>
            <a:r>
              <a:rPr lang="en-US" dirty="0" err="1"/>
              <a:t>è</a:t>
            </a:r>
            <a:r>
              <a:rPr lang="en-US" dirty="0"/>
              <a:t> il </a:t>
            </a:r>
            <a:r>
              <a:rPr lang="en-US" dirty="0" err="1"/>
              <a:t>diritto</a:t>
            </a:r>
            <a:r>
              <a:rPr lang="en-US" dirty="0"/>
              <a:t> di </a:t>
            </a:r>
            <a:r>
              <a:rPr lang="en-US" dirty="0" err="1"/>
              <a:t>copiare</a:t>
            </a:r>
            <a:r>
              <a:rPr lang="en-US" dirty="0"/>
              <a:t>.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L'autore</a:t>
            </a:r>
            <a:r>
              <a:rPr lang="en-US" dirty="0"/>
              <a:t> e </a:t>
            </a:r>
            <a:r>
              <a:rPr lang="en-US" dirty="0" err="1"/>
              <a:t>chiunque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l'autorizzazione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unici</a:t>
            </a:r>
            <a:r>
              <a:rPr lang="en-US" dirty="0"/>
              <a:t> ad </a:t>
            </a:r>
            <a:r>
              <a:rPr lang="en-US" dirty="0" err="1"/>
              <a:t>avere</a:t>
            </a:r>
            <a:r>
              <a:rPr lang="en-US" dirty="0"/>
              <a:t> il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esclusivo</a:t>
            </a:r>
            <a:r>
              <a:rPr lang="en-US" dirty="0"/>
              <a:t> di </a:t>
            </a:r>
            <a:r>
              <a:rPr lang="en-US" dirty="0" err="1"/>
              <a:t>riprodurre</a:t>
            </a:r>
            <a:r>
              <a:rPr lang="en-US" dirty="0"/>
              <a:t> </a:t>
            </a:r>
            <a:r>
              <a:rPr lang="en-US" dirty="0" err="1"/>
              <a:t>l'opera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238" name="Google Shape;238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4311" y="1253331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Copyright - Creative Commons</a:t>
            </a:r>
            <a:endParaRPr dirty="0"/>
          </a:p>
        </p:txBody>
      </p:sp>
      <p:pic>
        <p:nvPicPr>
          <p:cNvPr id="245" name="Google Shape;24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48" name="Google Shape;24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414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There are 6 types of Creative Commons licenses:</a:t>
            </a:r>
            <a:endParaRPr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Attribution (CC BY)</a:t>
            </a:r>
            <a:endParaRPr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Attribution – ShareAlike (CC BY-SA)</a:t>
            </a:r>
            <a:endParaRPr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Attribution – No Derivatives (CC BY-ND)</a:t>
            </a:r>
            <a:endParaRPr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Attribution – NonCommercial (CC BY-NC)</a:t>
            </a:r>
            <a:endParaRPr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Attribution – NonCommercial – ShareAlike (CC BY-NC-SA)</a:t>
            </a:r>
            <a:endParaRPr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Attribution – NonCommercial – No Derivatives (CC BY-NC-ND)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49" name="Google Shape;24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4261" y="1719648"/>
            <a:ext cx="5182049" cy="388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7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7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Promoting Inclusive Employment in the GLAM Sector through Open Innovation</a:t>
            </a:r>
            <a:endParaRPr sz="4000" b="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No: 2022-1-AT01-KA220-ADU-00008513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28788" y="3491779"/>
            <a:ext cx="3540351" cy="63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9787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800" b="0" dirty="0" err="1">
                <a:solidFill>
                  <a:schemeClr val="accent1"/>
                </a:solidFill>
              </a:rPr>
              <a:t>Obiettivi</a:t>
            </a:r>
            <a:r>
              <a:rPr lang="en-US" sz="2800" b="0" dirty="0">
                <a:solidFill>
                  <a:schemeClr val="accent1"/>
                </a:solidFill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</a:rPr>
              <a:t>della</a:t>
            </a:r>
            <a:r>
              <a:rPr lang="en-US" sz="2800" b="0" dirty="0">
                <a:solidFill>
                  <a:schemeClr val="accent1"/>
                </a:solidFill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</a:rPr>
              <a:t>sessione</a:t>
            </a:r>
            <a:endParaRPr sz="2800"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2"/>
          </p:nvPr>
        </p:nvSpPr>
        <p:spPr>
          <a:xfrm>
            <a:off x="839788" y="1338606"/>
            <a:ext cx="5157787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Ricorda</a:t>
            </a:r>
            <a:r>
              <a:rPr lang="en-US" dirty="0"/>
              <a:t> le diverse </a:t>
            </a:r>
            <a:r>
              <a:rPr lang="en-US" dirty="0" err="1"/>
              <a:t>tipologie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per il </a:t>
            </a:r>
            <a:r>
              <a:rPr lang="en-US" dirty="0" err="1"/>
              <a:t>settore</a:t>
            </a:r>
            <a:r>
              <a:rPr lang="en-US" dirty="0"/>
              <a:t> GLAM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Ricorda</a:t>
            </a:r>
            <a:r>
              <a:rPr lang="en-US" dirty="0"/>
              <a:t> come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settore</a:t>
            </a:r>
            <a:r>
              <a:rPr lang="en-US" dirty="0"/>
              <a:t> GLAM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Ricorda</a:t>
            </a:r>
            <a:r>
              <a:rPr lang="en-US" dirty="0"/>
              <a:t> come </a:t>
            </a:r>
            <a:r>
              <a:rPr lang="en-US" dirty="0" err="1"/>
              <a:t>utilizzare</a:t>
            </a:r>
            <a:r>
              <a:rPr lang="en-US" dirty="0"/>
              <a:t> e </a:t>
            </a:r>
            <a:r>
              <a:rPr lang="en-US" dirty="0" err="1"/>
              <a:t>condividere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in modo </a:t>
            </a:r>
            <a:r>
              <a:rPr lang="en-US" dirty="0" err="1"/>
              <a:t>legale</a:t>
            </a:r>
            <a:r>
              <a:rPr lang="en-US" dirty="0"/>
              <a:t> ed </a:t>
            </a:r>
            <a:r>
              <a:rPr lang="en-US" dirty="0" err="1"/>
              <a:t>etico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Ricordare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tipi di copyright 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 </a:t>
            </a:r>
            <a:r>
              <a:rPr lang="en-US" dirty="0" err="1"/>
              <a:t>concessi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4"/>
          </p:nvPr>
        </p:nvSpPr>
        <p:spPr>
          <a:xfrm>
            <a:off x="6172200" y="1338606"/>
            <a:ext cx="5183188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Al </a:t>
            </a:r>
            <a:r>
              <a:rPr lang="en-US" dirty="0" err="1"/>
              <a:t>termine</a:t>
            </a:r>
            <a:r>
              <a:rPr lang="en-US" dirty="0"/>
              <a:t> di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sessione</a:t>
            </a:r>
            <a:r>
              <a:rPr lang="en-US" dirty="0"/>
              <a:t>,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 </a:t>
            </a:r>
            <a:r>
              <a:rPr lang="en-US" dirty="0" err="1"/>
              <a:t>dovrebbero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in </a:t>
            </a:r>
            <a:r>
              <a:rPr lang="en-US" dirty="0" err="1"/>
              <a:t>grado</a:t>
            </a:r>
            <a:r>
              <a:rPr lang="en-US" dirty="0"/>
              <a:t> di: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Identificare</a:t>
            </a:r>
            <a:r>
              <a:rPr lang="en-US" dirty="0"/>
              <a:t> le </a:t>
            </a:r>
            <a:r>
              <a:rPr lang="en-US" dirty="0" err="1"/>
              <a:t>tipologie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per il </a:t>
            </a:r>
            <a:r>
              <a:rPr lang="en-US" dirty="0" err="1"/>
              <a:t>settore</a:t>
            </a:r>
            <a:r>
              <a:rPr lang="en-US" dirty="0"/>
              <a:t> GLAM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settore</a:t>
            </a:r>
            <a:r>
              <a:rPr lang="en-US" dirty="0"/>
              <a:t> GLAM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Utilizzare</a:t>
            </a:r>
            <a:r>
              <a:rPr lang="en-US" dirty="0"/>
              <a:t> e </a:t>
            </a:r>
            <a:r>
              <a:rPr lang="en-US" dirty="0" err="1"/>
              <a:t>condividere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in modo </a:t>
            </a:r>
            <a:r>
              <a:rPr lang="en-US" dirty="0" err="1"/>
              <a:t>legale</a:t>
            </a:r>
            <a:r>
              <a:rPr lang="en-US" dirty="0"/>
              <a:t> ed </a:t>
            </a:r>
            <a:r>
              <a:rPr lang="en-US" dirty="0" err="1"/>
              <a:t>etico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Conoscere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 </a:t>
            </a:r>
            <a:r>
              <a:rPr lang="en-US" dirty="0" err="1"/>
              <a:t>garantiti</a:t>
            </a:r>
            <a:r>
              <a:rPr lang="en-US" dirty="0"/>
              <a:t> dal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d'autore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6172200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r>
              <a:rPr lang="en-US" sz="2800" b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formativi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</a:pPr>
            <a:r>
              <a:rPr lang="it-IT" sz="5200" dirty="0"/>
              <a:t>Contenuti digitali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</a:pP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/>
              <a:t> </a:t>
            </a:r>
            <a:endParaRPr dirty="0"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1196892" y="39631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55" r="54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Cos’è</a:t>
            </a:r>
            <a:r>
              <a:rPr lang="en-US" dirty="0"/>
              <a:t>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?</a:t>
            </a:r>
            <a:endParaRPr dirty="0"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4650095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596296" y="1637366"/>
            <a:ext cx="43513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creare</a:t>
            </a:r>
            <a:r>
              <a:rPr lang="en-US" dirty="0"/>
              <a:t> e </a:t>
            </a:r>
            <a:r>
              <a:rPr lang="en-US" dirty="0" err="1"/>
              <a:t>condividere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Internet, come </a:t>
            </a:r>
            <a:r>
              <a:rPr lang="en-US" dirty="0" err="1"/>
              <a:t>siti</a:t>
            </a:r>
            <a:r>
              <a:rPr lang="en-US" dirty="0"/>
              <a:t> Web e social media.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tipologie</a:t>
            </a:r>
            <a:endParaRPr dirty="0"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Archivi</a:t>
            </a:r>
            <a:r>
              <a:rPr lang="en-US" b="1" dirty="0"/>
              <a:t> </a:t>
            </a:r>
            <a:r>
              <a:rPr lang="en-US" b="1" dirty="0" err="1"/>
              <a:t>digitali</a:t>
            </a:r>
            <a:r>
              <a:rPr lang="en-US" b="1" dirty="0"/>
              <a:t>, opere </a:t>
            </a:r>
            <a:r>
              <a:rPr lang="en-US" b="1" dirty="0" err="1"/>
              <a:t>d'arte</a:t>
            </a:r>
            <a:r>
              <a:rPr lang="en-US" b="1" dirty="0"/>
              <a:t> e </a:t>
            </a:r>
            <a:r>
              <a:rPr lang="en-US" b="1" dirty="0" err="1"/>
              <a:t>immagini</a:t>
            </a:r>
            <a:endParaRPr lang="en-US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Presentazioni</a:t>
            </a:r>
            <a:r>
              <a:rPr lang="en-US" b="1" dirty="0"/>
              <a:t> </a:t>
            </a:r>
            <a:r>
              <a:rPr lang="en-US" b="1" dirty="0" err="1"/>
              <a:t>multimediali</a:t>
            </a:r>
            <a:endParaRPr lang="en-US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Mostre</a:t>
            </a:r>
            <a:r>
              <a:rPr lang="en-US" b="1" dirty="0"/>
              <a:t> </a:t>
            </a:r>
            <a:r>
              <a:rPr lang="en-US" b="1" dirty="0" err="1"/>
              <a:t>digitali</a:t>
            </a:r>
            <a:endParaRPr lang="en-US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Narrazione</a:t>
            </a:r>
            <a:r>
              <a:rPr lang="en-US" b="1" dirty="0"/>
              <a:t> </a:t>
            </a:r>
            <a:r>
              <a:rPr lang="en-US" b="1" dirty="0" err="1"/>
              <a:t>digitale</a:t>
            </a:r>
            <a:endParaRPr lang="en-US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Risorse</a:t>
            </a:r>
            <a:r>
              <a:rPr lang="en-US" b="1" dirty="0"/>
              <a:t> educative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Contenuti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social media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33" name="Google Shape;133;p5" descr="gallery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78705" y="2201602"/>
            <a:ext cx="4392706" cy="274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5200" dirty="0"/>
              <a:t>Collezioni digitali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200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 </a:t>
            </a:r>
            <a:endParaRPr dirty="0"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1087561" y="3656231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6" descr="digital museum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8725" b="8725"/>
          <a:stretch/>
        </p:blipFill>
        <p:spPr>
          <a:xfrm>
            <a:off x="6499412" y="1442159"/>
            <a:ext cx="4676682" cy="36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Cos’è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?</a:t>
            </a:r>
            <a:endParaRPr dirty="0"/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Una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raccolta</a:t>
            </a:r>
            <a:r>
              <a:rPr lang="en-US" dirty="0"/>
              <a:t> di </a:t>
            </a:r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digitalizzati</a:t>
            </a:r>
            <a:r>
              <a:rPr lang="en-US" dirty="0"/>
              <a:t> e di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erano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fin </a:t>
            </a:r>
            <a:r>
              <a:rPr lang="en-US" dirty="0" err="1"/>
              <a:t>dall'inizio</a:t>
            </a:r>
            <a:r>
              <a:rPr lang="en-US" dirty="0"/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conosciuta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come </a:t>
            </a:r>
            <a:r>
              <a:rPr lang="en-US" dirty="0" err="1"/>
              <a:t>biblioteca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55" name="Google Shape;155;p7" descr="art-gallery-expo-background_52683-68245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54270" y="2670782"/>
            <a:ext cx="51816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Politica</a:t>
            </a:r>
            <a:r>
              <a:rPr lang="en-US" dirty="0"/>
              <a:t> di </a:t>
            </a:r>
            <a:r>
              <a:rPr lang="en-US" dirty="0" err="1"/>
              <a:t>sviluppo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collezioni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per il </a:t>
            </a:r>
            <a:r>
              <a:rPr lang="en-US" dirty="0" err="1"/>
              <a:t>settore</a:t>
            </a:r>
            <a:r>
              <a:rPr lang="en-US" dirty="0"/>
              <a:t> GLAM</a:t>
            </a:r>
            <a:endParaRPr dirty="0"/>
          </a:p>
        </p:txBody>
      </p:sp>
      <p:sp>
        <p:nvSpPr>
          <p:cNvPr id="162" name="Google Shape;16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Ambito</a:t>
            </a:r>
            <a:endParaRPr lang="en-US" dirty="0"/>
          </a:p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Contenuti</a:t>
            </a:r>
            <a:r>
              <a:rPr lang="en-US" dirty="0"/>
              <a:t> e </a:t>
            </a:r>
            <a:r>
              <a:rPr lang="en-US" dirty="0" err="1"/>
              <a:t>criteri</a:t>
            </a:r>
            <a:r>
              <a:rPr lang="en-US" dirty="0"/>
              <a:t> di </a:t>
            </a:r>
            <a:r>
              <a:rPr lang="en-US" dirty="0" err="1"/>
              <a:t>selezione</a:t>
            </a:r>
            <a:endParaRPr lang="en-US" dirty="0"/>
          </a:p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Considerazioni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risorse</a:t>
            </a:r>
            <a:endParaRPr lang="en-US" dirty="0"/>
          </a:p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digitalizzazione</a:t>
            </a:r>
            <a:endParaRPr lang="en-US" dirty="0"/>
          </a:p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Autorizzazioni</a:t>
            </a:r>
            <a:r>
              <a:rPr lang="en-US" dirty="0"/>
              <a:t> per </a:t>
            </a:r>
            <a:r>
              <a:rPr lang="en-US" dirty="0" err="1"/>
              <a:t>l'utilizzo</a:t>
            </a:r>
            <a:r>
              <a:rPr lang="en-US" dirty="0"/>
              <a:t> e la </a:t>
            </a:r>
            <a:r>
              <a:rPr lang="en-US" dirty="0" err="1"/>
              <a:t>condivisione</a:t>
            </a: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279777" y="2365266"/>
            <a:ext cx="5181600" cy="212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200" dirty="0" err="1"/>
              <a:t>Utilizzo</a:t>
            </a:r>
            <a:r>
              <a:rPr lang="en-US" sz="5200" dirty="0"/>
              <a:t> e </a:t>
            </a:r>
            <a:r>
              <a:rPr lang="en-US" sz="5200" dirty="0" err="1"/>
              <a:t>condivisione</a:t>
            </a:r>
            <a:r>
              <a:rPr lang="en-US" sz="5200" dirty="0"/>
              <a:t> di </a:t>
            </a:r>
            <a:r>
              <a:rPr lang="en-US" sz="5200" dirty="0" err="1"/>
              <a:t>contenuti</a:t>
            </a:r>
            <a:r>
              <a:rPr lang="en-US" sz="5200" dirty="0"/>
              <a:t> </a:t>
            </a:r>
            <a:r>
              <a:rPr lang="en-US" sz="5200" dirty="0" err="1"/>
              <a:t>digitali</a:t>
            </a: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 </a:t>
            </a:r>
            <a:endParaRPr dirty="0"/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/>
          <p:nvPr/>
        </p:nvSpPr>
        <p:spPr>
          <a:xfrm>
            <a:off x="1068546" y="5118289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3965" r="3965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984</Words>
  <Application>Microsoft Macintosh PowerPoint</Application>
  <PresentationFormat>Widescreen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 Blended learning course</vt:lpstr>
      <vt:lpstr>Presentazione standard di PowerPoint</vt:lpstr>
      <vt:lpstr>Presentazione standard di PowerPoint</vt:lpstr>
      <vt:lpstr>Cos’è la creazione di contenuti digitali?</vt:lpstr>
      <vt:lpstr>tipologie</vt:lpstr>
      <vt:lpstr>Presentazione standard di PowerPoint</vt:lpstr>
      <vt:lpstr>Cos’è una collezione digitale?</vt:lpstr>
      <vt:lpstr>Politica di sviluppo delle collezioni digitali per il settore GLAM</vt:lpstr>
      <vt:lpstr>Presentazione standard di PowerPoint</vt:lpstr>
      <vt:lpstr>Uso legale dei contenuti digitali</vt:lpstr>
      <vt:lpstr>Come condividere contenuti digitali</vt:lpstr>
      <vt:lpstr>Condividi i tuoi contenuti digitali</vt:lpstr>
      <vt:lpstr>Condividi il contenuto di qualcun altro</vt:lpstr>
      <vt:lpstr>Presentazione standard di PowerPoint</vt:lpstr>
      <vt:lpstr>Cos’è il copyright?</vt:lpstr>
      <vt:lpstr>Copyright - Creative Commons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Andrea De Marco</cp:lastModifiedBy>
  <cp:revision>4</cp:revision>
  <dcterms:created xsi:type="dcterms:W3CDTF">2023-12-01T07:14:57Z</dcterms:created>
  <dcterms:modified xsi:type="dcterms:W3CDTF">2025-01-14T11:17:47Z</dcterms:modified>
</cp:coreProperties>
</file>