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j0732YHN8qQxasCCdsKx7Rdk1Pu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341"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Das Internet ist voll von Inhalten. Das bedeutet jedoch nicht, dass wir sie ohne Einhaltung von Regeln nutzen können. Obwohl einige Inhalte frei und ohne jegliche Verpflichtungen seitens des Nutzers verwendet werden können und Teil des öffentlichen Bereichs sind, gibt es Inhalte, die durch Creative-Commons-Lizenzen oder das Urheberrecht geschützt sind.</a:t>
            </a:r>
            <a:endParaRPr/>
          </a:p>
        </p:txBody>
      </p:sp>
      <p:sp>
        <p:nvSpPr>
          <p:cNvPr id="176" name="Google Shape;176;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Wenn eine GLAM-Fachkraft einen digitalen Inhalt teilen möchte, muss sie verschiedene Elemente berücksichtigen, je nachdem, ob sie ihre eigenen Inhalte oder die Inhalte anderer Personen teilen möchte.</a:t>
            </a:r>
            <a:endParaRPr/>
          </a:p>
        </p:txBody>
      </p:sp>
      <p:sp>
        <p:nvSpPr>
          <p:cNvPr id="186" name="Google Shape;186;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a:t>Wenn sie ihre eigenen digitalen Inhalte weitergeben wollen, müssen sie entscheiden, ob sie diese frei zugänglich für jedermann nutzen und weitergeben wollen oder ob sie das Urheberrecht anwenden wollen.</a:t>
            </a:r>
            <a:endParaRPr/>
          </a:p>
          <a:p>
            <a:pPr marL="0" marR="0" lvl="0" indent="0" algn="l" rtl="0">
              <a:lnSpc>
                <a:spcPct val="100000"/>
              </a:lnSpc>
              <a:spcBef>
                <a:spcPts val="0"/>
              </a:spcBef>
              <a:spcAft>
                <a:spcPts val="0"/>
              </a:spcAft>
              <a:buClr>
                <a:schemeClr val="dk1"/>
              </a:buClr>
              <a:buSzPts val="1200"/>
              <a:buFont typeface="Calibri"/>
              <a:buNone/>
            </a:pPr>
            <a:r>
              <a:rPr lang="en-US"/>
              <a:t>Wenn sie sich für die Anwendung des Urheberrechts entscheiden, müssen sie festlegen, welche Art von Lizenz sie bevorzugen. Wenn sie die Lizenzbedingungen zum Schutz ihrer Inhalte anwenden, müssen sie diese ihrem Publikum mitteilen, damit sie allen bekannt sind. Schließlich müssen sie die Nutzung der Inhalte überwachen, um mögliche Verstöße gegen die Lizenzbedingungen festzustellen.</a:t>
            </a:r>
            <a:endParaRPr/>
          </a:p>
        </p:txBody>
      </p:sp>
      <p:sp>
        <p:nvSpPr>
          <p:cNvPr id="197" name="Google Shape;197;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a:t>Wenn sie einen digitalen Inhalt weitergeben wollen, der ihnen nicht gehört, müssen sie prüfen, ob er urheberrechtlich geschützt ist. Wenn dies der Fall ist, müssen sie feststellen, welche Art von Urheberrecht verwendet wird und was sie mit dem Inhalt tun dürfen.</a:t>
            </a:r>
            <a:endParaRPr/>
          </a:p>
        </p:txBody>
      </p:sp>
      <p:sp>
        <p:nvSpPr>
          <p:cNvPr id="208" name="Google Shape;208;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Das Urheberrecht ist das gesetzliche Recht des Urhebers. Vereinfacht ausgedrückt, ist das Urheberrecht das Recht auf Vervielfältigung. Das bedeutet, dass nur der ursprüngliche Schöpfer eines Produkts und jeder, dem er eine Genehmigung erteilt hat, das ausschließliche Recht hat, das Werk zu vervielfältigen. </a:t>
            </a:r>
            <a:endParaRPr/>
          </a:p>
        </p:txBody>
      </p:sp>
      <p:sp>
        <p:nvSpPr>
          <p:cNvPr id="228" name="Google Shape;228;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Creative-Commons-Lizenzen, öffentliche Lizenzen, die zeigen, was Menschen mit digitalen Inhalten tun dürfen, können in 6 Kategorien eingeteilt werden, die die Erlaubnis zur Nutzung und Weitergabe der Inhalte bestimmen. </a:t>
            </a:r>
            <a:endParaRPr/>
          </a:p>
        </p:txBody>
      </p:sp>
      <p:sp>
        <p:nvSpPr>
          <p:cNvPr id="238" name="Google Shape;238;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Die Erstellung digitaler Inhalte ist der Prozess der Erstellung und Veröffentlichung von Inhalten auf digitalen Plattformen wie Websites und sozialen Medien.</a:t>
            </a:r>
            <a:endParaRPr/>
          </a:p>
        </p:txBody>
      </p:sp>
      <p:sp>
        <p:nvSpPr>
          <p:cNvPr id="118" name="Google Shape;118;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Die Arten von digitalen Inhalten, an denen GLAM-Institutionen interessiert sind, können digitale Archive, Kunstwerke und Bilder, Multimedia-Präsentationen, digitale Ausstellungen und digitales Storytelling, Bildungsressourcen und Inhalte für soziale Medien sein.</a:t>
            </a:r>
            <a:endParaRPr/>
          </a:p>
        </p:txBody>
      </p:sp>
      <p:sp>
        <p:nvSpPr>
          <p:cNvPr id="128" name="Google Shape;128;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a:t>Eine digitale Sammlung ist eine Sammlung von </a:t>
            </a:r>
            <a:r>
              <a:rPr lang="en-US" b="0"/>
              <a:t>Materialien, die digitalisiert wurden</a:t>
            </a:r>
            <a:r>
              <a:rPr lang="en-US"/>
              <a:t>, und von Objekten, die </a:t>
            </a:r>
            <a:r>
              <a:rPr lang="en-US" b="0"/>
              <a:t>von Anfang an digital </a:t>
            </a:r>
            <a:r>
              <a:rPr lang="en-US"/>
              <a:t>waren</a:t>
            </a:r>
            <a:r>
              <a:rPr lang="en-US" b="0"/>
              <a:t>. </a:t>
            </a:r>
            <a:r>
              <a:rPr lang="en-US"/>
              <a:t>Sie wird auch als </a:t>
            </a:r>
            <a:r>
              <a:rPr lang="en-US" b="0"/>
              <a:t>digitale Bibliothek bezeichnet und </a:t>
            </a:r>
            <a:r>
              <a:rPr lang="en-US" sz="1200" b="0" i="0">
                <a:solidFill>
                  <a:schemeClr val="dk1"/>
                </a:solidFill>
                <a:latin typeface="Calibri"/>
                <a:ea typeface="Calibri"/>
                <a:cs typeface="Calibri"/>
                <a:sym typeface="Calibri"/>
              </a:rPr>
              <a:t>kann Manuskripte, Zeitungen, Bücher, Zeitschriften, Bilder, Audio- und Videomaterialien enthalten.</a:t>
            </a:r>
            <a:endParaRPr b="0"/>
          </a:p>
          <a:p>
            <a:pPr marL="0" lvl="0" indent="0" algn="l" rtl="0">
              <a:lnSpc>
                <a:spcPct val="100000"/>
              </a:lnSpc>
              <a:spcBef>
                <a:spcPts val="0"/>
              </a:spcBef>
              <a:spcAft>
                <a:spcPts val="0"/>
              </a:spcAft>
              <a:buSzPts val="1400"/>
              <a:buNone/>
            </a:pPr>
            <a:endParaRPr/>
          </a:p>
        </p:txBody>
      </p:sp>
      <p:sp>
        <p:nvSpPr>
          <p:cNvPr id="147" name="Google Shape;14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a:t>Bei der Einrichtung einer digitalen Sammlung müssen die GLAM-Institutionen den Grund für ihre Erstellung, den Inhalt und die Auswahlkriterien, die Überlegungen zur Ressourcenkapazität, den Prozess der Digitalisierung und die Genehmigungen für die Nutzung und Weitergabe der Inhalte berücksichtigen.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157" name="Google Shape;157;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
        <p:cNvGrpSpPr/>
        <p:nvPr/>
      </p:nvGrpSpPr>
      <p:grpSpPr>
        <a:xfrm>
          <a:off x="0" y="0"/>
          <a:ext cx="0" cy="0"/>
          <a:chOff x="0" y="0"/>
          <a:chExt cx="0" cy="0"/>
        </a:xfrm>
      </p:grpSpPr>
      <p:sp>
        <p:nvSpPr>
          <p:cNvPr id="22" name="Google Shape;22;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 name="Google Shape;24;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 name="Google Shape;26;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0"/>
        <p:cNvGrpSpPr/>
        <p:nvPr/>
      </p:nvGrpSpPr>
      <p:grpSpPr>
        <a:xfrm>
          <a:off x="0" y="0"/>
          <a:ext cx="0" cy="0"/>
          <a:chOff x="0" y="0"/>
          <a:chExt cx="0" cy="0"/>
        </a:xfrm>
      </p:grpSpPr>
      <p:sp>
        <p:nvSpPr>
          <p:cNvPr id="31" name="Google Shape;31;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1"/>
          <p:cNvSpPr>
            <a:spLocks noGrp="1"/>
          </p:cNvSpPr>
          <p:nvPr>
            <p:ph type="pic" idx="2"/>
          </p:nvPr>
        </p:nvSpPr>
        <p:spPr>
          <a:xfrm>
            <a:off x="5183188" y="987425"/>
            <a:ext cx="6172200" cy="4873625"/>
          </a:xfrm>
          <a:prstGeom prst="rect">
            <a:avLst/>
          </a:prstGeom>
          <a:noFill/>
          <a:ln>
            <a:noFill/>
          </a:ln>
        </p:spPr>
      </p:sp>
      <p:sp>
        <p:nvSpPr>
          <p:cNvPr id="33" name="Google Shape;33;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4" name="Google Shape;3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4"/>
        <p:cNvGrpSpPr/>
        <p:nvPr/>
      </p:nvGrpSpPr>
      <p:grpSpPr>
        <a:xfrm>
          <a:off x="0" y="0"/>
          <a:ext cx="0" cy="0"/>
          <a:chOff x="0" y="0"/>
          <a:chExt cx="0" cy="0"/>
        </a:xfrm>
      </p:grpSpPr>
      <p:sp>
        <p:nvSpPr>
          <p:cNvPr id="45" name="Google Shape;45;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3" name="Google Shape;53;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4.jp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6.jpg"/><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7.jp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jpg"/><Relationship Id="rId7"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10" Type="http://schemas.openxmlformats.org/officeDocument/2006/relationships/image" Target="../media/image24.png"/><Relationship Id="rId4" Type="http://schemas.openxmlformats.org/officeDocument/2006/relationships/image" Target="../media/image2.png"/><Relationship Id="rId9"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4114148" y="2826318"/>
            <a:ext cx="6454220" cy="52623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br>
              <a:rPr lang="en-US" sz="3600"/>
            </a:br>
            <a:r>
              <a:rPr lang="en-US" sz="3600" b="1"/>
              <a:t>Blended Learning-Kurs</a:t>
            </a:r>
            <a:endParaRPr sz="3600" b="1"/>
          </a:p>
        </p:txBody>
      </p:sp>
      <p:sp>
        <p:nvSpPr>
          <p:cNvPr id="89" name="Google Shape;89;p1"/>
          <p:cNvSpPr txBox="1">
            <a:spLocks noGrp="1"/>
          </p:cNvSpPr>
          <p:nvPr>
            <p:ph type="subTitle" idx="1"/>
          </p:nvPr>
        </p:nvSpPr>
        <p:spPr>
          <a:xfrm>
            <a:off x="4114148" y="3755972"/>
            <a:ext cx="6454219" cy="1607774"/>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dk1"/>
              </a:buClr>
              <a:buSzPts val="2400"/>
              <a:buNone/>
            </a:pPr>
            <a:r>
              <a:rPr lang="en-US" b="1"/>
              <a:t>Modul 4: Erstellung von DIGITALEN INHALTEN </a:t>
            </a:r>
            <a:endParaRPr/>
          </a:p>
          <a:p>
            <a:pPr marL="0" lvl="0" indent="0" algn="ctr" rtl="0">
              <a:lnSpc>
                <a:spcPct val="90000"/>
              </a:lnSpc>
              <a:spcBef>
                <a:spcPts val="1000"/>
              </a:spcBef>
              <a:spcAft>
                <a:spcPts val="0"/>
              </a:spcAft>
              <a:buClr>
                <a:schemeClr val="dk1"/>
              </a:buClr>
              <a:buSzPts val="2400"/>
              <a:buNone/>
            </a:pPr>
            <a:r>
              <a:rPr lang="en-US" b="1"/>
              <a:t>Sitzung 5</a:t>
            </a:r>
            <a:endParaRPr b="1"/>
          </a:p>
          <a:p>
            <a:pPr marL="0" lvl="0" indent="0" algn="ctr" rtl="0">
              <a:lnSpc>
                <a:spcPct val="90000"/>
              </a:lnSpc>
              <a:spcBef>
                <a:spcPts val="1000"/>
              </a:spcBef>
              <a:spcAft>
                <a:spcPts val="0"/>
              </a:spcAft>
              <a:buClr>
                <a:schemeClr val="dk1"/>
              </a:buClr>
              <a:buSzPts val="2400"/>
              <a:buNone/>
            </a:pPr>
            <a:r>
              <a:rPr lang="en-US"/>
              <a:t>Entwickelt von: Akademie für Unternehmertum, Griechenland</a:t>
            </a:r>
            <a:endParaRPr/>
          </a:p>
        </p:txBody>
      </p:sp>
      <p:pic>
        <p:nvPicPr>
          <p:cNvPr id="90" name="Google Shape;90;p1"/>
          <p:cNvPicPr preferRelativeResize="0"/>
          <p:nvPr/>
        </p:nvPicPr>
        <p:blipFill rotWithShape="1">
          <a:blip r:embed="rId3">
            <a:alphaModFix/>
          </a:blip>
          <a:srcRect/>
          <a:stretch/>
        </p:blipFill>
        <p:spPr>
          <a:xfrm>
            <a:off x="9251027" y="6148955"/>
            <a:ext cx="2505895" cy="526238"/>
          </a:xfrm>
          <a:prstGeom prst="rect">
            <a:avLst/>
          </a:prstGeom>
          <a:noFill/>
          <a:ln>
            <a:noFill/>
          </a:ln>
        </p:spPr>
      </p:pic>
      <p:pic>
        <p:nvPicPr>
          <p:cNvPr id="91" name="Google Shape;91;p1"/>
          <p:cNvPicPr preferRelativeResize="0"/>
          <p:nvPr/>
        </p:nvPicPr>
        <p:blipFill rotWithShape="1">
          <a:blip r:embed="rId4">
            <a:alphaModFix/>
          </a:blip>
          <a:srcRect/>
          <a:stretch/>
        </p:blipFill>
        <p:spPr>
          <a:xfrm>
            <a:off x="698154" y="-39188"/>
            <a:ext cx="2557807" cy="2557807"/>
          </a:xfrm>
          <a:prstGeom prst="rect">
            <a:avLst/>
          </a:prstGeom>
          <a:noFill/>
          <a:ln>
            <a:noFill/>
          </a:ln>
        </p:spPr>
      </p:pic>
      <p:sp>
        <p:nvSpPr>
          <p:cNvPr id="92" name="Google Shape;92;p1"/>
          <p:cNvSpPr txBox="1"/>
          <p:nvPr/>
        </p:nvSpPr>
        <p:spPr>
          <a:xfrm>
            <a:off x="491069" y="6189800"/>
            <a:ext cx="8444971" cy="5770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chemeClr val="dk1"/>
                </a:solidFill>
                <a:latin typeface="Calibri"/>
                <a:ea typeface="Calibri"/>
                <a:cs typeface="Calibri"/>
                <a:sym typeface="Calibri"/>
              </a:rPr>
              <a:t>"Gefördert durch die Europäische Union. Die geäußerten Ansichten und Meinungen sind jedoch ausschließlich die des Autors/der Autoren und spiegeln nicht unbedingt die der Europäischen Union oder der OeAD-GmbH wider. Weder die Europäische Union noch die Bewilligungsbehörde können für diese verantwortlich gemacht werden." Projekt Nr.: 2022-1-AT01-KA220-ADU-00008513</a:t>
            </a:r>
            <a:endParaRPr/>
          </a:p>
        </p:txBody>
      </p:sp>
      <p:sp>
        <p:nvSpPr>
          <p:cNvPr id="93" name="Google Shape;93;p1"/>
          <p:cNvSpPr/>
          <p:nvPr/>
        </p:nvSpPr>
        <p:spPr>
          <a:xfrm rot="5400000">
            <a:off x="-114992" y="3041120"/>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1"/>
          <p:cNvSpPr/>
          <p:nvPr/>
        </p:nvSpPr>
        <p:spPr>
          <a:xfrm rot="5400000">
            <a:off x="-114993" y="1801018"/>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1"/>
          <p:cNvSpPr/>
          <p:nvPr/>
        </p:nvSpPr>
        <p:spPr>
          <a:xfrm>
            <a:off x="3832264" y="716530"/>
            <a:ext cx="7017988"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accent1"/>
                </a:solidFill>
                <a:latin typeface="Calibri"/>
                <a:ea typeface="Calibri"/>
                <a:cs typeface="Calibri"/>
                <a:sym typeface="Calibri"/>
              </a:rPr>
              <a:t>Förderung der integrativen Beschäftigung im GLAM-Sektor durch offene Innovation</a:t>
            </a:r>
            <a:endParaRPr sz="4000" b="0" i="0" u="none" strike="noStrike" cap="none">
              <a:solidFill>
                <a:schemeClr val="accen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Legale Nutzung von digitalen Inhalten</a:t>
            </a:r>
            <a:endParaRPr/>
          </a:p>
        </p:txBody>
      </p:sp>
      <p:pic>
        <p:nvPicPr>
          <p:cNvPr id="179" name="Google Shape;179;p10"/>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80" name="Google Shape;180;p10"/>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81" name="Google Shape;181;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Freie Inhalte (Public Domain)</a:t>
            </a:r>
            <a:endParaRPr/>
          </a:p>
          <a:p>
            <a:pPr marL="228600" lvl="0" indent="-228600" algn="l" rtl="0">
              <a:lnSpc>
                <a:spcPct val="90000"/>
              </a:lnSpc>
              <a:spcBef>
                <a:spcPts val="1000"/>
              </a:spcBef>
              <a:spcAft>
                <a:spcPts val="0"/>
              </a:spcAft>
              <a:buClr>
                <a:schemeClr val="dk1"/>
              </a:buClr>
              <a:buSzPts val="2800"/>
              <a:buChar char="•"/>
            </a:pPr>
            <a:r>
              <a:rPr lang="en-US"/>
              <a:t>Creative-Commons-Lizenzen</a:t>
            </a:r>
            <a:endParaRPr/>
          </a:p>
          <a:p>
            <a:pPr marL="228600" lvl="0" indent="-228600" algn="l" rtl="0">
              <a:lnSpc>
                <a:spcPct val="90000"/>
              </a:lnSpc>
              <a:spcBef>
                <a:spcPts val="1000"/>
              </a:spcBef>
              <a:spcAft>
                <a:spcPts val="0"/>
              </a:spcAft>
              <a:buClr>
                <a:schemeClr val="dk1"/>
              </a:buClr>
              <a:buSzPts val="2800"/>
              <a:buChar char="•"/>
            </a:pPr>
            <a:r>
              <a:rPr lang="en-US"/>
              <a:t>Rechte an geistigem Eigentum (Copyright)</a:t>
            </a:r>
            <a:endParaRPr/>
          </a:p>
          <a:p>
            <a:pPr marL="228600" lvl="0" indent="-50800" algn="l" rtl="0">
              <a:lnSpc>
                <a:spcPct val="90000"/>
              </a:lnSpc>
              <a:spcBef>
                <a:spcPts val="1000"/>
              </a:spcBef>
              <a:spcAft>
                <a:spcPts val="0"/>
              </a:spcAft>
              <a:buClr>
                <a:schemeClr val="dk1"/>
              </a:buClr>
              <a:buSzPts val="2800"/>
              <a:buNone/>
            </a:pPr>
            <a:endParaRPr/>
          </a:p>
        </p:txBody>
      </p:sp>
      <p:pic>
        <p:nvPicPr>
          <p:cNvPr id="182" name="Google Shape;182;p10"/>
          <p:cNvPicPr preferRelativeResize="0">
            <a:picLocks noGrp="1"/>
          </p:cNvPicPr>
          <p:nvPr>
            <p:ph type="body" idx="2"/>
          </p:nvPr>
        </p:nvPicPr>
        <p:blipFill rotWithShape="1">
          <a:blip r:embed="rId5">
            <a:alphaModFix/>
          </a:blip>
          <a:srcRect/>
          <a:stretch/>
        </p:blipFill>
        <p:spPr>
          <a:xfrm>
            <a:off x="6698318" y="1619148"/>
            <a:ext cx="4385004" cy="435133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Wie man digitale Inhalte teilt</a:t>
            </a:r>
            <a:endParaRPr/>
          </a:p>
        </p:txBody>
      </p:sp>
      <p:pic>
        <p:nvPicPr>
          <p:cNvPr id="189" name="Google Shape;189;p11"/>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90" name="Google Shape;190;p11"/>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91" name="Google Shape;191;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endParaRPr/>
          </a:p>
        </p:txBody>
      </p:sp>
      <p:sp>
        <p:nvSpPr>
          <p:cNvPr id="192" name="Google Shape;192;p11"/>
          <p:cNvSpPr txBox="1">
            <a:spLocks noGrp="1"/>
          </p:cNvSpPr>
          <p:nvPr>
            <p:ph type="body" idx="1"/>
          </p:nvPr>
        </p:nvSpPr>
        <p:spPr>
          <a:xfrm>
            <a:off x="838200" y="1825625"/>
            <a:ext cx="5719916"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Wenn Sie der Eigentümer des Inhalts sind</a:t>
            </a:r>
            <a:endParaRPr/>
          </a:p>
          <a:p>
            <a:pPr marL="228600" lvl="0" indent="-228600" algn="l" rtl="0">
              <a:lnSpc>
                <a:spcPct val="90000"/>
              </a:lnSpc>
              <a:spcBef>
                <a:spcPts val="1000"/>
              </a:spcBef>
              <a:spcAft>
                <a:spcPts val="0"/>
              </a:spcAft>
              <a:buClr>
                <a:schemeClr val="dk1"/>
              </a:buClr>
              <a:buSzPts val="2800"/>
              <a:buChar char="•"/>
            </a:pPr>
            <a:r>
              <a:rPr lang="en-US"/>
              <a:t>Wenn Sie den Inhalt einer anderen Person teilen</a:t>
            </a:r>
            <a:endParaRPr/>
          </a:p>
          <a:p>
            <a:pPr marL="514350" lvl="0" indent="-336550" algn="l" rtl="0">
              <a:lnSpc>
                <a:spcPct val="90000"/>
              </a:lnSpc>
              <a:spcBef>
                <a:spcPts val="1000"/>
              </a:spcBef>
              <a:spcAft>
                <a:spcPts val="0"/>
              </a:spcAft>
              <a:buClr>
                <a:schemeClr val="dk1"/>
              </a:buClr>
              <a:buSzPts val="2800"/>
              <a:buFont typeface="Calibri"/>
              <a:buNone/>
            </a:pPr>
            <a:endParaRPr/>
          </a:p>
          <a:p>
            <a:pPr marL="514350" lvl="0" indent="-336550" algn="l" rtl="0">
              <a:lnSpc>
                <a:spcPct val="90000"/>
              </a:lnSpc>
              <a:spcBef>
                <a:spcPts val="1000"/>
              </a:spcBef>
              <a:spcAft>
                <a:spcPts val="0"/>
              </a:spcAft>
              <a:buClr>
                <a:schemeClr val="dk1"/>
              </a:buClr>
              <a:buSzPts val="2800"/>
              <a:buFont typeface="Calibri"/>
              <a:buNone/>
            </a:pPr>
            <a:endParaRPr/>
          </a:p>
          <a:p>
            <a:pPr marL="514350" lvl="0" indent="-336550" algn="l" rtl="0">
              <a:lnSpc>
                <a:spcPct val="90000"/>
              </a:lnSpc>
              <a:spcBef>
                <a:spcPts val="1000"/>
              </a:spcBef>
              <a:spcAft>
                <a:spcPts val="0"/>
              </a:spcAft>
              <a:buClr>
                <a:schemeClr val="dk1"/>
              </a:buClr>
              <a:buSzPts val="2800"/>
              <a:buFont typeface="Calibri"/>
              <a:buNone/>
            </a:pPr>
            <a:endParaRPr/>
          </a:p>
          <a:p>
            <a:pPr marL="514350" lvl="0" indent="-336550" algn="l" rtl="0">
              <a:lnSpc>
                <a:spcPct val="90000"/>
              </a:lnSpc>
              <a:spcBef>
                <a:spcPts val="1000"/>
              </a:spcBef>
              <a:spcAft>
                <a:spcPts val="0"/>
              </a:spcAft>
              <a:buClr>
                <a:schemeClr val="dk1"/>
              </a:buClr>
              <a:buSzPts val="2800"/>
              <a:buFont typeface="Calibri"/>
              <a:buNone/>
            </a:pPr>
            <a:endParaRPr/>
          </a:p>
          <a:p>
            <a:pPr marL="0" lvl="0" indent="0" algn="l" rtl="0">
              <a:lnSpc>
                <a:spcPct val="90000"/>
              </a:lnSpc>
              <a:spcBef>
                <a:spcPts val="1000"/>
              </a:spcBef>
              <a:spcAft>
                <a:spcPts val="0"/>
              </a:spcAft>
              <a:buClr>
                <a:schemeClr val="dk1"/>
              </a:buClr>
              <a:buSzPts val="2800"/>
              <a:buNone/>
            </a:pPr>
            <a:endParaRPr/>
          </a:p>
        </p:txBody>
      </p:sp>
      <p:pic>
        <p:nvPicPr>
          <p:cNvPr id="193" name="Google Shape;193;p11"/>
          <p:cNvPicPr preferRelativeResize="0"/>
          <p:nvPr/>
        </p:nvPicPr>
        <p:blipFill rotWithShape="1">
          <a:blip r:embed="rId5">
            <a:alphaModFix/>
          </a:blip>
          <a:srcRect/>
          <a:stretch/>
        </p:blipFill>
        <p:spPr>
          <a:xfrm>
            <a:off x="6979965" y="2044344"/>
            <a:ext cx="5037998" cy="335696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Teilen Sie Ihre digitalen Inhalte</a:t>
            </a:r>
            <a:endParaRPr/>
          </a:p>
        </p:txBody>
      </p:sp>
      <p:sp>
        <p:nvSpPr>
          <p:cNvPr id="200" name="Google Shape;200;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lnSpcReduction="20000"/>
          </a:bodyPr>
          <a:lstStyle/>
          <a:p>
            <a:pPr marL="514350" lvl="0" indent="-514350" algn="l" rtl="0">
              <a:lnSpc>
                <a:spcPct val="90000"/>
              </a:lnSpc>
              <a:spcBef>
                <a:spcPts val="0"/>
              </a:spcBef>
              <a:spcAft>
                <a:spcPts val="0"/>
              </a:spcAft>
              <a:buClr>
                <a:schemeClr val="dk1"/>
              </a:buClr>
              <a:buSzPts val="2800"/>
              <a:buFont typeface="Calibri"/>
              <a:buAutoNum type="arabicPeriod"/>
            </a:pPr>
            <a:r>
              <a:rPr lang="en-US"/>
              <a:t>Zugangs Richtlinien</a:t>
            </a:r>
            <a:endParaRPr/>
          </a:p>
          <a:p>
            <a:pPr marL="514350" lvl="0" indent="-514350" algn="l" rtl="0">
              <a:lnSpc>
                <a:spcPct val="90000"/>
              </a:lnSpc>
              <a:spcBef>
                <a:spcPts val="1000"/>
              </a:spcBef>
              <a:spcAft>
                <a:spcPts val="0"/>
              </a:spcAft>
              <a:buClr>
                <a:schemeClr val="dk1"/>
              </a:buClr>
              <a:buSzPts val="2800"/>
              <a:buFont typeface="Calibri"/>
              <a:buAutoNum type="arabicPeriod"/>
            </a:pPr>
            <a:r>
              <a:rPr lang="en-US"/>
              <a:t>Lizenzmodell</a:t>
            </a:r>
            <a:endParaRPr/>
          </a:p>
          <a:p>
            <a:pPr marL="514350" lvl="0" indent="-514350" algn="l" rtl="0">
              <a:lnSpc>
                <a:spcPct val="90000"/>
              </a:lnSpc>
              <a:spcBef>
                <a:spcPts val="1000"/>
              </a:spcBef>
              <a:spcAft>
                <a:spcPts val="0"/>
              </a:spcAft>
              <a:buClr>
                <a:schemeClr val="dk1"/>
              </a:buClr>
              <a:buSzPts val="2800"/>
              <a:buFont typeface="Calibri"/>
              <a:buAutoNum type="arabicPeriod"/>
            </a:pPr>
            <a:r>
              <a:rPr lang="en-US"/>
              <a:t>Anwenden der Lizenzbedingungen</a:t>
            </a:r>
            <a:endParaRPr/>
          </a:p>
          <a:p>
            <a:pPr marL="514350" lvl="0" indent="-514350" algn="l" rtl="0">
              <a:lnSpc>
                <a:spcPct val="90000"/>
              </a:lnSpc>
              <a:spcBef>
                <a:spcPts val="1000"/>
              </a:spcBef>
              <a:spcAft>
                <a:spcPts val="0"/>
              </a:spcAft>
              <a:buClr>
                <a:schemeClr val="dk1"/>
              </a:buClr>
              <a:buSzPts val="2800"/>
              <a:buFont typeface="Calibri"/>
              <a:buAutoNum type="arabicPeriod"/>
            </a:pPr>
            <a:r>
              <a:rPr lang="en-US"/>
              <a:t>Überwachen Sie die Nutzung der Inhalte</a:t>
            </a:r>
            <a:endParaRPr/>
          </a:p>
          <a:p>
            <a:pPr marL="514350" lvl="0" indent="-336550" algn="l" rtl="0">
              <a:lnSpc>
                <a:spcPct val="90000"/>
              </a:lnSpc>
              <a:spcBef>
                <a:spcPts val="1000"/>
              </a:spcBef>
              <a:spcAft>
                <a:spcPts val="0"/>
              </a:spcAft>
              <a:buClr>
                <a:schemeClr val="dk1"/>
              </a:buClr>
              <a:buSzPts val="2800"/>
              <a:buFont typeface="Calibri"/>
              <a:buNone/>
            </a:pPr>
            <a:endParaRPr/>
          </a:p>
          <a:p>
            <a:pPr marL="514350" lvl="0" indent="-336550" algn="l" rtl="0">
              <a:lnSpc>
                <a:spcPct val="90000"/>
              </a:lnSpc>
              <a:spcBef>
                <a:spcPts val="1000"/>
              </a:spcBef>
              <a:spcAft>
                <a:spcPts val="0"/>
              </a:spcAft>
              <a:buClr>
                <a:schemeClr val="dk1"/>
              </a:buClr>
              <a:buSzPts val="2800"/>
              <a:buFont typeface="Calibri"/>
              <a:buNone/>
            </a:pPr>
            <a:endParaRPr/>
          </a:p>
          <a:p>
            <a:pPr marL="514350" lvl="0" indent="-336550" algn="l" rtl="0">
              <a:lnSpc>
                <a:spcPct val="90000"/>
              </a:lnSpc>
              <a:spcBef>
                <a:spcPts val="1000"/>
              </a:spcBef>
              <a:spcAft>
                <a:spcPts val="0"/>
              </a:spcAft>
              <a:buClr>
                <a:schemeClr val="dk1"/>
              </a:buClr>
              <a:buSzPts val="2800"/>
              <a:buFont typeface="Calibri"/>
              <a:buNone/>
            </a:pPr>
            <a:endParaRPr/>
          </a:p>
          <a:p>
            <a:pPr marL="0" lvl="0" indent="0" algn="l" rtl="0">
              <a:lnSpc>
                <a:spcPct val="90000"/>
              </a:lnSpc>
              <a:spcBef>
                <a:spcPts val="1000"/>
              </a:spcBef>
              <a:spcAft>
                <a:spcPts val="0"/>
              </a:spcAft>
              <a:buClr>
                <a:schemeClr val="dk1"/>
              </a:buClr>
              <a:buSzPts val="2800"/>
              <a:buNone/>
            </a:pPr>
            <a:endParaRPr/>
          </a:p>
        </p:txBody>
      </p:sp>
      <p:sp>
        <p:nvSpPr>
          <p:cNvPr id="201" name="Google Shape;201;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endParaRPr/>
          </a:p>
        </p:txBody>
      </p:sp>
      <p:pic>
        <p:nvPicPr>
          <p:cNvPr id="202" name="Google Shape;202;p12"/>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03" name="Google Shape;203;p12"/>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204" name="Google Shape;204;p12"/>
          <p:cNvPicPr preferRelativeResize="0"/>
          <p:nvPr/>
        </p:nvPicPr>
        <p:blipFill rotWithShape="1">
          <a:blip r:embed="rId5">
            <a:alphaModFix/>
          </a:blip>
          <a:srcRect/>
          <a:stretch/>
        </p:blipFill>
        <p:spPr>
          <a:xfrm>
            <a:off x="7547005" y="1690688"/>
            <a:ext cx="4065639" cy="406563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Den Inhalt eines anderen teilen</a:t>
            </a:r>
            <a:endParaRPr/>
          </a:p>
        </p:txBody>
      </p:sp>
      <p:sp>
        <p:nvSpPr>
          <p:cNvPr id="211" name="Google Shape;211;p13"/>
          <p:cNvSpPr txBox="1">
            <a:spLocks noGrp="1"/>
          </p:cNvSpPr>
          <p:nvPr>
            <p:ph type="body" idx="1"/>
          </p:nvPr>
        </p:nvSpPr>
        <p:spPr>
          <a:xfrm>
            <a:off x="852055" y="1825625"/>
            <a:ext cx="5181600"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800"/>
              <a:buNone/>
            </a:pPr>
            <a:endParaRPr/>
          </a:p>
          <a:p>
            <a:pPr marL="0" lvl="0" indent="0" algn="just" rtl="0">
              <a:lnSpc>
                <a:spcPct val="90000"/>
              </a:lnSpc>
              <a:spcBef>
                <a:spcPts val="1000"/>
              </a:spcBef>
              <a:spcAft>
                <a:spcPts val="0"/>
              </a:spcAft>
              <a:buClr>
                <a:schemeClr val="dk1"/>
              </a:buClr>
              <a:buSzPts val="2800"/>
              <a:buNone/>
            </a:pPr>
            <a:endParaRPr/>
          </a:p>
        </p:txBody>
      </p:sp>
      <p:sp>
        <p:nvSpPr>
          <p:cNvPr id="212" name="Google Shape;212;p13"/>
          <p:cNvSpPr txBox="1">
            <a:spLocks noGrp="1"/>
          </p:cNvSpPr>
          <p:nvPr>
            <p:ph type="body" idx="2"/>
          </p:nvPr>
        </p:nvSpPr>
        <p:spPr>
          <a:xfrm>
            <a:off x="914400" y="1825625"/>
            <a:ext cx="5181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Gemeinfrei oder urheberrechtlich geschützt?</a:t>
            </a:r>
            <a:endParaRPr/>
          </a:p>
          <a:p>
            <a:pPr marL="228600" lvl="0" indent="-228600" algn="just" rtl="0">
              <a:lnSpc>
                <a:spcPct val="90000"/>
              </a:lnSpc>
              <a:spcBef>
                <a:spcPts val="1000"/>
              </a:spcBef>
              <a:spcAft>
                <a:spcPts val="0"/>
              </a:spcAft>
              <a:buClr>
                <a:schemeClr val="dk1"/>
              </a:buClr>
              <a:buSzPts val="2800"/>
              <a:buChar char="•"/>
            </a:pPr>
            <a:r>
              <a:rPr lang="en-US"/>
              <a:t>Ist der Inhalt durch das Urheberrecht geschützt?</a:t>
            </a:r>
            <a:endParaRPr/>
          </a:p>
          <a:p>
            <a:pPr marL="228600" lvl="0" indent="-228600" algn="just" rtl="0">
              <a:lnSpc>
                <a:spcPct val="90000"/>
              </a:lnSpc>
              <a:spcBef>
                <a:spcPts val="1000"/>
              </a:spcBef>
              <a:spcAft>
                <a:spcPts val="0"/>
              </a:spcAft>
              <a:buClr>
                <a:schemeClr val="dk1"/>
              </a:buClr>
              <a:buSzPts val="2800"/>
              <a:buChar char="•"/>
            </a:pPr>
            <a:r>
              <a:rPr lang="en-US"/>
              <a:t>Wenn ja, welche Art von Urheberrecht wird verwendet?</a:t>
            </a:r>
            <a:endParaRPr/>
          </a:p>
          <a:p>
            <a:pPr marL="228600" lvl="0" indent="-228600" algn="just" rtl="0">
              <a:lnSpc>
                <a:spcPct val="90000"/>
              </a:lnSpc>
              <a:spcBef>
                <a:spcPts val="1000"/>
              </a:spcBef>
              <a:spcAft>
                <a:spcPts val="0"/>
              </a:spcAft>
              <a:buClr>
                <a:schemeClr val="dk1"/>
              </a:buClr>
              <a:buSzPts val="2800"/>
              <a:buChar char="•"/>
            </a:pPr>
            <a:r>
              <a:rPr lang="en-US"/>
              <a:t>Was darfst du tun?</a:t>
            </a:r>
            <a:endParaRPr/>
          </a:p>
        </p:txBody>
      </p:sp>
      <p:pic>
        <p:nvPicPr>
          <p:cNvPr id="213" name="Google Shape;213;p13"/>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14" name="Google Shape;214;p13"/>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215" name="Google Shape;215;p13"/>
          <p:cNvPicPr preferRelativeResize="0"/>
          <p:nvPr/>
        </p:nvPicPr>
        <p:blipFill rotWithShape="1">
          <a:blip r:embed="rId5">
            <a:alphaModFix/>
          </a:blip>
          <a:srcRect/>
          <a:stretch/>
        </p:blipFill>
        <p:spPr>
          <a:xfrm>
            <a:off x="6576940" y="1690665"/>
            <a:ext cx="4372120" cy="437212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ctr" rtl="0">
              <a:lnSpc>
                <a:spcPct val="90000"/>
              </a:lnSpc>
              <a:spcBef>
                <a:spcPts val="1000"/>
              </a:spcBef>
              <a:spcAft>
                <a:spcPts val="0"/>
              </a:spcAft>
              <a:buClr>
                <a:schemeClr val="dk1"/>
              </a:buClr>
              <a:buSzPct val="100000"/>
              <a:buNone/>
            </a:pPr>
            <a:r>
              <a:rPr lang="en-US" sz="5200"/>
              <a:t>Urheberrecht</a:t>
            </a:r>
            <a:endParaRPr/>
          </a:p>
          <a:p>
            <a:pPr marL="0" lvl="0" indent="0" algn="ctr" rtl="0">
              <a:lnSpc>
                <a:spcPct val="90000"/>
              </a:lnSpc>
              <a:spcBef>
                <a:spcPts val="1000"/>
              </a:spcBef>
              <a:spcAft>
                <a:spcPts val="0"/>
              </a:spcAft>
              <a:buClr>
                <a:schemeClr val="dk1"/>
              </a:buClr>
              <a:buSzPct val="100000"/>
              <a:buNone/>
            </a:pPr>
            <a:r>
              <a:rPr lang="en-US" sz="5200"/>
              <a:t> </a:t>
            </a:r>
            <a:endParaRPr/>
          </a:p>
          <a:p>
            <a:pPr marL="0" lvl="0" indent="0" algn="ctr" rtl="0">
              <a:lnSpc>
                <a:spcPct val="90000"/>
              </a:lnSpc>
              <a:spcBef>
                <a:spcPts val="1000"/>
              </a:spcBef>
              <a:spcAft>
                <a:spcPts val="0"/>
              </a:spcAft>
              <a:buClr>
                <a:schemeClr val="dk1"/>
              </a:buClr>
              <a:buSzPct val="100000"/>
              <a:buNone/>
            </a:pPr>
            <a:endParaRPr sz="520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US"/>
              <a:t> </a:t>
            </a:r>
            <a:endParaRPr/>
          </a:p>
        </p:txBody>
      </p:sp>
      <p:pic>
        <p:nvPicPr>
          <p:cNvPr id="221" name="Google Shape;221;p14"/>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22" name="Google Shape;222;p14"/>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223" name="Google Shape;223;p14"/>
          <p:cNvSpPr/>
          <p:nvPr/>
        </p:nvSpPr>
        <p:spPr>
          <a:xfrm>
            <a:off x="1087561" y="3656231"/>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224" name="Google Shape;224;p14"/>
          <p:cNvPicPr preferRelativeResize="0">
            <a:picLocks noGrp="1"/>
          </p:cNvPicPr>
          <p:nvPr>
            <p:ph type="pic" idx="2"/>
          </p:nvPr>
        </p:nvPicPr>
        <p:blipFill rotWithShape="1">
          <a:blip r:embed="rId5">
            <a:alphaModFix/>
          </a:blip>
          <a:srcRect t="10520" b="10518"/>
          <a:stretch/>
        </p:blipFill>
        <p:spPr>
          <a:xfrm>
            <a:off x="5277486" y="1061884"/>
            <a:ext cx="6077901" cy="479916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Was ist das Urheberrecht?</a:t>
            </a:r>
            <a:endParaRPr/>
          </a:p>
        </p:txBody>
      </p:sp>
      <p:pic>
        <p:nvPicPr>
          <p:cNvPr id="231" name="Google Shape;231;p15"/>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32" name="Google Shape;232;p15"/>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233" name="Google Shape;233;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en-US"/>
              <a:t>Es bezieht sich auf das gesetzliche Recht des Urhebers. Vereinfacht ausgedrückt, ist das Urheberrecht das </a:t>
            </a:r>
            <a:r>
              <a:rPr lang="en-US" b="1"/>
              <a:t>Recht, zu kopieren</a:t>
            </a:r>
            <a:r>
              <a:rPr lang="en-US"/>
              <a:t>. </a:t>
            </a:r>
            <a:endParaRPr/>
          </a:p>
          <a:p>
            <a:pPr marL="0" lvl="0" indent="0" algn="ctr" rtl="0">
              <a:lnSpc>
                <a:spcPct val="90000"/>
              </a:lnSpc>
              <a:spcBef>
                <a:spcPts val="100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r>
              <a:rPr lang="en-US"/>
              <a:t>Das ausschließliche Recht zur Vervielfältigung des Werks haben nur der Urheber und die von ihm beauftragten Personen. </a:t>
            </a:r>
            <a:endParaRPr/>
          </a:p>
        </p:txBody>
      </p:sp>
      <p:pic>
        <p:nvPicPr>
          <p:cNvPr id="234" name="Google Shape;234;p15"/>
          <p:cNvPicPr preferRelativeResize="0">
            <a:picLocks noGrp="1"/>
          </p:cNvPicPr>
          <p:nvPr>
            <p:ph type="body" idx="2"/>
          </p:nvPr>
        </p:nvPicPr>
        <p:blipFill rotWithShape="1">
          <a:blip r:embed="rId5">
            <a:alphaModFix/>
          </a:blip>
          <a:srcRect/>
          <a:stretch/>
        </p:blipFill>
        <p:spPr>
          <a:xfrm>
            <a:off x="6764311" y="1253331"/>
            <a:ext cx="4351338" cy="435133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Urheberrecht - Creative-Commons-Lizenzen</a:t>
            </a:r>
            <a:endParaRPr/>
          </a:p>
        </p:txBody>
      </p:sp>
      <p:pic>
        <p:nvPicPr>
          <p:cNvPr id="241" name="Google Shape;241;p16"/>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42" name="Google Shape;242;p16"/>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243" name="Google Shape;243;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endParaRPr/>
          </a:p>
        </p:txBody>
      </p:sp>
      <p:sp>
        <p:nvSpPr>
          <p:cNvPr id="244" name="Google Shape;244;p16"/>
          <p:cNvSpPr txBox="1">
            <a:spLocks noGrp="1"/>
          </p:cNvSpPr>
          <p:nvPr>
            <p:ph type="body" idx="1"/>
          </p:nvPr>
        </p:nvSpPr>
        <p:spPr>
          <a:xfrm>
            <a:off x="838200" y="1825700"/>
            <a:ext cx="5454000" cy="43512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sz="2400"/>
              <a:t>Es gibt 6 Arten von Creative-Commons-Lizenzen:</a:t>
            </a:r>
            <a:endParaRPr/>
          </a:p>
          <a:p>
            <a:pPr marL="541338" lvl="1" indent="-353695" algn="l" rtl="0">
              <a:lnSpc>
                <a:spcPct val="90000"/>
              </a:lnSpc>
              <a:spcBef>
                <a:spcPts val="500"/>
              </a:spcBef>
              <a:spcAft>
                <a:spcPts val="0"/>
              </a:spcAft>
              <a:buClr>
                <a:schemeClr val="dk1"/>
              </a:buClr>
              <a:buSzPct val="100000"/>
              <a:buFont typeface="Calibri"/>
              <a:buAutoNum type="arabicPeriod"/>
            </a:pPr>
            <a:r>
              <a:rPr lang="en-US"/>
              <a:t>Namensnennung (CC BY)</a:t>
            </a:r>
            <a:endParaRPr/>
          </a:p>
          <a:p>
            <a:pPr marL="541338" lvl="1" indent="-353695" algn="l" rtl="0">
              <a:lnSpc>
                <a:spcPct val="90000"/>
              </a:lnSpc>
              <a:spcBef>
                <a:spcPts val="500"/>
              </a:spcBef>
              <a:spcAft>
                <a:spcPts val="0"/>
              </a:spcAft>
              <a:buClr>
                <a:schemeClr val="dk1"/>
              </a:buClr>
              <a:buSzPct val="100000"/>
              <a:buFont typeface="Calibri"/>
              <a:buAutoNum type="arabicPeriod"/>
            </a:pPr>
            <a:r>
              <a:rPr lang="en-US"/>
              <a:t>Namensnennung - ShareAlike (CC BY-SA)</a:t>
            </a:r>
            <a:endParaRPr/>
          </a:p>
          <a:p>
            <a:pPr marL="541338" lvl="1" indent="-353695" algn="l" rtl="0">
              <a:lnSpc>
                <a:spcPct val="90000"/>
              </a:lnSpc>
              <a:spcBef>
                <a:spcPts val="500"/>
              </a:spcBef>
              <a:spcAft>
                <a:spcPts val="0"/>
              </a:spcAft>
              <a:buClr>
                <a:schemeClr val="dk1"/>
              </a:buClr>
              <a:buSzPct val="100000"/>
              <a:buFont typeface="Calibri"/>
              <a:buAutoNum type="arabicPeriod"/>
            </a:pPr>
            <a:r>
              <a:rPr lang="en-US"/>
              <a:t>Namensnennung - Keine Derivate (CC BY-ND)</a:t>
            </a:r>
            <a:endParaRPr/>
          </a:p>
          <a:p>
            <a:pPr marL="541338" lvl="1" indent="-353695" algn="l" rtl="0">
              <a:lnSpc>
                <a:spcPct val="90000"/>
              </a:lnSpc>
              <a:spcBef>
                <a:spcPts val="500"/>
              </a:spcBef>
              <a:spcAft>
                <a:spcPts val="0"/>
              </a:spcAft>
              <a:buClr>
                <a:schemeClr val="dk1"/>
              </a:buClr>
              <a:buSzPct val="100000"/>
              <a:buFont typeface="Calibri"/>
              <a:buAutoNum type="arabicPeriod"/>
            </a:pPr>
            <a:r>
              <a:rPr lang="en-US"/>
              <a:t>Namensnennung - Nicht-kommerziell (CC BY-NC)</a:t>
            </a:r>
            <a:endParaRPr/>
          </a:p>
          <a:p>
            <a:pPr marL="541338" lvl="1" indent="-353695" algn="l" rtl="0">
              <a:lnSpc>
                <a:spcPct val="90000"/>
              </a:lnSpc>
              <a:spcBef>
                <a:spcPts val="500"/>
              </a:spcBef>
              <a:spcAft>
                <a:spcPts val="0"/>
              </a:spcAft>
              <a:buClr>
                <a:schemeClr val="dk1"/>
              </a:buClr>
              <a:buSzPct val="100000"/>
              <a:buFont typeface="Calibri"/>
              <a:buAutoNum type="arabicPeriod"/>
            </a:pPr>
            <a:r>
              <a:rPr lang="en-US"/>
              <a:t>Namensnennung - Nicht-kommerziell - Weitergabe unter gleichen Bedingungen (CC BY-NC-SA)</a:t>
            </a:r>
            <a:endParaRPr/>
          </a:p>
          <a:p>
            <a:pPr marL="541338" lvl="1" indent="-353695" algn="l" rtl="0">
              <a:lnSpc>
                <a:spcPct val="90000"/>
              </a:lnSpc>
              <a:spcBef>
                <a:spcPts val="500"/>
              </a:spcBef>
              <a:spcAft>
                <a:spcPts val="0"/>
              </a:spcAft>
              <a:buClr>
                <a:schemeClr val="dk1"/>
              </a:buClr>
              <a:buSzPct val="100000"/>
              <a:buFont typeface="Calibri"/>
              <a:buAutoNum type="arabicPeriod"/>
            </a:pPr>
            <a:r>
              <a:rPr lang="en-US"/>
              <a:t>Namensnennung - Nicht-kommerziell - Keine Bearbeitungen (CC BY-NC-ND)</a:t>
            </a:r>
            <a:endParaRPr/>
          </a:p>
          <a:p>
            <a:pPr marL="0" lvl="0" indent="0" algn="l" rtl="0">
              <a:lnSpc>
                <a:spcPct val="90000"/>
              </a:lnSpc>
              <a:spcBef>
                <a:spcPts val="1000"/>
              </a:spcBef>
              <a:spcAft>
                <a:spcPts val="0"/>
              </a:spcAft>
              <a:buClr>
                <a:schemeClr val="dk1"/>
              </a:buClr>
              <a:buSzPct val="100000"/>
              <a:buNone/>
            </a:pPr>
            <a:endParaRPr/>
          </a:p>
        </p:txBody>
      </p:sp>
      <p:pic>
        <p:nvPicPr>
          <p:cNvPr id="245" name="Google Shape;245;p16"/>
          <p:cNvPicPr preferRelativeResize="0"/>
          <p:nvPr/>
        </p:nvPicPr>
        <p:blipFill rotWithShape="1">
          <a:blip r:embed="rId5">
            <a:alphaModFix/>
          </a:blip>
          <a:srcRect/>
          <a:stretch/>
        </p:blipFill>
        <p:spPr>
          <a:xfrm>
            <a:off x="6464261" y="1719648"/>
            <a:ext cx="5182049" cy="388348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17"/>
          <p:cNvPicPr preferRelativeResize="0"/>
          <p:nvPr/>
        </p:nvPicPr>
        <p:blipFill rotWithShape="1">
          <a:blip r:embed="rId3">
            <a:alphaModFix/>
          </a:blip>
          <a:srcRect/>
          <a:stretch/>
        </p:blipFill>
        <p:spPr>
          <a:xfrm>
            <a:off x="9251027" y="6148955"/>
            <a:ext cx="2505895" cy="526238"/>
          </a:xfrm>
          <a:prstGeom prst="rect">
            <a:avLst/>
          </a:prstGeom>
          <a:noFill/>
          <a:ln>
            <a:noFill/>
          </a:ln>
        </p:spPr>
      </p:pic>
      <p:pic>
        <p:nvPicPr>
          <p:cNvPr id="251" name="Google Shape;251;p17"/>
          <p:cNvPicPr preferRelativeResize="0"/>
          <p:nvPr/>
        </p:nvPicPr>
        <p:blipFill rotWithShape="1">
          <a:blip r:embed="rId4">
            <a:alphaModFix/>
          </a:blip>
          <a:srcRect/>
          <a:stretch/>
        </p:blipFill>
        <p:spPr>
          <a:xfrm>
            <a:off x="547325" y="97715"/>
            <a:ext cx="2557807" cy="2557807"/>
          </a:xfrm>
          <a:prstGeom prst="rect">
            <a:avLst/>
          </a:prstGeom>
          <a:noFill/>
          <a:ln>
            <a:noFill/>
          </a:ln>
        </p:spPr>
      </p:pic>
      <p:sp>
        <p:nvSpPr>
          <p:cNvPr id="252" name="Google Shape;252;p17"/>
          <p:cNvSpPr/>
          <p:nvPr/>
        </p:nvSpPr>
        <p:spPr>
          <a:xfrm rot="5400000">
            <a:off x="-114994" y="3487047"/>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3" name="Google Shape;253;p17"/>
          <p:cNvSpPr/>
          <p:nvPr/>
        </p:nvSpPr>
        <p:spPr>
          <a:xfrm rot="5400000">
            <a:off x="-114991" y="2091470"/>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4" name="Google Shape;254;p17"/>
          <p:cNvSpPr/>
          <p:nvPr/>
        </p:nvSpPr>
        <p:spPr>
          <a:xfrm>
            <a:off x="3832264" y="716530"/>
            <a:ext cx="7017988"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accent1"/>
                </a:solidFill>
                <a:latin typeface="Calibri"/>
                <a:ea typeface="Calibri"/>
                <a:cs typeface="Calibri"/>
                <a:sym typeface="Calibri"/>
              </a:rPr>
              <a:t>Förderung der integrativen Beschäftigung im GLAM-Sektor durch offene Innovation</a:t>
            </a:r>
            <a:endParaRPr sz="4000" b="0" i="0" u="none" strike="noStrike" cap="none">
              <a:solidFill>
                <a:schemeClr val="accent1"/>
              </a:solidFill>
              <a:latin typeface="Calibri"/>
              <a:ea typeface="Calibri"/>
              <a:cs typeface="Calibri"/>
              <a:sym typeface="Calibri"/>
            </a:endParaRPr>
          </a:p>
        </p:txBody>
      </p:sp>
      <p:pic>
        <p:nvPicPr>
          <p:cNvPr id="255" name="Google Shape;255;p17"/>
          <p:cNvPicPr preferRelativeResize="0"/>
          <p:nvPr/>
        </p:nvPicPr>
        <p:blipFill rotWithShape="1">
          <a:blip r:embed="rId5">
            <a:alphaModFix/>
          </a:blip>
          <a:srcRect/>
          <a:stretch/>
        </p:blipFill>
        <p:spPr>
          <a:xfrm>
            <a:off x="9554893" y="3103160"/>
            <a:ext cx="1524273" cy="979627"/>
          </a:xfrm>
          <a:prstGeom prst="rect">
            <a:avLst/>
          </a:prstGeom>
          <a:noFill/>
          <a:ln>
            <a:noFill/>
          </a:ln>
        </p:spPr>
      </p:pic>
      <p:pic>
        <p:nvPicPr>
          <p:cNvPr id="256" name="Google Shape;256;p17"/>
          <p:cNvPicPr preferRelativeResize="0"/>
          <p:nvPr/>
        </p:nvPicPr>
        <p:blipFill rotWithShape="1">
          <a:blip r:embed="rId6">
            <a:alphaModFix/>
          </a:blip>
          <a:srcRect/>
          <a:stretch/>
        </p:blipFill>
        <p:spPr>
          <a:xfrm>
            <a:off x="3880074" y="4675114"/>
            <a:ext cx="2129231" cy="1086684"/>
          </a:xfrm>
          <a:prstGeom prst="rect">
            <a:avLst/>
          </a:prstGeom>
          <a:noFill/>
          <a:ln>
            <a:noFill/>
          </a:ln>
        </p:spPr>
      </p:pic>
      <p:pic>
        <p:nvPicPr>
          <p:cNvPr id="257" name="Google Shape;257;p17"/>
          <p:cNvPicPr preferRelativeResize="0"/>
          <p:nvPr/>
        </p:nvPicPr>
        <p:blipFill rotWithShape="1">
          <a:blip r:embed="rId7">
            <a:alphaModFix/>
          </a:blip>
          <a:srcRect/>
          <a:stretch/>
        </p:blipFill>
        <p:spPr>
          <a:xfrm>
            <a:off x="6381827" y="4739380"/>
            <a:ext cx="2869200" cy="723043"/>
          </a:xfrm>
          <a:prstGeom prst="rect">
            <a:avLst/>
          </a:prstGeom>
          <a:noFill/>
          <a:ln>
            <a:noFill/>
          </a:ln>
        </p:spPr>
      </p:pic>
      <p:pic>
        <p:nvPicPr>
          <p:cNvPr id="258" name="Google Shape;258;p17"/>
          <p:cNvPicPr preferRelativeResize="0"/>
          <p:nvPr/>
        </p:nvPicPr>
        <p:blipFill rotWithShape="1">
          <a:blip r:embed="rId8">
            <a:alphaModFix/>
          </a:blip>
          <a:srcRect/>
          <a:stretch/>
        </p:blipFill>
        <p:spPr>
          <a:xfrm>
            <a:off x="9847014" y="4638603"/>
            <a:ext cx="1003238" cy="823820"/>
          </a:xfrm>
          <a:prstGeom prst="rect">
            <a:avLst/>
          </a:prstGeom>
          <a:noFill/>
          <a:ln>
            <a:noFill/>
          </a:ln>
        </p:spPr>
      </p:pic>
      <p:pic>
        <p:nvPicPr>
          <p:cNvPr id="259" name="Google Shape;259;p17"/>
          <p:cNvPicPr preferRelativeResize="0"/>
          <p:nvPr/>
        </p:nvPicPr>
        <p:blipFill rotWithShape="1">
          <a:blip r:embed="rId9">
            <a:alphaModFix/>
          </a:blip>
          <a:srcRect/>
          <a:stretch/>
        </p:blipFill>
        <p:spPr>
          <a:xfrm>
            <a:off x="4055240" y="2759937"/>
            <a:ext cx="1773548" cy="1773548"/>
          </a:xfrm>
          <a:prstGeom prst="rect">
            <a:avLst/>
          </a:prstGeom>
          <a:noFill/>
          <a:ln>
            <a:noFill/>
          </a:ln>
        </p:spPr>
      </p:pic>
      <p:sp>
        <p:nvSpPr>
          <p:cNvPr id="260" name="Google Shape;260;p17"/>
          <p:cNvSpPr txBox="1"/>
          <p:nvPr/>
        </p:nvSpPr>
        <p:spPr>
          <a:xfrm>
            <a:off x="2396766" y="6305861"/>
            <a:ext cx="609442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Projekt Nr.: 2022-1-AT01-KA220-ADU-00008513</a:t>
            </a:r>
            <a:endParaRPr sz="1800" b="0" i="0" u="none" strike="noStrike" cap="none">
              <a:solidFill>
                <a:schemeClr val="dk1"/>
              </a:solidFill>
              <a:latin typeface="Calibri"/>
              <a:ea typeface="Calibri"/>
              <a:cs typeface="Calibri"/>
              <a:sym typeface="Calibri"/>
            </a:endParaRPr>
          </a:p>
        </p:txBody>
      </p:sp>
      <p:pic>
        <p:nvPicPr>
          <p:cNvPr id="261" name="Google Shape;261;p17"/>
          <p:cNvPicPr preferRelativeResize="0"/>
          <p:nvPr/>
        </p:nvPicPr>
        <p:blipFill rotWithShape="1">
          <a:blip r:embed="rId10">
            <a:alphaModFix/>
          </a:blip>
          <a:srcRect/>
          <a:stretch/>
        </p:blipFill>
        <p:spPr>
          <a:xfrm>
            <a:off x="5828788" y="3491779"/>
            <a:ext cx="3540351" cy="63927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body" idx="1"/>
          </p:nvPr>
        </p:nvSpPr>
        <p:spPr>
          <a:xfrm>
            <a:off x="839787" y="668337"/>
            <a:ext cx="5157787" cy="58542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2800"/>
              <a:buNone/>
            </a:pPr>
            <a:r>
              <a:rPr lang="en-US" sz="2800" b="0">
                <a:solidFill>
                  <a:schemeClr val="accent1"/>
                </a:solidFill>
              </a:rPr>
              <a:t>Ziele der Sitzung:</a:t>
            </a:r>
            <a:endParaRPr sz="2800"/>
          </a:p>
        </p:txBody>
      </p:sp>
      <p:sp>
        <p:nvSpPr>
          <p:cNvPr id="101" name="Google Shape;101;p2"/>
          <p:cNvSpPr txBox="1">
            <a:spLocks noGrp="1"/>
          </p:cNvSpPr>
          <p:nvPr>
            <p:ph type="body" idx="2"/>
          </p:nvPr>
        </p:nvSpPr>
        <p:spPr>
          <a:xfrm>
            <a:off x="839788" y="1338606"/>
            <a:ext cx="5157787" cy="4851057"/>
          </a:xfrm>
          <a:prstGeom prst="rect">
            <a:avLst/>
          </a:prstGeom>
          <a:noFill/>
          <a:ln>
            <a:noFill/>
          </a:ln>
        </p:spPr>
        <p:txBody>
          <a:bodyPr spcFirstLastPara="1" wrap="square" lIns="91425" tIns="45700" rIns="91425" bIns="45700" anchor="t" anchorCtr="0">
            <a:noAutofit/>
          </a:bodyPr>
          <a:lstStyle/>
          <a:p>
            <a:pPr marL="228600" lvl="0" indent="-196850" algn="l" rtl="0">
              <a:lnSpc>
                <a:spcPct val="90000"/>
              </a:lnSpc>
              <a:spcBef>
                <a:spcPts val="0"/>
              </a:spcBef>
              <a:spcAft>
                <a:spcPts val="0"/>
              </a:spcAft>
              <a:buClr>
                <a:schemeClr val="dk1"/>
              </a:buClr>
              <a:buSzPts val="2300"/>
              <a:buChar char="•"/>
            </a:pPr>
            <a:r>
              <a:rPr lang="en-US" sz="2300"/>
              <a:t>Denken Sie an die verschiedenen Arten von digitalen Inhalten für den GLAM-Sektor</a:t>
            </a:r>
            <a:endParaRPr sz="2300"/>
          </a:p>
          <a:p>
            <a:pPr marL="228600" lvl="0" indent="-196850" algn="l" rtl="0">
              <a:lnSpc>
                <a:spcPct val="90000"/>
              </a:lnSpc>
              <a:spcBef>
                <a:spcPts val="1000"/>
              </a:spcBef>
              <a:spcAft>
                <a:spcPts val="0"/>
              </a:spcAft>
              <a:buClr>
                <a:schemeClr val="dk1"/>
              </a:buClr>
              <a:buSzPts val="2300"/>
              <a:buChar char="•"/>
            </a:pPr>
            <a:r>
              <a:rPr lang="en-US" sz="2300"/>
              <a:t>Erinnern Sie sich daran, wie man eine digitale Sammlung im GLAM-Bereich erstellt</a:t>
            </a:r>
            <a:endParaRPr sz="2300"/>
          </a:p>
          <a:p>
            <a:pPr marL="228600" lvl="0" indent="-196850" algn="l" rtl="0">
              <a:lnSpc>
                <a:spcPct val="90000"/>
              </a:lnSpc>
              <a:spcBef>
                <a:spcPts val="1000"/>
              </a:spcBef>
              <a:spcAft>
                <a:spcPts val="0"/>
              </a:spcAft>
              <a:buClr>
                <a:schemeClr val="dk1"/>
              </a:buClr>
              <a:buSzPts val="2300"/>
              <a:buChar char="•"/>
            </a:pPr>
            <a:r>
              <a:rPr lang="en-US" sz="2300"/>
              <a:t>Erinnern Sie sich daran, wie Sie digitale Inhalte legal und ethisch korrekt nutzen und weitergeben können</a:t>
            </a:r>
            <a:endParaRPr sz="2300"/>
          </a:p>
          <a:p>
            <a:pPr marL="228600" lvl="0" indent="-196850" algn="l" rtl="0">
              <a:lnSpc>
                <a:spcPct val="90000"/>
              </a:lnSpc>
              <a:spcBef>
                <a:spcPts val="1000"/>
              </a:spcBef>
              <a:spcAft>
                <a:spcPts val="0"/>
              </a:spcAft>
              <a:buClr>
                <a:schemeClr val="dk1"/>
              </a:buClr>
              <a:buSzPts val="2300"/>
              <a:buChar char="•"/>
            </a:pPr>
            <a:r>
              <a:rPr lang="en-US" sz="2300"/>
              <a:t>Erinnern Sie sich an die verschiedenen Arten des Urheberrechts und die gewährten Rechte</a:t>
            </a:r>
            <a:endParaRPr sz="2300"/>
          </a:p>
          <a:p>
            <a:pPr marL="228600" lvl="0" indent="-50800" algn="l" rtl="0">
              <a:lnSpc>
                <a:spcPct val="90000"/>
              </a:lnSpc>
              <a:spcBef>
                <a:spcPts val="1000"/>
              </a:spcBef>
              <a:spcAft>
                <a:spcPts val="0"/>
              </a:spcAft>
              <a:buClr>
                <a:schemeClr val="dk1"/>
              </a:buClr>
              <a:buSzPts val="2800"/>
              <a:buNone/>
            </a:pPr>
            <a:endParaRPr sz="2300"/>
          </a:p>
          <a:p>
            <a:pPr marL="228600" lvl="0" indent="-50800" algn="l" rtl="0">
              <a:lnSpc>
                <a:spcPct val="90000"/>
              </a:lnSpc>
              <a:spcBef>
                <a:spcPts val="1000"/>
              </a:spcBef>
              <a:spcAft>
                <a:spcPts val="0"/>
              </a:spcAft>
              <a:buClr>
                <a:schemeClr val="dk1"/>
              </a:buClr>
              <a:buSzPts val="2800"/>
              <a:buNone/>
            </a:pPr>
            <a:endParaRPr sz="2300"/>
          </a:p>
          <a:p>
            <a:pPr marL="228600" lvl="0" indent="-50800" algn="l" rtl="0">
              <a:lnSpc>
                <a:spcPct val="90000"/>
              </a:lnSpc>
              <a:spcBef>
                <a:spcPts val="1000"/>
              </a:spcBef>
              <a:spcAft>
                <a:spcPts val="0"/>
              </a:spcAft>
              <a:buClr>
                <a:schemeClr val="dk1"/>
              </a:buClr>
              <a:buSzPts val="2800"/>
              <a:buNone/>
            </a:pPr>
            <a:endParaRPr sz="2300"/>
          </a:p>
          <a:p>
            <a:pPr marL="228600" lvl="0" indent="-50800" algn="l" rtl="0">
              <a:lnSpc>
                <a:spcPct val="90000"/>
              </a:lnSpc>
              <a:spcBef>
                <a:spcPts val="1000"/>
              </a:spcBef>
              <a:spcAft>
                <a:spcPts val="0"/>
              </a:spcAft>
              <a:buClr>
                <a:schemeClr val="dk1"/>
              </a:buClr>
              <a:buSzPts val="2800"/>
              <a:buNone/>
            </a:pPr>
            <a:endParaRPr sz="2300"/>
          </a:p>
          <a:p>
            <a:pPr marL="228600" lvl="0" indent="-50800" algn="l" rtl="0">
              <a:lnSpc>
                <a:spcPct val="90000"/>
              </a:lnSpc>
              <a:spcBef>
                <a:spcPts val="1000"/>
              </a:spcBef>
              <a:spcAft>
                <a:spcPts val="0"/>
              </a:spcAft>
              <a:buClr>
                <a:schemeClr val="dk1"/>
              </a:buClr>
              <a:buSzPts val="2800"/>
              <a:buNone/>
            </a:pPr>
            <a:endParaRPr sz="2300"/>
          </a:p>
        </p:txBody>
      </p:sp>
      <p:sp>
        <p:nvSpPr>
          <p:cNvPr id="102" name="Google Shape;102;p2"/>
          <p:cNvSpPr txBox="1">
            <a:spLocks noGrp="1"/>
          </p:cNvSpPr>
          <p:nvPr>
            <p:ph type="body" idx="4"/>
          </p:nvPr>
        </p:nvSpPr>
        <p:spPr>
          <a:xfrm>
            <a:off x="6172200" y="1338606"/>
            <a:ext cx="5183188" cy="485105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sz="2300"/>
              <a:t>Nach Abschluss dieser Lerneinheit sollten die Lernenden in der Lage sein:</a:t>
            </a:r>
            <a:endParaRPr sz="2300"/>
          </a:p>
          <a:p>
            <a:pPr marL="228600" lvl="0" indent="-196850" algn="l" rtl="0">
              <a:lnSpc>
                <a:spcPct val="90000"/>
              </a:lnSpc>
              <a:spcBef>
                <a:spcPts val="1000"/>
              </a:spcBef>
              <a:spcAft>
                <a:spcPts val="0"/>
              </a:spcAft>
              <a:buClr>
                <a:schemeClr val="dk1"/>
              </a:buClr>
              <a:buSzPts val="2300"/>
              <a:buChar char="•"/>
            </a:pPr>
            <a:r>
              <a:rPr lang="en-US" sz="2300"/>
              <a:t>Arten von digitalen Inhalten für den GLAM-Sektor zu identifizieren</a:t>
            </a:r>
            <a:endParaRPr sz="2300"/>
          </a:p>
          <a:p>
            <a:pPr marL="228600" lvl="0" indent="-196850" algn="l" rtl="0">
              <a:lnSpc>
                <a:spcPct val="90000"/>
              </a:lnSpc>
              <a:spcBef>
                <a:spcPts val="1000"/>
              </a:spcBef>
              <a:spcAft>
                <a:spcPts val="0"/>
              </a:spcAft>
              <a:buClr>
                <a:schemeClr val="dk1"/>
              </a:buClr>
              <a:buSzPts val="2300"/>
              <a:buChar char="•"/>
            </a:pPr>
            <a:r>
              <a:rPr lang="en-US" sz="2300"/>
              <a:t>Erstellung einer digitalen Sammlung im Bereich GLAM</a:t>
            </a:r>
            <a:endParaRPr sz="2300"/>
          </a:p>
          <a:p>
            <a:pPr marL="228600" lvl="0" indent="-196850" algn="l" rtl="0">
              <a:lnSpc>
                <a:spcPct val="90000"/>
              </a:lnSpc>
              <a:spcBef>
                <a:spcPts val="1000"/>
              </a:spcBef>
              <a:spcAft>
                <a:spcPts val="0"/>
              </a:spcAft>
              <a:buClr>
                <a:schemeClr val="dk1"/>
              </a:buClr>
              <a:buSzPts val="2300"/>
              <a:buChar char="•"/>
            </a:pPr>
            <a:r>
              <a:rPr lang="en-US" sz="2300"/>
              <a:t>Digitale Inhalte legal und ethisch korrekt nutzen und weitergeben</a:t>
            </a:r>
            <a:endParaRPr sz="2300"/>
          </a:p>
          <a:p>
            <a:pPr marL="228600" lvl="0" indent="-196850" algn="l" rtl="0">
              <a:lnSpc>
                <a:spcPct val="90000"/>
              </a:lnSpc>
              <a:spcBef>
                <a:spcPts val="1000"/>
              </a:spcBef>
              <a:spcAft>
                <a:spcPts val="0"/>
              </a:spcAft>
              <a:buClr>
                <a:schemeClr val="dk1"/>
              </a:buClr>
              <a:buSzPts val="2300"/>
              <a:buChar char="•"/>
            </a:pPr>
            <a:r>
              <a:rPr lang="en-US" sz="2300"/>
              <a:t>Mit den Rechten vertraut sein, die das Urheberrecht gewährt </a:t>
            </a:r>
            <a:endParaRPr sz="2300"/>
          </a:p>
          <a:p>
            <a:pPr marL="0" lvl="0" indent="0" algn="l" rtl="0">
              <a:lnSpc>
                <a:spcPct val="90000"/>
              </a:lnSpc>
              <a:spcBef>
                <a:spcPts val="1000"/>
              </a:spcBef>
              <a:spcAft>
                <a:spcPts val="0"/>
              </a:spcAft>
              <a:buClr>
                <a:schemeClr val="dk1"/>
              </a:buClr>
              <a:buSzPts val="2800"/>
              <a:buNone/>
            </a:pPr>
            <a:endParaRPr sz="2300"/>
          </a:p>
          <a:p>
            <a:pPr marL="228600" lvl="0" indent="-50800" algn="l" rtl="0">
              <a:lnSpc>
                <a:spcPct val="90000"/>
              </a:lnSpc>
              <a:spcBef>
                <a:spcPts val="1000"/>
              </a:spcBef>
              <a:spcAft>
                <a:spcPts val="0"/>
              </a:spcAft>
              <a:buClr>
                <a:schemeClr val="dk1"/>
              </a:buClr>
              <a:buSzPts val="2800"/>
              <a:buNone/>
            </a:pPr>
            <a:endParaRPr sz="2300"/>
          </a:p>
          <a:p>
            <a:pPr marL="228600" lvl="0" indent="-50800" algn="l" rtl="0">
              <a:lnSpc>
                <a:spcPct val="90000"/>
              </a:lnSpc>
              <a:spcBef>
                <a:spcPts val="1000"/>
              </a:spcBef>
              <a:spcAft>
                <a:spcPts val="0"/>
              </a:spcAft>
              <a:buClr>
                <a:schemeClr val="dk1"/>
              </a:buClr>
              <a:buSzPts val="2800"/>
              <a:buNone/>
            </a:pPr>
            <a:endParaRPr sz="2300"/>
          </a:p>
          <a:p>
            <a:pPr marL="228600" lvl="0" indent="-50800" algn="l" rtl="0">
              <a:lnSpc>
                <a:spcPct val="90000"/>
              </a:lnSpc>
              <a:spcBef>
                <a:spcPts val="1000"/>
              </a:spcBef>
              <a:spcAft>
                <a:spcPts val="0"/>
              </a:spcAft>
              <a:buClr>
                <a:schemeClr val="dk1"/>
              </a:buClr>
              <a:buSzPts val="2800"/>
              <a:buNone/>
            </a:pPr>
            <a:endParaRPr sz="2300"/>
          </a:p>
          <a:p>
            <a:pPr marL="228600" lvl="0" indent="-50800" algn="l" rtl="0">
              <a:lnSpc>
                <a:spcPct val="90000"/>
              </a:lnSpc>
              <a:spcBef>
                <a:spcPts val="1000"/>
              </a:spcBef>
              <a:spcAft>
                <a:spcPts val="0"/>
              </a:spcAft>
              <a:buClr>
                <a:schemeClr val="dk1"/>
              </a:buClr>
              <a:buSzPts val="2800"/>
              <a:buNone/>
            </a:pPr>
            <a:endParaRPr sz="2300"/>
          </a:p>
          <a:p>
            <a:pPr marL="228600" lvl="0" indent="-50800" algn="l" rtl="0">
              <a:lnSpc>
                <a:spcPct val="90000"/>
              </a:lnSpc>
              <a:spcBef>
                <a:spcPts val="1000"/>
              </a:spcBef>
              <a:spcAft>
                <a:spcPts val="0"/>
              </a:spcAft>
              <a:buClr>
                <a:schemeClr val="dk1"/>
              </a:buClr>
              <a:buSzPts val="2800"/>
              <a:buNone/>
            </a:pPr>
            <a:endParaRPr sz="2300"/>
          </a:p>
        </p:txBody>
      </p:sp>
      <p:pic>
        <p:nvPicPr>
          <p:cNvPr id="103" name="Google Shape;103;p2"/>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04" name="Google Shape;104;p2"/>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05" name="Google Shape;105;p2"/>
          <p:cNvSpPr txBox="1"/>
          <p:nvPr/>
        </p:nvSpPr>
        <p:spPr>
          <a:xfrm>
            <a:off x="6172200" y="668337"/>
            <a:ext cx="5157787" cy="58542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accent1"/>
              </a:buClr>
              <a:buSzPts val="2800"/>
              <a:buFont typeface="Arial"/>
              <a:buNone/>
            </a:pPr>
            <a:r>
              <a:rPr lang="en-US" sz="2800" b="0" i="0" u="none" strike="noStrike" cap="none">
                <a:solidFill>
                  <a:schemeClr val="accent1"/>
                </a:solidFill>
                <a:latin typeface="Calibri"/>
                <a:ea typeface="Calibri"/>
                <a:cs typeface="Calibri"/>
                <a:sym typeface="Calibri"/>
              </a:rPr>
              <a:t>Lernergebnisse:</a:t>
            </a:r>
            <a:endParaRPr sz="2800" b="1"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1600"/>
              <a:buNone/>
            </a:pPr>
            <a:endParaRPr/>
          </a:p>
          <a:p>
            <a:pPr marL="0" lvl="0" indent="0" algn="l" rtl="0">
              <a:lnSpc>
                <a:spcPct val="90000"/>
              </a:lnSpc>
              <a:spcBef>
                <a:spcPts val="1000"/>
              </a:spcBef>
              <a:spcAft>
                <a:spcPts val="0"/>
              </a:spcAft>
              <a:buClr>
                <a:schemeClr val="dk1"/>
              </a:buClr>
              <a:buSzPts val="1600"/>
              <a:buNone/>
            </a:pPr>
            <a:endParaRPr/>
          </a:p>
          <a:p>
            <a:pPr marL="0" lvl="0" indent="0" algn="ctr" rtl="0">
              <a:lnSpc>
                <a:spcPct val="90000"/>
              </a:lnSpc>
              <a:spcBef>
                <a:spcPts val="1000"/>
              </a:spcBef>
              <a:spcAft>
                <a:spcPts val="0"/>
              </a:spcAft>
              <a:buClr>
                <a:schemeClr val="dk1"/>
              </a:buClr>
              <a:buSzPts val="5200"/>
              <a:buNone/>
            </a:pPr>
            <a:r>
              <a:rPr lang="en-US" sz="5200"/>
              <a:t>Digitaler Inhalt</a:t>
            </a:r>
            <a:endParaRPr/>
          </a:p>
          <a:p>
            <a:pPr marL="0" lvl="0" indent="0" algn="ctr" rtl="0">
              <a:lnSpc>
                <a:spcPct val="90000"/>
              </a:lnSpc>
              <a:spcBef>
                <a:spcPts val="1000"/>
              </a:spcBef>
              <a:spcAft>
                <a:spcPts val="0"/>
              </a:spcAft>
              <a:buClr>
                <a:schemeClr val="dk1"/>
              </a:buClr>
              <a:buSzPts val="5200"/>
              <a:buNone/>
            </a:pPr>
            <a:endParaRPr sz="5200"/>
          </a:p>
          <a:p>
            <a:pPr marL="0" lvl="0" indent="0" algn="l" rtl="0">
              <a:lnSpc>
                <a:spcPct val="90000"/>
              </a:lnSpc>
              <a:spcBef>
                <a:spcPts val="1000"/>
              </a:spcBef>
              <a:spcAft>
                <a:spcPts val="0"/>
              </a:spcAft>
              <a:buClr>
                <a:schemeClr val="dk1"/>
              </a:buClr>
              <a:buSzPts val="1600"/>
              <a:buNone/>
            </a:pPr>
            <a:endParaRPr/>
          </a:p>
          <a:p>
            <a:pPr marL="0" lvl="0" indent="0" algn="l" rtl="0">
              <a:lnSpc>
                <a:spcPct val="90000"/>
              </a:lnSpc>
              <a:spcBef>
                <a:spcPts val="1000"/>
              </a:spcBef>
              <a:spcAft>
                <a:spcPts val="0"/>
              </a:spcAft>
              <a:buClr>
                <a:schemeClr val="dk1"/>
              </a:buClr>
              <a:buSzPts val="1600"/>
              <a:buNone/>
            </a:pPr>
            <a:endParaRPr/>
          </a:p>
          <a:p>
            <a:pPr marL="0" lvl="0" indent="0" algn="l" rtl="0">
              <a:lnSpc>
                <a:spcPct val="90000"/>
              </a:lnSpc>
              <a:spcBef>
                <a:spcPts val="1000"/>
              </a:spcBef>
              <a:spcAft>
                <a:spcPts val="0"/>
              </a:spcAft>
              <a:buClr>
                <a:schemeClr val="dk1"/>
              </a:buClr>
              <a:buSzPts val="1600"/>
              <a:buNone/>
            </a:pPr>
            <a:r>
              <a:rPr lang="en-US"/>
              <a:t> </a:t>
            </a:r>
            <a:endParaRPr/>
          </a:p>
        </p:txBody>
      </p:sp>
      <p:pic>
        <p:nvPicPr>
          <p:cNvPr id="111" name="Google Shape;111;p3"/>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12" name="Google Shape;112;p3"/>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13" name="Google Shape;113;p3"/>
          <p:cNvSpPr/>
          <p:nvPr/>
        </p:nvSpPr>
        <p:spPr>
          <a:xfrm>
            <a:off x="1196892" y="3963194"/>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14" name="Google Shape;114;p3"/>
          <p:cNvPicPr preferRelativeResize="0">
            <a:picLocks noGrp="1"/>
          </p:cNvPicPr>
          <p:nvPr>
            <p:ph type="pic" idx="2"/>
          </p:nvPr>
        </p:nvPicPr>
        <p:blipFill rotWithShape="1">
          <a:blip r:embed="rId5">
            <a:alphaModFix/>
          </a:blip>
          <a:srcRect l="55" r="53"/>
          <a:stretch/>
        </p:blipFill>
        <p:spPr>
          <a:xfrm>
            <a:off x="5183188" y="987425"/>
            <a:ext cx="6172200" cy="4873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Was ist die Erstellung digitaler Inhalte?</a:t>
            </a:r>
            <a:endParaRPr/>
          </a:p>
        </p:txBody>
      </p:sp>
      <p:pic>
        <p:nvPicPr>
          <p:cNvPr id="121" name="Google Shape;121;p4"/>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22" name="Google Shape;122;p4"/>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23" name="Google Shape;123;p4" descr="4650095.jpg"/>
          <p:cNvPicPr preferRelativeResize="0">
            <a:picLocks noGrp="1"/>
          </p:cNvPicPr>
          <p:nvPr>
            <p:ph type="body" idx="2"/>
          </p:nvPr>
        </p:nvPicPr>
        <p:blipFill rotWithShape="1">
          <a:blip r:embed="rId5">
            <a:alphaModFix/>
          </a:blip>
          <a:srcRect/>
          <a:stretch/>
        </p:blipFill>
        <p:spPr>
          <a:xfrm>
            <a:off x="6596296" y="1637366"/>
            <a:ext cx="4351338" cy="4351338"/>
          </a:xfrm>
          <a:prstGeom prst="rect">
            <a:avLst/>
          </a:prstGeom>
          <a:noFill/>
          <a:ln>
            <a:noFill/>
          </a:ln>
        </p:spPr>
      </p:pic>
      <p:sp>
        <p:nvSpPr>
          <p:cNvPr id="124" name="Google Shape;124;p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Die Erstellung digitaler Inhalte bedeutet die </a:t>
            </a:r>
            <a:r>
              <a:rPr lang="en-US" b="1"/>
              <a:t>Erstellung und Verbreitung von Inhalten im Internet</a:t>
            </a:r>
            <a:r>
              <a:rPr lang="en-US"/>
              <a:t>, z. B. auf Websites und in sozialen Medien.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Arten von digitalen Inhalten für den GLAM-Sektor</a:t>
            </a:r>
            <a:endParaRPr/>
          </a:p>
        </p:txBody>
      </p:sp>
      <p:sp>
        <p:nvSpPr>
          <p:cNvPr id="131" name="Google Shape;1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b="1"/>
              <a:t>Digitale Archive, Kunstwerke und Bilder</a:t>
            </a:r>
            <a:endParaRPr/>
          </a:p>
          <a:p>
            <a:pPr marL="228600" lvl="0" indent="-228600" algn="l" rtl="0">
              <a:lnSpc>
                <a:spcPct val="90000"/>
              </a:lnSpc>
              <a:spcBef>
                <a:spcPts val="1000"/>
              </a:spcBef>
              <a:spcAft>
                <a:spcPts val="0"/>
              </a:spcAft>
              <a:buClr>
                <a:schemeClr val="dk1"/>
              </a:buClr>
              <a:buSzPts val="2800"/>
              <a:buChar char="•"/>
            </a:pPr>
            <a:r>
              <a:rPr lang="en-US" b="1"/>
              <a:t>Multimedia-Präsentationen</a:t>
            </a:r>
            <a:endParaRPr/>
          </a:p>
          <a:p>
            <a:pPr marL="228600" lvl="0" indent="-228600" algn="l" rtl="0">
              <a:lnSpc>
                <a:spcPct val="90000"/>
              </a:lnSpc>
              <a:spcBef>
                <a:spcPts val="1000"/>
              </a:spcBef>
              <a:spcAft>
                <a:spcPts val="0"/>
              </a:spcAft>
              <a:buClr>
                <a:schemeClr val="dk1"/>
              </a:buClr>
              <a:buSzPts val="2800"/>
              <a:buChar char="•"/>
            </a:pPr>
            <a:r>
              <a:rPr lang="en-US" b="1"/>
              <a:t>Digitale Ausstellungen</a:t>
            </a:r>
            <a:endParaRPr/>
          </a:p>
          <a:p>
            <a:pPr marL="228600" lvl="0" indent="-228600" algn="l" rtl="0">
              <a:lnSpc>
                <a:spcPct val="90000"/>
              </a:lnSpc>
              <a:spcBef>
                <a:spcPts val="1000"/>
              </a:spcBef>
              <a:spcAft>
                <a:spcPts val="0"/>
              </a:spcAft>
              <a:buClr>
                <a:schemeClr val="dk1"/>
              </a:buClr>
              <a:buSzPts val="2800"/>
              <a:buChar char="•"/>
            </a:pPr>
            <a:r>
              <a:rPr lang="en-US" b="1"/>
              <a:t>Digitales Geschichtenerzählen</a:t>
            </a:r>
            <a:endParaRPr/>
          </a:p>
          <a:p>
            <a:pPr marL="228600" lvl="0" indent="-228600" algn="l" rtl="0">
              <a:lnSpc>
                <a:spcPct val="90000"/>
              </a:lnSpc>
              <a:spcBef>
                <a:spcPts val="1000"/>
              </a:spcBef>
              <a:spcAft>
                <a:spcPts val="0"/>
              </a:spcAft>
              <a:buClr>
                <a:schemeClr val="dk1"/>
              </a:buClr>
              <a:buSzPts val="2800"/>
              <a:buChar char="•"/>
            </a:pPr>
            <a:r>
              <a:rPr lang="en-US" b="1"/>
              <a:t>Pädagogische Ressourcen</a:t>
            </a:r>
            <a:endParaRPr/>
          </a:p>
          <a:p>
            <a:pPr marL="228600" lvl="0" indent="-228600" algn="l" rtl="0">
              <a:lnSpc>
                <a:spcPct val="90000"/>
              </a:lnSpc>
              <a:spcBef>
                <a:spcPts val="1000"/>
              </a:spcBef>
              <a:spcAft>
                <a:spcPts val="0"/>
              </a:spcAft>
              <a:buClr>
                <a:schemeClr val="dk1"/>
              </a:buClr>
              <a:buSzPts val="2800"/>
              <a:buChar char="•"/>
            </a:pPr>
            <a:r>
              <a:rPr lang="en-US" b="1"/>
              <a:t>Inhalt der sozialen Medien</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p:txBody>
      </p:sp>
      <p:pic>
        <p:nvPicPr>
          <p:cNvPr id="132" name="Google Shape;132;p5" descr="gallery.jpg"/>
          <p:cNvPicPr preferRelativeResize="0">
            <a:picLocks noGrp="1"/>
          </p:cNvPicPr>
          <p:nvPr>
            <p:ph type="body" idx="2"/>
          </p:nvPr>
        </p:nvPicPr>
        <p:blipFill rotWithShape="1">
          <a:blip r:embed="rId3">
            <a:alphaModFix/>
          </a:blip>
          <a:srcRect/>
          <a:stretch/>
        </p:blipFill>
        <p:spPr>
          <a:xfrm>
            <a:off x="6678705" y="2201602"/>
            <a:ext cx="4392706" cy="2743850"/>
          </a:xfrm>
          <a:prstGeom prst="rect">
            <a:avLst/>
          </a:prstGeom>
          <a:noFill/>
          <a:ln>
            <a:noFill/>
          </a:ln>
        </p:spPr>
      </p:pic>
      <p:pic>
        <p:nvPicPr>
          <p:cNvPr id="133" name="Google Shape;133;p5"/>
          <p:cNvPicPr preferRelativeResize="0"/>
          <p:nvPr/>
        </p:nvPicPr>
        <p:blipFill rotWithShape="1">
          <a:blip r:embed="rId4">
            <a:alphaModFix/>
          </a:blip>
          <a:srcRect/>
          <a:stretch/>
        </p:blipFill>
        <p:spPr>
          <a:xfrm>
            <a:off x="320512" y="5585931"/>
            <a:ext cx="1182064" cy="1182064"/>
          </a:xfrm>
          <a:prstGeom prst="rect">
            <a:avLst/>
          </a:prstGeom>
          <a:noFill/>
          <a:ln>
            <a:noFill/>
          </a:ln>
        </p:spPr>
      </p:pic>
      <p:pic>
        <p:nvPicPr>
          <p:cNvPr id="134" name="Google Shape;134;p5"/>
          <p:cNvPicPr preferRelativeResize="0"/>
          <p:nvPr/>
        </p:nvPicPr>
        <p:blipFill rotWithShape="1">
          <a:blip r:embed="rId5">
            <a:alphaModFix/>
          </a:blip>
          <a:srcRect/>
          <a:stretch/>
        </p:blipFill>
        <p:spPr>
          <a:xfrm>
            <a:off x="9498964" y="6062785"/>
            <a:ext cx="2372524" cy="49823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ctr" rtl="0">
              <a:lnSpc>
                <a:spcPct val="90000"/>
              </a:lnSpc>
              <a:spcBef>
                <a:spcPts val="1000"/>
              </a:spcBef>
              <a:spcAft>
                <a:spcPts val="0"/>
              </a:spcAft>
              <a:buClr>
                <a:schemeClr val="dk1"/>
              </a:buClr>
              <a:buSzPct val="100000"/>
              <a:buNone/>
            </a:pPr>
            <a:r>
              <a:rPr lang="en-US" sz="5200"/>
              <a:t>Digitale Sammlung</a:t>
            </a:r>
            <a:endParaRPr/>
          </a:p>
          <a:p>
            <a:pPr marL="0" lvl="0" indent="0" algn="ctr" rtl="0">
              <a:lnSpc>
                <a:spcPct val="90000"/>
              </a:lnSpc>
              <a:spcBef>
                <a:spcPts val="1000"/>
              </a:spcBef>
              <a:spcAft>
                <a:spcPts val="0"/>
              </a:spcAft>
              <a:buClr>
                <a:schemeClr val="dk1"/>
              </a:buClr>
              <a:buSzPct val="100000"/>
              <a:buNone/>
            </a:pPr>
            <a:r>
              <a:rPr lang="en-US" sz="5200"/>
              <a:t> </a:t>
            </a:r>
            <a:endParaRPr/>
          </a:p>
          <a:p>
            <a:pPr marL="0" lvl="0" indent="0" algn="ctr" rtl="0">
              <a:lnSpc>
                <a:spcPct val="90000"/>
              </a:lnSpc>
              <a:spcBef>
                <a:spcPts val="1000"/>
              </a:spcBef>
              <a:spcAft>
                <a:spcPts val="0"/>
              </a:spcAft>
              <a:buClr>
                <a:schemeClr val="dk1"/>
              </a:buClr>
              <a:buSzPct val="100000"/>
              <a:buNone/>
            </a:pPr>
            <a:endParaRPr sz="520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US"/>
              <a:t> </a:t>
            </a:r>
            <a:endParaRPr/>
          </a:p>
        </p:txBody>
      </p:sp>
      <p:pic>
        <p:nvPicPr>
          <p:cNvPr id="140" name="Google Shape;140;p6"/>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41" name="Google Shape;141;p6"/>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42" name="Google Shape;142;p6"/>
          <p:cNvSpPr/>
          <p:nvPr/>
        </p:nvSpPr>
        <p:spPr>
          <a:xfrm>
            <a:off x="1087561" y="3656231"/>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43" name="Google Shape;143;p6" descr="digital museum.png"/>
          <p:cNvPicPr preferRelativeResize="0">
            <a:picLocks noGrp="1"/>
          </p:cNvPicPr>
          <p:nvPr>
            <p:ph type="pic" idx="2"/>
          </p:nvPr>
        </p:nvPicPr>
        <p:blipFill rotWithShape="1">
          <a:blip r:embed="rId5">
            <a:alphaModFix/>
          </a:blip>
          <a:srcRect t="8725" b="8725"/>
          <a:stretch/>
        </p:blipFill>
        <p:spPr>
          <a:xfrm>
            <a:off x="6499412" y="1442159"/>
            <a:ext cx="4676682" cy="3692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Was ist eine digitale Sammlung?</a:t>
            </a:r>
            <a:endParaRPr/>
          </a:p>
        </p:txBody>
      </p:sp>
      <p:pic>
        <p:nvPicPr>
          <p:cNvPr id="150" name="Google Shape;150;p7"/>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51" name="Google Shape;151;p7"/>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52" name="Google Shape;152;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Eine digitale Sammlung ist eine Sammlung von </a:t>
            </a:r>
            <a:r>
              <a:rPr lang="en-US" b="1"/>
              <a:t>Materialien, die digitalisiert wurden</a:t>
            </a:r>
            <a:r>
              <a:rPr lang="en-US"/>
              <a:t>, und von Objekten, die </a:t>
            </a:r>
            <a:r>
              <a:rPr lang="en-US" b="1"/>
              <a:t>von Anfang an digital </a:t>
            </a:r>
            <a:r>
              <a:rPr lang="en-US"/>
              <a:t>waren. </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Sie wird auch als </a:t>
            </a:r>
            <a:r>
              <a:rPr lang="en-US" b="1"/>
              <a:t>digitale Bibliothek bezeichnet</a:t>
            </a:r>
            <a:r>
              <a:rPr lang="en-US"/>
              <a:t>.</a:t>
            </a:r>
            <a:endParaRPr/>
          </a:p>
        </p:txBody>
      </p:sp>
      <p:pic>
        <p:nvPicPr>
          <p:cNvPr id="153" name="Google Shape;153;p7" descr="art-gallery-expo-background_52683-68245.jpg"/>
          <p:cNvPicPr preferRelativeResize="0">
            <a:picLocks noGrp="1"/>
          </p:cNvPicPr>
          <p:nvPr>
            <p:ph type="body" idx="2"/>
          </p:nvPr>
        </p:nvPicPr>
        <p:blipFill rotWithShape="1">
          <a:blip r:embed="rId5">
            <a:alphaModFix/>
          </a:blip>
          <a:srcRect/>
          <a:stretch/>
        </p:blipFill>
        <p:spPr>
          <a:xfrm>
            <a:off x="6154270" y="2670782"/>
            <a:ext cx="5181600" cy="2159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Richtlinie zur Entwicklung digitaler Sammlungen für den GLAM-Sektor</a:t>
            </a:r>
            <a:endParaRPr/>
          </a:p>
        </p:txBody>
      </p:sp>
      <p:sp>
        <p:nvSpPr>
          <p:cNvPr id="160" name="Google Shape;160;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179388" lvl="0" indent="-179388" algn="l" rtl="0">
              <a:lnSpc>
                <a:spcPct val="90000"/>
              </a:lnSpc>
              <a:spcBef>
                <a:spcPts val="0"/>
              </a:spcBef>
              <a:spcAft>
                <a:spcPts val="0"/>
              </a:spcAft>
              <a:buClr>
                <a:schemeClr val="dk1"/>
              </a:buClr>
              <a:buSzPts val="2800"/>
              <a:buChar char="•"/>
            </a:pPr>
            <a:r>
              <a:rPr lang="en-US"/>
              <a:t>Umfang</a:t>
            </a:r>
            <a:endParaRPr/>
          </a:p>
          <a:p>
            <a:pPr marL="179388" lvl="0" indent="-179388" algn="l" rtl="0">
              <a:lnSpc>
                <a:spcPct val="90000"/>
              </a:lnSpc>
              <a:spcBef>
                <a:spcPts val="1000"/>
              </a:spcBef>
              <a:spcAft>
                <a:spcPts val="0"/>
              </a:spcAft>
              <a:buClr>
                <a:schemeClr val="dk1"/>
              </a:buClr>
              <a:buSzPts val="2800"/>
              <a:buChar char="•"/>
            </a:pPr>
            <a:r>
              <a:rPr lang="en-US"/>
              <a:t>Inhalt und Auswahlkriterien</a:t>
            </a:r>
            <a:endParaRPr/>
          </a:p>
          <a:p>
            <a:pPr marL="179388" lvl="0" indent="-179388" algn="l" rtl="0">
              <a:lnSpc>
                <a:spcPct val="90000"/>
              </a:lnSpc>
              <a:spcBef>
                <a:spcPts val="1000"/>
              </a:spcBef>
              <a:spcAft>
                <a:spcPts val="0"/>
              </a:spcAft>
              <a:buClr>
                <a:schemeClr val="dk1"/>
              </a:buClr>
              <a:buSzPts val="2800"/>
              <a:buChar char="•"/>
            </a:pPr>
            <a:r>
              <a:rPr lang="en-US"/>
              <a:t>Überlegungen zur Ressourcenkapazität</a:t>
            </a:r>
            <a:endParaRPr/>
          </a:p>
          <a:p>
            <a:pPr marL="179388" lvl="0" indent="-179388" algn="l" rtl="0">
              <a:lnSpc>
                <a:spcPct val="90000"/>
              </a:lnSpc>
              <a:spcBef>
                <a:spcPts val="1000"/>
              </a:spcBef>
              <a:spcAft>
                <a:spcPts val="0"/>
              </a:spcAft>
              <a:buClr>
                <a:schemeClr val="dk1"/>
              </a:buClr>
              <a:buSzPts val="2800"/>
              <a:buChar char="•"/>
            </a:pPr>
            <a:r>
              <a:rPr lang="en-US"/>
              <a:t>Prozess der Digitalisierung</a:t>
            </a:r>
            <a:endParaRPr/>
          </a:p>
          <a:p>
            <a:pPr marL="179388" lvl="0" indent="-179388" algn="l" rtl="0">
              <a:lnSpc>
                <a:spcPct val="90000"/>
              </a:lnSpc>
              <a:spcBef>
                <a:spcPts val="1000"/>
              </a:spcBef>
              <a:spcAft>
                <a:spcPts val="0"/>
              </a:spcAft>
              <a:buClr>
                <a:schemeClr val="dk1"/>
              </a:buClr>
              <a:buSzPts val="2800"/>
              <a:buChar char="•"/>
            </a:pPr>
            <a:r>
              <a:rPr lang="en-US"/>
              <a:t>Erlaubnis zur Nutzung und Weitergabe</a:t>
            </a:r>
            <a:endParaRPr/>
          </a:p>
          <a:p>
            <a:pPr marL="179388" lvl="0" indent="-179388"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b="1"/>
          </a:p>
          <a:p>
            <a:pPr marL="179388" lvl="0" indent="-1586"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p:txBody>
      </p:sp>
      <p:pic>
        <p:nvPicPr>
          <p:cNvPr id="161" name="Google Shape;161;p8"/>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62" name="Google Shape;162;p8"/>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63" name="Google Shape;163;p8"/>
          <p:cNvPicPr preferRelativeResize="0">
            <a:picLocks noGrp="1"/>
          </p:cNvPicPr>
          <p:nvPr>
            <p:ph type="body" idx="2"/>
          </p:nvPr>
        </p:nvPicPr>
        <p:blipFill rotWithShape="1">
          <a:blip r:embed="rId5">
            <a:alphaModFix/>
          </a:blip>
          <a:srcRect/>
          <a:stretch/>
        </p:blipFill>
        <p:spPr>
          <a:xfrm>
            <a:off x="6279777" y="2365266"/>
            <a:ext cx="5181600" cy="21245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9"/>
          <p:cNvSpPr txBox="1">
            <a:spLocks noGrp="1"/>
          </p:cNvSpPr>
          <p:nvPr>
            <p:ph type="body" idx="1"/>
          </p:nvPr>
        </p:nvSpPr>
        <p:spPr>
          <a:xfrm>
            <a:off x="249675" y="2057400"/>
            <a:ext cx="4522500" cy="38115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ctr" rtl="0">
              <a:lnSpc>
                <a:spcPct val="90000"/>
              </a:lnSpc>
              <a:spcBef>
                <a:spcPts val="1000"/>
              </a:spcBef>
              <a:spcAft>
                <a:spcPts val="0"/>
              </a:spcAft>
              <a:buClr>
                <a:schemeClr val="dk1"/>
              </a:buClr>
              <a:buSzPct val="100000"/>
              <a:buNone/>
            </a:pPr>
            <a:r>
              <a:rPr lang="en-US" sz="5200"/>
              <a:t>Nutzung und Weitergabe digitaler Inhalte</a:t>
            </a:r>
            <a:endParaRPr/>
          </a:p>
          <a:p>
            <a:pPr marL="0" lvl="0" indent="0" algn="ctr" rtl="0">
              <a:lnSpc>
                <a:spcPct val="90000"/>
              </a:lnSpc>
              <a:spcBef>
                <a:spcPts val="1000"/>
              </a:spcBef>
              <a:spcAft>
                <a:spcPts val="0"/>
              </a:spcAft>
              <a:buClr>
                <a:schemeClr val="dk1"/>
              </a:buClr>
              <a:buSzPct val="100000"/>
              <a:buNone/>
            </a:pPr>
            <a:endParaRPr sz="520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US"/>
              <a:t> </a:t>
            </a:r>
            <a:endParaRPr/>
          </a:p>
        </p:txBody>
      </p:sp>
      <p:pic>
        <p:nvPicPr>
          <p:cNvPr id="169" name="Google Shape;169;p9"/>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70" name="Google Shape;170;p9"/>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71" name="Google Shape;171;p9"/>
          <p:cNvSpPr/>
          <p:nvPr/>
        </p:nvSpPr>
        <p:spPr>
          <a:xfrm>
            <a:off x="1068546" y="4222177"/>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72" name="Google Shape;172;p9"/>
          <p:cNvPicPr preferRelativeResize="0">
            <a:picLocks noGrp="1"/>
          </p:cNvPicPr>
          <p:nvPr>
            <p:ph type="pic" idx="2"/>
          </p:nvPr>
        </p:nvPicPr>
        <p:blipFill rotWithShape="1">
          <a:blip r:embed="rId5">
            <a:alphaModFix/>
          </a:blip>
          <a:srcRect l="3965" r="3965"/>
          <a:stretch/>
        </p:blipFill>
        <p:spPr>
          <a:xfrm>
            <a:off x="5183188" y="987425"/>
            <a:ext cx="6172200" cy="48736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998</Words>
  <Application>Microsoft Office PowerPoint</Application>
  <PresentationFormat>Breitbild</PresentationFormat>
  <Paragraphs>153</Paragraphs>
  <Slides>17</Slides>
  <Notes>17</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17</vt:i4>
      </vt:variant>
    </vt:vector>
  </HeadingPairs>
  <TitlesOfParts>
    <vt:vector size="20" baseType="lpstr">
      <vt:lpstr>arial</vt:lpstr>
      <vt:lpstr>Calibri</vt:lpstr>
      <vt:lpstr>Office Theme</vt:lpstr>
      <vt:lpstr> Blended Learning-Kurs</vt:lpstr>
      <vt:lpstr>PowerPoint-Präsentation</vt:lpstr>
      <vt:lpstr>PowerPoint-Präsentation</vt:lpstr>
      <vt:lpstr>Was ist die Erstellung digitaler Inhalte?</vt:lpstr>
      <vt:lpstr>Arten von digitalen Inhalten für den GLAM-Sektor</vt:lpstr>
      <vt:lpstr>PowerPoint-Präsentation</vt:lpstr>
      <vt:lpstr>Was ist eine digitale Sammlung?</vt:lpstr>
      <vt:lpstr>Richtlinie zur Entwicklung digitaler Sammlungen für den GLAM-Sektor</vt:lpstr>
      <vt:lpstr>PowerPoint-Präsentation</vt:lpstr>
      <vt:lpstr>Legale Nutzung von digitalen Inhalten</vt:lpstr>
      <vt:lpstr>Wie man digitale Inhalte teilt</vt:lpstr>
      <vt:lpstr>Teilen Sie Ihre digitalen Inhalte</vt:lpstr>
      <vt:lpstr>Den Inhalt eines anderen teilen</vt:lpstr>
      <vt:lpstr>PowerPoint-Präsentation</vt:lpstr>
      <vt:lpstr>Was ist das Urheberrecht?</vt:lpstr>
      <vt:lpstr>Urheberrecht - Creative-Commons-Lizenzen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Blended Learning-Kurs</dc:title>
  <dc:creator>admin</dc:creator>
  <cp:lastModifiedBy>Wolfgang Schabereiter</cp:lastModifiedBy>
  <cp:revision>1</cp:revision>
  <dcterms:created xsi:type="dcterms:W3CDTF">2023-12-01T07:14:57Z</dcterms:created>
  <dcterms:modified xsi:type="dcterms:W3CDTF">2024-05-01T19:05:33Z</dcterms:modified>
</cp:coreProperties>
</file>