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/UqxktbopqfWDnjPr0Yose3Fy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1"/>
    <p:restoredTop sz="70874"/>
  </p:normalViewPr>
  <p:slideViewPr>
    <p:cSldViewPr snapToGrid="0">
      <p:cViewPr varScale="1">
        <p:scale>
          <a:sx n="70" d="100"/>
          <a:sy n="70" d="100"/>
        </p:scale>
        <p:origin x="192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Un'opera</a:t>
            </a:r>
            <a:r>
              <a:rPr lang="en-GB" dirty="0"/>
              <a:t> sotto </a:t>
            </a:r>
            <a:r>
              <a:rPr lang="en-GB" dirty="0" err="1"/>
              <a:t>licenza</a:t>
            </a:r>
            <a:r>
              <a:rPr lang="en-GB" dirty="0"/>
              <a:t> CC BY </a:t>
            </a:r>
            <a:r>
              <a:rPr lang="en-GB" dirty="0" err="1"/>
              <a:t>permette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, </a:t>
            </a:r>
            <a:r>
              <a:rPr lang="en-GB" dirty="0" err="1"/>
              <a:t>remixare</a:t>
            </a:r>
            <a:r>
              <a:rPr lang="en-GB" dirty="0"/>
              <a:t> e </a:t>
            </a:r>
            <a:r>
              <a:rPr lang="en-GB" dirty="0" err="1"/>
              <a:t>adattare</a:t>
            </a:r>
            <a:r>
              <a:rPr lang="en-GB" dirty="0"/>
              <a:t> il </a:t>
            </a:r>
            <a:r>
              <a:rPr lang="en-GB" dirty="0" err="1"/>
              <a:t>contenuto</a:t>
            </a:r>
            <a:r>
              <a:rPr lang="en-GB" dirty="0"/>
              <a:t>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Il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per </a:t>
            </a:r>
            <a:r>
              <a:rPr lang="en-GB" dirty="0" err="1"/>
              <a:t>scopi</a:t>
            </a:r>
            <a:r>
              <a:rPr lang="en-GB" dirty="0"/>
              <a:t> </a:t>
            </a:r>
            <a:r>
              <a:rPr lang="en-GB" dirty="0" err="1"/>
              <a:t>commerciali</a:t>
            </a:r>
            <a:r>
              <a:rPr lang="en-GB" dirty="0"/>
              <a:t>. </a:t>
            </a:r>
            <a:endParaRPr dirty="0"/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Un'opera</a:t>
            </a:r>
            <a:r>
              <a:rPr lang="en-GB" dirty="0"/>
              <a:t> sotto </a:t>
            </a:r>
            <a:r>
              <a:rPr lang="en-GB" dirty="0" err="1"/>
              <a:t>licenza</a:t>
            </a:r>
            <a:r>
              <a:rPr lang="en-GB" dirty="0"/>
              <a:t> CC BY-SA </a:t>
            </a:r>
            <a:r>
              <a:rPr lang="en-GB" dirty="0" err="1"/>
              <a:t>permette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, </a:t>
            </a:r>
            <a:r>
              <a:rPr lang="en-GB" dirty="0" err="1"/>
              <a:t>remixare</a:t>
            </a:r>
            <a:r>
              <a:rPr lang="en-GB" dirty="0"/>
              <a:t> e </a:t>
            </a:r>
            <a:r>
              <a:rPr lang="en-GB" dirty="0" err="1"/>
              <a:t>adattare</a:t>
            </a:r>
            <a:r>
              <a:rPr lang="en-GB" dirty="0"/>
              <a:t> il </a:t>
            </a:r>
            <a:r>
              <a:rPr lang="en-GB" dirty="0" err="1"/>
              <a:t>contenuto</a:t>
            </a:r>
            <a:r>
              <a:rPr lang="en-GB" dirty="0"/>
              <a:t>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Il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per </a:t>
            </a:r>
            <a:r>
              <a:rPr lang="en-GB" dirty="0" err="1"/>
              <a:t>scopi</a:t>
            </a:r>
            <a:r>
              <a:rPr lang="en-GB" dirty="0"/>
              <a:t> </a:t>
            </a:r>
            <a:r>
              <a:rPr lang="en-GB" dirty="0" err="1"/>
              <a:t>commerciali</a:t>
            </a:r>
            <a:r>
              <a:rPr lang="en-GB" dirty="0"/>
              <a:t> e </a:t>
            </a:r>
            <a:r>
              <a:rPr lang="en-GB" dirty="0" err="1"/>
              <a:t>qualsiasi</a:t>
            </a:r>
            <a:r>
              <a:rPr lang="en-GB" dirty="0"/>
              <a:t> </a:t>
            </a:r>
            <a:r>
              <a:rPr lang="en-GB" dirty="0" err="1"/>
              <a:t>adattamento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condiviso</a:t>
            </a:r>
            <a:r>
              <a:rPr lang="en-GB" dirty="0"/>
              <a:t> secondo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 termini. </a:t>
            </a:r>
            <a:endParaRPr dirty="0"/>
          </a:p>
        </p:txBody>
      </p:sp>
      <p:sp>
        <p:nvSpPr>
          <p:cNvPr id="193" name="Google Shape;19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Un'opera</a:t>
            </a:r>
            <a:r>
              <a:rPr lang="en-GB" dirty="0"/>
              <a:t> sotto </a:t>
            </a:r>
            <a:r>
              <a:rPr lang="en-GB" dirty="0" err="1"/>
              <a:t>licenza</a:t>
            </a:r>
            <a:r>
              <a:rPr lang="en-GB" dirty="0"/>
              <a:t> CC BY-NC </a:t>
            </a:r>
            <a:r>
              <a:rPr lang="en-GB" dirty="0" err="1"/>
              <a:t>permette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, </a:t>
            </a:r>
            <a:r>
              <a:rPr lang="en-GB" dirty="0" err="1"/>
              <a:t>remixare</a:t>
            </a:r>
            <a:r>
              <a:rPr lang="en-GB" dirty="0"/>
              <a:t> e </a:t>
            </a:r>
            <a:r>
              <a:rPr lang="en-GB" dirty="0" err="1"/>
              <a:t>adattare</a:t>
            </a:r>
            <a:r>
              <a:rPr lang="en-GB" dirty="0"/>
              <a:t> il </a:t>
            </a:r>
            <a:r>
              <a:rPr lang="en-GB" dirty="0" err="1"/>
              <a:t>contenuto</a:t>
            </a:r>
            <a:r>
              <a:rPr lang="en-GB" dirty="0"/>
              <a:t>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Il </a:t>
            </a:r>
            <a:r>
              <a:rPr lang="en-GB" dirty="0" err="1"/>
              <a:t>contenuto</a:t>
            </a:r>
            <a:r>
              <a:rPr lang="en-GB" dirty="0"/>
              <a:t> non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per </a:t>
            </a:r>
            <a:r>
              <a:rPr lang="en-GB" dirty="0" err="1"/>
              <a:t>scopi</a:t>
            </a:r>
            <a:r>
              <a:rPr lang="en-GB" dirty="0"/>
              <a:t> </a:t>
            </a:r>
            <a:r>
              <a:rPr lang="en-GB" dirty="0" err="1"/>
              <a:t>commerciali</a:t>
            </a:r>
            <a:r>
              <a:rPr lang="en-GB" dirty="0"/>
              <a:t>. </a:t>
            </a:r>
            <a:endParaRPr dirty="0"/>
          </a:p>
        </p:txBody>
      </p:sp>
      <p:sp>
        <p:nvSpPr>
          <p:cNvPr id="204" name="Google Shape;20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Un'opera</a:t>
            </a:r>
            <a:r>
              <a:rPr lang="en-GB" dirty="0"/>
              <a:t> sotto </a:t>
            </a:r>
            <a:r>
              <a:rPr lang="en-GB" dirty="0" err="1"/>
              <a:t>licenza</a:t>
            </a:r>
            <a:r>
              <a:rPr lang="en-GB" dirty="0"/>
              <a:t> CC BY-NC-SA </a:t>
            </a:r>
            <a:r>
              <a:rPr lang="en-GB" dirty="0" err="1"/>
              <a:t>permette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, </a:t>
            </a:r>
            <a:r>
              <a:rPr lang="en-GB" dirty="0" err="1"/>
              <a:t>remixare</a:t>
            </a:r>
            <a:r>
              <a:rPr lang="en-GB" dirty="0"/>
              <a:t> e </a:t>
            </a:r>
            <a:r>
              <a:rPr lang="en-GB" dirty="0" err="1"/>
              <a:t>adattare</a:t>
            </a:r>
            <a:r>
              <a:rPr lang="en-GB" dirty="0"/>
              <a:t> il </a:t>
            </a:r>
            <a:r>
              <a:rPr lang="en-GB" dirty="0" err="1"/>
              <a:t>contenuto</a:t>
            </a:r>
            <a:r>
              <a:rPr lang="en-GB" dirty="0"/>
              <a:t>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Il </a:t>
            </a:r>
            <a:r>
              <a:rPr lang="en-GB" dirty="0" err="1"/>
              <a:t>contenuto</a:t>
            </a:r>
            <a:r>
              <a:rPr lang="en-GB" dirty="0"/>
              <a:t> non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per </a:t>
            </a:r>
            <a:r>
              <a:rPr lang="en-GB" dirty="0" err="1"/>
              <a:t>scopi</a:t>
            </a:r>
            <a:r>
              <a:rPr lang="en-GB" dirty="0"/>
              <a:t> </a:t>
            </a:r>
            <a:r>
              <a:rPr lang="en-GB" dirty="0" err="1"/>
              <a:t>commerciali</a:t>
            </a:r>
            <a:r>
              <a:rPr lang="en-GB" dirty="0"/>
              <a:t> e </a:t>
            </a:r>
            <a:r>
              <a:rPr lang="en-GB" dirty="0" err="1"/>
              <a:t>qualsiasi</a:t>
            </a:r>
            <a:r>
              <a:rPr lang="en-GB" dirty="0"/>
              <a:t> </a:t>
            </a:r>
            <a:r>
              <a:rPr lang="en-GB" dirty="0" err="1"/>
              <a:t>adattamento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condiviso</a:t>
            </a:r>
            <a:r>
              <a:rPr lang="en-GB" dirty="0"/>
              <a:t> secondo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 termini. </a:t>
            </a:r>
            <a:endParaRPr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Un'opera</a:t>
            </a:r>
            <a:r>
              <a:rPr lang="en-GB" dirty="0"/>
              <a:t> con </a:t>
            </a:r>
            <a:r>
              <a:rPr lang="en-GB" dirty="0" err="1"/>
              <a:t>licenza</a:t>
            </a:r>
            <a:r>
              <a:rPr lang="en-GB" dirty="0"/>
              <a:t> CC BY-ND </a:t>
            </a:r>
            <a:r>
              <a:rPr lang="en-GB" dirty="0" err="1"/>
              <a:t>permette</a:t>
            </a:r>
            <a:r>
              <a:rPr lang="en-GB" dirty="0"/>
              <a:t> di </a:t>
            </a:r>
            <a:r>
              <a:rPr lang="en-GB" dirty="0" err="1"/>
              <a:t>copiare</a:t>
            </a:r>
            <a:r>
              <a:rPr lang="en-GB" dirty="0"/>
              <a:t> e </a:t>
            </a:r>
            <a:r>
              <a:rPr lang="en-GB" dirty="0" err="1"/>
              <a:t>condividere</a:t>
            </a:r>
            <a:r>
              <a:rPr lang="en-GB" dirty="0"/>
              <a:t> il </a:t>
            </a:r>
            <a:r>
              <a:rPr lang="en-GB" dirty="0" err="1"/>
              <a:t>contenuto</a:t>
            </a:r>
            <a:r>
              <a:rPr lang="en-GB" dirty="0"/>
              <a:t> in forma non </a:t>
            </a:r>
            <a:r>
              <a:rPr lang="en-GB" dirty="0" err="1"/>
              <a:t>adattata</a:t>
            </a:r>
            <a:r>
              <a:rPr lang="en-GB" dirty="0"/>
              <a:t>,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Il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per </a:t>
            </a:r>
            <a:r>
              <a:rPr lang="en-GB" dirty="0" err="1"/>
              <a:t>scopi</a:t>
            </a:r>
            <a:r>
              <a:rPr lang="en-GB" dirty="0"/>
              <a:t> </a:t>
            </a:r>
            <a:r>
              <a:rPr lang="en-GB" dirty="0" err="1"/>
              <a:t>commerciali</a:t>
            </a:r>
            <a:r>
              <a:rPr lang="en-GB" dirty="0"/>
              <a:t>. </a:t>
            </a:r>
            <a:endParaRPr dirty="0"/>
          </a:p>
        </p:txBody>
      </p:sp>
      <p:sp>
        <p:nvSpPr>
          <p:cNvPr id="226" name="Google Shape;22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Un'opera</a:t>
            </a:r>
            <a:r>
              <a:rPr lang="en-GB" dirty="0"/>
              <a:t> </a:t>
            </a:r>
            <a:r>
              <a:rPr lang="en-GB" dirty="0" err="1"/>
              <a:t>coperta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licenza</a:t>
            </a:r>
            <a:r>
              <a:rPr lang="en-GB" dirty="0"/>
              <a:t> CC BY-NC-ND </a:t>
            </a:r>
            <a:r>
              <a:rPr lang="en-GB" dirty="0" err="1"/>
              <a:t>consente</a:t>
            </a:r>
            <a:r>
              <a:rPr lang="en-GB" dirty="0"/>
              <a:t> alle </a:t>
            </a:r>
            <a:r>
              <a:rPr lang="en-GB" dirty="0" err="1"/>
              <a:t>persone</a:t>
            </a:r>
            <a:r>
              <a:rPr lang="en-GB" dirty="0"/>
              <a:t> di </a:t>
            </a:r>
            <a:r>
              <a:rPr lang="en-GB" dirty="0" err="1"/>
              <a:t>copiare</a:t>
            </a:r>
            <a:r>
              <a:rPr lang="en-GB" dirty="0"/>
              <a:t> e </a:t>
            </a:r>
            <a:r>
              <a:rPr lang="en-GB" dirty="0" err="1"/>
              <a:t>condividere</a:t>
            </a:r>
            <a:r>
              <a:rPr lang="en-GB" dirty="0"/>
              <a:t> il </a:t>
            </a:r>
            <a:r>
              <a:rPr lang="en-GB" dirty="0" err="1"/>
              <a:t>contenuto</a:t>
            </a:r>
            <a:r>
              <a:rPr lang="en-GB" dirty="0"/>
              <a:t> in </a:t>
            </a:r>
            <a:r>
              <a:rPr lang="en-GB" dirty="0" err="1"/>
              <a:t>una</a:t>
            </a:r>
            <a:r>
              <a:rPr lang="en-GB" dirty="0"/>
              <a:t> forma non </a:t>
            </a:r>
            <a:r>
              <a:rPr lang="en-GB" dirty="0" err="1"/>
              <a:t>adattata</a:t>
            </a:r>
            <a:r>
              <a:rPr lang="en-GB" dirty="0"/>
              <a:t> solo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</a:t>
            </a:r>
            <a:r>
              <a:rPr lang="en-GB" dirty="0" err="1"/>
              <a:t>attribuita</a:t>
            </a:r>
            <a:r>
              <a:rPr lang="en-GB" dirty="0"/>
              <a:t>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Il </a:t>
            </a:r>
            <a:r>
              <a:rPr lang="en-GB" dirty="0" err="1"/>
              <a:t>contenuto</a:t>
            </a:r>
            <a:r>
              <a:rPr lang="en-GB" dirty="0"/>
              <a:t> non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per </a:t>
            </a:r>
            <a:r>
              <a:rPr lang="en-GB" dirty="0" err="1"/>
              <a:t>scopi</a:t>
            </a:r>
            <a:r>
              <a:rPr lang="en-GB" dirty="0"/>
              <a:t> </a:t>
            </a:r>
            <a:r>
              <a:rPr lang="en-GB" dirty="0" err="1"/>
              <a:t>commerciali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37" name="Google Shape;23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 “opere </a:t>
            </a:r>
            <a:r>
              <a:rPr lang="en-GB" dirty="0" err="1"/>
              <a:t>orfane</a:t>
            </a:r>
            <a:r>
              <a:rPr lang="en-GB" dirty="0"/>
              <a:t>” </a:t>
            </a:r>
            <a:r>
              <a:rPr lang="en-GB" dirty="0" err="1"/>
              <a:t>sono</a:t>
            </a:r>
            <a:r>
              <a:rPr lang="en-GB" dirty="0"/>
              <a:t> opere </a:t>
            </a:r>
            <a:r>
              <a:rPr lang="en-GB" dirty="0" err="1"/>
              <a:t>protette</a:t>
            </a:r>
            <a:r>
              <a:rPr lang="en-GB" dirty="0"/>
              <a:t> dal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d’autore</a:t>
            </a:r>
            <a:r>
              <a:rPr lang="en-GB" dirty="0"/>
              <a:t> ma </a:t>
            </a:r>
            <a:r>
              <a:rPr lang="en-GB" dirty="0" err="1"/>
              <a:t>l’autore</a:t>
            </a:r>
            <a:r>
              <a:rPr lang="en-GB" dirty="0"/>
              <a:t> non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identificato</a:t>
            </a:r>
            <a:r>
              <a:rPr lang="en-GB" dirty="0"/>
              <a:t> o </a:t>
            </a:r>
            <a:r>
              <a:rPr lang="en-GB" dirty="0" err="1"/>
              <a:t>trovato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48" name="Google Shape;24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Secondo la “</a:t>
            </a:r>
            <a:r>
              <a:rPr lang="en-GB" dirty="0" err="1"/>
              <a:t>Direttiva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opere </a:t>
            </a:r>
            <a:r>
              <a:rPr lang="en-GB" dirty="0" err="1"/>
              <a:t>orfane</a:t>
            </a:r>
            <a:r>
              <a:rPr lang="en-GB" dirty="0"/>
              <a:t>” </a:t>
            </a:r>
            <a:r>
              <a:rPr lang="en-GB" dirty="0" err="1"/>
              <a:t>dell’UE</a:t>
            </a:r>
            <a:r>
              <a:rPr lang="en-GB" dirty="0"/>
              <a:t> (</a:t>
            </a:r>
            <a:r>
              <a:rPr lang="en-GB" dirty="0" err="1"/>
              <a:t>ottobre</a:t>
            </a:r>
            <a:r>
              <a:rPr lang="en-GB" dirty="0"/>
              <a:t> 2012), la </a:t>
            </a:r>
            <a:r>
              <a:rPr lang="en-GB" dirty="0" err="1"/>
              <a:t>digitalizzazione</a:t>
            </a:r>
            <a:r>
              <a:rPr lang="en-GB" dirty="0"/>
              <a:t> e la </a:t>
            </a:r>
            <a:r>
              <a:rPr lang="en-GB" dirty="0" err="1"/>
              <a:t>condivisione</a:t>
            </a:r>
            <a:r>
              <a:rPr lang="en-GB" dirty="0"/>
              <a:t> di opere </a:t>
            </a:r>
            <a:r>
              <a:rPr lang="en-GB" dirty="0" err="1"/>
              <a:t>orfane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effettuate</a:t>
            </a:r>
            <a:r>
              <a:rPr lang="en-GB" dirty="0"/>
              <a:t> senza </a:t>
            </a:r>
            <a:r>
              <a:rPr lang="en-GB" dirty="0" err="1"/>
              <a:t>necessariamente</a:t>
            </a:r>
            <a:r>
              <a:rPr lang="en-GB" dirty="0"/>
              <a:t> </a:t>
            </a:r>
            <a:r>
              <a:rPr lang="en-GB" dirty="0" err="1"/>
              <a:t>chiedere</a:t>
            </a:r>
            <a:r>
              <a:rPr lang="en-GB" dirty="0"/>
              <a:t> il </a:t>
            </a:r>
            <a:r>
              <a:rPr lang="en-GB" dirty="0" err="1"/>
              <a:t>permesso</a:t>
            </a:r>
            <a:r>
              <a:rPr lang="en-GB" dirty="0"/>
              <a:t> a </a:t>
            </a:r>
            <a:r>
              <a:rPr lang="en-GB" dirty="0" err="1"/>
              <a:t>ciascun</a:t>
            </a:r>
            <a:r>
              <a:rPr lang="en-GB" dirty="0"/>
              <a:t> </a:t>
            </a:r>
            <a:r>
              <a:rPr lang="en-GB" dirty="0" err="1"/>
              <a:t>titolare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. La </a:t>
            </a:r>
            <a:r>
              <a:rPr lang="en-GB" dirty="0" err="1"/>
              <a:t>direttiva</a:t>
            </a:r>
            <a:r>
              <a:rPr lang="en-GB" dirty="0"/>
              <a:t> </a:t>
            </a:r>
            <a:r>
              <a:rPr lang="en-GB" dirty="0" err="1"/>
              <a:t>impone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Commissione</a:t>
            </a:r>
            <a:r>
              <a:rPr lang="en-GB" dirty="0"/>
              <a:t> di </a:t>
            </a:r>
            <a:r>
              <a:rPr lang="en-GB" dirty="0" err="1"/>
              <a:t>riferire</a:t>
            </a:r>
            <a:r>
              <a:rPr lang="en-GB" dirty="0"/>
              <a:t> </a:t>
            </a:r>
            <a:r>
              <a:rPr lang="en-GB" dirty="0" err="1"/>
              <a:t>sull'opportunità</a:t>
            </a:r>
            <a:r>
              <a:rPr lang="en-GB" dirty="0"/>
              <a:t> di </a:t>
            </a:r>
            <a:r>
              <a:rPr lang="en-GB" dirty="0" err="1"/>
              <a:t>ampliare</a:t>
            </a:r>
            <a:r>
              <a:rPr lang="en-GB" dirty="0"/>
              <a:t> il </a:t>
            </a:r>
            <a:r>
              <a:rPr lang="en-GB" dirty="0" err="1"/>
              <a:t>suo</a:t>
            </a:r>
            <a:r>
              <a:rPr lang="en-GB" dirty="0"/>
              <a:t> campo di </a:t>
            </a:r>
            <a:r>
              <a:rPr lang="en-GB" dirty="0" err="1"/>
              <a:t>applicazione</a:t>
            </a:r>
            <a:r>
              <a:rPr lang="en-GB" dirty="0"/>
              <a:t> e di </a:t>
            </a:r>
            <a:r>
              <a:rPr lang="en-GB" dirty="0" err="1"/>
              <a:t>valutare</a:t>
            </a:r>
            <a:r>
              <a:rPr lang="en-GB" dirty="0"/>
              <a:t> la </a:t>
            </a:r>
            <a:r>
              <a:rPr lang="en-GB" dirty="0" err="1"/>
              <a:t>necessità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proposta</a:t>
            </a:r>
            <a:r>
              <a:rPr lang="en-GB" dirty="0"/>
              <a:t> di </a:t>
            </a:r>
            <a:r>
              <a:rPr lang="en-GB" dirty="0" err="1"/>
              <a:t>modifica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direttiva</a:t>
            </a:r>
            <a:r>
              <a:rPr lang="en-GB" dirty="0"/>
              <a:t>. Il </a:t>
            </a:r>
            <a:r>
              <a:rPr lang="en-GB" dirty="0" err="1"/>
              <a:t>rapporto</a:t>
            </a:r>
            <a:r>
              <a:rPr lang="en-GB" dirty="0"/>
              <a:t> </a:t>
            </a:r>
            <a:r>
              <a:rPr lang="en-GB" dirty="0" err="1"/>
              <a:t>pubblicato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dicembre</a:t>
            </a:r>
            <a:r>
              <a:rPr lang="en-GB" dirty="0"/>
              <a:t> 2022 ha </a:t>
            </a:r>
            <a:r>
              <a:rPr lang="en-GB" dirty="0" err="1"/>
              <a:t>concluso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fase</a:t>
            </a:r>
            <a:r>
              <a:rPr lang="en-GB" dirty="0"/>
              <a:t> non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necessario</a:t>
            </a:r>
            <a:r>
              <a:rPr lang="en-GB" dirty="0"/>
              <a:t> </a:t>
            </a:r>
            <a:r>
              <a:rPr lang="en-GB" dirty="0" err="1"/>
              <a:t>rivedere</a:t>
            </a:r>
            <a:r>
              <a:rPr lang="en-GB" dirty="0"/>
              <a:t> la </a:t>
            </a:r>
            <a:r>
              <a:rPr lang="en-GB" dirty="0" err="1"/>
              <a:t>direttiva</a:t>
            </a:r>
            <a:r>
              <a:rPr lang="en-GB" dirty="0"/>
              <a:t> o </a:t>
            </a:r>
            <a:r>
              <a:rPr lang="en-GB" dirty="0" err="1"/>
              <a:t>proporre</a:t>
            </a:r>
            <a:r>
              <a:rPr lang="en-GB" dirty="0"/>
              <a:t> </a:t>
            </a:r>
            <a:r>
              <a:rPr lang="en-GB" dirty="0" err="1"/>
              <a:t>altre</a:t>
            </a:r>
            <a:r>
              <a:rPr lang="en-GB" dirty="0"/>
              <a:t> </a:t>
            </a:r>
            <a:r>
              <a:rPr lang="en-GB" dirty="0" err="1"/>
              <a:t>misure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59" name="Google Shape;25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Esistono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utilizzati</a:t>
            </a:r>
            <a:r>
              <a:rPr lang="en-GB" dirty="0"/>
              <a:t> per </a:t>
            </a:r>
            <a:r>
              <a:rPr lang="en-GB" dirty="0" err="1"/>
              <a:t>impedire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e la </a:t>
            </a:r>
            <a:r>
              <a:rPr lang="en-GB" dirty="0" err="1"/>
              <a:t>condivisione</a:t>
            </a:r>
            <a:r>
              <a:rPr lang="en-GB" dirty="0"/>
              <a:t> non </a:t>
            </a:r>
            <a:r>
              <a:rPr lang="en-GB" dirty="0" err="1"/>
              <a:t>autorizzati</a:t>
            </a:r>
            <a:r>
              <a:rPr lang="en-GB" dirty="0"/>
              <a:t> di un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protetto</a:t>
            </a:r>
            <a:r>
              <a:rPr lang="en-GB" dirty="0"/>
              <a:t> da copyright. Uno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le </a:t>
            </a:r>
            <a:r>
              <a:rPr lang="en-GB" dirty="0" err="1"/>
              <a:t>filigrane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.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un segno o un </a:t>
            </a:r>
            <a:r>
              <a:rPr lang="en-GB" dirty="0" err="1"/>
              <a:t>pezzo</a:t>
            </a:r>
            <a:r>
              <a:rPr lang="en-GB" dirty="0"/>
              <a:t> di </a:t>
            </a:r>
            <a:r>
              <a:rPr lang="en-GB" dirty="0" err="1"/>
              <a:t>codice</a:t>
            </a:r>
            <a:r>
              <a:rPr lang="en-GB" dirty="0"/>
              <a:t> </a:t>
            </a:r>
            <a:r>
              <a:rPr lang="en-GB" dirty="0" err="1"/>
              <a:t>incorporato</a:t>
            </a:r>
            <a:r>
              <a:rPr lang="en-GB" dirty="0"/>
              <a:t> in un video,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 o </a:t>
            </a:r>
            <a:r>
              <a:rPr lang="en-GB" dirty="0" err="1"/>
              <a:t>anche</a:t>
            </a:r>
            <a:r>
              <a:rPr lang="en-GB" dirty="0"/>
              <a:t> un audio.</a:t>
            </a:r>
            <a:endParaRPr dirty="0"/>
          </a:p>
        </p:txBody>
      </p:sp>
      <p:sp>
        <p:nvSpPr>
          <p:cNvPr id="280" name="Google Shape;28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 </a:t>
            </a:r>
            <a:r>
              <a:rPr lang="en-GB" dirty="0" err="1"/>
              <a:t>termine</a:t>
            </a:r>
            <a:r>
              <a:rPr lang="en-GB" dirty="0"/>
              <a:t> di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sessione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 </a:t>
            </a:r>
            <a:r>
              <a:rPr lang="en-GB" dirty="0" err="1"/>
              <a:t>dovrebbero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in </a:t>
            </a:r>
            <a:r>
              <a:rPr lang="en-GB" dirty="0" err="1"/>
              <a:t>grado</a:t>
            </a:r>
            <a:r>
              <a:rPr lang="en-GB" dirty="0"/>
              <a:t> di: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Definire</a:t>
            </a:r>
            <a:r>
              <a:rPr lang="en-GB" dirty="0"/>
              <a:t> la </a:t>
            </a:r>
            <a:r>
              <a:rPr lang="en-GB" dirty="0" err="1"/>
              <a:t>protezione</a:t>
            </a:r>
            <a:r>
              <a:rPr lang="en-GB" dirty="0"/>
              <a:t> del copyright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Comprendere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suoi</a:t>
            </a:r>
            <a:r>
              <a:rPr lang="en-GB" dirty="0"/>
              <a:t> </a:t>
            </a:r>
            <a:r>
              <a:rPr lang="en-GB" dirty="0" err="1"/>
              <a:t>vantaggi</a:t>
            </a:r>
            <a:r>
              <a:rPr lang="en-GB" dirty="0"/>
              <a:t> e </a:t>
            </a:r>
            <a:r>
              <a:rPr lang="en-GB" dirty="0" err="1"/>
              <a:t>svantaggi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Conoscere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</a:t>
            </a:r>
            <a:r>
              <a:rPr lang="en-GB" dirty="0" err="1"/>
              <a:t>garantiti</a:t>
            </a:r>
            <a:r>
              <a:rPr lang="en-GB" dirty="0"/>
              <a:t> dal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d'autore</a:t>
            </a:r>
            <a:r>
              <a:rPr lang="en-GB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Conoscere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protezione</a:t>
            </a:r>
            <a:r>
              <a:rPr lang="en-GB" dirty="0"/>
              <a:t> del copyright</a:t>
            </a: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per </a:t>
            </a:r>
            <a:r>
              <a:rPr lang="en-GB" dirty="0" err="1"/>
              <a:t>proteggere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dal </a:t>
            </a:r>
            <a:r>
              <a:rPr lang="en-GB" dirty="0" err="1"/>
              <a:t>furto</a:t>
            </a:r>
            <a:r>
              <a:rPr lang="en-GB" dirty="0"/>
              <a:t>,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modifica</a:t>
            </a:r>
            <a:r>
              <a:rPr lang="en-GB" dirty="0"/>
              <a:t> o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compromissione</a:t>
            </a:r>
            <a:r>
              <a:rPr lang="en-GB" dirty="0"/>
              <a:t> </a:t>
            </a:r>
            <a:r>
              <a:rPr lang="en-GB" dirty="0" err="1"/>
              <a:t>nascondendo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in un </a:t>
            </a:r>
            <a:r>
              <a:rPr lang="en-GB" dirty="0" err="1"/>
              <a:t>codice</a:t>
            </a:r>
            <a:r>
              <a:rPr lang="en-GB" dirty="0"/>
              <a:t> </a:t>
            </a:r>
            <a:r>
              <a:rPr lang="en-GB" dirty="0" err="1"/>
              <a:t>segreto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sbloccato</a:t>
            </a:r>
            <a:r>
              <a:rPr lang="en-GB" dirty="0"/>
              <a:t> solo con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chiave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univoca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91" name="Google Shape;29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Il copyright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riferisce</a:t>
            </a:r>
            <a:r>
              <a:rPr lang="en-GB" dirty="0"/>
              <a:t> al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legale</a:t>
            </a:r>
            <a:r>
              <a:rPr lang="en-GB" dirty="0"/>
              <a:t> del </a:t>
            </a:r>
            <a:r>
              <a:rPr lang="en-GB" dirty="0" err="1"/>
              <a:t>creatore</a:t>
            </a:r>
            <a:r>
              <a:rPr lang="en-GB" dirty="0"/>
              <a:t>. In termini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semplici</a:t>
            </a:r>
            <a:r>
              <a:rPr lang="en-GB" dirty="0"/>
              <a:t>, il copyright </a:t>
            </a:r>
            <a:r>
              <a:rPr lang="en-GB" dirty="0" err="1"/>
              <a:t>è</a:t>
            </a:r>
            <a:r>
              <a:rPr lang="en-GB" dirty="0"/>
              <a:t> il </a:t>
            </a:r>
            <a:r>
              <a:rPr lang="en-GB" dirty="0" err="1"/>
              <a:t>diritto</a:t>
            </a:r>
            <a:r>
              <a:rPr lang="en-GB" dirty="0"/>
              <a:t> di </a:t>
            </a:r>
            <a:r>
              <a:rPr lang="en-GB" dirty="0" err="1"/>
              <a:t>copiare</a:t>
            </a:r>
            <a:r>
              <a:rPr lang="en-GB" dirty="0"/>
              <a:t>.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significa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creatori</a:t>
            </a:r>
            <a:r>
              <a:rPr lang="en-GB" dirty="0"/>
              <a:t> </a:t>
            </a:r>
            <a:r>
              <a:rPr lang="en-GB" dirty="0" err="1"/>
              <a:t>originali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prodotti</a:t>
            </a:r>
            <a:r>
              <a:rPr lang="en-GB" dirty="0"/>
              <a:t> e tutti </a:t>
            </a:r>
            <a:r>
              <a:rPr lang="en-GB" dirty="0" err="1"/>
              <a:t>coloro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li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autorizzati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unici</a:t>
            </a:r>
            <a:r>
              <a:rPr lang="en-GB" dirty="0"/>
              <a:t> ad </a:t>
            </a:r>
            <a:r>
              <a:rPr lang="en-GB" dirty="0" err="1"/>
              <a:t>avere</a:t>
            </a:r>
            <a:r>
              <a:rPr lang="en-GB" dirty="0"/>
              <a:t> il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esclusivo</a:t>
            </a:r>
            <a:r>
              <a:rPr lang="en-GB" dirty="0"/>
              <a:t> di </a:t>
            </a:r>
            <a:r>
              <a:rPr lang="en-GB" dirty="0" err="1"/>
              <a:t>riprodurre</a:t>
            </a:r>
            <a:r>
              <a:rPr lang="en-GB" dirty="0"/>
              <a:t> </a:t>
            </a:r>
            <a:r>
              <a:rPr lang="en-GB" dirty="0" err="1"/>
              <a:t>l'opera</a:t>
            </a:r>
            <a:r>
              <a:rPr lang="en-GB" dirty="0"/>
              <a:t>. </a:t>
            </a:r>
            <a:endParaRPr dirty="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Uno </a:t>
            </a:r>
            <a:r>
              <a:rPr lang="en-GB" b="0" dirty="0" err="1"/>
              <a:t>dei</a:t>
            </a:r>
            <a:r>
              <a:rPr lang="en-GB" b="0" dirty="0"/>
              <a:t> </a:t>
            </a:r>
            <a:r>
              <a:rPr lang="en-GB" b="0" dirty="0" err="1"/>
              <a:t>vantaggi</a:t>
            </a:r>
            <a:r>
              <a:rPr lang="en-GB" b="0" dirty="0"/>
              <a:t> del </a:t>
            </a:r>
            <a:r>
              <a:rPr lang="en-GB" b="0" dirty="0" err="1"/>
              <a:t>diritto</a:t>
            </a:r>
            <a:r>
              <a:rPr lang="en-GB" b="0" dirty="0"/>
              <a:t> </a:t>
            </a:r>
            <a:r>
              <a:rPr lang="en-GB" b="0" dirty="0" err="1"/>
              <a:t>d'autore</a:t>
            </a:r>
            <a:r>
              <a:rPr lang="en-GB" b="0" dirty="0"/>
              <a:t> per </a:t>
            </a:r>
            <a:r>
              <a:rPr lang="en-GB" b="0" dirty="0" err="1"/>
              <a:t>un'istituzione</a:t>
            </a:r>
            <a:r>
              <a:rPr lang="en-GB" b="0" dirty="0"/>
              <a:t> GLAM </a:t>
            </a:r>
            <a:r>
              <a:rPr lang="en-GB" b="0" dirty="0" err="1"/>
              <a:t>è</a:t>
            </a:r>
            <a:r>
              <a:rPr lang="en-GB" b="0" dirty="0"/>
              <a:t> </a:t>
            </a:r>
            <a:r>
              <a:rPr lang="en-GB" b="0" dirty="0" err="1"/>
              <a:t>che</a:t>
            </a:r>
            <a:r>
              <a:rPr lang="en-GB" b="0" dirty="0"/>
              <a:t> </a:t>
            </a:r>
            <a:r>
              <a:rPr lang="en-GB" b="0" dirty="0" err="1"/>
              <a:t>fornisce</a:t>
            </a:r>
            <a:r>
              <a:rPr lang="en-GB" b="0" dirty="0"/>
              <a:t> un </a:t>
            </a:r>
            <a:r>
              <a:rPr lang="en-GB" b="0" dirty="0" err="1"/>
              <a:t>quadro</a:t>
            </a:r>
            <a:r>
              <a:rPr lang="en-GB" b="0" dirty="0"/>
              <a:t> </a:t>
            </a:r>
            <a:r>
              <a:rPr lang="en-GB" b="0" dirty="0" err="1"/>
              <a:t>giuridico</a:t>
            </a:r>
            <a:r>
              <a:rPr lang="en-GB" b="0" dirty="0"/>
              <a:t> per la </a:t>
            </a:r>
            <a:r>
              <a:rPr lang="en-GB" b="0" dirty="0" err="1"/>
              <a:t>protezione</a:t>
            </a:r>
            <a:r>
              <a:rPr lang="en-GB" b="0" dirty="0"/>
              <a:t> </a:t>
            </a:r>
            <a:r>
              <a:rPr lang="en-GB" b="0" dirty="0" err="1"/>
              <a:t>della</a:t>
            </a:r>
            <a:r>
              <a:rPr lang="en-GB" b="0" dirty="0"/>
              <a:t> </a:t>
            </a:r>
            <a:r>
              <a:rPr lang="en-GB" b="0" dirty="0" err="1"/>
              <a:t>proprietà</a:t>
            </a:r>
            <a:r>
              <a:rPr lang="en-GB" b="0" dirty="0"/>
              <a:t> </a:t>
            </a:r>
            <a:r>
              <a:rPr lang="en-GB" b="0" dirty="0" err="1"/>
              <a:t>intellettuale</a:t>
            </a:r>
            <a:r>
              <a:rPr lang="en-GB" b="0" dirty="0"/>
              <a:t> </a:t>
            </a:r>
            <a:r>
              <a:rPr lang="en-GB" b="0" dirty="0" err="1"/>
              <a:t>dei</a:t>
            </a:r>
            <a:r>
              <a:rPr lang="en-GB" b="0" dirty="0"/>
              <a:t> </a:t>
            </a:r>
            <a:r>
              <a:rPr lang="en-GB" b="0" dirty="0" err="1"/>
              <a:t>creatori</a:t>
            </a:r>
            <a:r>
              <a:rPr lang="en-GB" b="0" dirty="0"/>
              <a:t>. Le </a:t>
            </a:r>
            <a:r>
              <a:rPr lang="en-GB" b="0" dirty="0" err="1"/>
              <a:t>istituzioni</a:t>
            </a:r>
            <a:r>
              <a:rPr lang="en-GB" b="0" dirty="0"/>
              <a:t> GLAM </a:t>
            </a:r>
            <a:r>
              <a:rPr lang="en-GB" b="0" dirty="0" err="1"/>
              <a:t>possono</a:t>
            </a:r>
            <a:r>
              <a:rPr lang="en-GB" b="0" dirty="0"/>
              <a:t> </a:t>
            </a:r>
            <a:r>
              <a:rPr lang="en-GB" b="0" dirty="0" err="1"/>
              <a:t>rispettare</a:t>
            </a:r>
            <a:r>
              <a:rPr lang="en-GB" b="0" dirty="0"/>
              <a:t> e </a:t>
            </a:r>
            <a:r>
              <a:rPr lang="en-GB" b="0" dirty="0" err="1"/>
              <a:t>sostenere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diritti</a:t>
            </a:r>
            <a:r>
              <a:rPr lang="en-GB" b="0" dirty="0"/>
              <a:t> </a:t>
            </a:r>
            <a:r>
              <a:rPr lang="en-GB" b="0" dirty="0" err="1"/>
              <a:t>dei</a:t>
            </a:r>
            <a:r>
              <a:rPr lang="en-GB" b="0" dirty="0"/>
              <a:t> </a:t>
            </a:r>
            <a:r>
              <a:rPr lang="en-GB" b="0" dirty="0" err="1"/>
              <a:t>creatori</a:t>
            </a:r>
            <a:r>
              <a:rPr lang="en-GB" b="0" dirty="0"/>
              <a:t>, </a:t>
            </a:r>
            <a:r>
              <a:rPr lang="en-GB" b="0" dirty="0" err="1"/>
              <a:t>assicurando</a:t>
            </a:r>
            <a:r>
              <a:rPr lang="en-GB" b="0" dirty="0"/>
              <a:t> </a:t>
            </a:r>
            <a:r>
              <a:rPr lang="en-GB" b="0" dirty="0" err="1"/>
              <a:t>che</a:t>
            </a:r>
            <a:r>
              <a:rPr lang="en-GB" b="0" dirty="0"/>
              <a:t> il loro </a:t>
            </a:r>
            <a:r>
              <a:rPr lang="en-GB" b="0" dirty="0" err="1"/>
              <a:t>lavoro</a:t>
            </a:r>
            <a:r>
              <a:rPr lang="en-GB" b="0" dirty="0"/>
              <a:t> </a:t>
            </a:r>
            <a:r>
              <a:rPr lang="en-GB" b="0" dirty="0" err="1"/>
              <a:t>sia</a:t>
            </a:r>
            <a:r>
              <a:rPr lang="en-GB" b="0" dirty="0"/>
              <a:t> </a:t>
            </a:r>
            <a:r>
              <a:rPr lang="en-GB" b="0" dirty="0" err="1"/>
              <a:t>riconosciuto</a:t>
            </a:r>
            <a:r>
              <a:rPr lang="en-GB" b="0" dirty="0"/>
              <a:t> e </a:t>
            </a:r>
            <a:r>
              <a:rPr lang="en-GB" b="0" dirty="0" err="1"/>
              <a:t>protetto</a:t>
            </a:r>
            <a:r>
              <a:rPr lang="en-GB" b="0" dirty="0"/>
              <a:t>. Il </a:t>
            </a:r>
            <a:r>
              <a:rPr lang="en-GB" b="0" dirty="0" err="1"/>
              <a:t>diritto</a:t>
            </a:r>
            <a:r>
              <a:rPr lang="en-GB" b="0" dirty="0"/>
              <a:t> </a:t>
            </a:r>
            <a:r>
              <a:rPr lang="en-GB" b="0" dirty="0" err="1"/>
              <a:t>d'autore</a:t>
            </a:r>
            <a:r>
              <a:rPr lang="en-GB" b="0" dirty="0"/>
              <a:t> </a:t>
            </a:r>
            <a:r>
              <a:rPr lang="en-GB" b="0" dirty="0" err="1"/>
              <a:t>incoraggia</a:t>
            </a:r>
            <a:r>
              <a:rPr lang="en-GB" b="0" dirty="0"/>
              <a:t> </a:t>
            </a:r>
            <a:r>
              <a:rPr lang="en-GB" b="0" dirty="0" err="1"/>
              <a:t>inoltre</a:t>
            </a:r>
            <a:r>
              <a:rPr lang="en-GB" b="0" dirty="0"/>
              <a:t> la </a:t>
            </a:r>
            <a:r>
              <a:rPr lang="en-GB" b="0" dirty="0" err="1"/>
              <a:t>creazione</a:t>
            </a:r>
            <a:r>
              <a:rPr lang="en-GB" b="0" dirty="0"/>
              <a:t> di </a:t>
            </a:r>
            <a:r>
              <a:rPr lang="en-GB" b="0" dirty="0" err="1"/>
              <a:t>nuove</a:t>
            </a:r>
            <a:r>
              <a:rPr lang="en-GB" b="0" dirty="0"/>
              <a:t> opere </a:t>
            </a:r>
            <a:r>
              <a:rPr lang="en-GB" b="0" dirty="0" err="1"/>
              <a:t>artistiche</a:t>
            </a:r>
            <a:r>
              <a:rPr lang="en-GB" b="0" dirty="0"/>
              <a:t>, </a:t>
            </a:r>
            <a:r>
              <a:rPr lang="en-GB" b="0" dirty="0" err="1"/>
              <a:t>letterarie</a:t>
            </a:r>
            <a:r>
              <a:rPr lang="en-GB" b="0" dirty="0"/>
              <a:t> e </a:t>
            </a:r>
            <a:r>
              <a:rPr lang="en-GB" b="0" dirty="0" err="1"/>
              <a:t>accademiche</a:t>
            </a:r>
            <a:r>
              <a:rPr lang="en-GB" b="0" dirty="0"/>
              <a:t>, </a:t>
            </a:r>
            <a:r>
              <a:rPr lang="en-GB" b="0" dirty="0" err="1"/>
              <a:t>contribuendo</a:t>
            </a:r>
            <a:r>
              <a:rPr lang="en-GB" b="0" dirty="0"/>
              <a:t> </a:t>
            </a:r>
            <a:r>
              <a:rPr lang="en-GB" b="0" dirty="0" err="1"/>
              <a:t>alla</a:t>
            </a:r>
            <a:r>
              <a:rPr lang="en-GB" b="0" dirty="0"/>
              <a:t> </a:t>
            </a:r>
            <a:r>
              <a:rPr lang="en-GB" b="0" dirty="0" err="1"/>
              <a:t>ricchezza</a:t>
            </a:r>
            <a:r>
              <a:rPr lang="en-GB" b="0" dirty="0"/>
              <a:t> del </a:t>
            </a:r>
            <a:r>
              <a:rPr lang="en-GB" b="0" dirty="0" err="1"/>
              <a:t>patrimonio</a:t>
            </a:r>
            <a:r>
              <a:rPr lang="en-GB" b="0" dirty="0"/>
              <a:t> </a:t>
            </a:r>
            <a:r>
              <a:rPr lang="en-GB" b="0" dirty="0" err="1"/>
              <a:t>culturale</a:t>
            </a:r>
            <a:r>
              <a:rPr lang="en-GB" b="0" dirty="0"/>
              <a:t>. </a:t>
            </a:r>
            <a:r>
              <a:rPr lang="en-GB" b="0" dirty="0" err="1"/>
              <a:t>Infine</a:t>
            </a:r>
            <a:r>
              <a:rPr lang="en-GB" b="0" dirty="0"/>
              <a:t>, </a:t>
            </a:r>
            <a:r>
              <a:rPr lang="en-GB" b="0" dirty="0" err="1"/>
              <a:t>svolge</a:t>
            </a:r>
            <a:r>
              <a:rPr lang="en-GB" b="0" dirty="0"/>
              <a:t> un </a:t>
            </a:r>
            <a:r>
              <a:rPr lang="en-GB" b="0" dirty="0" err="1"/>
              <a:t>ruolo</a:t>
            </a:r>
            <a:r>
              <a:rPr lang="en-GB" b="0" dirty="0"/>
              <a:t> </a:t>
            </a:r>
            <a:r>
              <a:rPr lang="en-GB" b="0" dirty="0" err="1"/>
              <a:t>fondamentale</a:t>
            </a:r>
            <a:r>
              <a:rPr lang="en-GB" b="0" dirty="0"/>
              <a:t> </a:t>
            </a:r>
            <a:r>
              <a:rPr lang="en-GB" b="0" dirty="0" err="1"/>
              <a:t>nella</a:t>
            </a:r>
            <a:r>
              <a:rPr lang="en-GB" b="0" dirty="0"/>
              <a:t> </a:t>
            </a:r>
            <a:r>
              <a:rPr lang="en-GB" b="0" dirty="0" err="1"/>
              <a:t>conservazione</a:t>
            </a:r>
            <a:r>
              <a:rPr lang="en-GB" b="0" dirty="0"/>
              <a:t> e </a:t>
            </a:r>
            <a:r>
              <a:rPr lang="en-GB" b="0" dirty="0" err="1"/>
              <a:t>nella</a:t>
            </a:r>
            <a:r>
              <a:rPr lang="en-GB" b="0" dirty="0"/>
              <a:t> </a:t>
            </a:r>
            <a:r>
              <a:rPr lang="en-GB" b="0" dirty="0" err="1"/>
              <a:t>promozione</a:t>
            </a:r>
            <a:r>
              <a:rPr lang="en-GB" b="0" dirty="0"/>
              <a:t> del </a:t>
            </a:r>
            <a:r>
              <a:rPr lang="en-GB" b="0" dirty="0" err="1"/>
              <a:t>patrimonio</a:t>
            </a:r>
            <a:r>
              <a:rPr lang="en-GB" b="0" dirty="0"/>
              <a:t> </a:t>
            </a:r>
            <a:r>
              <a:rPr lang="en-GB" b="0" dirty="0" err="1"/>
              <a:t>culturale</a:t>
            </a:r>
            <a:r>
              <a:rPr lang="en-GB" b="0" dirty="0"/>
              <a:t>. </a:t>
            </a:r>
            <a:r>
              <a:rPr lang="en-GB" b="0" dirty="0" err="1"/>
              <a:t>Assicura</a:t>
            </a:r>
            <a:r>
              <a:rPr lang="en-GB" b="0" dirty="0"/>
              <a:t> </a:t>
            </a:r>
            <a:r>
              <a:rPr lang="en-GB" b="0" dirty="0" err="1"/>
              <a:t>che</a:t>
            </a:r>
            <a:r>
              <a:rPr lang="en-GB" b="0" dirty="0"/>
              <a:t> </a:t>
            </a:r>
            <a:r>
              <a:rPr lang="en-GB" b="0" dirty="0" err="1"/>
              <a:t>elementi</a:t>
            </a:r>
            <a:r>
              <a:rPr lang="en-GB" b="0" dirty="0"/>
              <a:t> </a:t>
            </a:r>
            <a:r>
              <a:rPr lang="en-GB" b="0" dirty="0" err="1"/>
              <a:t>preziosi</a:t>
            </a:r>
            <a:r>
              <a:rPr lang="en-GB" b="0" dirty="0"/>
              <a:t> </a:t>
            </a:r>
            <a:r>
              <a:rPr lang="en-GB" b="0" dirty="0" err="1"/>
              <a:t>della</a:t>
            </a:r>
            <a:r>
              <a:rPr lang="en-GB" b="0" dirty="0"/>
              <a:t> </a:t>
            </a:r>
            <a:r>
              <a:rPr lang="en-GB" b="0" dirty="0" err="1"/>
              <a:t>società</a:t>
            </a:r>
            <a:r>
              <a:rPr lang="en-GB" b="0" dirty="0"/>
              <a:t> non </a:t>
            </a:r>
            <a:r>
              <a:rPr lang="en-GB" b="0" dirty="0" err="1"/>
              <a:t>vadano</a:t>
            </a:r>
            <a:r>
              <a:rPr lang="en-GB" b="0" dirty="0"/>
              <a:t> </a:t>
            </a:r>
            <a:r>
              <a:rPr lang="en-GB" b="0" dirty="0" err="1"/>
              <a:t>persi</a:t>
            </a:r>
            <a:r>
              <a:rPr lang="en-GB" b="0" dirty="0"/>
              <a:t> o </a:t>
            </a:r>
            <a:r>
              <a:rPr lang="en-GB" b="0" dirty="0" err="1"/>
              <a:t>sfruttati</a:t>
            </a:r>
            <a:r>
              <a:rPr lang="en-GB" b="0" dirty="0"/>
              <a:t> senza un </a:t>
            </a:r>
            <a:r>
              <a:rPr lang="en-GB" b="0" dirty="0" err="1"/>
              <a:t>adeguato</a:t>
            </a:r>
            <a:r>
              <a:rPr lang="en-GB" b="0" dirty="0"/>
              <a:t> </a:t>
            </a:r>
            <a:r>
              <a:rPr lang="en-GB" b="0" dirty="0" err="1"/>
              <a:t>riconoscimento</a:t>
            </a:r>
            <a:r>
              <a:rPr lang="en-GB" b="0" dirty="0"/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D'altra</a:t>
            </a:r>
            <a:r>
              <a:rPr lang="en-GB" b="0" dirty="0"/>
              <a:t> </a:t>
            </a:r>
            <a:r>
              <a:rPr lang="en-GB" b="0" dirty="0" err="1"/>
              <a:t>parte</a:t>
            </a:r>
            <a:r>
              <a:rPr lang="en-GB" b="0" dirty="0"/>
              <a:t>, il </a:t>
            </a:r>
            <a:r>
              <a:rPr lang="en-GB" b="0" dirty="0" err="1"/>
              <a:t>processo</a:t>
            </a:r>
            <a:r>
              <a:rPr lang="en-GB" b="0" dirty="0"/>
              <a:t> di </a:t>
            </a:r>
            <a:r>
              <a:rPr lang="en-GB" b="0" dirty="0" err="1"/>
              <a:t>digitalizzazione</a:t>
            </a:r>
            <a:r>
              <a:rPr lang="en-GB" b="0" dirty="0"/>
              <a:t> </a:t>
            </a:r>
            <a:r>
              <a:rPr lang="en-GB" b="0" dirty="0" err="1"/>
              <a:t>dei</a:t>
            </a:r>
            <a:r>
              <a:rPr lang="en-GB" b="0" dirty="0"/>
              <a:t> </a:t>
            </a:r>
            <a:r>
              <a:rPr lang="en-GB" b="0" dirty="0" err="1"/>
              <a:t>materiali</a:t>
            </a:r>
            <a:r>
              <a:rPr lang="en-GB" b="0" dirty="0"/>
              <a:t> per la </a:t>
            </a:r>
            <a:r>
              <a:rPr lang="en-GB" b="0" dirty="0" err="1"/>
              <a:t>conservazione</a:t>
            </a:r>
            <a:r>
              <a:rPr lang="en-GB" b="0" dirty="0"/>
              <a:t> e </a:t>
            </a:r>
            <a:r>
              <a:rPr lang="en-GB" b="0" dirty="0" err="1"/>
              <a:t>l'accesso</a:t>
            </a:r>
            <a:r>
              <a:rPr lang="en-GB" b="0" dirty="0"/>
              <a:t> online </a:t>
            </a:r>
            <a:r>
              <a:rPr lang="en-GB" b="0" dirty="0" err="1"/>
              <a:t>può</a:t>
            </a:r>
            <a:r>
              <a:rPr lang="en-GB" b="0" dirty="0"/>
              <a:t> </a:t>
            </a:r>
            <a:r>
              <a:rPr lang="en-GB" b="0" dirty="0" err="1"/>
              <a:t>essere</a:t>
            </a:r>
            <a:r>
              <a:rPr lang="en-GB" b="0" dirty="0"/>
              <a:t> </a:t>
            </a:r>
            <a:r>
              <a:rPr lang="en-GB" b="0" dirty="0" err="1"/>
              <a:t>ostacolato</a:t>
            </a:r>
            <a:r>
              <a:rPr lang="en-GB" b="0" dirty="0"/>
              <a:t> da </a:t>
            </a:r>
            <a:r>
              <a:rPr lang="en-GB" b="0" dirty="0" err="1"/>
              <a:t>vincoli</a:t>
            </a:r>
            <a:r>
              <a:rPr lang="en-GB" b="0" dirty="0"/>
              <a:t> di copyright. </a:t>
            </a:r>
            <a:r>
              <a:rPr lang="en-GB" b="0" dirty="0" err="1"/>
              <a:t>Ottenere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permessi</a:t>
            </a:r>
            <a:r>
              <a:rPr lang="en-GB" b="0" dirty="0"/>
              <a:t> per la </a:t>
            </a:r>
            <a:r>
              <a:rPr lang="en-GB" b="0" dirty="0" err="1"/>
              <a:t>digitalizzazione</a:t>
            </a:r>
            <a:r>
              <a:rPr lang="en-GB" b="0" dirty="0"/>
              <a:t> </a:t>
            </a:r>
            <a:r>
              <a:rPr lang="en-GB" b="0" dirty="0" err="1"/>
              <a:t>può</a:t>
            </a:r>
            <a:r>
              <a:rPr lang="en-GB" b="0" dirty="0"/>
              <a:t> </a:t>
            </a:r>
            <a:r>
              <a:rPr lang="en-GB" b="0" dirty="0" err="1"/>
              <a:t>essere</a:t>
            </a:r>
            <a:r>
              <a:rPr lang="en-GB" b="0" dirty="0"/>
              <a:t> </a:t>
            </a:r>
            <a:r>
              <a:rPr lang="en-GB" b="0" dirty="0" err="1"/>
              <a:t>lungo</a:t>
            </a:r>
            <a:r>
              <a:rPr lang="en-GB" b="0" dirty="0"/>
              <a:t> e </a:t>
            </a:r>
            <a:r>
              <a:rPr lang="en-GB" b="0" dirty="0" err="1"/>
              <a:t>costoso</a:t>
            </a:r>
            <a:r>
              <a:rPr lang="en-GB" b="0" dirty="0"/>
              <a:t>, in </a:t>
            </a:r>
            <a:r>
              <a:rPr lang="en-GB" b="0" dirty="0" err="1"/>
              <a:t>particolare</a:t>
            </a:r>
            <a:r>
              <a:rPr lang="en-GB" b="0" dirty="0"/>
              <a:t> per le opere in cui il </a:t>
            </a:r>
            <a:r>
              <a:rPr lang="en-GB" b="0" dirty="0" err="1"/>
              <a:t>proprietario</a:t>
            </a:r>
            <a:r>
              <a:rPr lang="en-GB" b="0" dirty="0"/>
              <a:t> del copyright non </a:t>
            </a:r>
            <a:r>
              <a:rPr lang="en-GB" b="0" dirty="0" err="1"/>
              <a:t>è</a:t>
            </a:r>
            <a:r>
              <a:rPr lang="en-GB" b="0" dirty="0"/>
              <a:t> </a:t>
            </a:r>
            <a:r>
              <a:rPr lang="en-GB" b="0" dirty="0" err="1"/>
              <a:t>facilmente</a:t>
            </a:r>
            <a:r>
              <a:rPr lang="en-GB" b="0" dirty="0"/>
              <a:t> </a:t>
            </a:r>
            <a:r>
              <a:rPr lang="en-GB" b="0" dirty="0" err="1"/>
              <a:t>identificabile</a:t>
            </a:r>
            <a:r>
              <a:rPr lang="en-GB" b="0" dirty="0"/>
              <a:t>. </a:t>
            </a:r>
            <a:r>
              <a:rPr lang="en-GB" b="0" dirty="0" err="1"/>
              <a:t>Inoltre</a:t>
            </a:r>
            <a:r>
              <a:rPr lang="en-GB" b="0" dirty="0"/>
              <a:t>, le </a:t>
            </a:r>
            <a:r>
              <a:rPr lang="en-GB" b="0" dirty="0" err="1"/>
              <a:t>restrizioni</a:t>
            </a:r>
            <a:r>
              <a:rPr lang="en-GB" b="0" dirty="0"/>
              <a:t> </a:t>
            </a:r>
            <a:r>
              <a:rPr lang="en-GB" b="0" dirty="0" err="1"/>
              <a:t>sul</a:t>
            </a:r>
            <a:r>
              <a:rPr lang="en-GB" b="0" dirty="0"/>
              <a:t> copyright </a:t>
            </a:r>
            <a:r>
              <a:rPr lang="en-GB" b="0" dirty="0" err="1"/>
              <a:t>possono</a:t>
            </a:r>
            <a:r>
              <a:rPr lang="en-GB" b="0" dirty="0"/>
              <a:t> </a:t>
            </a:r>
            <a:r>
              <a:rPr lang="en-GB" b="0" dirty="0" err="1"/>
              <a:t>limitare</a:t>
            </a:r>
            <a:r>
              <a:rPr lang="en-GB" b="0" dirty="0"/>
              <a:t> </a:t>
            </a:r>
            <a:r>
              <a:rPr lang="en-GB" b="0" dirty="0" err="1"/>
              <a:t>l'accesso</a:t>
            </a:r>
            <a:r>
              <a:rPr lang="en-GB" b="0" dirty="0"/>
              <a:t> e </a:t>
            </a:r>
            <a:r>
              <a:rPr lang="en-GB" b="0" dirty="0" err="1"/>
              <a:t>l'uso</a:t>
            </a:r>
            <a:r>
              <a:rPr lang="en-GB" b="0" dirty="0"/>
              <a:t> </a:t>
            </a:r>
            <a:r>
              <a:rPr lang="en-GB" b="0" dirty="0" err="1"/>
              <a:t>dei</a:t>
            </a:r>
            <a:r>
              <a:rPr lang="en-GB" b="0" dirty="0"/>
              <a:t> </a:t>
            </a:r>
            <a:r>
              <a:rPr lang="en-GB" b="0" dirty="0" err="1"/>
              <a:t>materiali</a:t>
            </a:r>
            <a:r>
              <a:rPr lang="en-GB" b="0" dirty="0"/>
              <a:t> </a:t>
            </a:r>
            <a:r>
              <a:rPr lang="en-GB" b="0" dirty="0" err="1"/>
              <a:t>delle</a:t>
            </a:r>
            <a:r>
              <a:rPr lang="en-GB" b="0" dirty="0"/>
              <a:t> </a:t>
            </a:r>
            <a:r>
              <a:rPr lang="en-GB" b="0" dirty="0" err="1"/>
              <a:t>collezioni</a:t>
            </a:r>
            <a:r>
              <a:rPr lang="en-GB" b="0" dirty="0"/>
              <a:t> GLAM. </a:t>
            </a:r>
            <a:r>
              <a:rPr lang="en-GB" b="0" dirty="0" err="1"/>
              <a:t>Ciò</a:t>
            </a:r>
            <a:r>
              <a:rPr lang="en-GB" b="0" dirty="0"/>
              <a:t> </a:t>
            </a:r>
            <a:r>
              <a:rPr lang="en-GB" b="0" dirty="0" err="1"/>
              <a:t>può</a:t>
            </a:r>
            <a:r>
              <a:rPr lang="en-GB" b="0" dirty="0"/>
              <a:t> </a:t>
            </a:r>
            <a:r>
              <a:rPr lang="en-GB" b="0" dirty="0" err="1"/>
              <a:t>ostacolare</a:t>
            </a:r>
            <a:r>
              <a:rPr lang="en-GB" b="0" dirty="0"/>
              <a:t> la </a:t>
            </a:r>
            <a:r>
              <a:rPr lang="en-GB" b="0" dirty="0" err="1"/>
              <a:t>capacità</a:t>
            </a:r>
            <a:r>
              <a:rPr lang="en-GB" b="0" dirty="0"/>
              <a:t> </a:t>
            </a:r>
            <a:r>
              <a:rPr lang="en-GB" b="0" dirty="0" err="1"/>
              <a:t>dell'istituzione</a:t>
            </a:r>
            <a:r>
              <a:rPr lang="en-GB" b="0" dirty="0"/>
              <a:t> di </a:t>
            </a:r>
            <a:r>
              <a:rPr lang="en-GB" b="0" dirty="0" err="1"/>
              <a:t>condividere</a:t>
            </a:r>
            <a:r>
              <a:rPr lang="en-GB" b="0" dirty="0"/>
              <a:t> le </a:t>
            </a:r>
            <a:r>
              <a:rPr lang="en-GB" b="0" dirty="0" err="1"/>
              <a:t>risorse</a:t>
            </a:r>
            <a:r>
              <a:rPr lang="en-GB" b="0" dirty="0"/>
              <a:t> </a:t>
            </a:r>
            <a:r>
              <a:rPr lang="en-GB" b="0" dirty="0" err="1"/>
              <a:t>culturali</a:t>
            </a:r>
            <a:r>
              <a:rPr lang="en-GB" b="0" dirty="0"/>
              <a:t> ed educative con il </a:t>
            </a:r>
            <a:r>
              <a:rPr lang="en-GB" b="0" dirty="0" err="1"/>
              <a:t>pubblico</a:t>
            </a:r>
            <a:r>
              <a:rPr lang="en-GB" b="0" dirty="0"/>
              <a:t>,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ricercatori</a:t>
            </a:r>
            <a:r>
              <a:rPr lang="en-GB" b="0" dirty="0"/>
              <a:t> e </a:t>
            </a:r>
            <a:r>
              <a:rPr lang="en-GB" b="0" dirty="0" err="1"/>
              <a:t>altre</a:t>
            </a:r>
            <a:r>
              <a:rPr lang="en-GB" b="0" dirty="0"/>
              <a:t> </a:t>
            </a:r>
            <a:r>
              <a:rPr lang="en-GB" b="0" dirty="0" err="1"/>
              <a:t>istituzioni</a:t>
            </a:r>
            <a:r>
              <a:rPr lang="en-GB" b="0" dirty="0"/>
              <a:t>. </a:t>
            </a:r>
            <a:r>
              <a:rPr lang="en-GB" b="0" dirty="0" err="1"/>
              <a:t>che</a:t>
            </a:r>
            <a:r>
              <a:rPr lang="en-GB" b="0" dirty="0"/>
              <a:t> </a:t>
            </a:r>
            <a:r>
              <a:rPr lang="en-GB" b="0" dirty="0" err="1"/>
              <a:t>garantiscono</a:t>
            </a:r>
            <a:r>
              <a:rPr lang="en-GB" b="0" dirty="0"/>
              <a:t> </a:t>
            </a:r>
            <a:r>
              <a:rPr lang="en-GB" b="0" dirty="0" err="1"/>
              <a:t>l'attribuzione</a:t>
            </a:r>
            <a:r>
              <a:rPr lang="en-GB" b="0" dirty="0"/>
              <a:t> </a:t>
            </a:r>
            <a:r>
              <a:rPr lang="en-GB" b="0" dirty="0" err="1"/>
              <a:t>degli</a:t>
            </a:r>
            <a:r>
              <a:rPr lang="en-GB" b="0" dirty="0"/>
              <a:t> </a:t>
            </a:r>
            <a:r>
              <a:rPr lang="en-GB" b="0" dirty="0" err="1"/>
              <a:t>autori</a:t>
            </a:r>
            <a:r>
              <a:rPr lang="en-GB" b="0" dirty="0"/>
              <a:t> e </a:t>
            </a:r>
            <a:r>
              <a:rPr lang="en-GB" b="0" dirty="0" err="1"/>
              <a:t>preservano</a:t>
            </a:r>
            <a:r>
              <a:rPr lang="en-GB" b="0" dirty="0"/>
              <a:t> </a:t>
            </a:r>
            <a:r>
              <a:rPr lang="en-GB" b="0" dirty="0" err="1"/>
              <a:t>l'integrità</a:t>
            </a:r>
            <a:r>
              <a:rPr lang="en-GB" b="0" dirty="0"/>
              <a:t> </a:t>
            </a:r>
            <a:r>
              <a:rPr lang="en-GB" b="0" dirty="0" err="1"/>
              <a:t>delle</a:t>
            </a:r>
            <a:r>
              <a:rPr lang="en-GB" b="0" dirty="0"/>
              <a:t> opere creative. </a:t>
            </a:r>
            <a:r>
              <a:rPr lang="en-GB" b="0" dirty="0" err="1"/>
              <a:t>Infine</a:t>
            </a:r>
            <a:r>
              <a:rPr lang="en-GB" b="0" dirty="0"/>
              <a:t>, le </a:t>
            </a:r>
            <a:r>
              <a:rPr lang="en-GB" b="0" dirty="0" err="1"/>
              <a:t>istituzioni</a:t>
            </a:r>
            <a:r>
              <a:rPr lang="en-GB" b="0" dirty="0"/>
              <a:t> GLAM </a:t>
            </a:r>
            <a:r>
              <a:rPr lang="en-GB" b="0" dirty="0" err="1"/>
              <a:t>si</a:t>
            </a:r>
            <a:r>
              <a:rPr lang="en-GB" b="0" dirty="0"/>
              <a:t> </a:t>
            </a:r>
            <a:r>
              <a:rPr lang="en-GB" b="0" dirty="0" err="1"/>
              <a:t>imbattono</a:t>
            </a:r>
            <a:r>
              <a:rPr lang="en-GB" b="0" dirty="0"/>
              <a:t> </a:t>
            </a:r>
            <a:r>
              <a:rPr lang="en-GB" b="0" dirty="0" err="1"/>
              <a:t>spesso</a:t>
            </a:r>
            <a:r>
              <a:rPr lang="en-GB" b="0" dirty="0"/>
              <a:t> in opere </a:t>
            </a:r>
            <a:r>
              <a:rPr lang="en-GB" b="0" dirty="0" err="1"/>
              <a:t>orfane</a:t>
            </a:r>
            <a:r>
              <a:rPr lang="en-GB" b="0" dirty="0"/>
              <a:t>, </a:t>
            </a:r>
            <a:r>
              <a:rPr lang="en-GB" b="0" dirty="0" err="1"/>
              <a:t>ovvero</a:t>
            </a:r>
            <a:r>
              <a:rPr lang="en-GB" b="0" dirty="0"/>
              <a:t> opere di cui non </a:t>
            </a:r>
            <a:r>
              <a:rPr lang="en-GB" b="0" dirty="0" err="1"/>
              <a:t>si</a:t>
            </a:r>
            <a:r>
              <a:rPr lang="en-GB" b="0" dirty="0"/>
              <a:t> </a:t>
            </a:r>
            <a:r>
              <a:rPr lang="en-GB" b="0" dirty="0" err="1"/>
              <a:t>conosce</a:t>
            </a:r>
            <a:r>
              <a:rPr lang="en-GB" b="0" dirty="0"/>
              <a:t> o non </a:t>
            </a:r>
            <a:r>
              <a:rPr lang="en-GB" b="0" dirty="0" err="1"/>
              <a:t>si</a:t>
            </a:r>
            <a:r>
              <a:rPr lang="en-GB" b="0" dirty="0"/>
              <a:t> </a:t>
            </a:r>
            <a:r>
              <a:rPr lang="en-GB" b="0" dirty="0" err="1"/>
              <a:t>può</a:t>
            </a:r>
            <a:r>
              <a:rPr lang="en-GB" b="0" dirty="0"/>
              <a:t> </a:t>
            </a:r>
            <a:r>
              <a:rPr lang="en-GB" b="0" dirty="0" err="1"/>
              <a:t>rintracciare</a:t>
            </a:r>
            <a:r>
              <a:rPr lang="en-GB" b="0" dirty="0"/>
              <a:t> il </a:t>
            </a:r>
            <a:r>
              <a:rPr lang="en-GB" b="0" dirty="0" err="1"/>
              <a:t>proprietario</a:t>
            </a:r>
            <a:r>
              <a:rPr lang="en-GB" b="0" dirty="0"/>
              <a:t> del copyright. La </a:t>
            </a:r>
            <a:r>
              <a:rPr lang="en-GB" b="0" dirty="0" err="1"/>
              <a:t>legge</a:t>
            </a:r>
            <a:r>
              <a:rPr lang="en-GB" b="0" dirty="0"/>
              <a:t> </a:t>
            </a:r>
            <a:r>
              <a:rPr lang="en-GB" b="0" dirty="0" err="1"/>
              <a:t>sul</a:t>
            </a:r>
            <a:r>
              <a:rPr lang="en-GB" b="0" dirty="0"/>
              <a:t> </a:t>
            </a:r>
            <a:r>
              <a:rPr lang="en-GB" b="0" dirty="0" err="1"/>
              <a:t>diritto</a:t>
            </a:r>
            <a:r>
              <a:rPr lang="en-GB" b="0" dirty="0"/>
              <a:t> </a:t>
            </a:r>
            <a:r>
              <a:rPr lang="en-GB" b="0" dirty="0" err="1"/>
              <a:t>d'autore</a:t>
            </a:r>
            <a:r>
              <a:rPr lang="en-GB" b="0" dirty="0"/>
              <a:t> </a:t>
            </a:r>
            <a:r>
              <a:rPr lang="en-GB" b="0" dirty="0" err="1"/>
              <a:t>può</a:t>
            </a:r>
            <a:r>
              <a:rPr lang="en-GB" b="0" dirty="0"/>
              <a:t> </a:t>
            </a:r>
            <a:r>
              <a:rPr lang="en-GB" b="0" dirty="0" err="1"/>
              <a:t>impedire</a:t>
            </a:r>
            <a:r>
              <a:rPr lang="en-GB" b="0" dirty="0"/>
              <a:t> </a:t>
            </a:r>
            <a:r>
              <a:rPr lang="en-GB" b="0" dirty="0" err="1"/>
              <a:t>l'uso</a:t>
            </a:r>
            <a:r>
              <a:rPr lang="en-GB" b="0" dirty="0"/>
              <a:t> di </a:t>
            </a:r>
            <a:r>
              <a:rPr lang="en-GB" b="0" dirty="0" err="1"/>
              <a:t>tali</a:t>
            </a:r>
            <a:r>
              <a:rPr lang="en-GB" b="0" dirty="0"/>
              <a:t> opere, </a:t>
            </a:r>
            <a:r>
              <a:rPr lang="en-GB" b="0" dirty="0" err="1"/>
              <a:t>anche</a:t>
            </a:r>
            <a:r>
              <a:rPr lang="en-GB" b="0" dirty="0"/>
              <a:t> se il </a:t>
            </a:r>
            <a:r>
              <a:rPr lang="en-GB" b="0" dirty="0" err="1"/>
              <a:t>proprietario</a:t>
            </a:r>
            <a:r>
              <a:rPr lang="en-GB" b="0" dirty="0"/>
              <a:t> non </a:t>
            </a:r>
            <a:r>
              <a:rPr lang="en-GB" b="0" dirty="0" err="1"/>
              <a:t>può</a:t>
            </a:r>
            <a:r>
              <a:rPr lang="en-GB" b="0" dirty="0"/>
              <a:t> </a:t>
            </a:r>
            <a:r>
              <a:rPr lang="en-GB" b="0" dirty="0" err="1"/>
              <a:t>essere</a:t>
            </a:r>
            <a:r>
              <a:rPr lang="en-GB" b="0" dirty="0"/>
              <a:t> </a:t>
            </a:r>
            <a:r>
              <a:rPr lang="en-GB" b="0" dirty="0" err="1"/>
              <a:t>identificato</a:t>
            </a:r>
            <a:r>
              <a:rPr lang="en-GB" b="0" dirty="0"/>
              <a:t>, </a:t>
            </a:r>
            <a:r>
              <a:rPr lang="en-GB" b="0" dirty="0" err="1"/>
              <a:t>causando</a:t>
            </a:r>
            <a:r>
              <a:rPr lang="en-GB" b="0" dirty="0"/>
              <a:t> la </a:t>
            </a:r>
            <a:r>
              <a:rPr lang="en-GB" b="0" dirty="0" err="1"/>
              <a:t>potenziale</a:t>
            </a:r>
            <a:r>
              <a:rPr lang="en-GB" b="0" dirty="0"/>
              <a:t> </a:t>
            </a:r>
            <a:r>
              <a:rPr lang="en-GB" b="0" dirty="0" err="1"/>
              <a:t>perdita</a:t>
            </a:r>
            <a:r>
              <a:rPr lang="en-GB" b="0" dirty="0"/>
              <a:t> di </a:t>
            </a:r>
            <a:r>
              <a:rPr lang="en-GB" b="0" dirty="0" err="1"/>
              <a:t>materiali</a:t>
            </a:r>
            <a:r>
              <a:rPr lang="en-GB" b="0" dirty="0"/>
              <a:t> </a:t>
            </a:r>
            <a:r>
              <a:rPr lang="en-GB" b="0" dirty="0" err="1"/>
              <a:t>culturalmente</a:t>
            </a:r>
            <a:r>
              <a:rPr lang="en-GB" b="0" dirty="0"/>
              <a:t> </a:t>
            </a:r>
            <a:r>
              <a:rPr lang="en-GB" b="0" dirty="0" err="1"/>
              <a:t>significativi</a:t>
            </a:r>
            <a:r>
              <a:rPr lang="en-GB" b="0" dirty="0"/>
              <a:t>.</a:t>
            </a:r>
            <a:endParaRPr dirty="0"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 </a:t>
            </a:r>
            <a:r>
              <a:rPr lang="en-GB" dirty="0" err="1"/>
              <a:t>professionista</a:t>
            </a:r>
            <a:r>
              <a:rPr lang="en-GB" dirty="0"/>
              <a:t> GLAM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prendere</a:t>
            </a:r>
            <a:r>
              <a:rPr lang="en-GB" dirty="0"/>
              <a:t> in </a:t>
            </a:r>
            <a:r>
              <a:rPr lang="en-GB" dirty="0" err="1"/>
              <a:t>considerazione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elementi</a:t>
            </a:r>
            <a:r>
              <a:rPr lang="en-GB" dirty="0"/>
              <a:t> </a:t>
            </a: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trova di </a:t>
            </a:r>
            <a:r>
              <a:rPr lang="en-GB" dirty="0" err="1"/>
              <a:t>fronte</a:t>
            </a:r>
            <a:r>
              <a:rPr lang="en-GB" dirty="0"/>
              <a:t> a un </a:t>
            </a:r>
            <a:r>
              <a:rPr lang="en-GB" dirty="0" err="1"/>
              <a:t>contenuto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: la </a:t>
            </a:r>
            <a:r>
              <a:rPr lang="en-GB" dirty="0" err="1"/>
              <a:t>durata</a:t>
            </a:r>
            <a:r>
              <a:rPr lang="en-GB" dirty="0"/>
              <a:t> del copyright, le </a:t>
            </a:r>
            <a:r>
              <a:rPr lang="en-GB" dirty="0" err="1"/>
              <a:t>modalità</a:t>
            </a:r>
            <a:r>
              <a:rPr lang="en-GB" dirty="0"/>
              <a:t> di </a:t>
            </a:r>
            <a:r>
              <a:rPr lang="en-GB" dirty="0" err="1"/>
              <a:t>utilizzo</a:t>
            </a:r>
            <a:r>
              <a:rPr lang="en-GB" dirty="0"/>
              <a:t> del </a:t>
            </a:r>
            <a:r>
              <a:rPr lang="en-GB" dirty="0" err="1"/>
              <a:t>materiale</a:t>
            </a:r>
            <a:r>
              <a:rPr lang="en-GB" dirty="0"/>
              <a:t> </a:t>
            </a:r>
            <a:r>
              <a:rPr lang="en-GB" dirty="0" err="1"/>
              <a:t>soggetto</a:t>
            </a:r>
            <a:r>
              <a:rPr lang="en-GB" dirty="0"/>
              <a:t> a copyright e le opere </a:t>
            </a:r>
            <a:r>
              <a:rPr lang="en-GB" dirty="0" err="1"/>
              <a:t>orfane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52" name="Google Shape;15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 </a:t>
            </a:r>
            <a:r>
              <a:rPr lang="en-GB" dirty="0" err="1"/>
              <a:t>protezione</a:t>
            </a:r>
            <a:r>
              <a:rPr lang="en-GB" dirty="0"/>
              <a:t> del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d'autore</a:t>
            </a:r>
            <a:r>
              <a:rPr lang="en-GB" dirty="0"/>
              <a:t> dura per </a:t>
            </a:r>
            <a:r>
              <a:rPr lang="en-GB" dirty="0" err="1"/>
              <a:t>tutta</a:t>
            </a:r>
            <a:r>
              <a:rPr lang="en-GB" dirty="0"/>
              <a:t> la vita del </a:t>
            </a:r>
            <a:r>
              <a:rPr lang="en-GB" dirty="0" err="1"/>
              <a:t>creatore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altri</a:t>
            </a:r>
            <a:r>
              <a:rPr lang="en-GB" dirty="0"/>
              <a:t> 70 anni. Nel </a:t>
            </a:r>
            <a:r>
              <a:rPr lang="en-GB" dirty="0" err="1"/>
              <a:t>caso</a:t>
            </a:r>
            <a:r>
              <a:rPr lang="en-GB" dirty="0"/>
              <a:t> di opere </a:t>
            </a:r>
            <a:r>
              <a:rPr lang="en-GB" dirty="0" err="1"/>
              <a:t>congiunte</a:t>
            </a:r>
            <a:r>
              <a:rPr lang="en-GB" dirty="0"/>
              <a:t>, la </a:t>
            </a:r>
            <a:r>
              <a:rPr lang="en-GB" dirty="0" err="1"/>
              <a:t>protezione</a:t>
            </a:r>
            <a:r>
              <a:rPr lang="en-GB" dirty="0"/>
              <a:t> del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d'autore</a:t>
            </a:r>
            <a:r>
              <a:rPr lang="en-GB" dirty="0"/>
              <a:t> dura per la </a:t>
            </a:r>
            <a:r>
              <a:rPr lang="en-GB" dirty="0" err="1"/>
              <a:t>durata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vita </a:t>
            </a:r>
            <a:r>
              <a:rPr lang="en-GB" dirty="0" err="1"/>
              <a:t>dell'ultimo</a:t>
            </a:r>
            <a:r>
              <a:rPr lang="en-GB" dirty="0"/>
              <a:t> </a:t>
            </a:r>
            <a:r>
              <a:rPr lang="en-GB" dirty="0" err="1"/>
              <a:t>creatore</a:t>
            </a:r>
            <a:r>
              <a:rPr lang="en-GB" dirty="0"/>
              <a:t> </a:t>
            </a:r>
            <a:r>
              <a:rPr lang="en-GB" dirty="0" err="1"/>
              <a:t>congiunto</a:t>
            </a:r>
            <a:r>
              <a:rPr lang="en-GB" dirty="0"/>
              <a:t> </a:t>
            </a:r>
            <a:r>
              <a:rPr lang="en-GB" dirty="0" err="1"/>
              <a:t>sopravvissuto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altri</a:t>
            </a:r>
            <a:r>
              <a:rPr lang="en-GB" dirty="0"/>
              <a:t> 70 anni.</a:t>
            </a:r>
            <a:endParaRPr dirty="0"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utilizza</a:t>
            </a:r>
            <a:r>
              <a:rPr lang="en-GB" dirty="0"/>
              <a:t> un </a:t>
            </a:r>
            <a:r>
              <a:rPr lang="en-GB" dirty="0" err="1"/>
              <a:t>materiale</a:t>
            </a:r>
            <a:r>
              <a:rPr lang="en-GB" dirty="0"/>
              <a:t> con </a:t>
            </a:r>
            <a:r>
              <a:rPr lang="en-GB" dirty="0" err="1"/>
              <a:t>licenze</a:t>
            </a:r>
            <a:r>
              <a:rPr lang="en-GB" dirty="0"/>
              <a:t> Creative Commons, un </a:t>
            </a:r>
            <a:r>
              <a:rPr lang="en-GB" dirty="0" err="1"/>
              <a:t>professionista</a:t>
            </a:r>
            <a:r>
              <a:rPr lang="en-GB" dirty="0"/>
              <a:t> GLAM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prestare</a:t>
            </a:r>
            <a:r>
              <a:rPr lang="en-GB" dirty="0"/>
              <a:t> </a:t>
            </a:r>
            <a:r>
              <a:rPr lang="en-GB" dirty="0" err="1"/>
              <a:t>attenzione</a:t>
            </a:r>
            <a:r>
              <a:rPr lang="en-GB" dirty="0"/>
              <a:t> alle </a:t>
            </a:r>
            <a:r>
              <a:rPr lang="en-GB" dirty="0" err="1"/>
              <a:t>autorizzazioni</a:t>
            </a:r>
            <a:r>
              <a:rPr lang="en-GB" dirty="0"/>
              <a:t> </a:t>
            </a:r>
            <a:r>
              <a:rPr lang="en-GB" dirty="0" err="1"/>
              <a:t>concesse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72" name="Google Shape;17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keuseof.com/what-is-a-digital-watermark/" TargetMode="External"/><Relationship Id="rId3" Type="http://schemas.openxmlformats.org/officeDocument/2006/relationships/hyperlink" Target="https://www.investopedia.com/terms/c/copyright.asp" TargetMode="External"/><Relationship Id="rId7" Type="http://schemas.openxmlformats.org/officeDocument/2006/relationships/hyperlink" Target="https://eur-lex.europa.eu/legal-content/EN/TXT/?uri=celex:32012L002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share-your-work/cclicenses/" TargetMode="External"/><Relationship Id="rId11" Type="http://schemas.openxmlformats.org/officeDocument/2006/relationships/image" Target="../media/image1.jpg"/><Relationship Id="rId5" Type="http://schemas.openxmlformats.org/officeDocument/2006/relationships/hyperlink" Target="https://copyrightalliance.org/faqs/how-long-does-copyright-last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certificates.creativecommons.org/cccertedu/chapter/2-1-copyright-basics/" TargetMode="External"/><Relationship Id="rId9" Type="http://schemas.openxmlformats.org/officeDocument/2006/relationships/hyperlink" Target="https://cloud.google.com/learn/what-is-encryption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049754" y="2805519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GB" sz="3600" dirty="0"/>
            </a:br>
            <a:r>
              <a:rPr lang="en-GB" sz="3600" b="1" dirty="0"/>
              <a:t>Blended learning course</a:t>
            </a:r>
            <a:endParaRPr sz="3600"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114148" y="3673564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b="1" dirty="0"/>
              <a:t>Module 4: DIGITAL CONTENT CREATION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b="1" dirty="0"/>
              <a:t>Session 4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Developed by: Academy of Entrepreneurship, Greece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91069" y="6189800"/>
            <a:ext cx="844497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Finanziato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dall'Unione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Europea. Le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pareri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espressi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tuttavia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esclusivamente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dell'autore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non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riflettono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necessariamente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dell'Unione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 o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dell'OeAD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-GmbH. Né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l'Unione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 né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l'autorità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concesso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finanziamento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possono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ritenute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Progetto n.: 2022-1-AT01-KA220-ADU-00008513</a:t>
            </a:r>
          </a:p>
        </p:txBody>
      </p:sp>
      <p:sp>
        <p:nvSpPr>
          <p:cNvPr id="93" name="Google Shape;93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832263" y="594173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l'occupazione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settore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GLAM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l'innovazione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aperta</a:t>
            </a:r>
            <a:endParaRPr sz="4000" b="0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Attribuzioni</a:t>
            </a:r>
            <a:r>
              <a:rPr lang="en-GB" dirty="0"/>
              <a:t> (CC BY)</a:t>
            </a:r>
            <a:endParaRPr dirty="0"/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Permesso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, </a:t>
            </a:r>
            <a:r>
              <a:rPr lang="en-GB" dirty="0" err="1"/>
              <a:t>remixare</a:t>
            </a:r>
            <a:r>
              <a:rPr lang="en-GB" dirty="0"/>
              <a:t>, </a:t>
            </a:r>
            <a:r>
              <a:rPr lang="en-GB" dirty="0" err="1"/>
              <a:t>adattare</a:t>
            </a:r>
            <a:r>
              <a:rPr lang="en-GB" dirty="0"/>
              <a:t>,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La </a:t>
            </a:r>
            <a:r>
              <a:rPr lang="en-GB" dirty="0" err="1"/>
              <a:t>licenza</a:t>
            </a:r>
            <a:r>
              <a:rPr lang="en-GB" dirty="0"/>
              <a:t>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</a:t>
            </a:r>
            <a:r>
              <a:rPr lang="en-GB" dirty="0" err="1"/>
              <a:t>commerciale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BY: il </a:t>
            </a:r>
            <a:r>
              <a:rPr lang="en-GB" dirty="0" err="1"/>
              <a:t>credito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al </a:t>
            </a:r>
            <a:r>
              <a:rPr lang="en-GB" dirty="0" err="1"/>
              <a:t>creatore</a:t>
            </a:r>
            <a:endParaRPr dirty="0"/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0801" y="2854411"/>
            <a:ext cx="4026386" cy="141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Attribuzioni</a:t>
            </a:r>
            <a:r>
              <a:rPr lang="en-GB" dirty="0"/>
              <a:t> – </a:t>
            </a:r>
            <a:r>
              <a:rPr lang="en-GB" dirty="0" err="1"/>
              <a:t>ShareAlike</a:t>
            </a:r>
            <a:r>
              <a:rPr lang="en-GB" dirty="0"/>
              <a:t> (CC BY-SA)</a:t>
            </a:r>
            <a:endParaRPr dirty="0"/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 err="1"/>
              <a:t>Permesso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, </a:t>
            </a:r>
            <a:r>
              <a:rPr lang="en-GB" dirty="0" err="1"/>
              <a:t>remixare</a:t>
            </a:r>
            <a:r>
              <a:rPr lang="en-GB" dirty="0"/>
              <a:t>, </a:t>
            </a:r>
            <a:r>
              <a:rPr lang="en-GB" dirty="0" err="1"/>
              <a:t>adattare</a:t>
            </a:r>
            <a:r>
              <a:rPr lang="en-GB" dirty="0"/>
              <a:t>,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La </a:t>
            </a:r>
            <a:r>
              <a:rPr lang="en-GB" dirty="0" err="1"/>
              <a:t>licenza</a:t>
            </a:r>
            <a:r>
              <a:rPr lang="en-GB" dirty="0"/>
              <a:t>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</a:t>
            </a:r>
            <a:r>
              <a:rPr lang="en-GB" dirty="0" err="1"/>
              <a:t>commerciale</a:t>
            </a:r>
            <a:r>
              <a:rPr lang="en-GB" dirty="0"/>
              <a:t>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Il </a:t>
            </a:r>
            <a:r>
              <a:rPr lang="en-GB" dirty="0" err="1"/>
              <a:t>materiale</a:t>
            </a:r>
            <a:r>
              <a:rPr lang="en-GB" dirty="0"/>
              <a:t> </a:t>
            </a:r>
            <a:r>
              <a:rPr lang="en-GB" dirty="0" err="1"/>
              <a:t>modificato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concesso</a:t>
            </a:r>
            <a:r>
              <a:rPr lang="en-GB" dirty="0"/>
              <a:t> in </a:t>
            </a:r>
            <a:r>
              <a:rPr lang="en-GB" dirty="0" err="1"/>
              <a:t>licenza</a:t>
            </a:r>
            <a:r>
              <a:rPr lang="en-GB" dirty="0"/>
              <a:t> a </a:t>
            </a:r>
            <a:r>
              <a:rPr lang="en-GB" dirty="0" err="1"/>
              <a:t>condizioni</a:t>
            </a:r>
            <a:r>
              <a:rPr lang="en-GB" dirty="0"/>
              <a:t> </a:t>
            </a:r>
            <a:r>
              <a:rPr lang="en-GB" dirty="0" err="1"/>
              <a:t>identiche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BY: il </a:t>
            </a:r>
            <a:r>
              <a:rPr lang="en-GB" dirty="0" err="1"/>
              <a:t>credito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al </a:t>
            </a:r>
            <a:r>
              <a:rPr lang="en-GB" dirty="0" err="1"/>
              <a:t>creatore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SA: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adattamenti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condivisi</a:t>
            </a:r>
            <a:r>
              <a:rPr lang="en-GB" dirty="0"/>
              <a:t> secondo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 termini.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0564" y="2528989"/>
            <a:ext cx="4044904" cy="141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Attribuzioni</a:t>
            </a:r>
            <a:r>
              <a:rPr lang="en-GB" dirty="0"/>
              <a:t> – </a:t>
            </a:r>
            <a:r>
              <a:rPr lang="en-GB" dirty="0" err="1"/>
              <a:t>NonCommercial</a:t>
            </a:r>
            <a:r>
              <a:rPr lang="en-GB" dirty="0"/>
              <a:t> (CC BY-NC)</a:t>
            </a:r>
            <a:endParaRPr dirty="0"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10" name="Google Shape;21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Permesso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, </a:t>
            </a:r>
            <a:r>
              <a:rPr lang="en-GB" dirty="0" err="1"/>
              <a:t>remixare</a:t>
            </a:r>
            <a:r>
              <a:rPr lang="en-GB" dirty="0"/>
              <a:t>, </a:t>
            </a:r>
            <a:r>
              <a:rPr lang="en-GB" dirty="0" err="1"/>
              <a:t>adattare</a:t>
            </a:r>
            <a:r>
              <a:rPr lang="en-GB" dirty="0"/>
              <a:t>,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La </a:t>
            </a:r>
            <a:r>
              <a:rPr lang="en-GB" dirty="0" err="1"/>
              <a:t>licenza</a:t>
            </a:r>
            <a:r>
              <a:rPr lang="en-GB" dirty="0"/>
              <a:t> non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</a:t>
            </a:r>
            <a:r>
              <a:rPr lang="en-GB" dirty="0" err="1"/>
              <a:t>commerciale</a:t>
            </a:r>
            <a:r>
              <a:rPr lang="en-GB" dirty="0"/>
              <a:t>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BY: il </a:t>
            </a:r>
            <a:r>
              <a:rPr lang="en-GB" dirty="0" err="1"/>
              <a:t>credito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al </a:t>
            </a:r>
            <a:r>
              <a:rPr lang="en-GB" dirty="0" err="1"/>
              <a:t>creatore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NC: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consentiti</a:t>
            </a:r>
            <a:r>
              <a:rPr lang="en-GB" dirty="0"/>
              <a:t> solo </a:t>
            </a:r>
            <a:r>
              <a:rPr lang="en-GB" dirty="0" err="1"/>
              <a:t>usi</a:t>
            </a:r>
            <a:r>
              <a:rPr lang="en-GB" dirty="0"/>
              <a:t> non </a:t>
            </a:r>
            <a:r>
              <a:rPr lang="en-GB" dirty="0" err="1"/>
              <a:t>commerciali</a:t>
            </a:r>
            <a:r>
              <a:rPr lang="en-GB" dirty="0"/>
              <a:t> </a:t>
            </a:r>
            <a:r>
              <a:rPr lang="en-GB" dirty="0" err="1"/>
              <a:t>dell'opera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8207" y="2721392"/>
            <a:ext cx="4044904" cy="141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Attribuzioni</a:t>
            </a:r>
            <a:r>
              <a:rPr lang="en-GB" dirty="0"/>
              <a:t> – </a:t>
            </a:r>
            <a:r>
              <a:rPr lang="en-GB" dirty="0" err="1"/>
              <a:t>NonCommercial</a:t>
            </a:r>
            <a:r>
              <a:rPr lang="en-GB" dirty="0"/>
              <a:t> – </a:t>
            </a:r>
            <a:r>
              <a:rPr lang="en-GB" dirty="0" err="1"/>
              <a:t>ShareAlike</a:t>
            </a:r>
            <a:r>
              <a:rPr lang="en-GB" dirty="0"/>
              <a:t> (CC BY-NC-SA)</a:t>
            </a:r>
            <a:endParaRPr dirty="0"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21" name="Google Shape;2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243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 err="1"/>
              <a:t>Permesso</a:t>
            </a:r>
            <a:r>
              <a:rPr lang="en-GB" dirty="0"/>
              <a:t> di </a:t>
            </a:r>
            <a:r>
              <a:rPr lang="en-GB" dirty="0" err="1"/>
              <a:t>condividere</a:t>
            </a:r>
            <a:r>
              <a:rPr lang="en-GB" dirty="0"/>
              <a:t>, </a:t>
            </a:r>
            <a:r>
              <a:rPr lang="en-GB" dirty="0" err="1"/>
              <a:t>remixare</a:t>
            </a:r>
            <a:r>
              <a:rPr lang="en-GB" dirty="0"/>
              <a:t>, </a:t>
            </a:r>
            <a:r>
              <a:rPr lang="en-GB" dirty="0" err="1"/>
              <a:t>adattare</a:t>
            </a:r>
            <a:r>
              <a:rPr lang="en-GB" dirty="0"/>
              <a:t>,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La </a:t>
            </a:r>
            <a:r>
              <a:rPr lang="en-GB" dirty="0" err="1"/>
              <a:t>licenza</a:t>
            </a:r>
            <a:r>
              <a:rPr lang="en-GB" dirty="0"/>
              <a:t> non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</a:t>
            </a:r>
            <a:r>
              <a:rPr lang="en-GB" dirty="0" err="1"/>
              <a:t>commerciale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Il </a:t>
            </a:r>
            <a:r>
              <a:rPr lang="en-GB" dirty="0" err="1"/>
              <a:t>materiale</a:t>
            </a:r>
            <a:r>
              <a:rPr lang="en-GB" dirty="0"/>
              <a:t> </a:t>
            </a:r>
            <a:r>
              <a:rPr lang="en-GB" dirty="0" err="1"/>
              <a:t>modificato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concesso</a:t>
            </a:r>
            <a:r>
              <a:rPr lang="en-GB" dirty="0"/>
              <a:t> in </a:t>
            </a:r>
            <a:r>
              <a:rPr lang="en-GB" dirty="0" err="1"/>
              <a:t>licenza</a:t>
            </a:r>
            <a:r>
              <a:rPr lang="en-GB" dirty="0"/>
              <a:t> a </a:t>
            </a:r>
            <a:r>
              <a:rPr lang="en-GB" dirty="0" err="1"/>
              <a:t>condizioni</a:t>
            </a:r>
            <a:r>
              <a:rPr lang="en-GB" dirty="0"/>
              <a:t> </a:t>
            </a:r>
            <a:r>
              <a:rPr lang="en-GB" dirty="0" err="1"/>
              <a:t>identiche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BY: il </a:t>
            </a:r>
            <a:r>
              <a:rPr lang="en-GB" dirty="0" err="1"/>
              <a:t>credito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al </a:t>
            </a:r>
            <a:r>
              <a:rPr lang="en-GB" dirty="0" err="1"/>
              <a:t>creatore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NC: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consentiti</a:t>
            </a:r>
            <a:r>
              <a:rPr lang="en-GB" dirty="0"/>
              <a:t> solo </a:t>
            </a:r>
            <a:r>
              <a:rPr lang="en-GB" dirty="0" err="1"/>
              <a:t>usi</a:t>
            </a:r>
            <a:r>
              <a:rPr lang="en-GB" dirty="0"/>
              <a:t> non </a:t>
            </a:r>
            <a:r>
              <a:rPr lang="en-GB" dirty="0" err="1"/>
              <a:t>commerciali</a:t>
            </a:r>
            <a:r>
              <a:rPr lang="en-GB" dirty="0"/>
              <a:t> </a:t>
            </a:r>
            <a:r>
              <a:rPr lang="en-GB" dirty="0" err="1"/>
              <a:t>dell'opera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SA: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adattamenti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condivisi</a:t>
            </a:r>
            <a:r>
              <a:rPr lang="en-GB" dirty="0"/>
              <a:t> secondo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 termini.</a:t>
            </a:r>
            <a:endParaRPr dirty="0"/>
          </a:p>
        </p:txBody>
      </p:sp>
      <p:pic>
        <p:nvPicPr>
          <p:cNvPr id="222" name="Google Shape;22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4682" y="2725406"/>
            <a:ext cx="4021959" cy="140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Attribuzioni</a:t>
            </a:r>
            <a:r>
              <a:rPr lang="en-GB" dirty="0"/>
              <a:t> – No Derivatives (CC BY-ND)</a:t>
            </a:r>
            <a:endParaRPr dirty="0"/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consentito</a:t>
            </a:r>
            <a:r>
              <a:rPr lang="en-GB" dirty="0"/>
              <a:t> </a:t>
            </a:r>
            <a:r>
              <a:rPr lang="en-GB" dirty="0" err="1"/>
              <a:t>copiare</a:t>
            </a:r>
            <a:r>
              <a:rPr lang="en-GB" dirty="0"/>
              <a:t> e </a:t>
            </a:r>
            <a:r>
              <a:rPr lang="en-GB" dirty="0" err="1"/>
              <a:t>condividere</a:t>
            </a:r>
            <a:r>
              <a:rPr lang="en-GB" dirty="0"/>
              <a:t> in forma non </a:t>
            </a:r>
            <a:r>
              <a:rPr lang="en-GB" dirty="0" err="1"/>
              <a:t>adattata</a:t>
            </a:r>
            <a:r>
              <a:rPr lang="en-GB" dirty="0"/>
              <a:t> solo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La </a:t>
            </a:r>
            <a:r>
              <a:rPr lang="en-GB" dirty="0" err="1"/>
              <a:t>licenza</a:t>
            </a:r>
            <a:r>
              <a:rPr lang="en-GB" dirty="0"/>
              <a:t>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</a:t>
            </a:r>
            <a:r>
              <a:rPr lang="en-GB" dirty="0" err="1"/>
              <a:t>commerciale</a:t>
            </a:r>
            <a:r>
              <a:rPr lang="en-GB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BY: il </a:t>
            </a:r>
            <a:r>
              <a:rPr lang="en-GB" dirty="0" err="1"/>
              <a:t>credito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ND: non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consentiti</a:t>
            </a:r>
            <a:r>
              <a:rPr lang="en-GB" dirty="0"/>
              <a:t> </a:t>
            </a:r>
            <a:r>
              <a:rPr lang="en-GB" dirty="0" err="1"/>
              <a:t>derivati</a:t>
            </a:r>
            <a:r>
              <a:rPr lang="en-GB" dirty="0"/>
              <a:t> o </a:t>
            </a:r>
            <a:r>
              <a:rPr lang="en-GB" dirty="0" err="1"/>
              <a:t>adattamenti</a:t>
            </a:r>
            <a:r>
              <a:rPr lang="en-GB" dirty="0"/>
              <a:t> </a:t>
            </a:r>
            <a:r>
              <a:rPr lang="en-GB" dirty="0" err="1"/>
              <a:t>dell'opera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233" name="Google Shape;23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5306" y="2726180"/>
            <a:ext cx="4017531" cy="140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Attribuzioni</a:t>
            </a:r>
            <a:r>
              <a:rPr lang="en-GB" dirty="0"/>
              <a:t> – </a:t>
            </a:r>
            <a:r>
              <a:rPr lang="en-GB" dirty="0" err="1"/>
              <a:t>NonCommercial</a:t>
            </a:r>
            <a:r>
              <a:rPr lang="en-GB" dirty="0"/>
              <a:t> – No Derivatives (CC BY-NC-ND)</a:t>
            </a:r>
            <a:endParaRPr dirty="0"/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consentito</a:t>
            </a:r>
            <a:r>
              <a:rPr lang="en-GB" dirty="0"/>
              <a:t> </a:t>
            </a:r>
            <a:r>
              <a:rPr lang="en-GB" dirty="0" err="1"/>
              <a:t>copiare</a:t>
            </a:r>
            <a:r>
              <a:rPr lang="en-GB" dirty="0"/>
              <a:t> e </a:t>
            </a:r>
            <a:r>
              <a:rPr lang="en-GB" dirty="0" err="1"/>
              <a:t>condividere</a:t>
            </a:r>
            <a:r>
              <a:rPr lang="en-GB" dirty="0"/>
              <a:t> in forma non </a:t>
            </a:r>
            <a:r>
              <a:rPr lang="en-GB" dirty="0" err="1"/>
              <a:t>adattata</a:t>
            </a:r>
            <a:r>
              <a:rPr lang="en-GB" dirty="0"/>
              <a:t> solo a </a:t>
            </a:r>
            <a:r>
              <a:rPr lang="en-GB" dirty="0" err="1"/>
              <a:t>condizione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venga</a:t>
            </a:r>
            <a:r>
              <a:rPr lang="en-GB" dirty="0"/>
              <a:t> data </a:t>
            </a:r>
            <a:r>
              <a:rPr lang="en-GB" dirty="0" err="1"/>
              <a:t>l'attribuzione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La </a:t>
            </a:r>
            <a:r>
              <a:rPr lang="en-GB" dirty="0" err="1"/>
              <a:t>licenza</a:t>
            </a:r>
            <a:r>
              <a:rPr lang="en-GB" dirty="0"/>
              <a:t> non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</a:t>
            </a:r>
            <a:r>
              <a:rPr lang="en-GB" dirty="0" err="1"/>
              <a:t>commerciale</a:t>
            </a:r>
            <a:r>
              <a:rPr lang="en-GB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BY: il </a:t>
            </a:r>
            <a:r>
              <a:rPr lang="en-GB" dirty="0" err="1"/>
              <a:t>credito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al </a:t>
            </a:r>
            <a:r>
              <a:rPr lang="en-GB" dirty="0" err="1"/>
              <a:t>creatore</a:t>
            </a:r>
            <a:r>
              <a:rPr lang="en-GB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NC: Sono </a:t>
            </a:r>
            <a:r>
              <a:rPr lang="en-GB" dirty="0" err="1"/>
              <a:t>consentiti</a:t>
            </a:r>
            <a:r>
              <a:rPr lang="en-GB" dirty="0"/>
              <a:t> solo </a:t>
            </a:r>
            <a:r>
              <a:rPr lang="en-GB" dirty="0" err="1"/>
              <a:t>usi</a:t>
            </a:r>
            <a:r>
              <a:rPr lang="en-GB" dirty="0"/>
              <a:t> non </a:t>
            </a:r>
            <a:r>
              <a:rPr lang="en-GB" dirty="0" err="1"/>
              <a:t>commerciali</a:t>
            </a:r>
            <a:r>
              <a:rPr lang="en-GB" dirty="0"/>
              <a:t> </a:t>
            </a:r>
            <a:r>
              <a:rPr lang="en-GB" dirty="0" err="1"/>
              <a:t>dell'opera</a:t>
            </a:r>
            <a:r>
              <a:rPr lang="en-GB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ND: Non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consentiti</a:t>
            </a:r>
            <a:r>
              <a:rPr lang="en-GB" dirty="0"/>
              <a:t> </a:t>
            </a:r>
            <a:r>
              <a:rPr lang="en-GB" dirty="0" err="1"/>
              <a:t>derivati</a:t>
            </a:r>
            <a:r>
              <a:rPr lang="en-GB" dirty="0"/>
              <a:t> o </a:t>
            </a:r>
            <a:r>
              <a:rPr lang="en-GB" dirty="0" err="1"/>
              <a:t>adattamenti</a:t>
            </a:r>
            <a:r>
              <a:rPr lang="en-GB" dirty="0"/>
              <a:t> </a:t>
            </a:r>
            <a:r>
              <a:rPr lang="en-GB" dirty="0" err="1"/>
              <a:t>dell'opera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244" name="Google Shape;24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5944" y="2726181"/>
            <a:ext cx="4017529" cy="140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Opere </a:t>
            </a:r>
            <a:r>
              <a:rPr lang="en-GB" dirty="0" err="1"/>
              <a:t>orfane</a:t>
            </a:r>
            <a:endParaRPr dirty="0"/>
          </a:p>
        </p:txBody>
      </p:sp>
      <p:pic>
        <p:nvPicPr>
          <p:cNvPr id="251" name="Google Shape;2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Le “opere </a:t>
            </a:r>
            <a:r>
              <a:rPr lang="en-GB" dirty="0" err="1"/>
              <a:t>orfane</a:t>
            </a:r>
            <a:r>
              <a:rPr lang="en-GB" dirty="0"/>
              <a:t>” </a:t>
            </a:r>
            <a:r>
              <a:rPr lang="en-GB" dirty="0" err="1"/>
              <a:t>sono</a:t>
            </a:r>
            <a:r>
              <a:rPr lang="en-GB" dirty="0"/>
              <a:t> opere </a:t>
            </a:r>
            <a:r>
              <a:rPr lang="en-GB" dirty="0" err="1"/>
              <a:t>protette</a:t>
            </a:r>
            <a:r>
              <a:rPr lang="en-GB" dirty="0"/>
              <a:t> dal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d’autore</a:t>
            </a:r>
            <a:r>
              <a:rPr lang="en-GB" dirty="0"/>
              <a:t> ma </a:t>
            </a:r>
            <a:r>
              <a:rPr lang="en-GB" dirty="0" err="1"/>
              <a:t>l’autore</a:t>
            </a:r>
            <a:r>
              <a:rPr lang="en-GB" dirty="0"/>
              <a:t> non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identificato</a:t>
            </a:r>
            <a:r>
              <a:rPr lang="en-GB" dirty="0"/>
              <a:t> o </a:t>
            </a:r>
            <a:r>
              <a:rPr lang="en-GB" dirty="0" err="1"/>
              <a:t>trovato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255" name="Google Shape;25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1262" y="1568104"/>
            <a:ext cx="5184938" cy="34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Opere </a:t>
            </a:r>
            <a:r>
              <a:rPr lang="en-GB" dirty="0" err="1"/>
              <a:t>orfane</a:t>
            </a:r>
            <a:endParaRPr dirty="0"/>
          </a:p>
        </p:txBody>
      </p:sp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65" name="Google Shape;26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Secondo la “</a:t>
            </a:r>
            <a:r>
              <a:rPr lang="en-GB" dirty="0" err="1"/>
              <a:t>Direttiva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opere </a:t>
            </a:r>
            <a:r>
              <a:rPr lang="en-GB" dirty="0" err="1"/>
              <a:t>orfane</a:t>
            </a:r>
            <a:r>
              <a:rPr lang="en-GB" dirty="0"/>
              <a:t>” </a:t>
            </a:r>
            <a:r>
              <a:rPr lang="en-GB" dirty="0" err="1"/>
              <a:t>dell’UE</a:t>
            </a:r>
            <a:r>
              <a:rPr lang="en-GB" dirty="0"/>
              <a:t> (</a:t>
            </a:r>
            <a:r>
              <a:rPr lang="en-GB" dirty="0" err="1"/>
              <a:t>ottobre</a:t>
            </a:r>
            <a:r>
              <a:rPr lang="en-GB" dirty="0"/>
              <a:t> 2012), la </a:t>
            </a:r>
            <a:r>
              <a:rPr lang="en-GB" dirty="0" err="1"/>
              <a:t>digitalizzazione</a:t>
            </a:r>
            <a:r>
              <a:rPr lang="en-GB" dirty="0"/>
              <a:t> e la </a:t>
            </a:r>
            <a:r>
              <a:rPr lang="en-GB" dirty="0" err="1"/>
              <a:t>condivisione</a:t>
            </a:r>
            <a:r>
              <a:rPr lang="en-GB" dirty="0"/>
              <a:t> di opere </a:t>
            </a:r>
            <a:r>
              <a:rPr lang="en-GB" dirty="0" err="1"/>
              <a:t>orfane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effettuate</a:t>
            </a:r>
            <a:r>
              <a:rPr lang="en-GB" dirty="0"/>
              <a:t> senza </a:t>
            </a:r>
            <a:r>
              <a:rPr lang="en-GB" dirty="0" err="1"/>
              <a:t>necessariamente</a:t>
            </a:r>
            <a:r>
              <a:rPr lang="en-GB" dirty="0"/>
              <a:t> </a:t>
            </a:r>
            <a:r>
              <a:rPr lang="en-GB" dirty="0" err="1"/>
              <a:t>chiedere</a:t>
            </a:r>
            <a:r>
              <a:rPr lang="en-GB" dirty="0"/>
              <a:t> il </a:t>
            </a:r>
            <a:r>
              <a:rPr lang="en-GB" dirty="0" err="1"/>
              <a:t>permesso</a:t>
            </a:r>
            <a:r>
              <a:rPr lang="en-GB" dirty="0"/>
              <a:t> a </a:t>
            </a:r>
            <a:r>
              <a:rPr lang="en-GB" dirty="0" err="1"/>
              <a:t>ciascun</a:t>
            </a:r>
            <a:r>
              <a:rPr lang="en-GB" dirty="0"/>
              <a:t> </a:t>
            </a:r>
            <a:r>
              <a:rPr lang="en-GB" dirty="0" err="1"/>
              <a:t>titolare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266" name="Google Shape;266;p17"/>
          <p:cNvPicPr preferRelativeResize="0"/>
          <p:nvPr/>
        </p:nvPicPr>
        <p:blipFill rotWithShape="1">
          <a:blip r:embed="rId5">
            <a:alphaModFix/>
          </a:blip>
          <a:srcRect l="11201" t="5323" r="11321" b="51350"/>
          <a:stretch/>
        </p:blipFill>
        <p:spPr>
          <a:xfrm>
            <a:off x="6628636" y="1825625"/>
            <a:ext cx="4877564" cy="272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5200" dirty="0"/>
              <a:t>Tecnologie per proteggere il copyright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dirty="0"/>
              <a:t> </a:t>
            </a:r>
            <a:endParaRPr dirty="0"/>
          </a:p>
        </p:txBody>
      </p:sp>
      <p:pic>
        <p:nvPicPr>
          <p:cNvPr id="273" name="Google Shape;2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/>
          <p:nvPr/>
        </p:nvSpPr>
        <p:spPr>
          <a:xfrm>
            <a:off x="1068546" y="4548340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r="12377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watermarks</a:t>
            </a:r>
            <a:endParaRPr dirty="0"/>
          </a:p>
        </p:txBody>
      </p:sp>
      <p:pic>
        <p:nvPicPr>
          <p:cNvPr id="283" name="Google Shape;28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Si </a:t>
            </a:r>
            <a:r>
              <a:rPr lang="en-GB" dirty="0" err="1"/>
              <a:t>riferiscono</a:t>
            </a:r>
            <a:r>
              <a:rPr lang="en-GB" dirty="0"/>
              <a:t> a un </a:t>
            </a:r>
            <a:r>
              <a:rPr lang="en-GB" dirty="0" err="1"/>
              <a:t>marchio</a:t>
            </a:r>
            <a:r>
              <a:rPr lang="en-GB" dirty="0"/>
              <a:t> o a un </a:t>
            </a:r>
            <a:r>
              <a:rPr lang="en-GB" dirty="0" err="1"/>
              <a:t>pezzo</a:t>
            </a:r>
            <a:r>
              <a:rPr lang="en-GB" dirty="0"/>
              <a:t> di </a:t>
            </a:r>
            <a:r>
              <a:rPr lang="en-GB" dirty="0" err="1"/>
              <a:t>codice</a:t>
            </a:r>
            <a:r>
              <a:rPr lang="en-GB" dirty="0"/>
              <a:t> </a:t>
            </a:r>
            <a:r>
              <a:rPr lang="en-GB" dirty="0" err="1"/>
              <a:t>incorporato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 (video, </a:t>
            </a:r>
            <a:r>
              <a:rPr lang="en-GB" dirty="0" err="1"/>
              <a:t>immagini</a:t>
            </a:r>
            <a:r>
              <a:rPr lang="en-GB" dirty="0"/>
              <a:t> o </a:t>
            </a:r>
            <a:r>
              <a:rPr lang="en-GB" dirty="0" err="1"/>
              <a:t>persino</a:t>
            </a:r>
            <a:r>
              <a:rPr lang="en-GB" dirty="0"/>
              <a:t> audio).</a:t>
            </a:r>
            <a:endParaRPr dirty="0"/>
          </a:p>
        </p:txBody>
      </p:sp>
      <p:pic>
        <p:nvPicPr>
          <p:cNvPr id="287" name="Google Shape;287;p19"/>
          <p:cNvPicPr preferRelativeResize="0"/>
          <p:nvPr/>
        </p:nvPicPr>
        <p:blipFill rotWithShape="1">
          <a:blip r:embed="rId5">
            <a:alphaModFix/>
          </a:blip>
          <a:srcRect b="17194"/>
          <a:stretch/>
        </p:blipFill>
        <p:spPr>
          <a:xfrm>
            <a:off x="7346057" y="1766187"/>
            <a:ext cx="4007743" cy="331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39787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GB" sz="2800" b="0" dirty="0" err="1">
                <a:solidFill>
                  <a:schemeClr val="accent1"/>
                </a:solidFill>
              </a:rPr>
              <a:t>Obiettivi</a:t>
            </a:r>
            <a:r>
              <a:rPr lang="en-GB" sz="2800" b="0" dirty="0">
                <a:solidFill>
                  <a:schemeClr val="accent1"/>
                </a:solidFill>
              </a:rPr>
              <a:t> </a:t>
            </a:r>
            <a:r>
              <a:rPr lang="en-GB" sz="2800" b="0" dirty="0" err="1">
                <a:solidFill>
                  <a:schemeClr val="accent1"/>
                </a:solidFill>
              </a:rPr>
              <a:t>della</a:t>
            </a:r>
            <a:r>
              <a:rPr lang="en-GB" sz="2800" b="0" dirty="0">
                <a:solidFill>
                  <a:schemeClr val="accent1"/>
                </a:solidFill>
              </a:rPr>
              <a:t> </a:t>
            </a:r>
            <a:r>
              <a:rPr lang="en-GB" sz="2800" b="0" dirty="0" err="1">
                <a:solidFill>
                  <a:schemeClr val="accent1"/>
                </a:solidFill>
              </a:rPr>
              <a:t>sessione</a:t>
            </a:r>
            <a:endParaRPr sz="2800"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2"/>
          </p:nvPr>
        </p:nvSpPr>
        <p:spPr>
          <a:xfrm>
            <a:off x="839788" y="1338606"/>
            <a:ext cx="5157787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Comprendere</a:t>
            </a:r>
            <a:r>
              <a:rPr lang="en-GB" dirty="0"/>
              <a:t> la </a:t>
            </a:r>
            <a:r>
              <a:rPr lang="en-GB" dirty="0" err="1"/>
              <a:t>definizione</a:t>
            </a:r>
            <a:r>
              <a:rPr lang="en-GB" dirty="0"/>
              <a:t> di copyright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Comprendere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vantaggi</a:t>
            </a:r>
            <a:r>
              <a:rPr lang="en-GB" dirty="0"/>
              <a:t> e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svantaggi</a:t>
            </a:r>
            <a:r>
              <a:rPr lang="en-GB" dirty="0"/>
              <a:t> del </a:t>
            </a:r>
            <a:r>
              <a:rPr lang="en-GB" dirty="0" err="1"/>
              <a:t>suo</a:t>
            </a:r>
            <a:r>
              <a:rPr lang="en-GB" dirty="0"/>
              <a:t> </a:t>
            </a:r>
            <a:r>
              <a:rPr lang="en-GB" dirty="0" err="1"/>
              <a:t>utilizzo</a:t>
            </a:r>
            <a:r>
              <a:rPr lang="en-GB" dirty="0"/>
              <a:t>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Identificare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diversi</a:t>
            </a:r>
            <a:r>
              <a:rPr lang="en-GB" dirty="0"/>
              <a:t> tipi di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d'autore</a:t>
            </a:r>
            <a:r>
              <a:rPr lang="en-GB" dirty="0"/>
              <a:t> 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ne </a:t>
            </a:r>
            <a:r>
              <a:rPr lang="en-GB" dirty="0" err="1"/>
              <a:t>derivano</a:t>
            </a:r>
            <a:r>
              <a:rPr lang="en-GB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Identificare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di </a:t>
            </a:r>
            <a:r>
              <a:rPr lang="en-GB" dirty="0" err="1"/>
              <a:t>protezione</a:t>
            </a:r>
            <a:r>
              <a:rPr lang="en-GB" dirty="0"/>
              <a:t> del copyright </a:t>
            </a:r>
            <a:r>
              <a:rPr lang="en-GB" dirty="0" err="1"/>
              <a:t>digitale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4"/>
          </p:nvPr>
        </p:nvSpPr>
        <p:spPr>
          <a:xfrm>
            <a:off x="6172200" y="1338606"/>
            <a:ext cx="5183188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On completion of this session, the learners should be able to: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Define copyright protection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Understand its benefits and disadvantages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Be familiar with the rights granted by copyright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Be familiar with copyright protection tools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6172200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 b="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GB" sz="2800" b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Encryption</a:t>
            </a:r>
            <a:endParaRPr/>
          </a:p>
        </p:txBody>
      </p:sp>
      <p:pic>
        <p:nvPicPr>
          <p:cNvPr id="294" name="Google Shape;2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It is used to protect data from being stolen, changed, or compromised by hiding data into a secret code that can only be unlocked with a unique digital key. </a:t>
            </a:r>
            <a:endParaRPr dirty="0"/>
          </a:p>
        </p:txBody>
      </p:sp>
      <p:pic>
        <p:nvPicPr>
          <p:cNvPr id="298" name="Google Shape;29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0879" y="1581023"/>
            <a:ext cx="4352921" cy="43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GB" sz="4400" b="0" i="1">
                <a:solidFill>
                  <a:schemeClr val="accent1"/>
                </a:solidFill>
              </a:rPr>
              <a:t>References</a:t>
            </a:r>
            <a:br>
              <a:rPr lang="en-GB" sz="4400"/>
            </a:br>
            <a:endParaRPr/>
          </a:p>
        </p:txBody>
      </p:sp>
      <p:sp>
        <p:nvSpPr>
          <p:cNvPr id="304" name="Google Shape;304;p21"/>
          <p:cNvSpPr txBox="1">
            <a:spLocks noGrp="1"/>
          </p:cNvSpPr>
          <p:nvPr>
            <p:ph type="body" idx="1"/>
          </p:nvPr>
        </p:nvSpPr>
        <p:spPr>
          <a:xfrm>
            <a:off x="838200" y="1214151"/>
            <a:ext cx="10752438" cy="510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30400" lvl="0" indent="-230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dirty="0"/>
              <a:t>Kenton, W. (2023, June 11). </a:t>
            </a:r>
            <a:r>
              <a:rPr lang="en-GB" sz="2000" i="1" dirty="0"/>
              <a:t>Copyright Definition, types, and How it works</a:t>
            </a:r>
            <a:r>
              <a:rPr lang="en-GB" sz="2000" dirty="0"/>
              <a:t>. Investopedia. </a:t>
            </a:r>
            <a:r>
              <a:rPr lang="en-GB" sz="2000" u="sng" dirty="0">
                <a:solidFill>
                  <a:schemeClr val="hlink"/>
                </a:solidFill>
                <a:hlinkClick r:id="rId3"/>
              </a:rPr>
              <a:t>https://www.investopedia.com/terms/c/copyright.asp</a:t>
            </a:r>
            <a:endParaRPr sz="2000" dirty="0"/>
          </a:p>
          <a:p>
            <a:pPr marL="230400" lvl="0" indent="-230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dirty="0"/>
              <a:t>Commons, C. (</a:t>
            </a:r>
            <a:r>
              <a:rPr lang="en-GB" sz="2000" dirty="0" err="1"/>
              <a:t>n.d.</a:t>
            </a:r>
            <a:r>
              <a:rPr lang="en-GB" sz="2000" dirty="0"/>
              <a:t>). </a:t>
            </a:r>
            <a:r>
              <a:rPr lang="en-GB" sz="2000" i="1" dirty="0"/>
              <a:t>2.1 Copyright Basics | Creative Commons Certificate for educators, academic librarians, and open culture</a:t>
            </a:r>
            <a:r>
              <a:rPr lang="en-GB" sz="2000" dirty="0"/>
              <a:t>. </a:t>
            </a:r>
            <a:r>
              <a:rPr lang="en-GB" sz="2000" u="sng" dirty="0">
                <a:solidFill>
                  <a:schemeClr val="hlink"/>
                </a:solidFill>
                <a:hlinkClick r:id="rId4"/>
              </a:rPr>
              <a:t>https://certificates.creativecommons.org/cccertedu/chapter/2-1-copyright-basics/</a:t>
            </a:r>
            <a:endParaRPr sz="2000" dirty="0"/>
          </a:p>
          <a:p>
            <a:pPr marL="230400" lvl="0" indent="-230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dirty="0"/>
              <a:t>Copyright Alliance. (2023, June 15). </a:t>
            </a:r>
            <a:r>
              <a:rPr lang="en-GB" sz="2000" i="1" dirty="0"/>
              <a:t>How long does a copyright last | Copyright Alliance</a:t>
            </a:r>
            <a:r>
              <a:rPr lang="en-GB" sz="2000" dirty="0"/>
              <a:t>. </a:t>
            </a:r>
            <a:r>
              <a:rPr lang="en-GB" sz="2000" u="sng" dirty="0">
                <a:solidFill>
                  <a:schemeClr val="hlink"/>
                </a:solidFill>
                <a:hlinkClick r:id="rId5"/>
              </a:rPr>
              <a:t>https://copyrightalliance.org/faqs/how-long-does-copyright-last/</a:t>
            </a:r>
            <a:endParaRPr sz="2000" dirty="0"/>
          </a:p>
          <a:p>
            <a:pPr marL="230400" lvl="0" indent="-230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i="1" dirty="0"/>
              <a:t>About CC Licenses - Creative Commons</a:t>
            </a:r>
            <a:r>
              <a:rPr lang="en-GB" sz="2000" dirty="0"/>
              <a:t>. (2023, September 28). Creative Commons. </a:t>
            </a:r>
            <a:r>
              <a:rPr lang="en-GB" sz="2000" u="sng" dirty="0">
                <a:solidFill>
                  <a:schemeClr val="hlink"/>
                </a:solidFill>
                <a:hlinkClick r:id="rId6"/>
              </a:rPr>
              <a:t>https://creativecommons.org/share-your-work/cclicenses/</a:t>
            </a:r>
            <a:endParaRPr sz="2000" dirty="0"/>
          </a:p>
          <a:p>
            <a:pPr marL="230400" lvl="0" indent="-230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i="1" dirty="0"/>
              <a:t>Directive - 2012/28 - EN - EUR-LEX</a:t>
            </a:r>
            <a:r>
              <a:rPr lang="en-GB" sz="2000" dirty="0"/>
              <a:t>. (</a:t>
            </a:r>
            <a:r>
              <a:rPr lang="en-GB" sz="2000" dirty="0" err="1"/>
              <a:t>n.d.</a:t>
            </a:r>
            <a:r>
              <a:rPr lang="en-GB" sz="2000" dirty="0"/>
              <a:t>). </a:t>
            </a:r>
            <a:r>
              <a:rPr lang="en-GB" sz="2000" u="sng" dirty="0">
                <a:solidFill>
                  <a:schemeClr val="hlink"/>
                </a:solidFill>
                <a:hlinkClick r:id="rId7"/>
              </a:rPr>
              <a:t>https://eur-lex.europa.eu/legal-content/EN/TXT/?uri=celex:32012L0028</a:t>
            </a:r>
            <a:endParaRPr sz="2000" dirty="0"/>
          </a:p>
          <a:p>
            <a:pPr marL="230400" lvl="0" indent="-230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dirty="0" err="1"/>
              <a:t>Ibeakanma</a:t>
            </a:r>
            <a:r>
              <a:rPr lang="en-GB" sz="2000" dirty="0"/>
              <a:t>, C. (2022, June 14). </a:t>
            </a:r>
            <a:r>
              <a:rPr lang="en-GB" sz="2000" i="1" dirty="0"/>
              <a:t>What is a digital watermark?</a:t>
            </a:r>
            <a:r>
              <a:rPr lang="en-GB" sz="2000" dirty="0"/>
              <a:t> MUO. </a:t>
            </a:r>
            <a:r>
              <a:rPr lang="en-GB" sz="2000" u="sng" dirty="0">
                <a:solidFill>
                  <a:schemeClr val="hlink"/>
                </a:solidFill>
                <a:hlinkClick r:id="rId8"/>
              </a:rPr>
              <a:t>https://www.makeuseof.com/what-is-a-digital-watermark/</a:t>
            </a:r>
            <a:endParaRPr sz="2000" dirty="0"/>
          </a:p>
          <a:p>
            <a:pPr marL="230400" lvl="0" indent="-230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 i="1" dirty="0"/>
              <a:t>What is encryption and how does it work?  |  Google Cloud</a:t>
            </a:r>
            <a:r>
              <a:rPr lang="en-GB" sz="2000" dirty="0"/>
              <a:t>. (</a:t>
            </a:r>
            <a:r>
              <a:rPr lang="en-GB" sz="2000" dirty="0" err="1"/>
              <a:t>n.d.</a:t>
            </a:r>
            <a:r>
              <a:rPr lang="en-GB" sz="2000" dirty="0"/>
              <a:t>). Google Cloud. </a:t>
            </a:r>
            <a:r>
              <a:rPr lang="en-GB" sz="2000" u="sng" dirty="0">
                <a:solidFill>
                  <a:schemeClr val="hlink"/>
                </a:solidFill>
                <a:hlinkClick r:id="rId9"/>
              </a:rPr>
              <a:t>https://cloud.google.com/learn/what-is-encryption</a:t>
            </a:r>
            <a:endParaRPr sz="800" dirty="0"/>
          </a:p>
        </p:txBody>
      </p:sp>
      <p:pic>
        <p:nvPicPr>
          <p:cNvPr id="305" name="Google Shape;305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2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2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2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Promoting Inclusive Employment in the GLAM Sector through Open Innovation</a:t>
            </a:r>
            <a:endParaRPr sz="4000" b="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No: 2022-1-AT01-KA220-ADU-00008513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28788" y="3431248"/>
            <a:ext cx="3542083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200"/>
              <a:t>Copyright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200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87561" y="3656231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10520" b="10519"/>
          <a:stretch/>
        </p:blipFill>
        <p:spPr>
          <a:xfrm>
            <a:off x="5277486" y="1061884"/>
            <a:ext cx="6077901" cy="479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Cos’è</a:t>
            </a:r>
            <a:r>
              <a:rPr lang="en-GB" dirty="0"/>
              <a:t> il copyright?</a:t>
            </a:r>
            <a:endParaRPr dirty="0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Si </a:t>
            </a:r>
            <a:r>
              <a:rPr lang="en-GB" dirty="0" err="1"/>
              <a:t>riferisce</a:t>
            </a:r>
            <a:r>
              <a:rPr lang="en-GB" dirty="0"/>
              <a:t> al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legale</a:t>
            </a:r>
            <a:r>
              <a:rPr lang="en-GB" dirty="0"/>
              <a:t> del </a:t>
            </a:r>
            <a:r>
              <a:rPr lang="en-GB" dirty="0" err="1"/>
              <a:t>creatore</a:t>
            </a:r>
            <a:r>
              <a:rPr lang="en-GB" dirty="0"/>
              <a:t>. In termini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semplici</a:t>
            </a:r>
            <a:r>
              <a:rPr lang="en-GB" dirty="0"/>
              <a:t>, il copyright </a:t>
            </a:r>
            <a:r>
              <a:rPr lang="en-GB" dirty="0" err="1"/>
              <a:t>è</a:t>
            </a:r>
            <a:r>
              <a:rPr lang="en-GB" dirty="0"/>
              <a:t> il </a:t>
            </a:r>
            <a:r>
              <a:rPr lang="en-GB" dirty="0" err="1"/>
              <a:t>diritto</a:t>
            </a:r>
            <a:r>
              <a:rPr lang="en-GB" dirty="0"/>
              <a:t> di </a:t>
            </a:r>
            <a:r>
              <a:rPr lang="en-GB" dirty="0" err="1"/>
              <a:t>copiare</a:t>
            </a:r>
            <a:r>
              <a:rPr lang="en-GB" dirty="0"/>
              <a:t>.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Il </a:t>
            </a:r>
            <a:r>
              <a:rPr lang="en-GB" dirty="0" err="1"/>
              <a:t>creatore</a:t>
            </a:r>
            <a:r>
              <a:rPr lang="en-GB" dirty="0"/>
              <a:t> e </a:t>
            </a:r>
            <a:r>
              <a:rPr lang="en-GB" dirty="0" err="1"/>
              <a:t>chiunque</a:t>
            </a:r>
            <a:r>
              <a:rPr lang="en-GB" dirty="0"/>
              <a:t> lo </a:t>
            </a:r>
            <a:r>
              <a:rPr lang="en-GB" dirty="0" err="1"/>
              <a:t>autorizzi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unici</a:t>
            </a:r>
            <a:r>
              <a:rPr lang="en-GB" dirty="0"/>
              <a:t> ad </a:t>
            </a:r>
            <a:r>
              <a:rPr lang="en-GB" dirty="0" err="1"/>
              <a:t>avere</a:t>
            </a:r>
            <a:r>
              <a:rPr lang="en-GB" dirty="0"/>
              <a:t> il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esclusivo</a:t>
            </a:r>
            <a:r>
              <a:rPr lang="en-GB" dirty="0"/>
              <a:t> di </a:t>
            </a:r>
            <a:r>
              <a:rPr lang="en-GB" dirty="0" err="1"/>
              <a:t>riprodurre</a:t>
            </a:r>
            <a:r>
              <a:rPr lang="en-GB" dirty="0"/>
              <a:t> </a:t>
            </a:r>
            <a:r>
              <a:rPr lang="en-GB" dirty="0" err="1"/>
              <a:t>l'opera</a:t>
            </a:r>
            <a:r>
              <a:rPr lang="en-GB" dirty="0"/>
              <a:t>. </a:t>
            </a:r>
            <a:endParaRPr dirty="0"/>
          </a:p>
        </p:txBody>
      </p:sp>
      <p:pic>
        <p:nvPicPr>
          <p:cNvPr id="126" name="Google Shape;126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4311" y="1253331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Qual </a:t>
            </a:r>
            <a:r>
              <a:rPr lang="en-GB" dirty="0" err="1"/>
              <a:t>è</a:t>
            </a:r>
            <a:r>
              <a:rPr lang="en-GB" dirty="0"/>
              <a:t> lo </a:t>
            </a:r>
            <a:r>
              <a:rPr lang="en-GB" dirty="0" err="1"/>
              <a:t>scopo</a:t>
            </a:r>
            <a:r>
              <a:rPr lang="en-GB" dirty="0"/>
              <a:t> del copyright per le </a:t>
            </a:r>
            <a:r>
              <a:rPr lang="en-GB" dirty="0" err="1"/>
              <a:t>istituzioni</a:t>
            </a:r>
            <a:r>
              <a:rPr lang="en-GB" dirty="0"/>
              <a:t> GLAM?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 err="1"/>
              <a:t>Vantaggi</a:t>
            </a:r>
            <a:endParaRPr dirty="0"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Tutela le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intellettuali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creatori</a:t>
            </a:r>
            <a:r>
              <a:rPr lang="en-GB" dirty="0"/>
              <a:t> </a:t>
            </a:r>
            <a:r>
              <a:rPr lang="en-GB" dirty="0" err="1"/>
              <a:t>contro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e la </a:t>
            </a:r>
            <a:r>
              <a:rPr lang="en-GB" dirty="0" err="1"/>
              <a:t>condivisione</a:t>
            </a:r>
            <a:r>
              <a:rPr lang="en-GB" dirty="0"/>
              <a:t> non </a:t>
            </a:r>
            <a:r>
              <a:rPr lang="en-GB" dirty="0" err="1"/>
              <a:t>autorizzati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creazione</a:t>
            </a:r>
            <a:r>
              <a:rPr lang="en-GB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Incoraggia</a:t>
            </a:r>
            <a:r>
              <a:rPr lang="en-GB" dirty="0"/>
              <a:t> la </a:t>
            </a:r>
            <a:r>
              <a:rPr lang="en-GB" dirty="0" err="1"/>
              <a:t>creazione</a:t>
            </a:r>
            <a:r>
              <a:rPr lang="en-GB" dirty="0"/>
              <a:t> di </a:t>
            </a:r>
            <a:r>
              <a:rPr lang="en-GB" dirty="0" err="1"/>
              <a:t>nuove</a:t>
            </a:r>
            <a:r>
              <a:rPr lang="en-GB" dirty="0"/>
              <a:t> opere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Preserva</a:t>
            </a:r>
            <a:r>
              <a:rPr lang="en-GB" dirty="0"/>
              <a:t> il </a:t>
            </a:r>
            <a:r>
              <a:rPr lang="en-GB" dirty="0" err="1"/>
              <a:t>patrimonio</a:t>
            </a:r>
            <a:r>
              <a:rPr lang="en-GB" dirty="0"/>
              <a:t> </a:t>
            </a:r>
            <a:r>
              <a:rPr lang="en-GB" dirty="0" err="1"/>
              <a:t>culturale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 err="1"/>
              <a:t>Svantaggi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Ha un </a:t>
            </a:r>
            <a:r>
              <a:rPr lang="en-GB" dirty="0" err="1"/>
              <a:t>impatto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digitalizzazione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Limita</a:t>
            </a:r>
            <a:r>
              <a:rPr lang="en-GB" dirty="0"/>
              <a:t> </a:t>
            </a:r>
            <a:r>
              <a:rPr lang="en-GB" dirty="0" err="1"/>
              <a:t>l'accesso</a:t>
            </a:r>
            <a:r>
              <a:rPr lang="en-GB" dirty="0"/>
              <a:t> e </a:t>
            </a:r>
            <a:r>
              <a:rPr lang="en-GB" dirty="0" err="1"/>
              <a:t>l'uso</a:t>
            </a:r>
            <a:r>
              <a:rPr lang="en-GB" dirty="0"/>
              <a:t> del </a:t>
            </a:r>
            <a:r>
              <a:rPr lang="en-GB" dirty="0" err="1"/>
              <a:t>materiale</a:t>
            </a:r>
            <a:endParaRPr lang="en-GB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Impedisce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di “opere </a:t>
            </a:r>
            <a:r>
              <a:rPr lang="en-GB" dirty="0" err="1"/>
              <a:t>orfane</a:t>
            </a:r>
            <a:r>
              <a:rPr lang="en-GB" dirty="0"/>
              <a:t>”.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200" dirty="0"/>
              <a:t>Copyright </a:t>
            </a:r>
            <a:r>
              <a:rPr lang="en-GB" sz="5200" dirty="0" err="1"/>
              <a:t>nel</a:t>
            </a:r>
            <a:r>
              <a:rPr lang="en-GB" sz="5200" dirty="0"/>
              <a:t> </a:t>
            </a:r>
            <a:r>
              <a:rPr lang="en-GB" sz="5200" dirty="0" err="1"/>
              <a:t>settore</a:t>
            </a:r>
            <a:r>
              <a:rPr lang="en-GB" sz="5200" dirty="0"/>
              <a:t> GLAM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dirty="0"/>
              <a:t> </a:t>
            </a:r>
            <a:endParaRPr dirty="0"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1060667" y="408653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881" r="1880"/>
          <a:stretch/>
        </p:blipFill>
        <p:spPr>
          <a:xfrm>
            <a:off x="6076692" y="457200"/>
            <a:ext cx="5048207" cy="524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Come </a:t>
            </a:r>
            <a:r>
              <a:rPr lang="en-GB" dirty="0" err="1"/>
              <a:t>funziona</a:t>
            </a:r>
            <a:r>
              <a:rPr lang="en-GB" dirty="0"/>
              <a:t> il copyright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settore</a:t>
            </a:r>
            <a:r>
              <a:rPr lang="en-GB" dirty="0"/>
              <a:t> GLAM?</a:t>
            </a:r>
            <a:endParaRPr dirty="0"/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Durata</a:t>
            </a:r>
            <a:endParaRPr lang="en-GB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Utilizzo</a:t>
            </a:r>
            <a:r>
              <a:rPr lang="en-GB" dirty="0"/>
              <a:t> di </a:t>
            </a:r>
            <a:r>
              <a:rPr lang="en-GB" dirty="0" err="1"/>
              <a:t>materiale</a:t>
            </a:r>
            <a:r>
              <a:rPr lang="en-GB" dirty="0"/>
              <a:t> </a:t>
            </a:r>
            <a:r>
              <a:rPr lang="en-GB" dirty="0" err="1"/>
              <a:t>protetto</a:t>
            </a:r>
            <a:r>
              <a:rPr lang="en-GB" dirty="0"/>
              <a:t> da copyright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Opere </a:t>
            </a:r>
            <a:r>
              <a:rPr lang="en-GB" dirty="0" err="1"/>
              <a:t>orfane</a:t>
            </a:r>
            <a:endParaRPr dirty="0"/>
          </a:p>
        </p:txBody>
      </p:sp>
      <p:pic>
        <p:nvPicPr>
          <p:cNvPr id="158" name="Google Shape;158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740585" y="1690688"/>
            <a:ext cx="3255792" cy="3255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Durata</a:t>
            </a:r>
            <a:r>
              <a:rPr lang="en-GB" dirty="0"/>
              <a:t> del copyright</a:t>
            </a:r>
            <a:endParaRPr dirty="0"/>
          </a:p>
        </p:txBody>
      </p:sp>
      <p:sp>
        <p:nvSpPr>
          <p:cNvPr id="165" name="Google Shape;16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La </a:t>
            </a:r>
            <a:r>
              <a:rPr lang="en-GB" dirty="0" err="1"/>
              <a:t>protezione</a:t>
            </a:r>
            <a:r>
              <a:rPr lang="en-GB" dirty="0"/>
              <a:t> del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d'autore</a:t>
            </a:r>
            <a:r>
              <a:rPr lang="en-GB" dirty="0"/>
              <a:t> dura per </a:t>
            </a:r>
            <a:r>
              <a:rPr lang="en-GB" dirty="0" err="1"/>
              <a:t>tutta</a:t>
            </a:r>
            <a:r>
              <a:rPr lang="en-GB" dirty="0"/>
              <a:t> la vita del </a:t>
            </a:r>
            <a:r>
              <a:rPr lang="en-GB" dirty="0" err="1"/>
              <a:t>creatore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altri</a:t>
            </a:r>
            <a:r>
              <a:rPr lang="en-GB" dirty="0"/>
              <a:t> 70 anni.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Nel </a:t>
            </a:r>
            <a:r>
              <a:rPr lang="en-GB" dirty="0" err="1"/>
              <a:t>caso</a:t>
            </a:r>
            <a:r>
              <a:rPr lang="en-GB" dirty="0"/>
              <a:t> di opere </a:t>
            </a:r>
            <a:r>
              <a:rPr lang="en-GB" dirty="0" err="1"/>
              <a:t>congiunte</a:t>
            </a:r>
            <a:r>
              <a:rPr lang="en-GB" dirty="0"/>
              <a:t>, la </a:t>
            </a:r>
            <a:r>
              <a:rPr lang="en-GB" dirty="0" err="1"/>
              <a:t>protezione</a:t>
            </a:r>
            <a:r>
              <a:rPr lang="en-GB" dirty="0"/>
              <a:t> del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d'autore</a:t>
            </a:r>
            <a:r>
              <a:rPr lang="en-GB" dirty="0"/>
              <a:t> dura per la </a:t>
            </a:r>
            <a:r>
              <a:rPr lang="en-GB" dirty="0" err="1"/>
              <a:t>durata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vita </a:t>
            </a:r>
            <a:r>
              <a:rPr lang="en-GB" dirty="0" err="1"/>
              <a:t>dell'ultimo</a:t>
            </a:r>
            <a:r>
              <a:rPr lang="en-GB" dirty="0"/>
              <a:t> </a:t>
            </a:r>
            <a:r>
              <a:rPr lang="en-GB" dirty="0" err="1"/>
              <a:t>creatore</a:t>
            </a:r>
            <a:r>
              <a:rPr lang="en-GB" dirty="0"/>
              <a:t> </a:t>
            </a:r>
            <a:r>
              <a:rPr lang="en-GB" dirty="0" err="1"/>
              <a:t>congiunto</a:t>
            </a:r>
            <a:r>
              <a:rPr lang="en-GB" dirty="0"/>
              <a:t> </a:t>
            </a:r>
            <a:r>
              <a:rPr lang="en-GB" dirty="0" err="1"/>
              <a:t>sopravvissuto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altri</a:t>
            </a:r>
            <a:r>
              <a:rPr lang="en-GB" dirty="0"/>
              <a:t> 70 anni.</a:t>
            </a: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809752" y="1380782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Uso</a:t>
            </a:r>
            <a:r>
              <a:rPr lang="en-GB" dirty="0"/>
              <a:t> del </a:t>
            </a:r>
            <a:r>
              <a:rPr lang="en-GB" dirty="0" err="1"/>
              <a:t>materiale</a:t>
            </a:r>
            <a:r>
              <a:rPr lang="en-GB" dirty="0"/>
              <a:t> </a:t>
            </a:r>
            <a:r>
              <a:rPr lang="en-GB" dirty="0" err="1"/>
              <a:t>soggetto</a:t>
            </a:r>
            <a:r>
              <a:rPr lang="en-GB" dirty="0"/>
              <a:t> a copyright- Creative Commons licenses</a:t>
            </a:r>
            <a:endParaRPr dirty="0"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 err="1"/>
              <a:t>Licenze</a:t>
            </a:r>
            <a:r>
              <a:rPr lang="en-GB" dirty="0"/>
              <a:t> </a:t>
            </a:r>
            <a:r>
              <a:rPr lang="en-GB" dirty="0" err="1"/>
              <a:t>pubbliche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mostrano</a:t>
            </a:r>
            <a:r>
              <a:rPr lang="en-GB" dirty="0"/>
              <a:t>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le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autorizzate</a:t>
            </a:r>
            <a:r>
              <a:rPr lang="en-GB" dirty="0"/>
              <a:t> a fare con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digitali</a:t>
            </a:r>
            <a:r>
              <a:rPr lang="en-GB" dirty="0"/>
              <a:t>..</a:t>
            </a:r>
            <a:endParaRPr dirty="0"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5356" y="1825625"/>
            <a:ext cx="3982727" cy="398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1930</Words>
  <Application>Microsoft Macintosh PowerPoint</Application>
  <PresentationFormat>Widescreen</PresentationFormat>
  <Paragraphs>166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Blended learning course</vt:lpstr>
      <vt:lpstr>Presentazione standard di PowerPoint</vt:lpstr>
      <vt:lpstr>Presentazione standard di PowerPoint</vt:lpstr>
      <vt:lpstr>Cos’è il copyright?</vt:lpstr>
      <vt:lpstr>Qual è lo scopo del copyright per le istituzioni GLAM?</vt:lpstr>
      <vt:lpstr>Presentazione standard di PowerPoint</vt:lpstr>
      <vt:lpstr>Come funziona il copyright nel settore GLAM?</vt:lpstr>
      <vt:lpstr>Durata del copyright</vt:lpstr>
      <vt:lpstr>Uso del materiale soggetto a copyright- Creative Commons licenses</vt:lpstr>
      <vt:lpstr>Attribuzioni (CC BY)</vt:lpstr>
      <vt:lpstr>Attribuzioni – ShareAlike (CC BY-SA)</vt:lpstr>
      <vt:lpstr>Attribuzioni – NonCommercial (CC BY-NC)</vt:lpstr>
      <vt:lpstr>Attribuzioni – NonCommercial – ShareAlike (CC BY-NC-SA)</vt:lpstr>
      <vt:lpstr>Attribuzioni – No Derivatives (CC BY-ND)</vt:lpstr>
      <vt:lpstr>Attribuzioni – NonCommercial – No Derivatives (CC BY-NC-ND)</vt:lpstr>
      <vt:lpstr>Opere orfane</vt:lpstr>
      <vt:lpstr>Opere orfane</vt:lpstr>
      <vt:lpstr>Presentazione standard di PowerPoint</vt:lpstr>
      <vt:lpstr>watermarks</vt:lpstr>
      <vt:lpstr>Encryption</vt:lpstr>
      <vt:lpstr>References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Andrea De Marco</cp:lastModifiedBy>
  <cp:revision>7</cp:revision>
  <dcterms:created xsi:type="dcterms:W3CDTF">2023-12-01T07:14:57Z</dcterms:created>
  <dcterms:modified xsi:type="dcterms:W3CDTF">2025-01-14T11:06:28Z</dcterms:modified>
</cp:coreProperties>
</file>