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g79vce090vAq89VbN91EubDqqt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Γιατί ένα ίδρυμα GLAM να θέλει να κοινοποιήσει ψηφιακό περιεχόμενο; Ο διαμοιρασμός περιεχομένου στο διαδίκτυο είναι ένας πολύ καλός τρόπος για να εμπλέξει το κοινό του και να προσελκύσει νέο. Μια καλή διαδικτυακή παρουσία μπορεί να το βοηθήσει να προωθήσει το έργο και τις εκδηλώσεις του, να προσεγγίσει επισκέπτες και ερευνητές που δεν θα μπορούσαν διαφορετικά να δουν τις συλλογές του και να αποκτήσουν χρήσιμες πληροφορίες.</a:t>
            </a:r>
            <a:endParaRPr/>
          </a:p>
        </p:txBody>
      </p:sp>
      <p:sp>
        <p:nvSpPr>
          <p:cNvPr id="177" name="Google Shape;17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Όταν ένας επαγγελματίας του τομέα GLAM θέλει να κοινοποιήσει ψηφιακό περιεχόμενο, πρέπει να λάβει υπόψη του διάφορα στοιχεία ανάλογα με το αν θέλει να μοιραστεί το δικό του περιεχόμενο ή το περιεχόμενο κάποιου άλλου.</a:t>
            </a:r>
            <a:endParaRPr/>
          </a:p>
        </p:txBody>
      </p:sp>
      <p:sp>
        <p:nvSpPr>
          <p:cNvPr id="188" name="Google Shape;18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Όταν ένας επαγγελματίας του τομέα GLAM θέλει να μοιραστεί το δικό του ψηφιακό περιεχόμενο, πρέπει να αποφασίσει αν θέλει να είναι ελεύθερα προσβάσιμο σε όλους για χρήση και διαμοιρασμό ή αν θέλει να εφαρμόσει τα πνευματικά δικαιώματα.</a:t>
            </a:r>
            <a:endParaRPr/>
          </a:p>
        </p:txBody>
      </p:sp>
      <p:sp>
        <p:nvSpPr>
          <p:cNvPr id="209" name="Google Shape;20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GB"/>
              <a:t>Εάν αποφασίσετε να εφαρμόσετε πνευματικά δικαιώματα, πρέπει να καθορίσετε ποιον τύπο άδειας προτιμάτε. Η πρώτη επιλογή είναι η τυπική άδεια πνευματικών δικαιωμάτων που σας παρέχει αποκλειστικά δικαιώματα στο περιεχόμενό σας. Μια άδεια πνευματικών δικαιωμάτων δίνει στον χρήστη την άδεια χρήσης ενός έργου από τον κάτοχο των πνευματικών δικαιωμάτων, συνήθως με αντάλλαγμα την πληρωμή.</a:t>
            </a:r>
            <a:endParaRPr/>
          </a:p>
          <a:p>
            <a:pPr indent="0" lvl="0" marL="0" marR="0" rtl="0" algn="l">
              <a:lnSpc>
                <a:spcPct val="100000"/>
              </a:lnSpc>
              <a:spcBef>
                <a:spcPts val="0"/>
              </a:spcBef>
              <a:spcAft>
                <a:spcPts val="0"/>
              </a:spcAft>
              <a:buClr>
                <a:schemeClr val="dk1"/>
              </a:buClr>
              <a:buSzPts val="1200"/>
              <a:buFont typeface="Calibri"/>
              <a:buNone/>
            </a:pPr>
            <a:r>
              <a:rPr lang="en-GB"/>
              <a:t>Η δεύτερη επιλογή είναι οι άδειες Creative Commons που δίνουν σε όλους, από ιδιώτες δημιουργούς μέχρι μεγάλα ιδρύματα, έναν τυποποιημένο τρόπο να παραχωρούν στο κοινό την άδεια χρήσης του δημιουργήματός τους βάσει του νόμου περί πνευματικών δικαιωμάτων.</a:t>
            </a:r>
            <a:endParaRPr/>
          </a:p>
        </p:txBody>
      </p:sp>
      <p:sp>
        <p:nvSpPr>
          <p:cNvPr id="219" name="Google Shape;21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Όταν ένας επαγγελματίας του τομέα GLAM εφαρμόζει τους όρους άδειας χρήσης για την προστασία του περιεχομένου του, πρέπει να τους γνωστοποιεί στο κοινό του είτε χρησιμοποιώντας τα κατάλληλα σύμβολα άδειας χρήσης είτε κάνοντας μια δήλωση.</a:t>
            </a:r>
            <a:endParaRPr/>
          </a:p>
        </p:txBody>
      </p:sp>
      <p:sp>
        <p:nvSpPr>
          <p:cNvPr id="229" name="Google Shape;22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Πρέπει επίσης να παρακολουθείτε τη χρήση του περιεχομένου για να εντοπίζετε πιθανές παραβιάσεις των όρων της άδειας χρήσης, είτε χρησιμοποιώντας ψηφιακά υδατογραφήματα είτε ζητώντας από το κοινό σας να αναφέρει τις παραβιάσεις.</a:t>
            </a:r>
            <a:endParaRPr/>
          </a:p>
        </p:txBody>
      </p:sp>
      <p:sp>
        <p:nvSpPr>
          <p:cNvPr id="239" name="Google Shape;23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249" name="Google Shape;24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Όταν πρόκειται να μοιραστείτε ψηφιακό περιεχόμενο που δεν σας ανήκει, πρέπει να ελέγξετε αν προστατεύεται από πνευματικά δικαιώματα. Εάν όντως προστατεύεται από πνευματικά δικαιώματα, πρέπει να προσδιοριστεί τι είδους πνευματικά δικαιώματα χρησιμοποιούνται και τι επιτρέπεται να κάνετε με το περιεχόμενο.</a:t>
            </a:r>
            <a:endParaRPr/>
          </a:p>
        </p:txBody>
      </p:sp>
      <p:sp>
        <p:nvSpPr>
          <p:cNvPr id="259" name="Google Shape;259;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solidFill>
                  <a:schemeClr val="dk1"/>
                </a:solidFill>
              </a:rPr>
              <a:t>Καλώς ήρθατε στην ενότητα «</a:t>
            </a:r>
            <a:r>
              <a:rPr b="0" i="0" lang="en-GB" sz="1200" u="none" cap="none" strike="noStrike">
                <a:solidFill>
                  <a:schemeClr val="dk1"/>
                </a:solidFill>
                <a:latin typeface="Calibri"/>
                <a:ea typeface="Calibri"/>
                <a:cs typeface="Calibri"/>
                <a:sym typeface="Calibri"/>
              </a:rPr>
              <a:t>Δημιουργία ψηφιακού περιεχομένου</a:t>
            </a:r>
            <a:r>
              <a:rPr lang="en-GB">
                <a:solidFill>
                  <a:schemeClr val="dk1"/>
                </a:solidFill>
              </a:rPr>
              <a:t>». </a:t>
            </a:r>
            <a:r>
              <a:rPr lang="en-GB"/>
              <a:t>Οι στόχοι αυτής της συνεδρίας είναι οι εκπαιδευόμενοι να κατανοήσουν το πώς να χρησιμοποιούν και να μοιράζονται ψηφιακό περιεχόμενο με νόμιμο και ηθικό τρόπο και να μάθουν πού μπορούν να βρουν δωρεάν διαδικτυακό υλικό που μπορούν να χρησιμοποιούν.</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solidFill>
                  <a:schemeClr val="dk1"/>
                </a:solidFill>
              </a:rPr>
              <a:t>Με την ολοκλήρωση αυτής της διαδικτυακής συνεδρίας, αναμένεται ότι ο εκπαιδευόμενος θα </a:t>
            </a:r>
            <a:r>
              <a:rPr lang="en-GB"/>
              <a:t>είναι σε θέση να χρησιμοποιεί και να μοιράζεται ψηφιακό περιεχόμενο με τρόπο που σέβεται τον ιδιοκτήτη του περιεχομένου και να βρίσκει δωρεάν υλικό στο διαδίκτυο.</a:t>
            </a:r>
            <a:endParaRPr/>
          </a:p>
        </p:txBody>
      </p:sp>
      <p:sp>
        <p:nvSpPr>
          <p:cNvPr id="99" name="Google Shape;9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Δημόσιες φωτογραφίες που δεν προστατεύονται από πνευματικά δικαιώματα μπορείτε να βρείτε σε ιστότοπους όπως το Wikimedia Commons ή το Pexels.</a:t>
            </a:r>
            <a:endParaRPr/>
          </a:p>
        </p:txBody>
      </p:sp>
      <p:sp>
        <p:nvSpPr>
          <p:cNvPr id="278" name="Google Shape;27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Το Unsplash, το Freepik και το Pixabay είναι μερικοί από τους ιστότοπους που προσφέρουν δωρεάν φωτογραφίες με άδειες Creative Commons.</a:t>
            </a:r>
            <a:endParaRPr/>
          </a:p>
        </p:txBody>
      </p:sp>
      <p:sp>
        <p:nvSpPr>
          <p:cNvPr id="289" name="Google Shape;28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Όσον αφορά τον ήχο, το Free Music Public Domain είναι ένας ιστότοπος που επιτρέπει τη χρήση μουσικής χωρίς πνευματικά δικαιώματα για βίντεο στο YouTube, εμπορική μουσική υπόκρουση ή προσωπική χρήση.</a:t>
            </a:r>
            <a:endParaRPr/>
          </a:p>
        </p:txBody>
      </p:sp>
      <p:sp>
        <p:nvSpPr>
          <p:cNvPr id="301" name="Google Shape;301;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Το Διαδίκτυο είναι γεμάτο περιεχόμενο. Ωστόσο, αυτό δεν σημαίνει ότι μπορείτε να το χρησιμοποιείτε χωρίς να ακολουθείτε κανόνες. Παρόλο που κάποιο περιεχόμενο είναι ελεύθερο να χρησιμοποιηθεί χωρίς καμία υποχρέωση εκ μέρους του χρήστη και αποτελεί δημόσια ιδιοκτησία, υπάρχει περιεχόμενο που προστατεύεται από άδειες Creative Commons ή πνευματικά δικαιώματα.</a:t>
            </a:r>
            <a:endParaRPr/>
          </a:p>
        </p:txBody>
      </p:sp>
      <p:sp>
        <p:nvSpPr>
          <p:cNvPr id="119" name="Google Shape;11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Το δημόσιο κτήμα αναφέρεται σε δημιουργικό υλικό που δεν προστατεύεται από νόμους περί πνευματικής ιδιοκτησίας, πράγμα που σημαίνει ότι ο καθένας μπορεί να το χρησιμοποιήσει χωρίς να λάβει άδεια. Ωστόσο, κανείς δεν μπορεί ποτέ να είναι κάτοχος ενός έργου που αποτελεί δημόσιο αγαθό.</a:t>
            </a:r>
            <a:endParaRPr/>
          </a:p>
        </p:txBody>
      </p:sp>
      <p:sp>
        <p:nvSpPr>
          <p:cNvPr id="129" name="Google Shape;12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Από την άλλη πλευρά, ένα μέρος του ψηφιακού περιεχομένου προστατεύεται από άδειες Creative Commons. Πρόκειται για δημόσιες άδειες που δείχνουν τι επιτρέπεται να κάνουν οι άνθρωποι με το ψηφιακό περιεχόμενο.</a:t>
            </a:r>
            <a:endParaRPr/>
          </a:p>
        </p:txBody>
      </p:sp>
      <p:sp>
        <p:nvSpPr>
          <p:cNvPr id="139" name="Google Shape;13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Υπάρχουν 6 τύποι αδειών Creative Commons που καθορίζουν τις άδειες χρήσης και διαμοιρασμού του περιεχομένου. Θα εξηγηθούν λεπτομερώς στην επόμενη συνεδρία για τα πνευματικά δικαιώματα.</a:t>
            </a:r>
            <a:endParaRPr/>
          </a:p>
        </p:txBody>
      </p:sp>
      <p:sp>
        <p:nvSpPr>
          <p:cNvPr id="149" name="Google Shape;14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GB"/>
              <a:t>Ομοίως, τα δημιουργήματα του νου, όπως οι εφευρέσεις, τα καλλιτεχνικά έργα ή οι εικόνες, προστατεύονται από τα δικαιώματα πνευματικής ιδιοκτησίας. Ένα είδος πνευματικής ιδιοκτησίας είναι τα πνευματικά δικαιώματα.</a:t>
            </a:r>
            <a:endParaRPr/>
          </a:p>
        </p:txBody>
      </p:sp>
      <p:sp>
        <p:nvSpPr>
          <p:cNvPr id="160" name="Google Shape;16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p:nvPr>
            <p:ph idx="2" type="pic"/>
          </p:nvPr>
        </p:nvSpPr>
        <p:spPr>
          <a:xfrm>
            <a:off x="5183188" y="987425"/>
            <a:ext cx="6172200" cy="4873625"/>
          </a:xfrm>
          <a:prstGeom prst="rect">
            <a:avLst/>
          </a:prstGeom>
          <a:noFill/>
          <a:ln>
            <a:noFill/>
          </a:ln>
        </p:spPr>
      </p:sp>
      <p:sp>
        <p:nvSpPr>
          <p:cNvPr id="33" name="Google Shape;33;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commons.wikimedia.org/wiki/Main_Page" TargetMode="External"/><Relationship Id="rId4" Type="http://schemas.openxmlformats.org/officeDocument/2006/relationships/hyperlink" Target="https://www.pexels.com/" TargetMode="External"/><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23.png"/><Relationship Id="rId8"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unsplash.com/" TargetMode="External"/><Relationship Id="rId4" Type="http://schemas.openxmlformats.org/officeDocument/2006/relationships/hyperlink" Target="https://www.freepik.com/" TargetMode="External"/><Relationship Id="rId10" Type="http://schemas.openxmlformats.org/officeDocument/2006/relationships/image" Target="../media/image27.png"/><Relationship Id="rId9" Type="http://schemas.openxmlformats.org/officeDocument/2006/relationships/image" Target="../media/image26.png"/><Relationship Id="rId5" Type="http://schemas.openxmlformats.org/officeDocument/2006/relationships/hyperlink" Target="https://pixabay.com/" TargetMode="External"/><Relationship Id="rId6" Type="http://schemas.openxmlformats.org/officeDocument/2006/relationships/image" Target="../media/image1.png"/><Relationship Id="rId7" Type="http://schemas.openxmlformats.org/officeDocument/2006/relationships/image" Target="../media/image2.jpg"/><Relationship Id="rId8"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www.freemusicpublicdomain.com/" TargetMode="External"/><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28.png"/></Relationships>
</file>

<file path=ppt/slides/_rels/slide23.xml.rels><?xml version="1.0" encoding="UTF-8" standalone="yes"?><Relationships xmlns="http://schemas.openxmlformats.org/package/2006/relationships"><Relationship Id="rId20" Type="http://schemas.openxmlformats.org/officeDocument/2006/relationships/image" Target="../media/image2.jpg"/><Relationship Id="rId11" Type="http://schemas.openxmlformats.org/officeDocument/2006/relationships/hyperlink" Target="https://www.researchgate.net/publication/282183708_Opening_Access_to_Collections_the_Making_and_Using_of_Open_Digitised_Cultural_Content" TargetMode="External"/><Relationship Id="rId10" Type="http://schemas.openxmlformats.org/officeDocument/2006/relationships/hyperlink" Target="https://www.researchgate.net/publication/282183708_Opening_Access_to_Collections_the_Making_and_Using_of_Open_Digitised_Cultural_Content" TargetMode="External"/><Relationship Id="rId13" Type="http://schemas.openxmlformats.org/officeDocument/2006/relationships/hyperlink" Target="https://www.researchgate.net/publication/282183708_Opening_Access_to_Collections_the_Making_and_Using_of_Open_Digitised_Cultural_Content" TargetMode="External"/><Relationship Id="rId12" Type="http://schemas.openxmlformats.org/officeDocument/2006/relationships/hyperlink" Target="https://www.researchgate.net/publication/282183708_Opening_Access_to_Collections_the_Making_and_Using_of_Open_Digitised_Cultural_Content" TargetMode="External"/><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fairuse.stanford.edu/overview/public-domain/welcome/" TargetMode="External"/><Relationship Id="rId4" Type="http://schemas.openxmlformats.org/officeDocument/2006/relationships/hyperlink" Target="https://www.wur.nl/en/article/what-are-creative-commons-licenses.htm" TargetMode="External"/><Relationship Id="rId9" Type="http://schemas.openxmlformats.org/officeDocument/2006/relationships/hyperlink" Target="https://www.researchgate.net/publication/282183708_Opening_Access_to_Collections_the_Making_and_Using_of_Open_Digitised_Cultural_Content" TargetMode="External"/><Relationship Id="rId15" Type="http://schemas.openxmlformats.org/officeDocument/2006/relationships/hyperlink" Target="https://www.researchgate.net/publication/282183708_Opening_Access_to_Collections_the_Making_and_Using_of_Open_Digitised_Cultural_Content" TargetMode="External"/><Relationship Id="rId14" Type="http://schemas.openxmlformats.org/officeDocument/2006/relationships/hyperlink" Target="https://www.researchgate.net/publication/282183708_Opening_Access_to_Collections_the_Making_and_Using_of_Open_Digitised_Cultural_Content" TargetMode="External"/><Relationship Id="rId17" Type="http://schemas.openxmlformats.org/officeDocument/2006/relationships/hyperlink" Target="https://www.researchgate.net/publication/282183708_Opening_Access_to_Collections_the_Making_and_Using_of_Open_Digitised_Cultural_Content" TargetMode="External"/><Relationship Id="rId16" Type="http://schemas.openxmlformats.org/officeDocument/2006/relationships/hyperlink" Target="https://www.researchgate.net/publication/282183708_Opening_Access_to_Collections_the_Making_and_Using_of_Open_Digitised_Cultural_Content" TargetMode="External"/><Relationship Id="rId5" Type="http://schemas.openxmlformats.org/officeDocument/2006/relationships/hyperlink" Target="https://copyrightalliance.org/faqs/what-is-creative-commons-license/" TargetMode="External"/><Relationship Id="rId19" Type="http://schemas.openxmlformats.org/officeDocument/2006/relationships/image" Target="../media/image1.png"/><Relationship Id="rId6" Type="http://schemas.openxmlformats.org/officeDocument/2006/relationships/hyperlink" Target="https://www.wipo.int/about-ip/en/" TargetMode="External"/><Relationship Id="rId18" Type="http://schemas.openxmlformats.org/officeDocument/2006/relationships/hyperlink" Target="https://www.researchgate.net/publication/282183708_Opening_Access_to_Collections_the_Making_and_Using_of_Open_Digitised_Cultural_Content" TargetMode="External"/><Relationship Id="rId7" Type="http://schemas.openxmlformats.org/officeDocument/2006/relationships/hyperlink" Target="https://www.culturehive.co.uk/digital-heritage-hub/resource/content/sharing-content-online/" TargetMode="External"/><Relationship Id="rId8" Type="http://schemas.openxmlformats.org/officeDocument/2006/relationships/hyperlink" Target="https://www.linkedin.com/advice/0/how-do-you-control-digital-content-rights-skills-digital-publishing" TargetMode="External"/></Relationships>
</file>

<file path=ppt/slides/_rels/slide24.xml.rels><?xml version="1.0" encoding="UTF-8" standalone="yes"?><Relationships xmlns="http://schemas.openxmlformats.org/package/2006/relationships"><Relationship Id="rId10"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image" Target="../media/image35.jpg"/><Relationship Id="rId5" Type="http://schemas.openxmlformats.org/officeDocument/2006/relationships/image" Target="../media/image30.jpg"/><Relationship Id="rId6" Type="http://schemas.openxmlformats.org/officeDocument/2006/relationships/image" Target="../media/image31.jpg"/><Relationship Id="rId7" Type="http://schemas.openxmlformats.org/officeDocument/2006/relationships/image" Target="../media/image32.jpg"/><Relationship Id="rId8"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3952640" y="2881767"/>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00000"/>
              <a:buNone/>
            </a:pPr>
            <a:br>
              <a:rPr lang="en-GB" sz="3600"/>
            </a:br>
            <a:r>
              <a:rPr b="1" lang="en-GB" sz="3600"/>
              <a:t>Πρόγραμμα μικτής μάθησης</a:t>
            </a:r>
            <a:endParaRPr b="1" sz="3600">
              <a:latin typeface="Calibri"/>
              <a:ea typeface="Calibri"/>
              <a:cs typeface="Calibri"/>
              <a:sym typeface="Calibri"/>
            </a:endParaRPr>
          </a:p>
        </p:txBody>
      </p:sp>
      <p:sp>
        <p:nvSpPr>
          <p:cNvPr id="89" name="Google Shape;89;p1"/>
          <p:cNvSpPr txBox="1"/>
          <p:nvPr>
            <p:ph idx="1" type="subTitle"/>
          </p:nvPr>
        </p:nvSpPr>
        <p:spPr>
          <a:xfrm>
            <a:off x="3952640" y="3788696"/>
            <a:ext cx="6664560" cy="195170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SzPct val="108108"/>
              <a:buNone/>
            </a:pPr>
            <a:r>
              <a:rPr b="1" lang="en-GB"/>
              <a:t>Ενότητα 4: Δημιουργία ψηφιακού περιεχομένου</a:t>
            </a:r>
            <a:endParaRPr/>
          </a:p>
          <a:p>
            <a:pPr indent="0" lvl="0" marL="0" rtl="0" algn="ctr">
              <a:lnSpc>
                <a:spcPct val="90000"/>
              </a:lnSpc>
              <a:spcBef>
                <a:spcPts val="1000"/>
              </a:spcBef>
              <a:spcAft>
                <a:spcPts val="0"/>
              </a:spcAft>
              <a:buSzPct val="108108"/>
              <a:buNone/>
            </a:pPr>
            <a:r>
              <a:rPr b="1" lang="en-GB"/>
              <a:t>Συνεδρία 3: Χρήση και διαμοιρασμός ψηφιακού περιεχομένου</a:t>
            </a:r>
            <a:endParaRPr b="1"/>
          </a:p>
          <a:p>
            <a:pPr indent="0" lvl="0" marL="0" rtl="0" algn="ctr">
              <a:lnSpc>
                <a:spcPct val="90000"/>
              </a:lnSpc>
              <a:spcBef>
                <a:spcPts val="1000"/>
              </a:spcBef>
              <a:spcAft>
                <a:spcPts val="0"/>
              </a:spcAft>
              <a:buSzPct val="108108"/>
              <a:buNone/>
            </a:pPr>
            <a:r>
              <a:rPr lang="en-GB"/>
              <a:t>Αναπτύχθηκε από: </a:t>
            </a:r>
            <a:endParaRPr/>
          </a:p>
          <a:p>
            <a:pPr indent="0" lvl="0" marL="0" rtl="0" algn="ctr">
              <a:lnSpc>
                <a:spcPct val="90000"/>
              </a:lnSpc>
              <a:spcBef>
                <a:spcPts val="1000"/>
              </a:spcBef>
              <a:spcAft>
                <a:spcPts val="0"/>
              </a:spcAft>
              <a:buClr>
                <a:schemeClr val="dk1"/>
              </a:buClr>
              <a:buSzPct val="108108"/>
              <a:buNone/>
            </a:pPr>
            <a:r>
              <a:rPr lang="en-GB"/>
              <a:t>Ακαδημία Επιχειρηματικότητας</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48955"/>
            <a:ext cx="8860749" cy="5770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050" u="none" cap="none" strike="noStrike">
                <a:solidFill>
                  <a:srgbClr val="000000"/>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αυτές.»Αριθμός έργου: 2022-1-AT01-KA220-ADU-00008513</a:t>
            </a:r>
            <a:endParaRPr b="0" i="0" sz="1050" u="none" cap="none" strike="noStrike">
              <a:solidFill>
                <a:srgbClr val="000000"/>
              </a:solidFill>
              <a:latin typeface="Calibri"/>
              <a:ea typeface="Calibri"/>
              <a:cs typeface="Calibri"/>
              <a:sym typeface="Calibri"/>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515710" y="716530"/>
            <a:ext cx="7788165"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Γιατί είναι σημαντική η κοινοποίηση του ψηφιακού περιεχομένου;</a:t>
            </a:r>
            <a:endParaRPr/>
          </a:p>
        </p:txBody>
      </p:sp>
      <p:pic>
        <p:nvPicPr>
          <p:cNvPr id="180" name="Google Shape;180;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1" name="Google Shape;181;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82" name="Google Shape;18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183" name="Google Shape;183;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336550" lvl="0" marL="514350" rtl="0" algn="l">
              <a:lnSpc>
                <a:spcPct val="90000"/>
              </a:lnSpc>
              <a:spcBef>
                <a:spcPts val="0"/>
              </a:spcBef>
              <a:spcAft>
                <a:spcPts val="0"/>
              </a:spcAft>
              <a:buClr>
                <a:schemeClr val="dk1"/>
              </a:buClr>
              <a:buSzPts val="2800"/>
              <a:buFont typeface="Calibri"/>
              <a:buNone/>
            </a:pPr>
            <a:r>
              <a:t/>
            </a:r>
            <a:endParaRPr/>
          </a:p>
          <a:p>
            <a:pPr indent="-514350" lvl="0" marL="514350" rtl="0" algn="l">
              <a:lnSpc>
                <a:spcPct val="90000"/>
              </a:lnSpc>
              <a:spcBef>
                <a:spcPts val="1000"/>
              </a:spcBef>
              <a:spcAft>
                <a:spcPts val="0"/>
              </a:spcAft>
              <a:buSzPts val="2800"/>
              <a:buFont typeface="Calibri"/>
              <a:buAutoNum type="arabicPeriod"/>
            </a:pPr>
            <a:r>
              <a:rPr lang="en-GB"/>
              <a:t>Εμπλοκή του κοινού</a:t>
            </a:r>
            <a:endParaRPr/>
          </a:p>
          <a:p>
            <a:pPr indent="-514350" lvl="0" marL="514350" rtl="0" algn="l">
              <a:lnSpc>
                <a:spcPct val="90000"/>
              </a:lnSpc>
              <a:spcBef>
                <a:spcPts val="1000"/>
              </a:spcBef>
              <a:spcAft>
                <a:spcPts val="0"/>
              </a:spcAft>
              <a:buSzPts val="2800"/>
              <a:buFont typeface="Calibri"/>
              <a:buAutoNum type="arabicPeriod"/>
            </a:pPr>
            <a:r>
              <a:rPr lang="en-GB"/>
              <a:t>Σκοποί προώθησης</a:t>
            </a:r>
            <a:endParaRPr/>
          </a:p>
          <a:p>
            <a:pPr indent="-514350" lvl="0" marL="514350" rtl="0" algn="l">
              <a:lnSpc>
                <a:spcPct val="90000"/>
              </a:lnSpc>
              <a:spcBef>
                <a:spcPts val="1000"/>
              </a:spcBef>
              <a:spcAft>
                <a:spcPts val="0"/>
              </a:spcAft>
              <a:buSzPts val="2800"/>
              <a:buFont typeface="Calibri"/>
              <a:buAutoNum type="arabicPeriod"/>
            </a:pPr>
            <a:r>
              <a:rPr lang="en-GB"/>
              <a:t>Εκπαιδευτικοί σκοποί</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pic>
        <p:nvPicPr>
          <p:cNvPr id="184" name="Google Shape;184;p10"/>
          <p:cNvPicPr preferRelativeResize="0"/>
          <p:nvPr/>
        </p:nvPicPr>
        <p:blipFill rotWithShape="1">
          <a:blip r:embed="rId5">
            <a:alphaModFix/>
          </a:blip>
          <a:srcRect b="0" l="0" r="0" t="0"/>
          <a:stretch/>
        </p:blipFill>
        <p:spPr>
          <a:xfrm>
            <a:off x="6472667" y="1627238"/>
            <a:ext cx="4957333" cy="3603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Πώς γίνεται η κοινοποίηση ψηφιακού περιεχομένου;</a:t>
            </a:r>
            <a:endParaRPr/>
          </a:p>
        </p:txBody>
      </p:sp>
      <p:pic>
        <p:nvPicPr>
          <p:cNvPr id="191" name="Google Shape;191;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2" name="Google Shape;192;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93" name="Google Shape;193;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194" name="Google Shape;194;p11"/>
          <p:cNvSpPr txBox="1"/>
          <p:nvPr>
            <p:ph idx="1" type="body"/>
          </p:nvPr>
        </p:nvSpPr>
        <p:spPr>
          <a:xfrm>
            <a:off x="838200" y="1825625"/>
            <a:ext cx="595005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GB"/>
              <a:t>Εάν είστε ο κάτοχος του περιεχομένου</a:t>
            </a:r>
            <a:endParaRPr/>
          </a:p>
          <a:p>
            <a:pPr indent="-228600" lvl="0" marL="228600" rtl="0" algn="l">
              <a:lnSpc>
                <a:spcPct val="90000"/>
              </a:lnSpc>
              <a:spcBef>
                <a:spcPts val="0"/>
              </a:spcBef>
              <a:spcAft>
                <a:spcPts val="0"/>
              </a:spcAft>
              <a:buSzPts val="2800"/>
              <a:buChar char="•"/>
            </a:pPr>
            <a:r>
              <a:rPr lang="en-GB"/>
              <a:t>Εάν μοιράζεστε το περιεχόμενο κάποιου άλλου</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195" name="Google Shape;195;p11"/>
          <p:cNvPicPr preferRelativeResize="0"/>
          <p:nvPr/>
        </p:nvPicPr>
        <p:blipFill rotWithShape="1">
          <a:blip r:embed="rId5">
            <a:alphaModFix/>
          </a:blip>
          <a:srcRect b="0" l="0" r="0" t="0"/>
          <a:stretch/>
        </p:blipFill>
        <p:spPr>
          <a:xfrm>
            <a:off x="6979965" y="2044344"/>
            <a:ext cx="5037998" cy="33569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Κοινοποίηση του ψηφιακού περιεχομένου</a:t>
            </a:r>
            <a:endParaRPr/>
          </a:p>
        </p:txBody>
      </p:sp>
      <p:sp>
        <p:nvSpPr>
          <p:cNvPr id="201" name="Google Shape;20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336550" lvl="0" marL="514350" rtl="0" algn="l">
              <a:lnSpc>
                <a:spcPct val="90000"/>
              </a:lnSpc>
              <a:spcBef>
                <a:spcPts val="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02" name="Google Shape;20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pic>
        <p:nvPicPr>
          <p:cNvPr id="203" name="Google Shape;203;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4" name="Google Shape;204;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5" name="Google Shape;205;p12"/>
          <p:cNvPicPr preferRelativeResize="0"/>
          <p:nvPr/>
        </p:nvPicPr>
        <p:blipFill rotWithShape="1">
          <a:blip r:embed="rId5">
            <a:alphaModFix/>
          </a:blip>
          <a:srcRect b="0" l="0" r="0" t="0"/>
          <a:stretch/>
        </p:blipFill>
        <p:spPr>
          <a:xfrm>
            <a:off x="3986980" y="1690688"/>
            <a:ext cx="4065639" cy="40656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Πολιτική πρόσβασης</a:t>
            </a:r>
            <a:endParaRPr/>
          </a:p>
        </p:txBody>
      </p:sp>
      <p:sp>
        <p:nvSpPr>
          <p:cNvPr id="212" name="Google Shape;212;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SzPts val="2800"/>
              <a:buNone/>
            </a:pPr>
            <a:r>
              <a:rPr lang="en-GB"/>
              <a:t>Αναφέρεται στο αν υπάρχει ελεύθερη πρόσβαση στο ψηφιακό περιεχόμενο ή στα πνευματικά δικαιώματα.</a:t>
            </a:r>
            <a:endParaRPr/>
          </a:p>
        </p:txBody>
      </p:sp>
      <p:pic>
        <p:nvPicPr>
          <p:cNvPr id="213" name="Google Shape;213;p13"/>
          <p:cNvPicPr preferRelativeResize="0"/>
          <p:nvPr>
            <p:ph idx="2" type="body"/>
          </p:nvPr>
        </p:nvPicPr>
        <p:blipFill rotWithShape="1">
          <a:blip r:embed="rId3">
            <a:alphaModFix/>
          </a:blip>
          <a:srcRect b="0" l="0" r="0" t="0"/>
          <a:stretch/>
        </p:blipFill>
        <p:spPr>
          <a:xfrm>
            <a:off x="6695486" y="1234593"/>
            <a:ext cx="4351338" cy="4351338"/>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Μοντέλο άδειας χρήσης</a:t>
            </a:r>
            <a:endParaRPr/>
          </a:p>
        </p:txBody>
      </p:sp>
      <p:sp>
        <p:nvSpPr>
          <p:cNvPr id="222" name="Google Shape;222;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800"/>
              <a:buNone/>
            </a:pPr>
            <a:r>
              <a:rPr lang="en-GB"/>
              <a:t>Η άδεια χρήσης είναι μια νομική συμφωνία που καθορίζει τον τρόπο χρήσης του ψηφιακού περιεχομένου.</a:t>
            </a:r>
            <a:endParaRPr/>
          </a:p>
          <a:p>
            <a:pPr indent="0" lvl="0" marL="0" rtl="0" algn="ctr">
              <a:lnSpc>
                <a:spcPct val="90000"/>
              </a:lnSpc>
              <a:spcBef>
                <a:spcPts val="0"/>
              </a:spcBef>
              <a:spcAft>
                <a:spcPts val="0"/>
              </a:spcAft>
              <a:buSzPts val="2800"/>
              <a:buNone/>
            </a:pPr>
            <a:r>
              <a:t/>
            </a:r>
            <a:endParaRPr/>
          </a:p>
          <a:p>
            <a:pPr indent="-228600" lvl="0" marL="228600" rtl="0" algn="l">
              <a:lnSpc>
                <a:spcPct val="90000"/>
              </a:lnSpc>
              <a:spcBef>
                <a:spcPts val="1000"/>
              </a:spcBef>
              <a:spcAft>
                <a:spcPts val="0"/>
              </a:spcAft>
              <a:buSzPts val="2800"/>
              <a:buChar char="•"/>
            </a:pPr>
            <a:r>
              <a:rPr lang="en-GB"/>
              <a:t>Τυπική άδεια πνευματικών δικαιωμάτων</a:t>
            </a:r>
            <a:endParaRPr/>
          </a:p>
          <a:p>
            <a:pPr indent="-228600" lvl="0" marL="228600" rtl="0" algn="just">
              <a:lnSpc>
                <a:spcPct val="90000"/>
              </a:lnSpc>
              <a:spcBef>
                <a:spcPts val="1000"/>
              </a:spcBef>
              <a:spcAft>
                <a:spcPts val="0"/>
              </a:spcAft>
              <a:buSzPts val="2800"/>
              <a:buChar char="•"/>
            </a:pPr>
            <a:r>
              <a:rPr lang="en-GB"/>
              <a:t>Άδειες Creative Commons</a:t>
            </a:r>
            <a:endParaRPr/>
          </a:p>
        </p:txBody>
      </p:sp>
      <p:pic>
        <p:nvPicPr>
          <p:cNvPr id="223" name="Google Shape;223;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4" name="Google Shape;224;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25" name="Google Shape;225;p14"/>
          <p:cNvPicPr preferRelativeResize="0"/>
          <p:nvPr>
            <p:ph idx="2" type="body"/>
          </p:nvPr>
        </p:nvPicPr>
        <p:blipFill rotWithShape="1">
          <a:blip r:embed="rId5">
            <a:alphaModFix/>
          </a:blip>
          <a:srcRect b="0" l="0" r="0" t="0"/>
          <a:stretch/>
        </p:blipFill>
        <p:spPr>
          <a:xfrm>
            <a:off x="6172200" y="2274967"/>
            <a:ext cx="5181600" cy="34526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Εφαρμογή των όρων της άδειας χρήσης</a:t>
            </a:r>
            <a:endParaRPr/>
          </a:p>
        </p:txBody>
      </p:sp>
      <p:sp>
        <p:nvSpPr>
          <p:cNvPr id="232" name="Google Shape;232;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800"/>
              <a:buNone/>
            </a:pPr>
            <a:r>
              <a:rPr lang="en-GB"/>
              <a:t>Οι όροι της άδειας χρήσης πρέπει να γνωστοποιούνται στο κοινό με:</a:t>
            </a:r>
            <a:endParaRPr/>
          </a:p>
          <a:p>
            <a:pPr indent="-457200" lvl="0" marL="457200" rtl="0" algn="just">
              <a:lnSpc>
                <a:spcPct val="90000"/>
              </a:lnSpc>
              <a:spcBef>
                <a:spcPts val="0"/>
              </a:spcBef>
              <a:spcAft>
                <a:spcPts val="0"/>
              </a:spcAft>
              <a:buSzPts val="2800"/>
              <a:buChar char="•"/>
            </a:pPr>
            <a:r>
              <a:rPr lang="en-GB"/>
              <a:t>Σύμβολα άδειας χρήσης</a:t>
            </a:r>
            <a:endParaRPr/>
          </a:p>
          <a:p>
            <a:pPr indent="-457200" lvl="0" marL="457200" rtl="0" algn="just">
              <a:lnSpc>
                <a:spcPct val="90000"/>
              </a:lnSpc>
              <a:spcBef>
                <a:spcPts val="0"/>
              </a:spcBef>
              <a:spcAft>
                <a:spcPts val="0"/>
              </a:spcAft>
              <a:buSzPts val="2800"/>
              <a:buChar char="•"/>
            </a:pPr>
            <a:r>
              <a:rPr lang="en-GB"/>
              <a:t>Δήλωση</a:t>
            </a:r>
            <a:endParaRPr/>
          </a:p>
        </p:txBody>
      </p:sp>
      <p:pic>
        <p:nvPicPr>
          <p:cNvPr id="233" name="Google Shape;233;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4" name="Google Shape;234;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35" name="Google Shape;235;p15"/>
          <p:cNvPicPr preferRelativeResize="0"/>
          <p:nvPr>
            <p:ph idx="2" type="body"/>
          </p:nvPr>
        </p:nvPicPr>
        <p:blipFill rotWithShape="1">
          <a:blip r:embed="rId5">
            <a:alphaModFix/>
          </a:blip>
          <a:srcRect b="0" l="0" r="0" t="0"/>
          <a:stretch/>
        </p:blipFill>
        <p:spPr>
          <a:xfrm>
            <a:off x="6636492" y="1442167"/>
            <a:ext cx="4351338"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ph type="title"/>
          </p:nvPr>
        </p:nvSpPr>
        <p:spPr>
          <a:xfrm>
            <a:off x="838200" y="365125"/>
            <a:ext cx="1077468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Παρακολούθηση της χρήσης του περιεχομένου</a:t>
            </a:r>
            <a:endParaRPr/>
          </a:p>
        </p:txBody>
      </p:sp>
      <p:sp>
        <p:nvSpPr>
          <p:cNvPr id="242" name="Google Shape;242;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800"/>
              <a:buNone/>
            </a:pPr>
            <a:r>
              <a:rPr lang="en-GB"/>
              <a:t>Θα σας επιτρέψει να εντοπίζετε πιθανές παραβιάσεις των όρων της άδειας χρήσης. Μπορείτε:</a:t>
            </a:r>
            <a:endParaRPr/>
          </a:p>
          <a:p>
            <a:pPr indent="-457200" lvl="0" marL="457200" rtl="0" algn="l">
              <a:lnSpc>
                <a:spcPct val="90000"/>
              </a:lnSpc>
              <a:spcBef>
                <a:spcPts val="0"/>
              </a:spcBef>
              <a:spcAft>
                <a:spcPts val="0"/>
              </a:spcAft>
              <a:buSzPts val="2800"/>
              <a:buChar char="•"/>
            </a:pPr>
            <a:r>
              <a:rPr lang="en-GB"/>
              <a:t>Να χρησιμοποιήσετε το ψηφιακό υδατογράφημα</a:t>
            </a:r>
            <a:endParaRPr/>
          </a:p>
          <a:p>
            <a:pPr indent="-457200" lvl="0" marL="457200" rtl="0" algn="l">
              <a:lnSpc>
                <a:spcPct val="90000"/>
              </a:lnSpc>
              <a:spcBef>
                <a:spcPts val="0"/>
              </a:spcBef>
              <a:spcAft>
                <a:spcPts val="0"/>
              </a:spcAft>
              <a:buSzPts val="2800"/>
              <a:buChar char="•"/>
            </a:pPr>
            <a:r>
              <a:rPr lang="en-GB"/>
              <a:t>Να ζητήσετε από το κοινό σας να αναφέρει παραβιάσεις</a:t>
            </a:r>
            <a:endParaRPr/>
          </a:p>
          <a:p>
            <a:pPr indent="0" lvl="0" marL="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p:txBody>
      </p:sp>
      <p:pic>
        <p:nvPicPr>
          <p:cNvPr id="243" name="Google Shape;243;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4" name="Google Shape;244;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45" name="Google Shape;245;p16"/>
          <p:cNvPicPr preferRelativeResize="0"/>
          <p:nvPr>
            <p:ph idx="2" type="body"/>
          </p:nvPr>
        </p:nvPicPr>
        <p:blipFill rotWithShape="1">
          <a:blip r:embed="rId5">
            <a:alphaModFix/>
          </a:blip>
          <a:srcRect b="0" l="0" r="0" t="0"/>
          <a:stretch/>
        </p:blipFill>
        <p:spPr>
          <a:xfrm>
            <a:off x="6225540" y="2274967"/>
            <a:ext cx="5181600" cy="34526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Κοινοποίηση περιεχομένου κάποιου άλλου</a:t>
            </a:r>
            <a:endParaRPr/>
          </a:p>
        </p:txBody>
      </p:sp>
      <p:sp>
        <p:nvSpPr>
          <p:cNvPr id="252" name="Google Shape;25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t/>
            </a:r>
            <a:endParaRPr/>
          </a:p>
        </p:txBody>
      </p:sp>
      <p:pic>
        <p:nvPicPr>
          <p:cNvPr id="253" name="Google Shape;253;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54" name="Google Shape;254;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55" name="Google Shape;255;p17"/>
          <p:cNvPicPr preferRelativeResize="0"/>
          <p:nvPr/>
        </p:nvPicPr>
        <p:blipFill rotWithShape="1">
          <a:blip r:embed="rId5">
            <a:alphaModFix/>
          </a:blip>
          <a:srcRect b="0" l="0" r="0" t="0"/>
          <a:stretch/>
        </p:blipFill>
        <p:spPr>
          <a:xfrm>
            <a:off x="3657600" y="1616076"/>
            <a:ext cx="4876799" cy="4876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Δημόσιο κτήμα ή προστατευόμενο από πνευματικά δικαιώματα;</a:t>
            </a:r>
            <a:endParaRPr/>
          </a:p>
        </p:txBody>
      </p:sp>
      <p:sp>
        <p:nvSpPr>
          <p:cNvPr id="262" name="Google Shape;262;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SzPts val="2800"/>
              <a:buChar char="•"/>
            </a:pPr>
            <a:r>
              <a:rPr lang="en-GB"/>
              <a:t>Προστατεύεται το περιεχόμενο από πνευματικά δικαιώματα;</a:t>
            </a:r>
            <a:endParaRPr/>
          </a:p>
          <a:p>
            <a:pPr indent="-228600" lvl="0" marL="228600" rtl="0" algn="l">
              <a:lnSpc>
                <a:spcPct val="90000"/>
              </a:lnSpc>
              <a:spcBef>
                <a:spcPts val="1000"/>
              </a:spcBef>
              <a:spcAft>
                <a:spcPts val="0"/>
              </a:spcAft>
              <a:buSzPts val="2800"/>
              <a:buChar char="•"/>
            </a:pPr>
            <a:r>
              <a:rPr lang="en-GB"/>
              <a:t>Εάν ναι, τι είδους πνευματικά δικαιώματα χρησιμοποιούνται;</a:t>
            </a:r>
            <a:endParaRPr/>
          </a:p>
          <a:p>
            <a:pPr indent="-228600" lvl="0" marL="228600" rtl="0" algn="l">
              <a:lnSpc>
                <a:spcPct val="90000"/>
              </a:lnSpc>
              <a:spcBef>
                <a:spcPts val="1000"/>
              </a:spcBef>
              <a:spcAft>
                <a:spcPts val="0"/>
              </a:spcAft>
              <a:buSzPts val="2800"/>
              <a:buChar char="•"/>
            </a:pPr>
            <a:r>
              <a:rPr lang="en-GB"/>
              <a:t>Τι επιτρέπεται να κάνετε; (π.χ. κοινοποίηση ως έχει, επεξεργασία κ.λπ.)</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263" name="Google Shape;263;p18"/>
          <p:cNvPicPr preferRelativeResize="0"/>
          <p:nvPr>
            <p:ph idx="2" type="body"/>
          </p:nvPr>
        </p:nvPicPr>
        <p:blipFill rotWithShape="1">
          <a:blip r:embed="rId3">
            <a:alphaModFix/>
          </a:blip>
          <a:srcRect b="0" l="0" r="5211" t="0"/>
          <a:stretch/>
        </p:blipFill>
        <p:spPr>
          <a:xfrm>
            <a:off x="7491217" y="2064592"/>
            <a:ext cx="3629068" cy="3211823"/>
          </a:xfrm>
          <a:prstGeom prst="rect">
            <a:avLst/>
          </a:prstGeom>
          <a:noFill/>
          <a:ln>
            <a:noFill/>
          </a:ln>
        </p:spPr>
      </p:pic>
      <p:pic>
        <p:nvPicPr>
          <p:cNvPr id="264" name="Google Shape;264;p18"/>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65" name="Google Shape;265;p18"/>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txBox="1"/>
          <p:nvPr>
            <p:ph idx="1" type="body"/>
          </p:nvPr>
        </p:nvSpPr>
        <p:spPr>
          <a:xfrm>
            <a:off x="839787" y="1652665"/>
            <a:ext cx="3932237" cy="381158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SzPct val="100000"/>
              <a:buNone/>
            </a:pPr>
            <a:r>
              <a:rPr lang="en-GB" sz="5200"/>
              <a:t>Δωρεάν Περιεχόμενο για χρήση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 </a:t>
            </a:r>
            <a:endParaRPr/>
          </a:p>
        </p:txBody>
      </p:sp>
      <p:pic>
        <p:nvPicPr>
          <p:cNvPr id="271" name="Google Shape;271;p1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72" name="Google Shape;272;p1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73" name="Google Shape;273;p19"/>
          <p:cNvSpPr/>
          <p:nvPr/>
        </p:nvSpPr>
        <p:spPr>
          <a:xfrm>
            <a:off x="1068546" y="433234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74" name="Google Shape;274;p19"/>
          <p:cNvPicPr preferRelativeResize="0"/>
          <p:nvPr>
            <p:ph idx="2" type="pic"/>
          </p:nvPr>
        </p:nvPicPr>
        <p:blipFill rotWithShape="1">
          <a:blip r:embed="rId5">
            <a:alphaModFix/>
          </a:blip>
          <a:srcRect b="10518" l="0" r="0" t="10520"/>
          <a:stretch/>
        </p:blipFill>
        <p:spPr>
          <a:xfrm>
            <a:off x="5183188" y="987425"/>
            <a:ext cx="6172200" cy="487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en-GB" sz="2800">
                <a:solidFill>
                  <a:schemeClr val="accent1"/>
                </a:solidFill>
              </a:rPr>
              <a:t>Στόχοι της συνεδρίας:</a:t>
            </a:r>
            <a:endParaRPr sz="2800"/>
          </a:p>
        </p:txBody>
      </p:sp>
      <p:sp>
        <p:nvSpPr>
          <p:cNvPr id="102" name="Google Shape;102;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GB"/>
              <a:t>Κατανόηση του τρόπου νόμιμης και δεοντολογικής χρήσης του ψηφιακού περιεχομένου</a:t>
            </a:r>
            <a:endParaRPr/>
          </a:p>
          <a:p>
            <a:pPr indent="-228600" lvl="0" marL="228600" rtl="0" algn="l">
              <a:lnSpc>
                <a:spcPct val="90000"/>
              </a:lnSpc>
              <a:spcBef>
                <a:spcPts val="0"/>
              </a:spcBef>
              <a:spcAft>
                <a:spcPts val="0"/>
              </a:spcAft>
              <a:buSzPts val="2800"/>
              <a:buChar char="•"/>
            </a:pPr>
            <a:r>
              <a:rPr lang="en-GB"/>
              <a:t>Κατανόηση του τρόπου νόμιμης και δεοντολογικής κοινοποίησης του ψηφιακού περιεχομένου</a:t>
            </a:r>
            <a:endParaRPr/>
          </a:p>
          <a:p>
            <a:pPr indent="-228600" lvl="0" marL="228600" rtl="0" algn="l">
              <a:lnSpc>
                <a:spcPct val="90000"/>
              </a:lnSpc>
              <a:spcBef>
                <a:spcPts val="0"/>
              </a:spcBef>
              <a:spcAft>
                <a:spcPts val="0"/>
              </a:spcAft>
              <a:buSzPts val="2800"/>
              <a:buChar char="•"/>
            </a:pPr>
            <a:r>
              <a:rPr lang="en-GB"/>
              <a:t>Γνώση σχετικά με το πού μπορεί να βρεθεί δωρεάν υλικού</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3" name="Google Shape;103;p2"/>
          <p:cNvSpPr txBox="1"/>
          <p:nvPr>
            <p:ph idx="4" type="body"/>
          </p:nvPr>
        </p:nvSpPr>
        <p:spPr>
          <a:xfrm>
            <a:off x="6172200" y="1199401"/>
            <a:ext cx="5183188" cy="48510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800"/>
              <a:buNone/>
            </a:pPr>
            <a:r>
              <a:rPr lang="en-GB"/>
              <a:t>Με την ολοκλήρωση αυτών των εργασιών, αναμένεται ότι ο εκπαιδευόμενος θα: </a:t>
            </a:r>
            <a:endParaRPr/>
          </a:p>
          <a:p>
            <a:pPr indent="-228600" lvl="0" marL="228600" rtl="0" algn="l">
              <a:lnSpc>
                <a:spcPct val="90000"/>
              </a:lnSpc>
              <a:spcBef>
                <a:spcPts val="1000"/>
              </a:spcBef>
              <a:spcAft>
                <a:spcPts val="0"/>
              </a:spcAft>
              <a:buSzPts val="2800"/>
              <a:buChar char="•"/>
            </a:pPr>
            <a:r>
              <a:rPr lang="en-GB"/>
              <a:t>Χρησιμοποιεί το ψηφιακό περιεχομένο με σεβασμό προς τον ιδιοκτήτη του περιεχομένου</a:t>
            </a:r>
            <a:endParaRPr/>
          </a:p>
          <a:p>
            <a:pPr indent="-228600" lvl="0" marL="228600" rtl="0" algn="l">
              <a:lnSpc>
                <a:spcPct val="90000"/>
              </a:lnSpc>
              <a:spcBef>
                <a:spcPts val="1000"/>
              </a:spcBef>
              <a:spcAft>
                <a:spcPts val="0"/>
              </a:spcAft>
              <a:buSzPts val="2800"/>
              <a:buChar char="•"/>
            </a:pPr>
            <a:r>
              <a:rPr lang="en-GB"/>
              <a:t>Κοινοποιεί το ψηφιακό περιεχόμενο νόμιμα και ηθικά</a:t>
            </a:r>
            <a:endParaRPr/>
          </a:p>
          <a:p>
            <a:pPr indent="-228600" lvl="0" marL="228600" rtl="0" algn="l">
              <a:lnSpc>
                <a:spcPct val="90000"/>
              </a:lnSpc>
              <a:spcBef>
                <a:spcPts val="1000"/>
              </a:spcBef>
              <a:spcAft>
                <a:spcPts val="0"/>
              </a:spcAft>
              <a:buSzPts val="2800"/>
              <a:buChar char="•"/>
            </a:pPr>
            <a:r>
              <a:rPr lang="en-GB"/>
              <a:t>Αναζητά δωρεάν υλικό στο Διαδίκτυο</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04" name="Google Shape;104;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en-GB" sz="2800" u="none" cap="none" strike="noStrike">
                <a:solidFill>
                  <a:schemeClr val="accent1"/>
                </a:solidFill>
                <a:latin typeface="Calibri"/>
                <a:ea typeface="Calibri"/>
                <a:cs typeface="Calibri"/>
                <a:sym typeface="Calibri"/>
              </a:rPr>
              <a:t>Μαθησιακά αποτελέσματα:</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Ελεύθερες φωτογραφίες (Δημόσιο Κτήμα)</a:t>
            </a:r>
            <a:endParaRPr/>
          </a:p>
        </p:txBody>
      </p:sp>
      <p:sp>
        <p:nvSpPr>
          <p:cNvPr id="281" name="Google Shape;28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Wikimedia Commons (</a:t>
            </a:r>
            <a:r>
              <a:rPr lang="en-GB" u="sng">
                <a:solidFill>
                  <a:schemeClr val="hlink"/>
                </a:solidFill>
                <a:hlinkClick r:id="rId3"/>
              </a:rPr>
              <a:t>https://commons.wikimedia.org/wiki/Main_Page</a:t>
            </a:r>
            <a:r>
              <a:rPr lang="en-GB"/>
              <a:t>)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SzPts val="2800"/>
              <a:buChar char="•"/>
            </a:pPr>
            <a:r>
              <a:rPr lang="en-GB"/>
              <a:t>Pexels (</a:t>
            </a:r>
            <a:r>
              <a:rPr lang="en-GB" u="sng">
                <a:solidFill>
                  <a:schemeClr val="hlink"/>
                </a:solidFill>
                <a:hlinkClick r:id="rId4"/>
              </a:rPr>
              <a:t>https://www.pexels.com/</a:t>
            </a:r>
            <a:r>
              <a:rPr lang="en-GB"/>
              <a:t>)</a:t>
            </a:r>
            <a:endParaRPr/>
          </a:p>
          <a:p>
            <a:pPr indent="-50800" lvl="0" marL="22860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282" name="Google Shape;282;p20"/>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283" name="Google Shape;283;p20"/>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id="284" name="Google Shape;284;p20"/>
          <p:cNvPicPr preferRelativeResize="0"/>
          <p:nvPr/>
        </p:nvPicPr>
        <p:blipFill rotWithShape="1">
          <a:blip r:embed="rId7">
            <a:alphaModFix/>
          </a:blip>
          <a:srcRect b="0" l="0" r="0" t="0"/>
          <a:stretch/>
        </p:blipFill>
        <p:spPr>
          <a:xfrm>
            <a:off x="9256006" y="2051010"/>
            <a:ext cx="1134846" cy="1520927"/>
          </a:xfrm>
          <a:prstGeom prst="rect">
            <a:avLst/>
          </a:prstGeom>
          <a:noFill/>
          <a:ln>
            <a:noFill/>
          </a:ln>
        </p:spPr>
      </p:pic>
      <p:pic>
        <p:nvPicPr>
          <p:cNvPr id="285" name="Google Shape;285;p20"/>
          <p:cNvPicPr preferRelativeResize="0"/>
          <p:nvPr/>
        </p:nvPicPr>
        <p:blipFill rotWithShape="1">
          <a:blip r:embed="rId8">
            <a:alphaModFix/>
          </a:blip>
          <a:srcRect b="0" l="0" r="0" t="0"/>
          <a:stretch/>
        </p:blipFill>
        <p:spPr>
          <a:xfrm>
            <a:off x="6096000" y="3678652"/>
            <a:ext cx="2466975" cy="184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Δωρεάν φωτογραφίες (Άδειες Creative Commons)</a:t>
            </a:r>
            <a:endParaRPr/>
          </a:p>
        </p:txBody>
      </p:sp>
      <p:sp>
        <p:nvSpPr>
          <p:cNvPr id="292" name="Google Shape;29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Unsplash (</a:t>
            </a:r>
            <a:r>
              <a:rPr lang="en-GB" u="sng">
                <a:solidFill>
                  <a:schemeClr val="hlink"/>
                </a:solidFill>
                <a:hlinkClick r:id="rId3"/>
              </a:rPr>
              <a:t>https://unsplash.com/</a:t>
            </a:r>
            <a:r>
              <a:rPr lang="en-GB"/>
              <a:t>)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Freepik (</a:t>
            </a:r>
            <a:r>
              <a:rPr lang="en-GB" u="sng">
                <a:solidFill>
                  <a:schemeClr val="hlink"/>
                </a:solidFill>
                <a:hlinkClick r:id="rId4"/>
              </a:rPr>
              <a:t>https://www.freepik.com/</a:t>
            </a:r>
            <a:r>
              <a:rPr lang="en-GB"/>
              <a:t>)</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228600" lvl="0" marL="228600" rtl="0" algn="just">
              <a:lnSpc>
                <a:spcPct val="90000"/>
              </a:lnSpc>
              <a:spcBef>
                <a:spcPts val="1000"/>
              </a:spcBef>
              <a:spcAft>
                <a:spcPts val="0"/>
              </a:spcAft>
              <a:buClr>
                <a:schemeClr val="dk1"/>
              </a:buClr>
              <a:buSzPts val="2800"/>
              <a:buChar char="•"/>
            </a:pPr>
            <a:r>
              <a:rPr lang="en-GB"/>
              <a:t>Pixabay (</a:t>
            </a:r>
            <a:r>
              <a:rPr lang="en-GB" u="sng">
                <a:solidFill>
                  <a:schemeClr val="hlink"/>
                </a:solidFill>
                <a:hlinkClick r:id="rId5"/>
              </a:rPr>
              <a:t>https://pixabay.com/</a:t>
            </a:r>
            <a:r>
              <a:rPr lang="en-GB"/>
              <a:t>)</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293" name="Google Shape;293;p21"/>
          <p:cNvPicPr preferRelativeResize="0"/>
          <p:nvPr/>
        </p:nvPicPr>
        <p:blipFill rotWithShape="1">
          <a:blip r:embed="rId6">
            <a:alphaModFix/>
          </a:blip>
          <a:srcRect b="0" l="0" r="0" t="0"/>
          <a:stretch/>
        </p:blipFill>
        <p:spPr>
          <a:xfrm>
            <a:off x="320512" y="5585931"/>
            <a:ext cx="1182064" cy="1182064"/>
          </a:xfrm>
          <a:prstGeom prst="rect">
            <a:avLst/>
          </a:prstGeom>
          <a:noFill/>
          <a:ln>
            <a:noFill/>
          </a:ln>
        </p:spPr>
      </p:pic>
      <p:pic>
        <p:nvPicPr>
          <p:cNvPr id="294" name="Google Shape;294;p21"/>
          <p:cNvPicPr preferRelativeResize="0"/>
          <p:nvPr/>
        </p:nvPicPr>
        <p:blipFill rotWithShape="1">
          <a:blip r:embed="rId7">
            <a:alphaModFix/>
          </a:blip>
          <a:srcRect b="0" l="0" r="0" t="0"/>
          <a:stretch/>
        </p:blipFill>
        <p:spPr>
          <a:xfrm>
            <a:off x="9498964" y="6062785"/>
            <a:ext cx="2372524" cy="498230"/>
          </a:xfrm>
          <a:prstGeom prst="rect">
            <a:avLst/>
          </a:prstGeom>
          <a:noFill/>
          <a:ln>
            <a:noFill/>
          </a:ln>
        </p:spPr>
      </p:pic>
      <p:pic>
        <p:nvPicPr>
          <p:cNvPr id="295" name="Google Shape;295;p21"/>
          <p:cNvPicPr preferRelativeResize="0"/>
          <p:nvPr/>
        </p:nvPicPr>
        <p:blipFill rotWithShape="1">
          <a:blip r:embed="rId8">
            <a:alphaModFix/>
          </a:blip>
          <a:srcRect b="0" l="0" r="0" t="0"/>
          <a:stretch/>
        </p:blipFill>
        <p:spPr>
          <a:xfrm>
            <a:off x="6639974" y="1862991"/>
            <a:ext cx="1402510" cy="1104154"/>
          </a:xfrm>
          <a:prstGeom prst="rect">
            <a:avLst/>
          </a:prstGeom>
          <a:noFill/>
          <a:ln>
            <a:noFill/>
          </a:ln>
        </p:spPr>
      </p:pic>
      <p:pic>
        <p:nvPicPr>
          <p:cNvPr id="296" name="Google Shape;296;p21"/>
          <p:cNvPicPr preferRelativeResize="0"/>
          <p:nvPr/>
        </p:nvPicPr>
        <p:blipFill rotWithShape="1">
          <a:blip r:embed="rId9">
            <a:alphaModFix/>
          </a:blip>
          <a:srcRect b="0" l="0" r="0" t="0"/>
          <a:stretch/>
        </p:blipFill>
        <p:spPr>
          <a:xfrm>
            <a:off x="6639974" y="3404611"/>
            <a:ext cx="1402510" cy="1055944"/>
          </a:xfrm>
          <a:prstGeom prst="rect">
            <a:avLst/>
          </a:prstGeom>
          <a:noFill/>
          <a:ln>
            <a:noFill/>
          </a:ln>
        </p:spPr>
      </p:pic>
      <p:pic>
        <p:nvPicPr>
          <p:cNvPr id="297" name="Google Shape;297;p21"/>
          <p:cNvPicPr preferRelativeResize="0"/>
          <p:nvPr/>
        </p:nvPicPr>
        <p:blipFill rotWithShape="1">
          <a:blip r:embed="rId10">
            <a:alphaModFix/>
          </a:blip>
          <a:srcRect b="0" l="0" r="0" t="0"/>
          <a:stretch/>
        </p:blipFill>
        <p:spPr>
          <a:xfrm>
            <a:off x="5938719" y="4660275"/>
            <a:ext cx="1402510" cy="14025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Δωρεάν ήχος</a:t>
            </a:r>
            <a:endParaRPr/>
          </a:p>
        </p:txBody>
      </p:sp>
      <p:sp>
        <p:nvSpPr>
          <p:cNvPr id="304" name="Google Shape;304;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just">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Free Music Public Domain (</a:t>
            </a:r>
            <a:r>
              <a:rPr lang="en-GB" u="sng">
                <a:solidFill>
                  <a:schemeClr val="hlink"/>
                </a:solidFill>
                <a:hlinkClick r:id="rId3"/>
              </a:rPr>
              <a:t>https://www.freemusicpublicdomain.com/</a:t>
            </a:r>
            <a:r>
              <a:rPr lang="en-GB"/>
              <a:t>)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50800" lvl="0" marL="228600" rtl="0" algn="just">
              <a:lnSpc>
                <a:spcPct val="90000"/>
              </a:lnSpc>
              <a:spcBef>
                <a:spcPts val="1000"/>
              </a:spcBef>
              <a:spcAft>
                <a:spcPts val="0"/>
              </a:spcAft>
              <a:buClr>
                <a:schemeClr val="dk1"/>
              </a:buClr>
              <a:buSzPts val="2800"/>
              <a:buNone/>
            </a:pPr>
            <a:r>
              <a:t/>
            </a:r>
            <a:endParaRPr/>
          </a:p>
          <a:p>
            <a:pPr indent="0" lvl="0" marL="0" rtl="0" algn="just">
              <a:lnSpc>
                <a:spcPct val="90000"/>
              </a:lnSpc>
              <a:spcBef>
                <a:spcPts val="1000"/>
              </a:spcBef>
              <a:spcAft>
                <a:spcPts val="0"/>
              </a:spcAft>
              <a:buClr>
                <a:schemeClr val="dk1"/>
              </a:buClr>
              <a:buSzPts val="2800"/>
              <a:buNone/>
            </a:pPr>
            <a:r>
              <a:rPr lang="en-GB"/>
              <a:t> </a:t>
            </a:r>
            <a:endParaRPr/>
          </a:p>
          <a:p>
            <a:pPr indent="0" lvl="0" marL="0" rtl="0" algn="just">
              <a:lnSpc>
                <a:spcPct val="90000"/>
              </a:lnSpc>
              <a:spcBef>
                <a:spcPts val="1000"/>
              </a:spcBef>
              <a:spcAft>
                <a:spcPts val="0"/>
              </a:spcAft>
              <a:buClr>
                <a:schemeClr val="dk1"/>
              </a:buClr>
              <a:buSzPts val="2800"/>
              <a:buNone/>
            </a:pPr>
            <a:r>
              <a:t/>
            </a:r>
            <a:endParaRPr/>
          </a:p>
        </p:txBody>
      </p:sp>
      <p:pic>
        <p:nvPicPr>
          <p:cNvPr id="305" name="Google Shape;305;p22"/>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306" name="Google Shape;306;p22"/>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pic>
        <p:nvPicPr>
          <p:cNvPr id="307" name="Google Shape;307;p22"/>
          <p:cNvPicPr preferRelativeResize="0"/>
          <p:nvPr/>
        </p:nvPicPr>
        <p:blipFill rotWithShape="1">
          <a:blip r:embed="rId6">
            <a:alphaModFix/>
          </a:blip>
          <a:srcRect b="0" l="0" r="0" t="0"/>
          <a:stretch/>
        </p:blipFill>
        <p:spPr>
          <a:xfrm>
            <a:off x="8377364" y="2281084"/>
            <a:ext cx="1582559" cy="15825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None/>
            </a:pPr>
            <a:r>
              <a:rPr i="1" lang="en-GB">
                <a:solidFill>
                  <a:schemeClr val="accent1"/>
                </a:solidFill>
              </a:rPr>
              <a:t>Αναφορές</a:t>
            </a:r>
            <a:br>
              <a:rPr lang="en-GB" sz="4400"/>
            </a:br>
            <a:endParaRPr/>
          </a:p>
        </p:txBody>
      </p:sp>
      <p:sp>
        <p:nvSpPr>
          <p:cNvPr id="313" name="Google Shape;31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GB" sz="1800"/>
              <a:t>Stim, R. (2021, November 25). </a:t>
            </a:r>
            <a:r>
              <a:rPr i="1" lang="en-GB" sz="1800"/>
              <a:t>Welcome to the public domain</a:t>
            </a:r>
            <a:r>
              <a:rPr lang="en-GB" sz="1800"/>
              <a:t>. Stanford Copyright and Fair Use Center. </a:t>
            </a:r>
            <a:r>
              <a:rPr lang="en-GB" sz="1800" u="sng">
                <a:solidFill>
                  <a:schemeClr val="hlink"/>
                </a:solidFill>
                <a:hlinkClick r:id="rId3"/>
              </a:rPr>
              <a:t>https://fairuse.stanford.edu/overview/public-domain/welcome/</a:t>
            </a:r>
            <a:endParaRPr sz="1800"/>
          </a:p>
          <a:p>
            <a:pPr indent="-228600" lvl="0" marL="228600" rtl="0" algn="l">
              <a:lnSpc>
                <a:spcPct val="90000"/>
              </a:lnSpc>
              <a:spcBef>
                <a:spcPts val="1000"/>
              </a:spcBef>
              <a:spcAft>
                <a:spcPts val="0"/>
              </a:spcAft>
              <a:buClr>
                <a:schemeClr val="dk1"/>
              </a:buClr>
              <a:buSzPts val="1800"/>
              <a:buChar char="•"/>
            </a:pPr>
            <a:r>
              <a:rPr i="1" lang="en-GB" sz="1800"/>
              <a:t>What are Creative Commons licenses?</a:t>
            </a:r>
            <a:r>
              <a:rPr lang="en-GB" sz="1800"/>
              <a:t> (n.d.). WUR. </a:t>
            </a:r>
            <a:r>
              <a:rPr lang="en-GB" sz="1800" u="sng">
                <a:solidFill>
                  <a:schemeClr val="hlink"/>
                </a:solidFill>
                <a:hlinkClick r:id="rId4"/>
              </a:rPr>
              <a:t>https://www.wur.nl/en/article/what-are-creative-commons-licenses.htm</a:t>
            </a:r>
            <a:endParaRPr sz="1800"/>
          </a:p>
          <a:p>
            <a:pPr indent="-228600" lvl="0" marL="228600" rtl="0" algn="l">
              <a:lnSpc>
                <a:spcPct val="90000"/>
              </a:lnSpc>
              <a:spcBef>
                <a:spcPts val="1000"/>
              </a:spcBef>
              <a:spcAft>
                <a:spcPts val="0"/>
              </a:spcAft>
              <a:buClr>
                <a:schemeClr val="dk1"/>
              </a:buClr>
              <a:buSzPts val="1800"/>
              <a:buChar char="•"/>
            </a:pPr>
            <a:r>
              <a:rPr lang="en-GB" sz="1800"/>
              <a:t>Copyright Alliance. (2021, January 7). </a:t>
            </a:r>
            <a:r>
              <a:rPr i="1" lang="en-GB" sz="1800"/>
              <a:t>What is a Creative Commons License | Copyright Alliance</a:t>
            </a:r>
            <a:r>
              <a:rPr lang="en-GB" sz="1800"/>
              <a:t>. </a:t>
            </a:r>
            <a:r>
              <a:rPr lang="en-GB" sz="1800" u="sng">
                <a:solidFill>
                  <a:schemeClr val="hlink"/>
                </a:solidFill>
                <a:hlinkClick r:id="rId5"/>
              </a:rPr>
              <a:t>https://copyrightalliance.org/faqs/what-is-creative-commons-license/</a:t>
            </a:r>
            <a:endParaRPr sz="1800"/>
          </a:p>
          <a:p>
            <a:pPr indent="-228600" lvl="0" marL="228600" rtl="0" algn="l">
              <a:lnSpc>
                <a:spcPct val="90000"/>
              </a:lnSpc>
              <a:spcBef>
                <a:spcPts val="1000"/>
              </a:spcBef>
              <a:spcAft>
                <a:spcPts val="0"/>
              </a:spcAft>
              <a:buClr>
                <a:schemeClr val="dk1"/>
              </a:buClr>
              <a:buSzPts val="1800"/>
              <a:buChar char="•"/>
            </a:pPr>
            <a:r>
              <a:rPr i="1" lang="en-GB" sz="1800"/>
              <a:t>What is Intellectual Property (IP)?</a:t>
            </a:r>
            <a:r>
              <a:rPr lang="en-GB" sz="1800"/>
              <a:t> (n.d.). </a:t>
            </a:r>
            <a:r>
              <a:rPr lang="en-GB" sz="1800" u="sng">
                <a:solidFill>
                  <a:schemeClr val="hlink"/>
                </a:solidFill>
                <a:hlinkClick r:id="rId6"/>
              </a:rPr>
              <a:t>https://www.wipo.int/about-ip/en/</a:t>
            </a:r>
            <a:endParaRPr sz="1800"/>
          </a:p>
          <a:p>
            <a:pPr indent="-228600" lvl="0" marL="228600" rtl="0" algn="l">
              <a:lnSpc>
                <a:spcPct val="90000"/>
              </a:lnSpc>
              <a:spcBef>
                <a:spcPts val="1000"/>
              </a:spcBef>
              <a:spcAft>
                <a:spcPts val="0"/>
              </a:spcAft>
              <a:buClr>
                <a:schemeClr val="dk1"/>
              </a:buClr>
              <a:buSzPts val="1800"/>
              <a:buChar char="•"/>
            </a:pPr>
            <a:r>
              <a:rPr lang="en-GB" sz="1800"/>
              <a:t>CultureHive. (2023, October 12). </a:t>
            </a:r>
            <a:r>
              <a:rPr i="1" lang="en-GB" sz="1800"/>
              <a:t>How do I share content ethically and legally online? - CultureHive</a:t>
            </a:r>
            <a:r>
              <a:rPr lang="en-GB" sz="1800"/>
              <a:t>. </a:t>
            </a:r>
            <a:r>
              <a:rPr lang="en-GB" sz="1800" u="sng">
                <a:solidFill>
                  <a:schemeClr val="hlink"/>
                </a:solidFill>
                <a:hlinkClick r:id="rId7"/>
              </a:rPr>
              <a:t>https://www.culturehive.co.uk/digital-heritage-hub/resource/content/sharing-content-online/</a:t>
            </a:r>
            <a:endParaRPr sz="1800"/>
          </a:p>
          <a:p>
            <a:pPr indent="-228600" lvl="0" marL="228600" rtl="0" algn="l">
              <a:lnSpc>
                <a:spcPct val="90000"/>
              </a:lnSpc>
              <a:spcBef>
                <a:spcPts val="1000"/>
              </a:spcBef>
              <a:spcAft>
                <a:spcPts val="0"/>
              </a:spcAft>
              <a:buClr>
                <a:schemeClr val="dk1"/>
              </a:buClr>
              <a:buSzPts val="1800"/>
              <a:buChar char="•"/>
            </a:pPr>
            <a:r>
              <a:rPr i="1" lang="en-GB" sz="1800"/>
              <a:t>How do you control digital content rights?</a:t>
            </a:r>
            <a:r>
              <a:rPr lang="en-GB" sz="1800"/>
              <a:t> (2023, August 16). www.linkedin.com. </a:t>
            </a:r>
            <a:r>
              <a:rPr lang="en-GB" sz="1800" u="sng">
                <a:solidFill>
                  <a:schemeClr val="hlink"/>
                </a:solidFill>
                <a:hlinkClick r:id="rId8"/>
              </a:rPr>
              <a:t>https://www.linkedin.com/advice/0/how-do-you-control-digital-content-rights-skills-digital-publishing</a:t>
            </a:r>
            <a:endParaRPr u="sng">
              <a:solidFill>
                <a:schemeClr val="hlink"/>
              </a:solidFill>
              <a:hlinkClick r:id="rId9"/>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0"/>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1"/>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2"/>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3"/>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4"/>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5"/>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6"/>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7"/>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18"/>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314" name="Google Shape;314;p23"/>
          <p:cNvPicPr preferRelativeResize="0"/>
          <p:nvPr/>
        </p:nvPicPr>
        <p:blipFill rotWithShape="1">
          <a:blip r:embed="rId19">
            <a:alphaModFix/>
          </a:blip>
          <a:srcRect b="0" l="0" r="0" t="0"/>
          <a:stretch/>
        </p:blipFill>
        <p:spPr>
          <a:xfrm>
            <a:off x="320512" y="5585931"/>
            <a:ext cx="1182064" cy="1182064"/>
          </a:xfrm>
          <a:prstGeom prst="rect">
            <a:avLst/>
          </a:prstGeom>
          <a:noFill/>
          <a:ln>
            <a:noFill/>
          </a:ln>
        </p:spPr>
      </p:pic>
      <p:pic>
        <p:nvPicPr>
          <p:cNvPr id="315" name="Google Shape;315;p23"/>
          <p:cNvPicPr preferRelativeResize="0"/>
          <p:nvPr/>
        </p:nvPicPr>
        <p:blipFill rotWithShape="1">
          <a:blip r:embed="rId20">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24"/>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321" name="Google Shape;321;p24"/>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322" name="Google Shape;322;p24"/>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p24"/>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24"/>
          <p:cNvSpPr/>
          <p:nvPr/>
        </p:nvSpPr>
        <p:spPr>
          <a:xfrm>
            <a:off x="3832264" y="548655"/>
            <a:ext cx="7017988"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pic>
        <p:nvPicPr>
          <p:cNvPr id="325" name="Google Shape;325;p24"/>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326" name="Google Shape;326;p24"/>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327" name="Google Shape;327;p24"/>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328" name="Google Shape;328;p24"/>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329" name="Google Shape;329;p24"/>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330" name="Google Shape;330;p24"/>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Αριθμός έργου: 2022-1-AT01-KA220-ADU-00008513</a:t>
            </a:r>
            <a:endParaRPr b="0" i="0" sz="1800" u="none" cap="none" strike="noStrike">
              <a:solidFill>
                <a:srgbClr val="000000"/>
              </a:solidFill>
              <a:latin typeface="Calibri"/>
              <a:ea typeface="Calibri"/>
              <a:cs typeface="Calibri"/>
              <a:sym typeface="Calibri"/>
            </a:endParaRPr>
          </a:p>
        </p:txBody>
      </p:sp>
      <p:pic>
        <p:nvPicPr>
          <p:cNvPr id="331" name="Google Shape;331;p24"/>
          <p:cNvPicPr preferRelativeResize="0"/>
          <p:nvPr/>
        </p:nvPicPr>
        <p:blipFill rotWithShape="1">
          <a:blip r:embed="rId10">
            <a:alphaModFix/>
          </a:blip>
          <a:srcRect b="0" l="0" r="0" t="0"/>
          <a:stretch/>
        </p:blipFill>
        <p:spPr>
          <a:xfrm>
            <a:off x="5828788" y="3429000"/>
            <a:ext cx="3542083" cy="6401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idx="1" type="body"/>
          </p:nvPr>
        </p:nvSpPr>
        <p:spPr>
          <a:xfrm>
            <a:off x="839787" y="1200150"/>
            <a:ext cx="3932237" cy="381158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SzPct val="100000"/>
              <a:buNone/>
            </a:pPr>
            <a:r>
              <a:rPr lang="en-GB" sz="5200"/>
              <a:t>Χρήση Ψηφιακού Περιεχομένου</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 </a:t>
            </a:r>
            <a:endParaRPr/>
          </a:p>
        </p:txBody>
      </p:sp>
      <p:pic>
        <p:nvPicPr>
          <p:cNvPr id="112" name="Google Shape;112;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14" name="Google Shape;114;p3"/>
          <p:cNvSpPr/>
          <p:nvPr/>
        </p:nvSpPr>
        <p:spPr>
          <a:xfrm>
            <a:off x="1068545" y="3987365"/>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15" name="Google Shape;115;p3"/>
          <p:cNvPicPr preferRelativeResize="0"/>
          <p:nvPr>
            <p:ph idx="2" type="pic"/>
          </p:nvPr>
        </p:nvPicPr>
        <p:blipFill rotWithShape="1">
          <a:blip r:embed="rId5">
            <a:alphaModFix/>
          </a:blip>
          <a:srcRect b="0" l="3965" r="3965" t="0"/>
          <a:stretch/>
        </p:blipFill>
        <p:spPr>
          <a:xfrm>
            <a:off x="5183188" y="987425"/>
            <a:ext cx="6172200" cy="487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Νόμιμη χρήση ψηφιακού περιεχομένου</a:t>
            </a:r>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4" name="Google Shape;124;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GB"/>
              <a:t>Ελεύθερο περιεχόμενο (δημόσιο κτήμα)</a:t>
            </a:r>
            <a:endParaRPr/>
          </a:p>
          <a:p>
            <a:pPr indent="-228600" lvl="0" marL="228600" rtl="0" algn="l">
              <a:lnSpc>
                <a:spcPct val="90000"/>
              </a:lnSpc>
              <a:spcBef>
                <a:spcPts val="0"/>
              </a:spcBef>
              <a:spcAft>
                <a:spcPts val="0"/>
              </a:spcAft>
              <a:buSzPts val="2800"/>
              <a:buChar char="•"/>
            </a:pPr>
            <a:r>
              <a:rPr lang="en-GB"/>
              <a:t>Άδειες Creative Commons</a:t>
            </a:r>
            <a:endParaRPr/>
          </a:p>
          <a:p>
            <a:pPr indent="-228600" lvl="0" marL="228600" rtl="0" algn="l">
              <a:lnSpc>
                <a:spcPct val="90000"/>
              </a:lnSpc>
              <a:spcBef>
                <a:spcPts val="0"/>
              </a:spcBef>
              <a:spcAft>
                <a:spcPts val="0"/>
              </a:spcAft>
              <a:buSzPts val="2800"/>
              <a:buChar char="•"/>
            </a:pPr>
            <a:r>
              <a:rPr lang="en-GB"/>
              <a:t>Δικαιώματα πνευματικής ιδιοκτησίας (πνευματικά δικαιώματα)</a:t>
            </a:r>
            <a:endParaRPr/>
          </a:p>
        </p:txBody>
      </p:sp>
      <p:pic>
        <p:nvPicPr>
          <p:cNvPr id="125" name="Google Shape;125;p4"/>
          <p:cNvPicPr preferRelativeResize="0"/>
          <p:nvPr>
            <p:ph idx="2" type="body"/>
          </p:nvPr>
        </p:nvPicPr>
        <p:blipFill rotWithShape="1">
          <a:blip r:embed="rId5">
            <a:alphaModFix/>
          </a:blip>
          <a:srcRect b="0" l="0" r="0" t="0"/>
          <a:stretch/>
        </p:blipFill>
        <p:spPr>
          <a:xfrm>
            <a:off x="6698318" y="1619148"/>
            <a:ext cx="4385004" cy="435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1676400" y="3984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Δημόσιο κτήμα</a:t>
            </a:r>
            <a:endParaRPr/>
          </a:p>
        </p:txBody>
      </p:sp>
      <p:pic>
        <p:nvPicPr>
          <p:cNvPr id="132" name="Google Shape;132;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4" name="Google Shape;134;p5"/>
          <p:cNvSpPr txBox="1"/>
          <p:nvPr>
            <p:ph idx="1" type="body"/>
          </p:nvPr>
        </p:nvSpPr>
        <p:spPr>
          <a:xfrm>
            <a:off x="1090448" y="1724038"/>
            <a:ext cx="5181600"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lang="en-GB"/>
              <a:t>Αναφέρεται σε </a:t>
            </a:r>
            <a:r>
              <a:rPr b="1" lang="en-GB"/>
              <a:t>δημιουργικό υλικό που δεν προστατεύεται από τους νόμους περί πνευματικής ιδιοκτησίας</a:t>
            </a:r>
            <a:r>
              <a:rPr lang="en-GB"/>
              <a:t>.</a:t>
            </a:r>
            <a:endParaRPr/>
          </a:p>
          <a:p>
            <a:pPr indent="0" lvl="0" marL="0" rtl="0" algn="ctr">
              <a:lnSpc>
                <a:spcPct val="90000"/>
              </a:lnSpc>
              <a:spcBef>
                <a:spcPts val="1000"/>
              </a:spcBef>
              <a:spcAft>
                <a:spcPts val="0"/>
              </a:spcAft>
              <a:buClr>
                <a:schemeClr val="dk1"/>
              </a:buClr>
              <a:buSzPts val="2800"/>
              <a:buNone/>
            </a:pPr>
            <a:r>
              <a:t/>
            </a:r>
            <a:endParaRPr/>
          </a:p>
          <a:p>
            <a:pPr indent="0" lvl="0" marL="114300" rtl="0" algn="ctr">
              <a:lnSpc>
                <a:spcPct val="90000"/>
              </a:lnSpc>
              <a:spcBef>
                <a:spcPts val="1000"/>
              </a:spcBef>
              <a:spcAft>
                <a:spcPts val="0"/>
              </a:spcAft>
              <a:buSzPts val="1800"/>
              <a:buNone/>
            </a:pPr>
            <a:r>
              <a:rPr b="1" lang="en-GB"/>
              <a:t>Οποιοσδήποτε μπορεί να χρησιμοποιήσει </a:t>
            </a:r>
            <a:r>
              <a:rPr lang="en-GB"/>
              <a:t>ένα έργο δημόσιας ιδιοκτησίας χωρίς να λάβει άδεια, αλλά κανείς δεν μπορεί ποτέ να το οικειοποιηθεί.</a:t>
            </a:r>
            <a:endParaRPr/>
          </a:p>
        </p:txBody>
      </p:sp>
      <p:pic>
        <p:nvPicPr>
          <p:cNvPr id="135" name="Google Shape;135;p5"/>
          <p:cNvPicPr preferRelativeResize="0"/>
          <p:nvPr>
            <p:ph idx="2" type="body"/>
          </p:nvPr>
        </p:nvPicPr>
        <p:blipFill rotWithShape="1">
          <a:blip r:embed="rId5">
            <a:alphaModFix/>
          </a:blip>
          <a:srcRect b="0" l="0" r="0" t="0"/>
          <a:stretch/>
        </p:blipFill>
        <p:spPr>
          <a:xfrm>
            <a:off x="7026223" y="1825625"/>
            <a:ext cx="3571875" cy="357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Άδειες Creative Commons</a:t>
            </a:r>
            <a:endParaRPr/>
          </a:p>
        </p:txBody>
      </p:sp>
      <p:pic>
        <p:nvPicPr>
          <p:cNvPr id="142" name="Google Shape;142;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3" name="Google Shape;143;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44" name="Google Shape;14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SzPts val="2800"/>
              <a:buNone/>
            </a:pPr>
            <a:r>
              <a:rPr lang="en-GB"/>
              <a:t>Πρόκειται για δημόσιες άδειες που δείχνουν τι επιτρέπεται να κάνουν οι άνθρωποι με το ψηφιακό περιεχόμενο.</a:t>
            </a:r>
            <a:endParaRPr/>
          </a:p>
        </p:txBody>
      </p:sp>
      <p:pic>
        <p:nvPicPr>
          <p:cNvPr id="145" name="Google Shape;145;p6"/>
          <p:cNvPicPr preferRelativeResize="0"/>
          <p:nvPr/>
        </p:nvPicPr>
        <p:blipFill rotWithShape="1">
          <a:blip r:embed="rId5">
            <a:alphaModFix/>
          </a:blip>
          <a:srcRect b="0" l="0" r="0" t="0"/>
          <a:stretch/>
        </p:blipFill>
        <p:spPr>
          <a:xfrm>
            <a:off x="338238" y="2265429"/>
            <a:ext cx="5833962" cy="2745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Άδειες Creative Commons</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54" name="Google Shape;154;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t/>
            </a:r>
            <a:endParaRPr/>
          </a:p>
        </p:txBody>
      </p:sp>
      <p:sp>
        <p:nvSpPr>
          <p:cNvPr id="155" name="Google Shape;155;p7"/>
          <p:cNvSpPr txBox="1"/>
          <p:nvPr>
            <p:ph idx="1" type="body"/>
          </p:nvPr>
        </p:nvSpPr>
        <p:spPr>
          <a:xfrm>
            <a:off x="838200" y="1825625"/>
            <a:ext cx="504149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8108"/>
              <a:buNone/>
            </a:pPr>
            <a:r>
              <a:rPr lang="en-GB" sz="2400"/>
              <a:t>Υπάρχουν 6 τύποι αδειών Creative Commons:</a:t>
            </a:r>
            <a:endParaRPr/>
          </a:p>
          <a:p>
            <a:pPr indent="-365125" lvl="1" marL="541338" rtl="0" algn="l">
              <a:lnSpc>
                <a:spcPct val="90000"/>
              </a:lnSpc>
              <a:spcBef>
                <a:spcPts val="500"/>
              </a:spcBef>
              <a:spcAft>
                <a:spcPts val="0"/>
              </a:spcAft>
              <a:buClr>
                <a:schemeClr val="dk1"/>
              </a:buClr>
              <a:buSzPct val="108108"/>
              <a:buFont typeface="Calibri"/>
              <a:buAutoNum type="arabicPeriod"/>
            </a:pPr>
            <a:r>
              <a:rPr lang="en-GB"/>
              <a:t>Αναφορά δημιουργού (CC BY)</a:t>
            </a:r>
            <a:endParaRPr/>
          </a:p>
          <a:p>
            <a:pPr indent="-365125" lvl="1" marL="541338" rtl="0" algn="l">
              <a:lnSpc>
                <a:spcPct val="90000"/>
              </a:lnSpc>
              <a:spcBef>
                <a:spcPts val="500"/>
              </a:spcBef>
              <a:spcAft>
                <a:spcPts val="0"/>
              </a:spcAft>
              <a:buSzPct val="108108"/>
              <a:buFont typeface="Calibri"/>
              <a:buAutoNum type="arabicPeriod"/>
            </a:pPr>
            <a:r>
              <a:rPr lang="en-GB"/>
              <a:t>Αναφορά Δημιουργού – Παρόμοια Διανομή (CC BY-SA)</a:t>
            </a:r>
            <a:endParaRPr/>
          </a:p>
          <a:p>
            <a:pPr indent="-365125" lvl="1" marL="541338" rtl="0" algn="l">
              <a:lnSpc>
                <a:spcPct val="90000"/>
              </a:lnSpc>
              <a:spcBef>
                <a:spcPts val="500"/>
              </a:spcBef>
              <a:spcAft>
                <a:spcPts val="0"/>
              </a:spcAft>
              <a:buSzPct val="108108"/>
              <a:buFont typeface="Calibri"/>
              <a:buAutoNum type="arabicPeriod"/>
            </a:pPr>
            <a:r>
              <a:rPr lang="en-GB"/>
              <a:t>Αναφορά Δημιουργού – Όχι Παράγωγα Έργα (CC BY-ND)</a:t>
            </a:r>
            <a:endParaRPr/>
          </a:p>
          <a:p>
            <a:pPr indent="-365125" lvl="1" marL="541338" rtl="0" algn="l">
              <a:lnSpc>
                <a:spcPct val="90000"/>
              </a:lnSpc>
              <a:spcBef>
                <a:spcPts val="500"/>
              </a:spcBef>
              <a:spcAft>
                <a:spcPts val="0"/>
              </a:spcAft>
              <a:buSzPct val="108108"/>
              <a:buFont typeface="Calibri"/>
              <a:buAutoNum type="arabicPeriod"/>
            </a:pPr>
            <a:r>
              <a:rPr lang="en-GB"/>
              <a:t>Αναφορά Δημιουργού – Μη Εμπορική Χρήση (CC BY-NC)</a:t>
            </a:r>
            <a:endParaRPr/>
          </a:p>
          <a:p>
            <a:pPr indent="-365125" lvl="1" marL="541338" rtl="0" algn="l">
              <a:lnSpc>
                <a:spcPct val="90000"/>
              </a:lnSpc>
              <a:spcBef>
                <a:spcPts val="500"/>
              </a:spcBef>
              <a:spcAft>
                <a:spcPts val="0"/>
              </a:spcAft>
              <a:buSzPct val="108108"/>
              <a:buFont typeface="Calibri"/>
              <a:buAutoNum type="arabicPeriod"/>
            </a:pPr>
            <a:r>
              <a:rPr lang="en-GB"/>
              <a:t>Αναφορά Δημιουργού – Μη Εμπορική Χρήση – Παρόμοια Διανομή (CC BY-NC-SA)</a:t>
            </a:r>
            <a:endParaRPr/>
          </a:p>
          <a:p>
            <a:pPr indent="-365125" lvl="1" marL="541338" rtl="0" algn="l">
              <a:lnSpc>
                <a:spcPct val="90000"/>
              </a:lnSpc>
              <a:spcBef>
                <a:spcPts val="500"/>
              </a:spcBef>
              <a:spcAft>
                <a:spcPts val="0"/>
              </a:spcAft>
              <a:buSzPct val="108108"/>
              <a:buFont typeface="Calibri"/>
              <a:buAutoNum type="arabicPeriod"/>
            </a:pPr>
            <a:r>
              <a:rPr lang="en-GB"/>
              <a:t>Αναφορά Δημιουργού – Μη Εμπορική Χρήση – Όχι Παράγωγα Έργα(CC BY-NC-ND)</a:t>
            </a:r>
            <a:endParaRPr/>
          </a:p>
          <a:p>
            <a:pPr indent="0" lvl="0" marL="0" rtl="0" algn="l">
              <a:lnSpc>
                <a:spcPct val="90000"/>
              </a:lnSpc>
              <a:spcBef>
                <a:spcPts val="1000"/>
              </a:spcBef>
              <a:spcAft>
                <a:spcPts val="0"/>
              </a:spcAft>
              <a:buClr>
                <a:schemeClr val="dk1"/>
              </a:buClr>
              <a:buSzPct val="108108"/>
              <a:buNone/>
            </a:pPr>
            <a:r>
              <a:t/>
            </a:r>
            <a:endParaRPr/>
          </a:p>
        </p:txBody>
      </p:sp>
      <p:pic>
        <p:nvPicPr>
          <p:cNvPr id="156" name="Google Shape;156;p7"/>
          <p:cNvPicPr preferRelativeResize="0"/>
          <p:nvPr/>
        </p:nvPicPr>
        <p:blipFill rotWithShape="1">
          <a:blip r:embed="rId5">
            <a:alphaModFix/>
          </a:blip>
          <a:srcRect b="0" l="0" r="0" t="0"/>
          <a:stretch/>
        </p:blipFill>
        <p:spPr>
          <a:xfrm>
            <a:off x="6464261" y="1719648"/>
            <a:ext cx="5182049" cy="38834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GB"/>
              <a:t>Δικαιώματα πνευματικής ιδιοκτησίας (πνευματικά δικαιώματα)</a:t>
            </a:r>
            <a:endParaRPr/>
          </a:p>
        </p:txBody>
      </p:sp>
      <p:pic>
        <p:nvPicPr>
          <p:cNvPr id="163" name="Google Shape;163;p8"/>
          <p:cNvPicPr preferRelativeResize="0"/>
          <p:nvPr>
            <p:ph idx="1" type="body"/>
          </p:nvPr>
        </p:nvPicPr>
        <p:blipFill rotWithShape="1">
          <a:blip r:embed="rId3">
            <a:alphaModFix/>
          </a:blip>
          <a:srcRect b="0" l="0" r="0" t="0"/>
          <a:stretch/>
        </p:blipFill>
        <p:spPr>
          <a:xfrm>
            <a:off x="1126448" y="1690688"/>
            <a:ext cx="4351338" cy="4351338"/>
          </a:xfrm>
          <a:prstGeom prst="rect">
            <a:avLst/>
          </a:prstGeom>
          <a:noFill/>
          <a:ln>
            <a:noFill/>
          </a:ln>
        </p:spPr>
      </p:pic>
      <p:sp>
        <p:nvSpPr>
          <p:cNvPr id="164" name="Google Shape;164;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114300" rtl="0" algn="ctr">
              <a:lnSpc>
                <a:spcPct val="90000"/>
              </a:lnSpc>
              <a:spcBef>
                <a:spcPts val="1000"/>
              </a:spcBef>
              <a:spcAft>
                <a:spcPts val="0"/>
              </a:spcAft>
              <a:buSzPts val="1800"/>
              <a:buNone/>
            </a:pPr>
            <a:r>
              <a:rPr lang="en-GB"/>
              <a:t>Αναφέρεται σε </a:t>
            </a:r>
            <a:r>
              <a:rPr b="1" lang="en-GB"/>
              <a:t>δημιουργίες του νου</a:t>
            </a:r>
            <a:r>
              <a:rPr lang="en-GB"/>
              <a:t>, όπως εφευρέσεις, καλλιτεχνικά έργα, σχέδια, εικόνες κ.λπ.</a:t>
            </a:r>
            <a:endParaRPr/>
          </a:p>
          <a:p>
            <a:pPr indent="0" lvl="0" marL="0" rtl="0" algn="ctr">
              <a:lnSpc>
                <a:spcPct val="90000"/>
              </a:lnSpc>
              <a:spcBef>
                <a:spcPts val="1000"/>
              </a:spcBef>
              <a:spcAft>
                <a:spcPts val="0"/>
              </a:spcAft>
              <a:buClr>
                <a:schemeClr val="dk1"/>
              </a:buClr>
              <a:buSzPts val="2800"/>
              <a:buNone/>
            </a:pPr>
            <a:r>
              <a:t/>
            </a:r>
            <a:endParaRPr/>
          </a:p>
          <a:p>
            <a:pPr indent="0" lvl="0" marL="114300" rtl="0" algn="ctr">
              <a:lnSpc>
                <a:spcPct val="90000"/>
              </a:lnSpc>
              <a:spcBef>
                <a:spcPts val="1000"/>
              </a:spcBef>
              <a:spcAft>
                <a:spcPts val="0"/>
              </a:spcAft>
              <a:buSzPts val="1800"/>
              <a:buNone/>
            </a:pPr>
            <a:r>
              <a:rPr lang="en-GB"/>
              <a:t>Ένας τύπος Πνευματικής Ιδιοκτησίας (IP) είναι τα </a:t>
            </a:r>
            <a:r>
              <a:rPr b="1" lang="en-GB"/>
              <a:t>πνευματικά δικαιώματα</a:t>
            </a:r>
            <a:r>
              <a:rPr lang="en-GB"/>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idx="1" type="body"/>
          </p:nvPr>
        </p:nvSpPr>
        <p:spPr>
          <a:xfrm>
            <a:off x="831908" y="1654444"/>
            <a:ext cx="3932237" cy="381158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SzPct val="100000"/>
              <a:buNone/>
            </a:pPr>
            <a:r>
              <a:rPr lang="en-GB" sz="5200"/>
              <a:t>Κοινοποίηση Ψηφιακού Περιεχομένου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 </a:t>
            </a:r>
            <a:endParaRPr/>
          </a:p>
        </p:txBody>
      </p:sp>
      <p:pic>
        <p:nvPicPr>
          <p:cNvPr id="170" name="Google Shape;170;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72" name="Google Shape;172;p9"/>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73" name="Google Shape;173;p9"/>
          <p:cNvPicPr preferRelativeResize="0"/>
          <p:nvPr>
            <p:ph idx="2" type="pic"/>
          </p:nvPr>
        </p:nvPicPr>
        <p:blipFill rotWithShape="1">
          <a:blip r:embed="rId5">
            <a:alphaModFix/>
          </a:blip>
          <a:srcRect b="10518" l="0" r="0" t="10520"/>
          <a:stretch/>
        </p:blipFill>
        <p:spPr>
          <a:xfrm>
            <a:off x="5772335" y="1127739"/>
            <a:ext cx="5828860" cy="46025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