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HhrL5GcibTm0/2b9yskJxLDC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8"/>
    <p:restoredTop sz="63269"/>
  </p:normalViewPr>
  <p:slideViewPr>
    <p:cSldViewPr snapToGrid="0">
      <p:cViewPr varScale="1">
        <p:scale>
          <a:sx n="65" d="100"/>
          <a:sy n="65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un'istituzione</a:t>
            </a:r>
            <a:r>
              <a:rPr lang="en-GB" dirty="0"/>
              <a:t> GLAM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voler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? La </a:t>
            </a:r>
            <a:r>
              <a:rPr lang="en-GB" dirty="0" err="1"/>
              <a:t>condivisione</a:t>
            </a:r>
            <a:r>
              <a:rPr lang="en-GB" dirty="0"/>
              <a:t> di </a:t>
            </a:r>
            <a:r>
              <a:rPr lang="en-GB" dirty="0" err="1"/>
              <a:t>contenuti</a:t>
            </a:r>
            <a:r>
              <a:rPr lang="en-GB" dirty="0"/>
              <a:t> online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ottimo</a:t>
            </a:r>
            <a:r>
              <a:rPr lang="en-GB" dirty="0"/>
              <a:t> modo per </a:t>
            </a:r>
            <a:r>
              <a:rPr lang="en-GB" dirty="0" err="1"/>
              <a:t>coinvolgere</a:t>
            </a:r>
            <a:r>
              <a:rPr lang="en-GB" dirty="0"/>
              <a:t> il </a:t>
            </a:r>
            <a:r>
              <a:rPr lang="en-GB" dirty="0" err="1"/>
              <a:t>pubblico</a:t>
            </a:r>
            <a:r>
              <a:rPr lang="en-GB" dirty="0"/>
              <a:t> e </a:t>
            </a:r>
            <a:r>
              <a:rPr lang="en-GB" dirty="0" err="1"/>
              <a:t>attirarne</a:t>
            </a:r>
            <a:r>
              <a:rPr lang="en-GB" dirty="0"/>
              <a:t> di nuovo. Una buona </a:t>
            </a:r>
            <a:r>
              <a:rPr lang="en-GB" dirty="0" err="1"/>
              <a:t>presenza</a:t>
            </a:r>
            <a:r>
              <a:rPr lang="en-GB" dirty="0"/>
              <a:t> online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aiutarli</a:t>
            </a:r>
            <a:r>
              <a:rPr lang="en-GB" dirty="0"/>
              <a:t> a </a:t>
            </a:r>
            <a:r>
              <a:rPr lang="en-GB" dirty="0" err="1"/>
              <a:t>promuovere</a:t>
            </a:r>
            <a:r>
              <a:rPr lang="en-GB" dirty="0"/>
              <a:t> il loro </a:t>
            </a:r>
            <a:r>
              <a:rPr lang="en-GB" dirty="0" err="1"/>
              <a:t>lavoro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loro </a:t>
            </a:r>
            <a:r>
              <a:rPr lang="en-GB" dirty="0" err="1"/>
              <a:t>eventi</a:t>
            </a:r>
            <a:r>
              <a:rPr lang="en-GB" dirty="0"/>
              <a:t>, a </a:t>
            </a:r>
            <a:r>
              <a:rPr lang="en-GB" dirty="0" err="1"/>
              <a:t>raggiungere</a:t>
            </a:r>
            <a:r>
              <a:rPr lang="en-GB" dirty="0"/>
              <a:t> </a:t>
            </a:r>
            <a:r>
              <a:rPr lang="en-GB" dirty="0" err="1"/>
              <a:t>visitatori</a:t>
            </a:r>
            <a:r>
              <a:rPr lang="en-GB" dirty="0"/>
              <a:t> e </a:t>
            </a:r>
            <a:r>
              <a:rPr lang="en-GB" dirty="0" err="1"/>
              <a:t>ricercatori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altrimenti</a:t>
            </a:r>
            <a:r>
              <a:rPr lang="en-GB" dirty="0"/>
              <a:t> </a:t>
            </a:r>
            <a:r>
              <a:rPr lang="en-GB" dirty="0" err="1"/>
              <a:t>visitare</a:t>
            </a:r>
            <a:r>
              <a:rPr lang="en-GB" dirty="0"/>
              <a:t> le loro </a:t>
            </a:r>
            <a:r>
              <a:rPr lang="en-GB" dirty="0" err="1"/>
              <a:t>collezioni</a:t>
            </a:r>
            <a:r>
              <a:rPr lang="en-GB" dirty="0"/>
              <a:t> e a </a:t>
            </a:r>
            <a:r>
              <a:rPr lang="en-GB" dirty="0" err="1"/>
              <a:t>ottenere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utili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Quando</a:t>
            </a:r>
            <a:r>
              <a:rPr lang="en-GB" dirty="0"/>
              <a:t> un </a:t>
            </a:r>
            <a:r>
              <a:rPr lang="en-GB" dirty="0" err="1"/>
              <a:t>professionista</a:t>
            </a:r>
            <a:r>
              <a:rPr lang="en-GB" dirty="0"/>
              <a:t> GLAM </a:t>
            </a:r>
            <a:r>
              <a:rPr lang="en-GB" dirty="0" err="1"/>
              <a:t>vuole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un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,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tenere</a:t>
            </a:r>
            <a:r>
              <a:rPr lang="en-GB" dirty="0"/>
              <a:t> </a:t>
            </a:r>
            <a:r>
              <a:rPr lang="en-GB" dirty="0" err="1"/>
              <a:t>conto</a:t>
            </a:r>
            <a:r>
              <a:rPr lang="en-GB" dirty="0"/>
              <a:t> di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a </a:t>
            </a:r>
            <a:r>
              <a:rPr lang="en-GB" dirty="0" err="1"/>
              <a:t>seconda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voglia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il proprio </a:t>
            </a:r>
            <a:r>
              <a:rPr lang="en-GB" dirty="0" err="1"/>
              <a:t>contenuto</a:t>
            </a:r>
            <a:r>
              <a:rPr lang="en-GB" dirty="0"/>
              <a:t> o </a:t>
            </a:r>
            <a:r>
              <a:rPr lang="en-GB" dirty="0" err="1"/>
              <a:t>quello</a:t>
            </a:r>
            <a:r>
              <a:rPr lang="en-GB" dirty="0"/>
              <a:t> di </a:t>
            </a:r>
            <a:r>
              <a:rPr lang="en-GB" dirty="0" err="1"/>
              <a:t>qualcun</a:t>
            </a:r>
            <a:r>
              <a:rPr lang="en-GB" dirty="0"/>
              <a:t> </a:t>
            </a:r>
            <a:r>
              <a:rPr lang="en-GB" dirty="0" err="1"/>
              <a:t>altro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Quando</a:t>
            </a:r>
            <a:r>
              <a:rPr lang="en-GB" dirty="0"/>
              <a:t> un </a:t>
            </a:r>
            <a:r>
              <a:rPr lang="en-GB" dirty="0" err="1"/>
              <a:t>professionista</a:t>
            </a:r>
            <a:r>
              <a:rPr lang="en-GB" dirty="0"/>
              <a:t> GLAM </a:t>
            </a:r>
            <a:r>
              <a:rPr lang="en-GB" dirty="0" err="1"/>
              <a:t>vuole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,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decidere</a:t>
            </a:r>
            <a:r>
              <a:rPr lang="en-GB" dirty="0"/>
              <a:t> se </a:t>
            </a:r>
            <a:r>
              <a:rPr lang="en-GB" dirty="0" err="1"/>
              <a:t>vuole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siano</a:t>
            </a:r>
            <a:r>
              <a:rPr lang="en-GB" dirty="0"/>
              <a:t> </a:t>
            </a:r>
            <a:r>
              <a:rPr lang="en-GB" dirty="0" err="1"/>
              <a:t>liberamente</a:t>
            </a:r>
            <a:r>
              <a:rPr lang="en-GB" dirty="0"/>
              <a:t> </a:t>
            </a:r>
            <a:r>
              <a:rPr lang="en-GB" dirty="0" err="1"/>
              <a:t>accessibili</a:t>
            </a:r>
            <a:r>
              <a:rPr lang="en-GB" dirty="0"/>
              <a:t> a tutti per </a:t>
            </a:r>
            <a:r>
              <a:rPr lang="en-GB" dirty="0" err="1"/>
              <a:t>l'uso</a:t>
            </a:r>
            <a:r>
              <a:rPr lang="en-GB" dirty="0"/>
              <a:t> e la </a:t>
            </a:r>
            <a:r>
              <a:rPr lang="en-GB" dirty="0" err="1"/>
              <a:t>condivisione</a:t>
            </a:r>
            <a:r>
              <a:rPr lang="en-GB" dirty="0"/>
              <a:t> o se </a:t>
            </a:r>
            <a:r>
              <a:rPr lang="en-GB" dirty="0" err="1"/>
              <a:t>vuole</a:t>
            </a:r>
            <a:r>
              <a:rPr lang="en-GB" dirty="0"/>
              <a:t> </a:t>
            </a:r>
            <a:r>
              <a:rPr lang="en-GB" dirty="0" err="1"/>
              <a:t>applicare</a:t>
            </a:r>
            <a:r>
              <a:rPr lang="en-GB" dirty="0"/>
              <a:t> il copyright.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Se </a:t>
            </a:r>
            <a:r>
              <a:rPr lang="en-GB" dirty="0" err="1"/>
              <a:t>decidono</a:t>
            </a:r>
            <a:r>
              <a:rPr lang="en-GB" dirty="0"/>
              <a:t> di </a:t>
            </a:r>
            <a:r>
              <a:rPr lang="en-GB" dirty="0" err="1"/>
              <a:t>applicare</a:t>
            </a:r>
            <a:r>
              <a:rPr lang="en-GB" dirty="0"/>
              <a:t> il copyright,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stabilire</a:t>
            </a:r>
            <a:r>
              <a:rPr lang="en-GB" dirty="0"/>
              <a:t> quale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preferiscono</a:t>
            </a:r>
            <a:r>
              <a:rPr lang="en-GB" dirty="0"/>
              <a:t>. La prima </a:t>
            </a:r>
            <a:r>
              <a:rPr lang="en-GB" dirty="0" err="1"/>
              <a:t>opzione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la </a:t>
            </a:r>
            <a:r>
              <a:rPr lang="en-GB" dirty="0" err="1"/>
              <a:t>licenza</a:t>
            </a:r>
            <a:r>
              <a:rPr lang="en-GB" dirty="0"/>
              <a:t> di copyright standard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garantisce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esclusivi</a:t>
            </a:r>
            <a:r>
              <a:rPr lang="en-GB" dirty="0"/>
              <a:t> sui </a:t>
            </a:r>
            <a:r>
              <a:rPr lang="en-GB" dirty="0" err="1"/>
              <a:t>contenuti</a:t>
            </a:r>
            <a:r>
              <a:rPr lang="en-GB" dirty="0"/>
              <a:t>. Una </a:t>
            </a:r>
            <a:r>
              <a:rPr lang="en-GB" dirty="0" err="1"/>
              <a:t>licenza</a:t>
            </a:r>
            <a:r>
              <a:rPr lang="en-GB" dirty="0"/>
              <a:t> di copyright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all'utente</a:t>
            </a:r>
            <a:r>
              <a:rPr lang="en-GB" dirty="0"/>
              <a:t> </a:t>
            </a:r>
            <a:r>
              <a:rPr lang="en-GB" dirty="0" err="1"/>
              <a:t>l'autorizzazione</a:t>
            </a:r>
            <a:r>
              <a:rPr lang="en-GB" dirty="0"/>
              <a:t> a </a:t>
            </a: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un'opera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proprietario</a:t>
            </a:r>
            <a:r>
              <a:rPr lang="en-GB" dirty="0"/>
              <a:t> del copyright, di </a:t>
            </a:r>
            <a:r>
              <a:rPr lang="en-GB" dirty="0" err="1"/>
              <a:t>solito</a:t>
            </a:r>
            <a:r>
              <a:rPr lang="en-GB" dirty="0"/>
              <a:t> in </a:t>
            </a:r>
            <a:r>
              <a:rPr lang="en-GB" dirty="0" err="1"/>
              <a:t>cambio</a:t>
            </a:r>
            <a:r>
              <a:rPr lang="en-GB" dirty="0"/>
              <a:t> di un </a:t>
            </a:r>
            <a:r>
              <a:rPr lang="en-GB" dirty="0" err="1"/>
              <a:t>pagamento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La </a:t>
            </a:r>
            <a:r>
              <a:rPr lang="en-GB" dirty="0" err="1"/>
              <a:t>seconda</a:t>
            </a:r>
            <a:r>
              <a:rPr lang="en-GB" dirty="0"/>
              <a:t> </a:t>
            </a:r>
            <a:r>
              <a:rPr lang="en-GB" dirty="0" err="1"/>
              <a:t>opzione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rappresentata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licenze</a:t>
            </a:r>
            <a:r>
              <a:rPr lang="en-GB" dirty="0"/>
              <a:t> Creative Commons,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offrono</a:t>
            </a:r>
            <a:r>
              <a:rPr lang="en-GB" dirty="0"/>
              <a:t> a tutti,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singoli</a:t>
            </a:r>
            <a:r>
              <a:rPr lang="en-GB" dirty="0"/>
              <a:t> </a:t>
            </a:r>
            <a:r>
              <a:rPr lang="en-GB" dirty="0" err="1"/>
              <a:t>creatori</a:t>
            </a:r>
            <a:r>
              <a:rPr lang="en-GB" dirty="0"/>
              <a:t> alle </a:t>
            </a:r>
            <a:r>
              <a:rPr lang="en-GB" dirty="0" err="1"/>
              <a:t>grandi</a:t>
            </a:r>
            <a:r>
              <a:rPr lang="en-GB" dirty="0"/>
              <a:t> </a:t>
            </a:r>
            <a:r>
              <a:rPr lang="en-GB" dirty="0" err="1"/>
              <a:t>istituzioni</a:t>
            </a:r>
            <a:r>
              <a:rPr lang="en-GB" dirty="0"/>
              <a:t>, un modo </a:t>
            </a:r>
            <a:r>
              <a:rPr lang="en-GB" dirty="0" err="1"/>
              <a:t>standardizzato</a:t>
            </a:r>
            <a:r>
              <a:rPr lang="en-GB" dirty="0"/>
              <a:t> per </a:t>
            </a:r>
            <a:r>
              <a:rPr lang="en-GB" dirty="0" err="1"/>
              <a:t>concedere</a:t>
            </a:r>
            <a:r>
              <a:rPr lang="en-GB" dirty="0"/>
              <a:t> al </a:t>
            </a:r>
            <a:r>
              <a:rPr lang="en-GB" dirty="0" err="1"/>
              <a:t>pubblico</a:t>
            </a:r>
            <a:r>
              <a:rPr lang="en-GB" dirty="0"/>
              <a:t> il </a:t>
            </a:r>
            <a:r>
              <a:rPr lang="en-GB" dirty="0" err="1"/>
              <a:t>permesso</a:t>
            </a:r>
            <a:r>
              <a:rPr lang="en-GB" dirty="0"/>
              <a:t> di </a:t>
            </a:r>
            <a:r>
              <a:rPr lang="en-GB" dirty="0" err="1"/>
              <a:t>utilizzare</a:t>
            </a:r>
            <a:r>
              <a:rPr lang="en-GB" dirty="0"/>
              <a:t> le </a:t>
            </a:r>
            <a:r>
              <a:rPr lang="en-GB" dirty="0" err="1"/>
              <a:t>proprie</a:t>
            </a:r>
            <a:r>
              <a:rPr lang="en-GB" dirty="0"/>
              <a:t> opere creative in base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copyright.</a:t>
            </a:r>
            <a:endParaRPr dirty="0"/>
          </a:p>
        </p:txBody>
      </p:sp>
      <p:sp>
        <p:nvSpPr>
          <p:cNvPr id="221" name="Google Shape;22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Quando</a:t>
            </a:r>
            <a:r>
              <a:rPr lang="en-GB" dirty="0"/>
              <a:t> un </a:t>
            </a:r>
            <a:r>
              <a:rPr lang="en-GB" dirty="0" err="1"/>
              <a:t>professionista</a:t>
            </a:r>
            <a:r>
              <a:rPr lang="en-GB" dirty="0"/>
              <a:t> GLAM </a:t>
            </a:r>
            <a:r>
              <a:rPr lang="en-GB" dirty="0" err="1"/>
              <a:t>applica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termini di </a:t>
            </a:r>
            <a:r>
              <a:rPr lang="en-GB" dirty="0" err="1"/>
              <a:t>licenza</a:t>
            </a:r>
            <a:r>
              <a:rPr lang="en-GB" dirty="0"/>
              <a:t> per </a:t>
            </a:r>
            <a:r>
              <a:rPr lang="en-GB" dirty="0" err="1"/>
              <a:t>proteggere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,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comunicarli</a:t>
            </a:r>
            <a:r>
              <a:rPr lang="en-GB" dirty="0"/>
              <a:t> al proprio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utilizzando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simboli</a:t>
            </a:r>
            <a:r>
              <a:rPr lang="en-GB" dirty="0"/>
              <a:t> di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appropriati</a:t>
            </a:r>
            <a:r>
              <a:rPr lang="en-GB" dirty="0"/>
              <a:t> o </a:t>
            </a:r>
            <a:r>
              <a:rPr lang="en-GB" dirty="0" err="1"/>
              <a:t>fornendo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dichiarazione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Inoltre</a:t>
            </a:r>
            <a:r>
              <a:rPr lang="en-GB" dirty="0"/>
              <a:t>,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monitorare</a:t>
            </a:r>
            <a:r>
              <a:rPr lang="en-GB" dirty="0"/>
              <a:t> </a:t>
            </a:r>
            <a:r>
              <a:rPr lang="en-GB" dirty="0" err="1"/>
              <a:t>l'utilizzo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per </a:t>
            </a:r>
            <a:r>
              <a:rPr lang="en-GB" dirty="0" err="1"/>
              <a:t>identificare</a:t>
            </a:r>
            <a:r>
              <a:rPr lang="en-GB" dirty="0"/>
              <a:t> </a:t>
            </a:r>
            <a:r>
              <a:rPr lang="en-GB" dirty="0" err="1"/>
              <a:t>potenziali</a:t>
            </a:r>
            <a:r>
              <a:rPr lang="en-GB" dirty="0"/>
              <a:t> </a:t>
            </a:r>
            <a:r>
              <a:rPr lang="en-GB" dirty="0" err="1"/>
              <a:t>violazioni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termini di </a:t>
            </a:r>
            <a:r>
              <a:rPr lang="en-GB" dirty="0" err="1"/>
              <a:t>licenza</a:t>
            </a:r>
            <a:r>
              <a:rPr lang="en-GB" dirty="0"/>
              <a:t>, </a:t>
            </a:r>
            <a:r>
              <a:rPr lang="en-GB" dirty="0" err="1"/>
              <a:t>utilizzando</a:t>
            </a:r>
            <a:r>
              <a:rPr lang="en-GB" dirty="0"/>
              <a:t> il watermarking </a:t>
            </a:r>
            <a:r>
              <a:rPr lang="en-GB" dirty="0" err="1"/>
              <a:t>digitale</a:t>
            </a:r>
            <a:r>
              <a:rPr lang="en-GB" dirty="0"/>
              <a:t> o </a:t>
            </a:r>
            <a:r>
              <a:rPr lang="en-GB" dirty="0" err="1"/>
              <a:t>chiedendo</a:t>
            </a:r>
            <a:r>
              <a:rPr lang="en-GB" dirty="0"/>
              <a:t> al </a:t>
            </a:r>
            <a:r>
              <a:rPr lang="en-GB" dirty="0" err="1"/>
              <a:t>pubblico</a:t>
            </a:r>
            <a:r>
              <a:rPr lang="en-GB" dirty="0"/>
              <a:t> di </a:t>
            </a:r>
            <a:r>
              <a:rPr lang="en-GB" dirty="0" err="1"/>
              <a:t>segnalare</a:t>
            </a:r>
            <a:r>
              <a:rPr lang="en-GB" dirty="0"/>
              <a:t> le </a:t>
            </a:r>
            <a:r>
              <a:rPr lang="en-GB" dirty="0" err="1"/>
              <a:t>violazioni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tratta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 un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di cui non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proprietari</a:t>
            </a:r>
            <a:r>
              <a:rPr lang="en-GB" dirty="0"/>
              <a:t>, </a:t>
            </a:r>
            <a:r>
              <a:rPr lang="en-GB" dirty="0" err="1"/>
              <a:t>occorre</a:t>
            </a:r>
            <a:r>
              <a:rPr lang="en-GB" dirty="0"/>
              <a:t> </a:t>
            </a:r>
            <a:r>
              <a:rPr lang="en-GB" dirty="0" err="1"/>
              <a:t>verificare</a:t>
            </a:r>
            <a:r>
              <a:rPr lang="en-GB" dirty="0"/>
              <a:t> se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protetto</a:t>
            </a:r>
            <a:r>
              <a:rPr lang="en-GB" dirty="0"/>
              <a:t> da copyright. Se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effettivamente</a:t>
            </a:r>
            <a:r>
              <a:rPr lang="en-GB" dirty="0"/>
              <a:t> </a:t>
            </a:r>
            <a:r>
              <a:rPr lang="en-GB" dirty="0" err="1"/>
              <a:t>protetto</a:t>
            </a:r>
            <a:r>
              <a:rPr lang="en-GB" dirty="0"/>
              <a:t> da copyright,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identificare</a:t>
            </a:r>
            <a:r>
              <a:rPr lang="en-GB" dirty="0"/>
              <a:t> il </a:t>
            </a:r>
            <a:r>
              <a:rPr lang="en-GB" dirty="0" err="1"/>
              <a:t>tipo</a:t>
            </a:r>
            <a:r>
              <a:rPr lang="en-GB" dirty="0"/>
              <a:t> di copyright </a:t>
            </a:r>
            <a:r>
              <a:rPr lang="en-GB" dirty="0" err="1"/>
              <a:t>utilizzato</a:t>
            </a:r>
            <a:r>
              <a:rPr lang="en-GB" dirty="0"/>
              <a:t> e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fare con il </a:t>
            </a:r>
            <a:r>
              <a:rPr lang="en-GB" dirty="0" err="1"/>
              <a:t>contenuto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61" name="Google Shape;2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L'obiettivo</a:t>
            </a:r>
            <a:r>
              <a:rPr lang="en-GB" dirty="0"/>
              <a:t> di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discenti</a:t>
            </a:r>
            <a:r>
              <a:rPr lang="en-GB" dirty="0"/>
              <a:t> </a:t>
            </a:r>
            <a:r>
              <a:rPr lang="en-GB" dirty="0" err="1"/>
              <a:t>comprendano</a:t>
            </a:r>
            <a:r>
              <a:rPr lang="en-GB" dirty="0"/>
              <a:t> come </a:t>
            </a:r>
            <a:r>
              <a:rPr lang="en-GB" dirty="0" err="1"/>
              <a:t>utilizzare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</a:t>
            </a:r>
            <a:r>
              <a:rPr lang="en-GB" dirty="0" err="1"/>
              <a:t>legale</a:t>
            </a:r>
            <a:r>
              <a:rPr lang="en-GB" dirty="0"/>
              <a:t> ed </a:t>
            </a:r>
            <a:r>
              <a:rPr lang="en-GB" dirty="0" err="1"/>
              <a:t>etico</a:t>
            </a:r>
            <a:r>
              <a:rPr lang="en-GB" dirty="0"/>
              <a:t> e </a:t>
            </a:r>
            <a:r>
              <a:rPr lang="en-GB" dirty="0" err="1"/>
              <a:t>imparino</a:t>
            </a:r>
            <a:r>
              <a:rPr lang="en-GB" dirty="0"/>
              <a:t> dove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materiale</a:t>
            </a:r>
            <a:r>
              <a:rPr lang="en-GB" dirty="0"/>
              <a:t> online </a:t>
            </a:r>
            <a:r>
              <a:rPr lang="en-GB" dirty="0" err="1"/>
              <a:t>gratuito</a:t>
            </a:r>
            <a:r>
              <a:rPr lang="en-GB" dirty="0"/>
              <a:t> da </a:t>
            </a:r>
            <a:r>
              <a:rPr lang="en-GB" dirty="0" err="1"/>
              <a:t>utilizzare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 </a:t>
            </a:r>
            <a:r>
              <a:rPr lang="en-GB" dirty="0" err="1"/>
              <a:t>termine</a:t>
            </a:r>
            <a:r>
              <a:rPr lang="en-GB" dirty="0"/>
              <a:t> di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utilizzare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da </a:t>
            </a:r>
            <a:r>
              <a:rPr lang="en-GB" dirty="0" err="1"/>
              <a:t>rispettare</a:t>
            </a:r>
            <a:r>
              <a:rPr lang="en-GB" dirty="0"/>
              <a:t> il </a:t>
            </a:r>
            <a:r>
              <a:rPr lang="en-GB" dirty="0" err="1"/>
              <a:t>proprietario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e di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gratuito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Internet.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 </a:t>
            </a:r>
            <a:r>
              <a:rPr lang="en-GB" dirty="0" err="1"/>
              <a:t>foto</a:t>
            </a:r>
            <a:r>
              <a:rPr lang="en-GB" dirty="0"/>
              <a:t> di </a:t>
            </a:r>
            <a:r>
              <a:rPr lang="en-GB" dirty="0" err="1"/>
              <a:t>dominio</a:t>
            </a:r>
            <a:r>
              <a:rPr lang="en-GB" dirty="0"/>
              <a:t> </a:t>
            </a:r>
            <a:r>
              <a:rPr lang="en-GB" dirty="0" err="1"/>
              <a:t>pubblico</a:t>
            </a:r>
            <a:r>
              <a:rPr lang="en-GB" dirty="0"/>
              <a:t> non </a:t>
            </a:r>
            <a:r>
              <a:rPr lang="en-GB" dirty="0" err="1"/>
              <a:t>protette</a:t>
            </a:r>
            <a:r>
              <a:rPr lang="en-GB" dirty="0"/>
              <a:t> da copyright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trovano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siti</a:t>
            </a:r>
            <a:r>
              <a:rPr lang="en-GB" dirty="0"/>
              <a:t> web come Wikimedia Commons o </a:t>
            </a:r>
            <a:r>
              <a:rPr lang="en-GB" dirty="0" err="1"/>
              <a:t>Pexels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81" name="Google Shape;28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Unsplash, Freepik and Pixabay are some of the websites that offer free photos that are under Creative Commons licenses.</a:t>
            </a:r>
            <a:endParaRPr/>
          </a:p>
        </p:txBody>
      </p:sp>
      <p:sp>
        <p:nvSpPr>
          <p:cNvPr id="292" name="Google Shape;2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Per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riguarda</a:t>
            </a:r>
            <a:r>
              <a:rPr lang="en-GB" dirty="0"/>
              <a:t> </a:t>
            </a:r>
            <a:r>
              <a:rPr lang="en-GB" dirty="0" err="1"/>
              <a:t>l'audio</a:t>
            </a:r>
            <a:r>
              <a:rPr lang="en-GB" dirty="0"/>
              <a:t>, Free Music Public Domain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sito</a:t>
            </a:r>
            <a:r>
              <a:rPr lang="en-GB" dirty="0"/>
              <a:t> web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l'utilizzo</a:t>
            </a:r>
            <a:r>
              <a:rPr lang="en-GB" dirty="0"/>
              <a:t> di musica royalty free per video </a:t>
            </a:r>
            <a:r>
              <a:rPr lang="en-GB" dirty="0" err="1"/>
              <a:t>su</a:t>
            </a:r>
            <a:r>
              <a:rPr lang="en-GB" dirty="0"/>
              <a:t> YouTube, musica di </a:t>
            </a:r>
            <a:r>
              <a:rPr lang="en-GB" dirty="0" err="1"/>
              <a:t>sottofondo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r>
              <a:rPr lang="en-GB" dirty="0"/>
              <a:t> o per </a:t>
            </a:r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/>
              <a:t>.</a:t>
            </a:r>
            <a:endParaRPr dirty="0"/>
          </a:p>
        </p:txBody>
      </p:sp>
      <p:sp>
        <p:nvSpPr>
          <p:cNvPr id="304" name="Google Shape;30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Internet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pieno</a:t>
            </a:r>
            <a:r>
              <a:rPr lang="en-GB" dirty="0"/>
              <a:t> di </a:t>
            </a:r>
            <a:r>
              <a:rPr lang="en-GB" dirty="0" err="1"/>
              <a:t>contenuti</a:t>
            </a:r>
            <a:r>
              <a:rPr lang="en-GB" dirty="0"/>
              <a:t>. </a:t>
            </a:r>
            <a:r>
              <a:rPr lang="en-GB" dirty="0" err="1"/>
              <a:t>Tuttavia</a:t>
            </a:r>
            <a:r>
              <a:rPr lang="en-GB" dirty="0"/>
              <a:t>, </a:t>
            </a:r>
            <a:r>
              <a:rPr lang="en-GB" dirty="0" err="1"/>
              <a:t>questo</a:t>
            </a:r>
            <a:r>
              <a:rPr lang="en-GB" dirty="0"/>
              <a:t> non </a:t>
            </a:r>
            <a:r>
              <a:rPr lang="en-GB" dirty="0" err="1"/>
              <a:t>significa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possiamo</a:t>
            </a:r>
            <a:r>
              <a:rPr lang="en-GB" dirty="0"/>
              <a:t> </a:t>
            </a:r>
            <a:r>
              <a:rPr lang="en-GB" dirty="0" err="1"/>
              <a:t>utilizzarli</a:t>
            </a:r>
            <a:r>
              <a:rPr lang="en-GB" dirty="0"/>
              <a:t> senza </a:t>
            </a:r>
            <a:r>
              <a:rPr lang="en-GB" dirty="0" err="1"/>
              <a:t>seguire</a:t>
            </a:r>
            <a:r>
              <a:rPr lang="en-GB" dirty="0"/>
              <a:t> alcuna </a:t>
            </a:r>
            <a:r>
              <a:rPr lang="en-GB" dirty="0" err="1"/>
              <a:t>regola</a:t>
            </a:r>
            <a:r>
              <a:rPr lang="en-GB" dirty="0"/>
              <a:t>. </a:t>
            </a:r>
            <a:r>
              <a:rPr lang="en-GB" dirty="0" err="1"/>
              <a:t>Sebbene</a:t>
            </a:r>
            <a:r>
              <a:rPr lang="en-GB" dirty="0"/>
              <a:t>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siano</a:t>
            </a:r>
            <a:r>
              <a:rPr lang="en-GB" dirty="0"/>
              <a:t> </a:t>
            </a:r>
            <a:r>
              <a:rPr lang="en-GB" dirty="0" err="1"/>
              <a:t>liberi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utilizzati</a:t>
            </a:r>
            <a:r>
              <a:rPr lang="en-GB" dirty="0"/>
              <a:t> senza </a:t>
            </a:r>
            <a:r>
              <a:rPr lang="en-GB" dirty="0" err="1"/>
              <a:t>alcun</a:t>
            </a:r>
            <a:r>
              <a:rPr lang="en-GB" dirty="0"/>
              <a:t> </a:t>
            </a:r>
            <a:r>
              <a:rPr lang="en-GB" dirty="0" err="1"/>
              <a:t>obbligo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dell'utente</a:t>
            </a:r>
            <a:r>
              <a:rPr lang="en-GB" dirty="0"/>
              <a:t> e </a:t>
            </a:r>
            <a:r>
              <a:rPr lang="en-GB" dirty="0" err="1"/>
              <a:t>facciano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, vi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protetti</a:t>
            </a:r>
            <a:r>
              <a:rPr lang="en-GB" dirty="0"/>
              <a:t> da </a:t>
            </a:r>
            <a:r>
              <a:rPr lang="en-GB" dirty="0" err="1"/>
              <a:t>licenze</a:t>
            </a:r>
            <a:r>
              <a:rPr lang="en-GB" dirty="0"/>
              <a:t> creative commons o da copyright.</a:t>
            </a: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riferisce</a:t>
            </a:r>
            <a:r>
              <a:rPr lang="en-GB" dirty="0"/>
              <a:t> a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creativi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protetti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, il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significa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chiunque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utilizzarli</a:t>
            </a:r>
            <a:r>
              <a:rPr lang="en-GB" dirty="0"/>
              <a:t> senza </a:t>
            </a:r>
            <a:r>
              <a:rPr lang="en-GB" dirty="0" err="1"/>
              <a:t>ottenere</a:t>
            </a:r>
            <a:r>
              <a:rPr lang="en-GB" dirty="0"/>
              <a:t> il </a:t>
            </a:r>
            <a:r>
              <a:rPr lang="en-GB" dirty="0" err="1"/>
              <a:t>permesso</a:t>
            </a:r>
            <a:r>
              <a:rPr lang="en-GB" dirty="0"/>
              <a:t>. </a:t>
            </a:r>
            <a:r>
              <a:rPr lang="en-GB" dirty="0" err="1"/>
              <a:t>Tuttavia</a:t>
            </a:r>
            <a:r>
              <a:rPr lang="en-GB" dirty="0"/>
              <a:t>, </a:t>
            </a:r>
            <a:r>
              <a:rPr lang="en-GB" dirty="0" err="1"/>
              <a:t>nessuno</a:t>
            </a:r>
            <a:r>
              <a:rPr lang="en-GB" dirty="0"/>
              <a:t> </a:t>
            </a:r>
            <a:r>
              <a:rPr lang="en-GB" dirty="0" err="1"/>
              <a:t>potrà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proprietario</a:t>
            </a:r>
            <a:r>
              <a:rPr lang="en-GB" dirty="0"/>
              <a:t> di </a:t>
            </a:r>
            <a:r>
              <a:rPr lang="en-GB" dirty="0" err="1"/>
              <a:t>un'opera</a:t>
            </a:r>
            <a:r>
              <a:rPr lang="en-GB" dirty="0"/>
              <a:t> di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D'altra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,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protetti</a:t>
            </a:r>
            <a:r>
              <a:rPr lang="en-GB" dirty="0"/>
              <a:t> da </a:t>
            </a:r>
            <a:r>
              <a:rPr lang="en-GB" dirty="0" err="1"/>
              <a:t>licenze</a:t>
            </a:r>
            <a:r>
              <a:rPr lang="en-GB" dirty="0"/>
              <a:t> creative </a:t>
            </a:r>
            <a:r>
              <a:rPr lang="en-GB" dirty="0" err="1"/>
              <a:t>comuni</a:t>
            </a:r>
            <a:r>
              <a:rPr lang="en-GB" dirty="0"/>
              <a:t>. Si </a:t>
            </a:r>
            <a:r>
              <a:rPr lang="en-GB" dirty="0" err="1"/>
              <a:t>tratta</a:t>
            </a:r>
            <a:r>
              <a:rPr lang="en-GB" dirty="0"/>
              <a:t> di </a:t>
            </a:r>
            <a:r>
              <a:rPr lang="en-GB" dirty="0" err="1"/>
              <a:t>licenze</a:t>
            </a:r>
            <a:r>
              <a:rPr lang="en-GB" dirty="0"/>
              <a:t> </a:t>
            </a:r>
            <a:r>
              <a:rPr lang="en-GB" dirty="0" err="1"/>
              <a:t>pubbliche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indicano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fare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Esistono</a:t>
            </a:r>
            <a:r>
              <a:rPr lang="en-GB" dirty="0"/>
              <a:t> 6 tipi di </a:t>
            </a:r>
            <a:r>
              <a:rPr lang="en-GB" dirty="0" err="1"/>
              <a:t>licenze</a:t>
            </a:r>
            <a:r>
              <a:rPr lang="en-GB" dirty="0"/>
              <a:t> Creative Commons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determinano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permessi</a:t>
            </a:r>
            <a:r>
              <a:rPr lang="en-GB" dirty="0"/>
              <a:t> di </a:t>
            </a:r>
            <a:r>
              <a:rPr lang="en-GB" dirty="0" err="1"/>
              <a:t>utilizzo</a:t>
            </a:r>
            <a:r>
              <a:rPr lang="en-GB" dirty="0"/>
              <a:t> e </a:t>
            </a:r>
            <a:r>
              <a:rPr lang="en-GB" dirty="0" err="1"/>
              <a:t>condivisione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. </a:t>
            </a:r>
            <a:r>
              <a:rPr lang="en-GB" dirty="0" err="1"/>
              <a:t>Saranno</a:t>
            </a:r>
            <a:r>
              <a:rPr lang="en-GB" dirty="0"/>
              <a:t> </a:t>
            </a:r>
            <a:r>
              <a:rPr lang="en-GB" dirty="0" err="1"/>
              <a:t>spiegate</a:t>
            </a:r>
            <a:r>
              <a:rPr lang="en-GB" dirty="0"/>
              <a:t> in </a:t>
            </a:r>
            <a:r>
              <a:rPr lang="en-GB" dirty="0" err="1"/>
              <a:t>dettaglio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prossima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copyright.</a:t>
            </a:r>
            <a:endParaRPr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stesso</a:t>
            </a:r>
            <a:r>
              <a:rPr lang="en-GB" dirty="0"/>
              <a:t> modo, le </a:t>
            </a:r>
            <a:r>
              <a:rPr lang="en-GB" dirty="0" err="1"/>
              <a:t>creazioni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mente</a:t>
            </a:r>
            <a:r>
              <a:rPr lang="en-GB" dirty="0"/>
              <a:t> come le </a:t>
            </a:r>
            <a:r>
              <a:rPr lang="en-GB" dirty="0" err="1"/>
              <a:t>invenzioni</a:t>
            </a:r>
            <a:r>
              <a:rPr lang="en-GB" dirty="0"/>
              <a:t>, le opere </a:t>
            </a:r>
            <a:r>
              <a:rPr lang="en-GB" dirty="0" err="1"/>
              <a:t>artistiche</a:t>
            </a:r>
            <a:r>
              <a:rPr lang="en-GB" dirty="0"/>
              <a:t> o le </a:t>
            </a:r>
            <a:r>
              <a:rPr lang="en-GB" dirty="0" err="1"/>
              <a:t>immagini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protette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di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. Un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ommons.wikimedia.org/wiki/Main_Pag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hyperlink" Target="https://www.pexel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unsplash.com/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pixabay.com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musicpublicdomain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advice/0/how-do-you-control-digital-content-rights-skills-digital-publishing" TargetMode="External"/><Relationship Id="rId3" Type="http://schemas.openxmlformats.org/officeDocument/2006/relationships/hyperlink" Target="https://fairuse.stanford.edu/overview/public-domain/welcome/" TargetMode="External"/><Relationship Id="rId7" Type="http://schemas.openxmlformats.org/officeDocument/2006/relationships/hyperlink" Target="https://www.culturehive.co.uk/digital-heritage-hub/resource/content/sharing-content-onlin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ipo.int/about-ip/en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copyrightalliance.org/faqs/what-is-creative-commons-license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wur.nl/en/article/what-are-creative-commons-licenses.htm" TargetMode="External"/><Relationship Id="rId9" Type="http://schemas.openxmlformats.org/officeDocument/2006/relationships/hyperlink" Target="https://www.researchgate.net/publication/282183708_Opening_Access_to_Collections_the_Making_and_Using_of_Open_Digitised_Cultural_Conten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49754" y="2881767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 sz="3600" dirty="0"/>
            </a:br>
            <a:r>
              <a:rPr lang="en-GB" sz="3600" b="1" dirty="0"/>
              <a:t>Blended learning course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952640" y="3788697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 dirty="0"/>
              <a:t>Module 4: DIGITAL CONTENT CREATION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 dirty="0"/>
              <a:t>Session 3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Developed by: Academy of Entrepreneurship, Greece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OeAD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-GmbH. Neither the European Union nor the granting authority can be held responsible for them.“ Project No: 2022-1-AT01-KA220-ADU-00008513</a:t>
            </a:r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l'occupazione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l'innovazione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endParaRPr sz="4000" b="0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?</a:t>
            </a:r>
            <a:endParaRPr dirty="0"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 err="1"/>
              <a:t>Coinvolgimento</a:t>
            </a:r>
            <a:r>
              <a:rPr lang="en-GB" dirty="0"/>
              <a:t> del </a:t>
            </a:r>
            <a:r>
              <a:rPr lang="en-GB" dirty="0" err="1"/>
              <a:t>pubblico</a:t>
            </a:r>
            <a:endParaRPr lang="en-GB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 err="1"/>
              <a:t>Finalità</a:t>
            </a:r>
            <a:r>
              <a:rPr lang="en-GB" dirty="0"/>
              <a:t> </a:t>
            </a:r>
            <a:r>
              <a:rPr lang="en-GB" dirty="0" err="1"/>
              <a:t>promozionali</a:t>
            </a:r>
            <a:endParaRPr lang="en-GB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dirty="0" err="1"/>
              <a:t>Finalità</a:t>
            </a:r>
            <a:r>
              <a:rPr lang="en-GB" dirty="0"/>
              <a:t> educative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2667" y="1627238"/>
            <a:ext cx="4957333" cy="360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Come </a:t>
            </a:r>
            <a:r>
              <a:rPr lang="en-GB" dirty="0" err="1"/>
              <a:t>condividere</a:t>
            </a:r>
            <a:r>
              <a:rPr lang="en-GB" dirty="0"/>
              <a:t> I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endParaRPr dirty="0"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199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Se </a:t>
            </a:r>
            <a:r>
              <a:rPr lang="en-GB" dirty="0" err="1"/>
              <a:t>siete</a:t>
            </a:r>
            <a:r>
              <a:rPr lang="en-GB" dirty="0"/>
              <a:t> il </a:t>
            </a:r>
            <a:r>
              <a:rPr lang="en-GB" dirty="0" err="1"/>
              <a:t>proprietario</a:t>
            </a:r>
            <a:r>
              <a:rPr lang="en-GB" dirty="0"/>
              <a:t> del </a:t>
            </a:r>
            <a:r>
              <a:rPr lang="en-GB" dirty="0" err="1"/>
              <a:t>contenuto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Se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condivide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di </a:t>
            </a:r>
            <a:r>
              <a:rPr lang="en-GB" dirty="0" err="1"/>
              <a:t>qualcun</a:t>
            </a:r>
            <a:r>
              <a:rPr lang="en-GB" dirty="0"/>
              <a:t> </a:t>
            </a:r>
            <a:r>
              <a:rPr lang="en-GB" dirty="0" err="1"/>
              <a:t>altro</a:t>
            </a:r>
            <a:endParaRPr lang="en-GB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9965" y="2044344"/>
            <a:ext cx="5037998" cy="33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Condividi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endParaRPr dirty="0"/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6980" y="1690688"/>
            <a:ext cx="4065639" cy="406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Politica</a:t>
            </a:r>
            <a:r>
              <a:rPr lang="en-GB" dirty="0"/>
              <a:t> di accesso</a:t>
            </a:r>
            <a:endParaRPr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riferisce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possibilità</a:t>
            </a:r>
            <a:r>
              <a:rPr lang="en-GB" dirty="0"/>
              <a:t> di </a:t>
            </a:r>
            <a:r>
              <a:rPr lang="en-GB" dirty="0" err="1"/>
              <a:t>accedere</a:t>
            </a:r>
            <a:r>
              <a:rPr lang="en-GB" dirty="0"/>
              <a:t> </a:t>
            </a:r>
            <a:r>
              <a:rPr lang="en-GB" dirty="0" err="1"/>
              <a:t>liberamente</a:t>
            </a:r>
            <a:r>
              <a:rPr lang="en-GB" dirty="0"/>
              <a:t> al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o al copyright.</a:t>
            </a:r>
            <a:endParaRPr dirty="0"/>
          </a:p>
        </p:txBody>
      </p:sp>
      <p:pic>
        <p:nvPicPr>
          <p:cNvPr id="215" name="Google Shape;215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95486" y="1234593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Licenze</a:t>
            </a:r>
            <a:endParaRPr dirty="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Una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accordo</a:t>
            </a:r>
            <a:r>
              <a:rPr lang="en-GB" dirty="0"/>
              <a:t> </a:t>
            </a:r>
            <a:r>
              <a:rPr lang="en-GB" dirty="0" err="1"/>
              <a:t>legale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definisce</a:t>
            </a:r>
            <a:r>
              <a:rPr lang="en-GB" dirty="0"/>
              <a:t> le </a:t>
            </a:r>
            <a:r>
              <a:rPr lang="en-GB" dirty="0" err="1"/>
              <a:t>modalità</a:t>
            </a:r>
            <a:r>
              <a:rPr lang="en-GB" dirty="0"/>
              <a:t> di </a:t>
            </a:r>
            <a:r>
              <a:rPr lang="en-GB" dirty="0" err="1"/>
              <a:t>utilizzo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Licenza</a:t>
            </a:r>
            <a:r>
              <a:rPr lang="en-GB" dirty="0"/>
              <a:t> standard di copyright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Licenze</a:t>
            </a:r>
            <a:r>
              <a:rPr lang="en-GB" dirty="0"/>
              <a:t> Creative Commons</a:t>
            </a:r>
            <a:endParaRPr dirty="0"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274967"/>
            <a:ext cx="5181600" cy="345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911544" y="401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Termini di </a:t>
            </a:r>
            <a:r>
              <a:rPr lang="en-GB" dirty="0" err="1"/>
              <a:t>utilizzo</a:t>
            </a:r>
            <a:endParaRPr dirty="0"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 termini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comunicati</a:t>
            </a:r>
            <a:r>
              <a:rPr lang="en-GB" dirty="0"/>
              <a:t> al </a:t>
            </a:r>
            <a:r>
              <a:rPr lang="en-GB" dirty="0" err="1"/>
              <a:t>pubblico</a:t>
            </a:r>
            <a:r>
              <a:rPr lang="en-GB" dirty="0"/>
              <a:t>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Simboli</a:t>
            </a:r>
            <a:r>
              <a:rPr lang="en-GB" dirty="0"/>
              <a:t> di </a:t>
            </a:r>
            <a:r>
              <a:rPr lang="en-GB" dirty="0" err="1"/>
              <a:t>licenza</a:t>
            </a:r>
            <a:endParaRPr lang="en-GB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Dichiarazione</a:t>
            </a:r>
            <a:endParaRPr dirty="0"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36492" y="1442167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Monitoraggio</a:t>
            </a:r>
            <a:r>
              <a:rPr lang="en-GB" dirty="0"/>
              <a:t> </a:t>
            </a:r>
            <a:r>
              <a:rPr lang="en-GB" dirty="0" err="1"/>
              <a:t>dell’uso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endParaRPr dirty="0"/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Consente</a:t>
            </a:r>
            <a:r>
              <a:rPr lang="en-GB" dirty="0"/>
              <a:t> di </a:t>
            </a:r>
            <a:r>
              <a:rPr lang="en-GB" dirty="0" err="1"/>
              <a:t>identificare</a:t>
            </a:r>
            <a:r>
              <a:rPr lang="en-GB" dirty="0"/>
              <a:t> </a:t>
            </a:r>
            <a:r>
              <a:rPr lang="en-GB" dirty="0" err="1"/>
              <a:t>potenziali</a:t>
            </a:r>
            <a:r>
              <a:rPr lang="en-GB" dirty="0"/>
              <a:t> </a:t>
            </a:r>
            <a:r>
              <a:rPr lang="en-GB" dirty="0" err="1"/>
              <a:t>violazioni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termini di </a:t>
            </a:r>
            <a:r>
              <a:rPr lang="en-GB" dirty="0" err="1"/>
              <a:t>licenza</a:t>
            </a:r>
            <a:r>
              <a:rPr lang="en-GB" dirty="0"/>
              <a:t>.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possibile</a:t>
            </a:r>
            <a:r>
              <a:rPr lang="en-GB" dirty="0"/>
              <a:t>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Utilizzare</a:t>
            </a:r>
            <a:r>
              <a:rPr lang="en-GB" dirty="0"/>
              <a:t> il watermarking </a:t>
            </a:r>
            <a:r>
              <a:rPr lang="en-GB" dirty="0" err="1"/>
              <a:t>digitale</a:t>
            </a:r>
            <a:endParaRPr lang="en-GB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Chiedere</a:t>
            </a:r>
            <a:r>
              <a:rPr lang="en-GB" dirty="0"/>
              <a:t> al </a:t>
            </a:r>
            <a:r>
              <a:rPr lang="en-GB" dirty="0" err="1"/>
              <a:t>pubblico</a:t>
            </a:r>
            <a:r>
              <a:rPr lang="en-GB" dirty="0"/>
              <a:t> di </a:t>
            </a:r>
            <a:r>
              <a:rPr lang="en-GB" dirty="0" err="1"/>
              <a:t>segnalare</a:t>
            </a:r>
            <a:r>
              <a:rPr lang="en-GB" dirty="0"/>
              <a:t> le </a:t>
            </a:r>
            <a:r>
              <a:rPr lang="en-GB" dirty="0" err="1"/>
              <a:t>violazioni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274967"/>
            <a:ext cx="5181600" cy="345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Condividere</a:t>
            </a:r>
            <a:r>
              <a:rPr lang="en-GB" dirty="0"/>
              <a:t> I </a:t>
            </a:r>
            <a:r>
              <a:rPr lang="en-GB" dirty="0" err="1"/>
              <a:t>contenuti</a:t>
            </a:r>
            <a:r>
              <a:rPr lang="en-GB" dirty="0"/>
              <a:t> di </a:t>
            </a:r>
            <a:r>
              <a:rPr lang="en-GB" dirty="0" err="1"/>
              <a:t>altri</a:t>
            </a:r>
            <a:endParaRPr dirty="0"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1616076"/>
            <a:ext cx="4876799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Di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 o </a:t>
            </a:r>
            <a:r>
              <a:rPr lang="en-GB" dirty="0" err="1"/>
              <a:t>protetto</a:t>
            </a:r>
            <a:r>
              <a:rPr lang="en-GB" dirty="0"/>
              <a:t> da copyright?</a:t>
            </a:r>
            <a:endParaRPr dirty="0"/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Il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protetto</a:t>
            </a:r>
            <a:r>
              <a:rPr lang="en-GB" dirty="0"/>
              <a:t> da copyright?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Se </a:t>
            </a:r>
            <a:r>
              <a:rPr lang="en-GB" dirty="0" err="1"/>
              <a:t>sì</a:t>
            </a:r>
            <a:r>
              <a:rPr lang="en-GB" dirty="0"/>
              <a:t>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tipo</a:t>
            </a:r>
            <a:r>
              <a:rPr lang="en-GB" dirty="0"/>
              <a:t> di copyright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?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Cosa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fare? (ad </a:t>
            </a:r>
            <a:r>
              <a:rPr lang="en-GB" dirty="0" err="1"/>
              <a:t>esempio</a:t>
            </a:r>
            <a:r>
              <a:rPr lang="en-GB" dirty="0"/>
              <a:t>, </a:t>
            </a:r>
            <a:r>
              <a:rPr lang="en-GB" dirty="0" err="1"/>
              <a:t>condividere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così</a:t>
            </a:r>
            <a:r>
              <a:rPr lang="en-GB" dirty="0"/>
              <a:t> </a:t>
            </a:r>
            <a:r>
              <a:rPr lang="en-GB" dirty="0" err="1"/>
              <a:t>com'è</a:t>
            </a:r>
            <a:r>
              <a:rPr lang="en-GB" dirty="0"/>
              <a:t>, </a:t>
            </a:r>
            <a:r>
              <a:rPr lang="en-GB" dirty="0" err="1"/>
              <a:t>modificarlo</a:t>
            </a:r>
            <a:r>
              <a:rPr lang="en-GB" dirty="0"/>
              <a:t>, </a:t>
            </a:r>
            <a:r>
              <a:rPr lang="en-GB" dirty="0" err="1"/>
              <a:t>ecc</a:t>
            </a:r>
            <a:r>
              <a:rPr lang="en-GB" dirty="0"/>
              <a:t>.)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65" name="Google Shape;265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  <a:alphaModFix/>
          </a:blip>
          <a:srcRect r="5211"/>
          <a:stretch/>
        </p:blipFill>
        <p:spPr>
          <a:xfrm>
            <a:off x="7491217" y="2064592"/>
            <a:ext cx="3629068" cy="321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Contenuti senza licenza da </a:t>
            </a:r>
            <a:r>
              <a:rPr lang="it-IT" sz="5200" dirty="0" err="1"/>
              <a:t>usre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274" name="Google Shape;2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/>
          <p:nvPr/>
        </p:nvSpPr>
        <p:spPr>
          <a:xfrm>
            <a:off x="1068546" y="433234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GB" sz="2800" b="0" dirty="0" err="1">
                <a:solidFill>
                  <a:schemeClr val="accent1"/>
                </a:solidFill>
              </a:rPr>
              <a:t>Obiettivi</a:t>
            </a:r>
            <a:r>
              <a:rPr lang="en-GB" sz="2800" b="0" dirty="0">
                <a:solidFill>
                  <a:schemeClr val="accent1"/>
                </a:solidFill>
              </a:rPr>
              <a:t> </a:t>
            </a:r>
            <a:r>
              <a:rPr lang="en-GB" sz="2800" b="0" dirty="0" err="1">
                <a:solidFill>
                  <a:schemeClr val="accent1"/>
                </a:solidFill>
              </a:rPr>
              <a:t>della</a:t>
            </a:r>
            <a:r>
              <a:rPr lang="en-GB" sz="2800" b="0" dirty="0">
                <a:solidFill>
                  <a:schemeClr val="accent1"/>
                </a:solidFill>
              </a:rPr>
              <a:t> </a:t>
            </a:r>
            <a:r>
              <a:rPr lang="en-GB" sz="2800" b="0" dirty="0" err="1">
                <a:solidFill>
                  <a:schemeClr val="accent1"/>
                </a:solidFill>
              </a:rPr>
              <a:t>sessione</a:t>
            </a:r>
            <a:r>
              <a:rPr lang="en-GB" sz="2800" b="0" dirty="0">
                <a:solidFill>
                  <a:schemeClr val="accent1"/>
                </a:solidFill>
              </a:rPr>
              <a:t>:</a:t>
            </a:r>
            <a:endParaRPr sz="28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Capire</a:t>
            </a:r>
            <a:r>
              <a:rPr lang="en-GB" dirty="0"/>
              <a:t> come </a:t>
            </a: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</a:t>
            </a:r>
            <a:r>
              <a:rPr lang="en-GB" dirty="0" err="1"/>
              <a:t>legale</a:t>
            </a:r>
            <a:r>
              <a:rPr lang="en-GB" dirty="0"/>
              <a:t> ed </a:t>
            </a:r>
            <a:r>
              <a:rPr lang="en-GB" dirty="0" err="1"/>
              <a:t>etico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Capire</a:t>
            </a:r>
            <a:r>
              <a:rPr lang="en-GB" dirty="0"/>
              <a:t> come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</a:t>
            </a:r>
            <a:r>
              <a:rPr lang="en-GB" dirty="0" err="1"/>
              <a:t>legale</a:t>
            </a:r>
            <a:r>
              <a:rPr lang="en-GB" dirty="0"/>
              <a:t> ed </a:t>
            </a:r>
            <a:r>
              <a:rPr lang="en-GB" dirty="0" err="1"/>
              <a:t>etico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Imparare</a:t>
            </a:r>
            <a:r>
              <a:rPr lang="en-GB" dirty="0"/>
              <a:t> a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gratuito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Al </a:t>
            </a:r>
            <a:r>
              <a:rPr lang="en-GB" dirty="0" err="1"/>
              <a:t>termine</a:t>
            </a:r>
            <a:r>
              <a:rPr lang="en-GB" dirty="0"/>
              <a:t> di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, il </a:t>
            </a:r>
            <a:r>
              <a:rPr lang="en-GB" dirty="0" err="1"/>
              <a:t>discente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</a:t>
            </a:r>
            <a:r>
              <a:rPr lang="en-GB" dirty="0" err="1"/>
              <a:t>rispettoso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in modo </a:t>
            </a:r>
            <a:r>
              <a:rPr lang="en-GB" dirty="0" err="1"/>
              <a:t>legale</a:t>
            </a:r>
            <a:r>
              <a:rPr lang="en-GB" dirty="0"/>
              <a:t> ed </a:t>
            </a:r>
            <a:r>
              <a:rPr lang="en-GB" dirty="0" err="1"/>
              <a:t>etico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Cercare</a:t>
            </a:r>
            <a:r>
              <a:rPr lang="en-GB" dirty="0"/>
              <a:t>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gratuito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Internet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GB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Free photos (Public domain)</a:t>
            </a: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Wikimedia Commons (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https://commons.wikimedia.org/wiki/Main_Page</a:t>
            </a:r>
            <a:r>
              <a:rPr lang="en-GB" dirty="0"/>
              <a:t>) 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>
              <a:buSzPts val="2800"/>
            </a:pPr>
            <a:r>
              <a:rPr lang="en-GB" dirty="0" err="1"/>
              <a:t>Pexels</a:t>
            </a:r>
            <a:r>
              <a:rPr lang="en-GB" dirty="0"/>
              <a:t> (</a:t>
            </a:r>
            <a:r>
              <a:rPr lang="en-GB" dirty="0">
                <a:hlinkClick r:id="rId4"/>
              </a:rPr>
              <a:t>https://www.pexels.com/</a:t>
            </a:r>
            <a:r>
              <a:rPr lang="en-GB" dirty="0"/>
              <a:t>)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85" name="Google Shape;2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56006" y="2051010"/>
            <a:ext cx="1134846" cy="15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367865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Free photos (Creative Commons)</a:t>
            </a:r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Unsplash</a:t>
            </a:r>
            <a:r>
              <a:rPr lang="en-GB" dirty="0"/>
              <a:t> (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https://unsplash.com/</a:t>
            </a:r>
            <a:r>
              <a:rPr lang="en-GB" dirty="0"/>
              <a:t>) 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Freepik</a:t>
            </a:r>
            <a:r>
              <a:rPr lang="en-GB" dirty="0"/>
              <a:t> (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</a:t>
            </a:r>
            <a:r>
              <a:rPr lang="en-GB" dirty="0"/>
              <a:t>)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Pixabay</a:t>
            </a:r>
            <a:r>
              <a:rPr lang="en-GB" dirty="0"/>
              <a:t> (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https://pixabay.com/</a:t>
            </a:r>
            <a:r>
              <a:rPr lang="en-GB" dirty="0"/>
              <a:t>)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96" name="Google Shape;29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39974" y="1862991"/>
            <a:ext cx="1402510" cy="110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39974" y="3404611"/>
            <a:ext cx="1402510" cy="105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38719" y="4660275"/>
            <a:ext cx="1402510" cy="140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Free audio</a:t>
            </a:r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Free Music Public Domain (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https://www.freemusicpublicdomain.com/</a:t>
            </a:r>
            <a:r>
              <a:rPr lang="en-GB" dirty="0"/>
              <a:t>) 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08" name="Google Shape;3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7364" y="2281084"/>
            <a:ext cx="1582559" cy="158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sz="4400" b="0" i="1">
                <a:solidFill>
                  <a:schemeClr val="accent1"/>
                </a:solidFill>
              </a:rPr>
              <a:t>References</a:t>
            </a:r>
            <a:br>
              <a:rPr lang="en-GB" sz="4400"/>
            </a:br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Stim, R. (2021, November 25). </a:t>
            </a:r>
            <a:r>
              <a:rPr lang="en-GB" sz="1800" i="1" dirty="0"/>
              <a:t>Welcome to the public domain</a:t>
            </a:r>
            <a:r>
              <a:rPr lang="en-GB" sz="1800" dirty="0"/>
              <a:t>. Stanford Copyright and Fair Use </a:t>
            </a:r>
            <a:r>
              <a:rPr lang="en-GB" sz="1800" dirty="0" err="1"/>
              <a:t>Center</a:t>
            </a:r>
            <a:r>
              <a:rPr lang="en-GB" sz="1800" dirty="0"/>
              <a:t>. </a:t>
            </a:r>
            <a:r>
              <a:rPr lang="en-GB" sz="1800" u="sng" dirty="0">
                <a:solidFill>
                  <a:schemeClr val="hlink"/>
                </a:solidFill>
                <a:hlinkClick r:id="rId3"/>
              </a:rPr>
              <a:t>https://fairuse.stanford.edu/overview/public-domain/welcome/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i="1" dirty="0"/>
              <a:t>What are Creative Commons licenses?</a:t>
            </a:r>
            <a:r>
              <a:rPr lang="en-GB" sz="1800" dirty="0"/>
              <a:t> (</a:t>
            </a:r>
            <a:r>
              <a:rPr lang="en-GB" sz="1800" dirty="0" err="1"/>
              <a:t>n.d.</a:t>
            </a:r>
            <a:r>
              <a:rPr lang="en-GB" sz="1800" dirty="0"/>
              <a:t>). WUR. </a:t>
            </a:r>
            <a:r>
              <a:rPr lang="en-GB" sz="1800" u="sng" dirty="0">
                <a:solidFill>
                  <a:schemeClr val="hlink"/>
                </a:solidFill>
                <a:hlinkClick r:id="rId4"/>
              </a:rPr>
              <a:t>https://www.wur.nl/en/article/what-are-creative-commons-licenses.htm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Copyright Alliance. (2021, January 7). </a:t>
            </a:r>
            <a:r>
              <a:rPr lang="en-GB" sz="1800" i="1" dirty="0"/>
              <a:t>What is a Creative Commons License | Copyright Alliance</a:t>
            </a:r>
            <a:r>
              <a:rPr lang="en-GB" sz="1800" dirty="0"/>
              <a:t>. </a:t>
            </a:r>
            <a:r>
              <a:rPr lang="en-GB" sz="1800" u="sng" dirty="0">
                <a:solidFill>
                  <a:schemeClr val="hlink"/>
                </a:solidFill>
                <a:hlinkClick r:id="rId5"/>
              </a:rPr>
              <a:t>https://copyrightalliance.org/faqs/what-is-creative-commons-license/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i="1" dirty="0"/>
              <a:t>What is Intellectual Property (IP)?</a:t>
            </a:r>
            <a:r>
              <a:rPr lang="en-GB" sz="1800" dirty="0"/>
              <a:t> (</a:t>
            </a:r>
            <a:r>
              <a:rPr lang="en-GB" sz="1800" dirty="0" err="1"/>
              <a:t>n.d.</a:t>
            </a:r>
            <a:r>
              <a:rPr lang="en-GB" sz="1800" dirty="0"/>
              <a:t>). </a:t>
            </a:r>
            <a:r>
              <a:rPr lang="en-GB" sz="1800" u="sng" dirty="0">
                <a:solidFill>
                  <a:schemeClr val="hlink"/>
                </a:solidFill>
                <a:hlinkClick r:id="rId6"/>
              </a:rPr>
              <a:t>https://www.wipo.int/about-ip/en/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 err="1"/>
              <a:t>CultureHive</a:t>
            </a:r>
            <a:r>
              <a:rPr lang="en-GB" sz="1800" dirty="0"/>
              <a:t>. (2023, October 12). </a:t>
            </a:r>
            <a:r>
              <a:rPr lang="en-GB" sz="1800" i="1" dirty="0"/>
              <a:t>How do I share content ethically and legally online? - </a:t>
            </a:r>
            <a:r>
              <a:rPr lang="en-GB" sz="1800" i="1" dirty="0" err="1"/>
              <a:t>CultureHive</a:t>
            </a:r>
            <a:r>
              <a:rPr lang="en-GB" sz="1800" dirty="0"/>
              <a:t>. </a:t>
            </a:r>
            <a:r>
              <a:rPr lang="en-GB" sz="1800" u="sng" dirty="0">
                <a:solidFill>
                  <a:schemeClr val="hlink"/>
                </a:solidFill>
                <a:hlinkClick r:id="rId7"/>
              </a:rPr>
              <a:t>https://www.culturehive.co.uk/digital-heritage-hub/resource/content/sharing-content-online/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i="1" dirty="0"/>
              <a:t>How do you control digital content rights?</a:t>
            </a:r>
            <a:r>
              <a:rPr lang="en-GB" sz="1800" dirty="0"/>
              <a:t> (2023, August 16). www.linkedin.com. </a:t>
            </a:r>
            <a:r>
              <a:rPr lang="en-GB" sz="1800" u="sng" dirty="0">
                <a:solidFill>
                  <a:schemeClr val="hlink"/>
                </a:solidFill>
                <a:hlinkClick r:id="rId8"/>
              </a:rPr>
              <a:t>https://www.linkedin.com/advice/0/how-do-you-control-digital-content-rights-skills-digital-publishing</a:t>
            </a: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9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17" name="Google Shape;317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788" y="3429000"/>
            <a:ext cx="3542083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 dirty="0" err="1"/>
              <a:t>Utilizzo</a:t>
            </a:r>
            <a:r>
              <a:rPr lang="en-GB" sz="5200" dirty="0"/>
              <a:t> </a:t>
            </a:r>
            <a:r>
              <a:rPr lang="en-GB" sz="5200" dirty="0" err="1"/>
              <a:t>dei</a:t>
            </a:r>
            <a:r>
              <a:rPr lang="en-GB" sz="5200" dirty="0"/>
              <a:t> </a:t>
            </a:r>
            <a:r>
              <a:rPr lang="en-GB" sz="5200" dirty="0" err="1"/>
              <a:t>contenuti</a:t>
            </a:r>
            <a:r>
              <a:rPr lang="en-GB" sz="5200" dirty="0"/>
              <a:t> </a:t>
            </a:r>
            <a:r>
              <a:rPr lang="en-GB" sz="5200" dirty="0" err="1"/>
              <a:t>digitali</a:t>
            </a: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8546" y="497755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3965" r="3965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legale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endParaRPr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Contenuto</a:t>
            </a:r>
            <a:r>
              <a:rPr lang="en-GB" dirty="0"/>
              <a:t> libero (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Licenze</a:t>
            </a:r>
            <a:r>
              <a:rPr lang="en-GB" dirty="0"/>
              <a:t> Creative Commons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Diritti</a:t>
            </a:r>
            <a:r>
              <a:rPr lang="en-GB" dirty="0"/>
              <a:t> di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 (Copyright)</a:t>
            </a:r>
            <a:endParaRPr dirty="0"/>
          </a:p>
        </p:txBody>
      </p:sp>
      <p:pic>
        <p:nvPicPr>
          <p:cNvPr id="126" name="Google Shape;126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98318" y="1619148"/>
            <a:ext cx="438500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endParaRPr dirty="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riferisce</a:t>
            </a:r>
            <a:r>
              <a:rPr lang="en-GB" dirty="0"/>
              <a:t> a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creativi</a:t>
            </a:r>
            <a:r>
              <a:rPr lang="en-GB" dirty="0"/>
              <a:t> non </a:t>
            </a:r>
            <a:r>
              <a:rPr lang="en-GB" dirty="0" err="1"/>
              <a:t>protetti</a:t>
            </a:r>
            <a:r>
              <a:rPr lang="en-GB" dirty="0"/>
              <a:t> da </a:t>
            </a:r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.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Chiunque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un'opera</a:t>
            </a:r>
            <a:r>
              <a:rPr lang="en-GB" dirty="0"/>
              <a:t> di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 senza </a:t>
            </a:r>
            <a:r>
              <a:rPr lang="en-GB" dirty="0" err="1"/>
              <a:t>ottenere</a:t>
            </a:r>
            <a:r>
              <a:rPr lang="en-GB" dirty="0"/>
              <a:t> </a:t>
            </a:r>
            <a:r>
              <a:rPr lang="en-GB" dirty="0" err="1"/>
              <a:t>l'autorizzazione</a:t>
            </a:r>
            <a:r>
              <a:rPr lang="en-GB" dirty="0"/>
              <a:t>, ma </a:t>
            </a:r>
            <a:r>
              <a:rPr lang="en-GB" dirty="0" err="1"/>
              <a:t>nessuno</a:t>
            </a:r>
            <a:r>
              <a:rPr lang="en-GB" dirty="0"/>
              <a:t> </a:t>
            </a:r>
            <a:r>
              <a:rPr lang="en-GB" dirty="0" err="1"/>
              <a:t>potrà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possederla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136" name="Google Shape;136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026223" y="1825625"/>
            <a:ext cx="3571875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Licenze</a:t>
            </a:r>
            <a:r>
              <a:rPr lang="en-GB" dirty="0"/>
              <a:t> Creative Commons</a:t>
            </a: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tratta</a:t>
            </a:r>
            <a:r>
              <a:rPr lang="en-GB" dirty="0"/>
              <a:t> di </a:t>
            </a:r>
            <a:r>
              <a:rPr lang="en-GB" dirty="0" err="1"/>
              <a:t>licenze</a:t>
            </a:r>
            <a:r>
              <a:rPr lang="en-GB" dirty="0"/>
              <a:t> </a:t>
            </a:r>
            <a:r>
              <a:rPr lang="en-GB" dirty="0" err="1"/>
              <a:t>pubbliche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indicano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fare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238" y="2265429"/>
            <a:ext cx="5833962" cy="274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Licenze</a:t>
            </a:r>
            <a:r>
              <a:rPr lang="en-GB" dirty="0"/>
              <a:t> creative commons</a:t>
            </a:r>
            <a:endParaRPr dirty="0"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414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There are 6 types of Creative Commons licenses: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(CC BY)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– </a:t>
            </a:r>
            <a:r>
              <a:rPr lang="en-GB" dirty="0" err="1"/>
              <a:t>ShareAlike</a:t>
            </a:r>
            <a:r>
              <a:rPr lang="en-GB" dirty="0"/>
              <a:t> (CC BY-SA)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– No Derivatives (CC BY-ND)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– </a:t>
            </a:r>
            <a:r>
              <a:rPr lang="en-GB" dirty="0" err="1"/>
              <a:t>NonCommercial</a:t>
            </a:r>
            <a:r>
              <a:rPr lang="en-GB" dirty="0"/>
              <a:t> (CC BY-NC)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– </a:t>
            </a:r>
            <a:r>
              <a:rPr lang="en-GB" dirty="0" err="1"/>
              <a:t>NonCommercial</a:t>
            </a:r>
            <a:r>
              <a:rPr lang="en-GB" dirty="0"/>
              <a:t> – </a:t>
            </a:r>
            <a:r>
              <a:rPr lang="en-GB" dirty="0" err="1"/>
              <a:t>ShareAlike</a:t>
            </a:r>
            <a:r>
              <a:rPr lang="en-GB" dirty="0"/>
              <a:t> (CC BY-NC-SA)</a:t>
            </a:r>
            <a:endParaRPr dirty="0"/>
          </a:p>
          <a:p>
            <a:pPr marL="541338" lvl="1" indent="-365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dirty="0"/>
              <a:t>Attribution – </a:t>
            </a:r>
            <a:r>
              <a:rPr lang="en-GB" dirty="0" err="1"/>
              <a:t>NonCommercial</a:t>
            </a:r>
            <a:r>
              <a:rPr lang="en-GB" dirty="0"/>
              <a:t> – No Derivatives (CC BY-NC-ND)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4261" y="1719648"/>
            <a:ext cx="5182049" cy="388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copyright</a:t>
            </a:r>
            <a:endParaRPr dirty="0"/>
          </a:p>
        </p:txBody>
      </p:sp>
      <p:pic>
        <p:nvPicPr>
          <p:cNvPr id="164" name="Google Shape;164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4505" y="1464546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riferisce</a:t>
            </a:r>
            <a:r>
              <a:rPr lang="en-GB" dirty="0"/>
              <a:t> alle </a:t>
            </a:r>
            <a:r>
              <a:rPr lang="en-GB" dirty="0" err="1"/>
              <a:t>creazioni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mente</a:t>
            </a:r>
            <a:r>
              <a:rPr lang="en-GB" dirty="0"/>
              <a:t> come </a:t>
            </a:r>
            <a:r>
              <a:rPr lang="en-GB" dirty="0" err="1"/>
              <a:t>invenzioni</a:t>
            </a:r>
            <a:r>
              <a:rPr lang="en-GB" dirty="0"/>
              <a:t>, opere </a:t>
            </a:r>
            <a:r>
              <a:rPr lang="en-GB" dirty="0" err="1"/>
              <a:t>artistiche</a:t>
            </a:r>
            <a:r>
              <a:rPr lang="en-GB" dirty="0"/>
              <a:t>, </a:t>
            </a:r>
            <a:r>
              <a:rPr lang="en-GB" dirty="0" err="1"/>
              <a:t>disegni</a:t>
            </a:r>
            <a:r>
              <a:rPr lang="en-GB" dirty="0"/>
              <a:t>, </a:t>
            </a:r>
            <a:r>
              <a:rPr lang="en-GB" dirty="0" err="1"/>
              <a:t>immagini</a:t>
            </a:r>
            <a:r>
              <a:rPr lang="en-GB" dirty="0"/>
              <a:t>, </a:t>
            </a:r>
            <a:r>
              <a:rPr lang="en-GB" dirty="0" err="1"/>
              <a:t>ecc</a:t>
            </a:r>
            <a:r>
              <a:rPr lang="en-GB" dirty="0"/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Un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 (PI)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Condividere contenuti digitali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1060667" y="408653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9"/>
          <a:stretch/>
        </p:blipFill>
        <p:spPr>
          <a:xfrm>
            <a:off x="5772335" y="1127739"/>
            <a:ext cx="5828860" cy="460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1469</Words>
  <Application>Microsoft Macintosh PowerPoint</Application>
  <PresentationFormat>Widescreen</PresentationFormat>
  <Paragraphs>187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 Blended learning course</vt:lpstr>
      <vt:lpstr>Presentazione standard di PowerPoint</vt:lpstr>
      <vt:lpstr>Presentazione standard di PowerPoint</vt:lpstr>
      <vt:lpstr>Uso legale dei contenuti digitali</vt:lpstr>
      <vt:lpstr>Pubblico dominio</vt:lpstr>
      <vt:lpstr>Licenze Creative Commons</vt:lpstr>
      <vt:lpstr>Licenze creative commons</vt:lpstr>
      <vt:lpstr>copyright</vt:lpstr>
      <vt:lpstr>Presentazione standard di PowerPoint</vt:lpstr>
      <vt:lpstr>Perché condividere i contenuti digitali?</vt:lpstr>
      <vt:lpstr>Come condividere I contenuti digitali</vt:lpstr>
      <vt:lpstr>Condividi i tuoi contenuti digitali</vt:lpstr>
      <vt:lpstr>Politica di accesso</vt:lpstr>
      <vt:lpstr>Licenze</vt:lpstr>
      <vt:lpstr>Termini di utilizzo</vt:lpstr>
      <vt:lpstr>Monitoraggio dell’uso dei contenuti</vt:lpstr>
      <vt:lpstr>Condividere I contenuti di altri</vt:lpstr>
      <vt:lpstr>Di pubblico dominio o protetto da copyright?</vt:lpstr>
      <vt:lpstr>Presentazione standard di PowerPoint</vt:lpstr>
      <vt:lpstr>Free photos (Public domain)</vt:lpstr>
      <vt:lpstr>Free photos (Creative Commons)</vt:lpstr>
      <vt:lpstr>Free audio</vt:lpstr>
      <vt:lpstr>References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Andrea De Marco</cp:lastModifiedBy>
  <cp:revision>7</cp:revision>
  <dcterms:created xsi:type="dcterms:W3CDTF">2023-12-01T07:14:57Z</dcterms:created>
  <dcterms:modified xsi:type="dcterms:W3CDTF">2025-01-14T10:52:12Z</dcterms:modified>
</cp:coreProperties>
</file>