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2" roundtripDataSignature="AMtx7mhJ8jhX7jE8ODyn8vkg3py+wiKi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Όσον αφορά το πεδίο εφαρμογής, πριν από τη διαδικασία δημιουργίας ψηφιακών συλλογών, τα ιδρύματα GLAM θα πρέπει να είναι σε θέση να απαντήσουν στα ακόλουθα ερωτήματα:</a:t>
            </a:r>
            <a:endParaRPr/>
          </a:p>
          <a:p>
            <a:pPr indent="0" lvl="0" marL="0" rtl="0" algn="l">
              <a:lnSpc>
                <a:spcPct val="100000"/>
              </a:lnSpc>
              <a:spcBef>
                <a:spcPts val="0"/>
              </a:spcBef>
              <a:spcAft>
                <a:spcPts val="0"/>
              </a:spcAft>
              <a:buSzPts val="1400"/>
              <a:buNone/>
            </a:pPr>
            <a:r>
              <a:rPr lang="en-US"/>
              <a:t>"Γιατί πρέπει να δημιουργήσουμε μια ψηφιακή συλλογή;", "Τι θα κερδίσουμε;" και "Τι θα κερδίσει το κοινό;".</a:t>
            </a:r>
            <a:endParaRPr/>
          </a:p>
          <a:p>
            <a:pPr indent="0" lvl="0" marL="0" rtl="0" algn="l">
              <a:lnSpc>
                <a:spcPct val="100000"/>
              </a:lnSpc>
              <a:spcBef>
                <a:spcPts val="0"/>
              </a:spcBef>
              <a:spcAft>
                <a:spcPts val="0"/>
              </a:spcAft>
              <a:buSzPts val="1400"/>
              <a:buNone/>
            </a:pPr>
            <a:r>
              <a:t/>
            </a:r>
            <a:endParaRPr/>
          </a:p>
        </p:txBody>
      </p:sp>
      <p:sp>
        <p:nvSpPr>
          <p:cNvPr id="182" name="Google Shape;18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Όταν απαντηθούν τα προηγούμενα ερωτήματα, τα ιδρύματα GLAM μπορούν να προχωρήσουν στη διαδικασία δημιουργίας ψηφιακών συλλογών. Για άλλη μια φορά, υπάρχουν ορισμένα σημαντικά ερωτήματα που πρέπει να λάβουν υπόψη τους: ''Ποιες είναι οι ανάγκες μας; Σχετίζονται με εκπαιδευτικούς σκοπούς ή με την προβολή;" και "Ποια αντικείμενα πρέπει να ψηφιοποιηθούν;".</a:t>
            </a:r>
            <a:endParaRPr/>
          </a:p>
        </p:txBody>
      </p:sp>
      <p:sp>
        <p:nvSpPr>
          <p:cNvPr id="193" name="Google Shape;19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Όσον αφορά τις εκτιμήσεις σχετικά με την διαθεσιμότητα των πόρων, τα ιδρύματα GLAM θα πρέπει να είναι σε θέση να απαντήσουν στα ακόλουθα ερωτήματα: ''Ποιος θα δημιουργήσει την ψηφιακή συλλογή; Θα είναι ένας επαγγελματίας του ιδρύματος GLAM ή ένας εξωτερικός εμπειρογνώμονας;", "Πόσος χρόνος απαιτείται;" και "Ποιες είναι οι τεχνικές απαιτήσεις;".</a:t>
            </a:r>
            <a:endParaRPr/>
          </a:p>
        </p:txBody>
      </p:sp>
      <p:sp>
        <p:nvSpPr>
          <p:cNvPr id="204" name="Google Shape;20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Το επόμενο βήμα για τη δημιουργία μιας ψηφιακής συλλογής είναι η ίδια η διαδικασία της ψηφιοποίησης. Αυτή είναι η στιγμή κατά την οποία τα ιδρύματα GLAM θα πρέπει να εξετάσουν τα ακόλουθα ερωτήματα: "Τι είδους εξοπλισμός απαιτείται;", "Ποια θα είναι η μορφή των ψηφιοποιημένων αντικειμένων;". Θα έχουν τη μορφή φωτογραφιών, βίντεο, ήχου ή κάτι άλλο;'', και ''Πώς μπορεί το κοινό να έχει πρόσβαση στα ψηφιοποιημένα αντικείμενα; Θα υπάρχει κάποιο είδος αναγνώρισης και περιγραφής;".</a:t>
            </a:r>
            <a:endParaRPr/>
          </a:p>
        </p:txBody>
      </p:sp>
      <p:sp>
        <p:nvSpPr>
          <p:cNvPr id="215" name="Google Shape;215;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Τέλος, ο φορέας GLAM πρέπει να εξετάσει τις άδειες χρήσης και κοινοποίησης του ψηφιακού περιεχομένου. ''Πώς μπορούμε να προστατεύσουμε την ψηφιακή συλλογή; Πρέπει να σκεφτούμε τα πνευματικά δικαιώματα ή άλλου τύπου άδειες;'', ''Τι μπορεί να είναι δημόσια διαθέσιμο;'', και ''Ποιες είναι οι προϋποθέσεις;''.</a:t>
            </a:r>
            <a:endParaRPr/>
          </a:p>
        </p:txBody>
      </p:sp>
      <p:sp>
        <p:nvSpPr>
          <p:cNvPr id="226" name="Google Shape;226;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Καλώς ήρθατε στην ενότητα «</a:t>
            </a:r>
            <a:r>
              <a:rPr b="0" i="0" lang="en-US" sz="1200" u="none" cap="none" strike="noStrike">
                <a:solidFill>
                  <a:schemeClr val="dk1"/>
                </a:solidFill>
                <a:latin typeface="Calibri"/>
                <a:ea typeface="Calibri"/>
                <a:cs typeface="Calibri"/>
                <a:sym typeface="Calibri"/>
              </a:rPr>
              <a:t>Δημιουργία ψηφιακού περιεχομένου</a:t>
            </a:r>
            <a:r>
              <a:rPr lang="en-US">
                <a:solidFill>
                  <a:schemeClr val="dk1"/>
                </a:solidFill>
              </a:rPr>
              <a:t>». </a:t>
            </a:r>
            <a:r>
              <a:rPr lang="en-US"/>
              <a:t>Οι στόχοι αυτής της συνεδρίας είναι οι εκπαιδευόμενοι να κατανοήσουν τον ορισμό της ψηφιακής συλλογής, να ανακαλύψουν πώς να επιλέγουν τα αντικείμενα που θα συμπεριληφθούν στη συλλογή, να μάθουν πώς να δημιουργούν ένα σχέδιο για μια ψηφιακή συλλογή και να μάθουν κάποια εισαγωγικά πράγματα για τη διαδικασία δημιουργίας μιας ψηφιακής συλλογής.</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Με την ολοκλήρωση αυτής της διαδικτυακής συνεδρίας, αναμένεται ότι ο εκπαιδευόμενος θα </a:t>
            </a:r>
            <a:r>
              <a:rPr lang="en-US"/>
              <a:t>είναι σε θέση να ορίζει μια ψηφιακή συλλογή, να προσδιορίζει τι πρέπει να περιλαμβάνεται στην ψηφιακή συλλογή, να δημιουργεί ένα σχέδιο για τη δημιουργία μιας ψηφιακής συλλογής και να γνωρίζει τη διαδικασία που πρέπει να ακολουθηθεί.</a:t>
            </a:r>
            <a:endParaRPr/>
          </a:p>
        </p:txBody>
      </p:sp>
      <p:sp>
        <p:nvSpPr>
          <p:cNvPr id="99" name="Google Shape;9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Μια ψηφιακή συλλογή είναι μια συλλογή υλικών που έχουν ψηφιοποιηθεί και αντικειμένων που ήταν ψηφιακά από την αρχή. Είναι επίσης γνωστή ως ψηφιακή βιβλιοθήκη, η οποία είναι κάθε συλλογή εγγράφων που έχει διατηρηθεί ψηφιακά και είναι προσβάσιμη στο διαδίκτυο. Μια ψηφιακή βιβλιοθήκη μπορεί να περιέχει χειρόγραφα, εφημερίδες, βιβλία, περιοδικά, εικόνες, ήχο και βίντεο.</a:t>
            </a:r>
            <a:endParaRPr/>
          </a:p>
        </p:txBody>
      </p:sp>
      <p:sp>
        <p:nvSpPr>
          <p:cNvPr id="119" name="Google Shape;11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Ορισμένα παραδείγματα ψηφιακών συλλογών στον τομέα GLAM είναι οι συλλογές της Google Arts and Culture, το Smithsonian Open Access και το Project Gutenberg.</a:t>
            </a:r>
            <a:endParaRPr/>
          </a:p>
          <a:p>
            <a:pPr indent="0" lvl="0" marL="0" marR="0" rtl="0" algn="l">
              <a:lnSpc>
                <a:spcPct val="100000"/>
              </a:lnSpc>
              <a:spcBef>
                <a:spcPts val="0"/>
              </a:spcBef>
              <a:spcAft>
                <a:spcPts val="0"/>
              </a:spcAft>
              <a:buClr>
                <a:schemeClr val="dk1"/>
              </a:buClr>
              <a:buSzPts val="1200"/>
              <a:buFont typeface="Calibri"/>
              <a:buNone/>
            </a:pPr>
            <a:r>
              <a:rPr lang="en-US"/>
              <a:t>Η αποστολή της Google Arts &amp; Culture είναι να διατηρήσει και να φέρει στο διαδίκτυο την τέχνη και τον πολιτισμό του κόσμου, ώστε να είναι προσβάσιμα από οποιονδήποτε και οπουδήποτε.</a:t>
            </a:r>
            <a:endParaRPr/>
          </a:p>
          <a:p>
            <a:pPr indent="0" lvl="0" marL="0" marR="0" rtl="0" algn="l">
              <a:lnSpc>
                <a:spcPct val="100000"/>
              </a:lnSpc>
              <a:spcBef>
                <a:spcPts val="0"/>
              </a:spcBef>
              <a:spcAft>
                <a:spcPts val="0"/>
              </a:spcAft>
              <a:buClr>
                <a:schemeClr val="dk1"/>
              </a:buClr>
              <a:buSzPts val="1200"/>
              <a:buFont typeface="Calibri"/>
              <a:buNone/>
            </a:pPr>
            <a:r>
              <a:rPr lang="en-US"/>
              <a:t>Το Smithsonian Open Access περιλαμβάνει εικόνες και δεδομένα από όλα τα 21 μουσεία του Smithsonian, εννέα ερευνητικά κέντρα, βιβλιοθήκες, αρχεία και τον Εθνικό Ζωολογικό Κήπο, τα οποία ο καθένας μπορεί να κατεβάσει, να μοιραστεί και να επαναχρησιμοποιήσει.</a:t>
            </a:r>
            <a:endParaRPr/>
          </a:p>
          <a:p>
            <a:pPr indent="0" lvl="0" marL="0" marR="0" rtl="0" algn="l">
              <a:lnSpc>
                <a:spcPct val="100000"/>
              </a:lnSpc>
              <a:spcBef>
                <a:spcPts val="0"/>
              </a:spcBef>
              <a:spcAft>
                <a:spcPts val="0"/>
              </a:spcAft>
              <a:buClr>
                <a:schemeClr val="dk1"/>
              </a:buClr>
              <a:buSzPts val="1200"/>
              <a:buFont typeface="Calibri"/>
              <a:buNone/>
            </a:pPr>
            <a:r>
              <a:rPr lang="en-US"/>
              <a:t>Το Project Gutenberg είναι μια διαδικτυακή βιβλιοθήκη με πάνω από 70.000 δωρεάν ηλεκτρονικά βιβλία, τα οποία ο καθένας μπορεί να κατεβάσει ή να διαβάσει online.</a:t>
            </a:r>
            <a:endParaRPr/>
          </a:p>
        </p:txBody>
      </p:sp>
      <p:sp>
        <p:nvSpPr>
          <p:cNvPr id="129" name="Google Shape;12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Οι ψηφιακές συλλογές είναι σημαντικές στον τομέα GLAM, καθώς προσφέρουν πρόσβαση στα έργα τέχνης σε οποιονδήποτε, ανά πάσα στιγμή και από οποιοδήποτε μέρος. Επίσης, καθιστούν τα έργα τέχνης ορατά εύκολα και γρήγορα, ενώ παράλληλα συμβάλλουν στη διαφύλαξή τους.</a:t>
            </a:r>
            <a:endParaRPr/>
          </a:p>
        </p:txBody>
      </p:sp>
      <p:sp>
        <p:nvSpPr>
          <p:cNvPr id="139" name="Google Shape;13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Οι ψηφιακές συλλογές προσφέρουν επίσης ευκαιρίες για συνεργασία, διαδικτυακή έρευνα και εκπαίδευση και προωθούν τη συμμετοχή της κοινότητας.</a:t>
            </a:r>
            <a:endParaRPr/>
          </a:p>
        </p:txBody>
      </p:sp>
      <p:sp>
        <p:nvSpPr>
          <p:cNvPr id="151" name="Google Shape;15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Η πολιτική ανάπτυξης της ψηφιακής συλλογής για τον τομέα GLAM λαμβάνει υπόψη το πεδίο εφαρμογής της ψηφιακής συλλογής, το περιεχόμενό της και τα κριτήρια επιλογής της, τις εκτιμήσεις για τη διαθεσιμότητα των πόρων, τη διαδικασία ψηφιοποίησης και τις άδειες χρήσης και κοινοποίησης του περιεχομένου.</a:t>
            </a:r>
            <a:endParaRPr/>
          </a:p>
          <a:p>
            <a:pPr indent="0" lvl="0" marL="0" rtl="0" algn="l">
              <a:lnSpc>
                <a:spcPct val="100000"/>
              </a:lnSpc>
              <a:spcBef>
                <a:spcPts val="0"/>
              </a:spcBef>
              <a:spcAft>
                <a:spcPts val="0"/>
              </a:spcAft>
              <a:buSzPts val="1400"/>
              <a:buNone/>
            </a:pPr>
            <a:r>
              <a:t/>
            </a:r>
            <a:endParaRPr/>
          </a:p>
        </p:txBody>
      </p:sp>
      <p:sp>
        <p:nvSpPr>
          <p:cNvPr id="172" name="Google Shape;17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p:nvPr>
            <p:ph idx="2" type="pic"/>
          </p:nvPr>
        </p:nvSpPr>
        <p:spPr>
          <a:xfrm>
            <a:off x="5183188" y="987425"/>
            <a:ext cx="6172200" cy="4873625"/>
          </a:xfrm>
          <a:prstGeom prst="rect">
            <a:avLst/>
          </a:prstGeom>
          <a:noFill/>
          <a:ln>
            <a:noFill/>
          </a:ln>
        </p:spPr>
      </p:sp>
      <p:sp>
        <p:nvSpPr>
          <p:cNvPr id="33" name="Google Shape;33;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 name="Google Shape;3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aub.edu.lb.libguides.com/DigitalCollections_AUB/About" TargetMode="External"/><Relationship Id="rId4" Type="http://schemas.openxmlformats.org/officeDocument/2006/relationships/hyperlink" Target="https://ringling.libguides.com/digitalcollections" TargetMode="External"/><Relationship Id="rId9" Type="http://schemas.openxmlformats.org/officeDocument/2006/relationships/image" Target="../media/image13.jpg"/><Relationship Id="rId5" Type="http://schemas.openxmlformats.org/officeDocument/2006/relationships/hyperlink" Target="https://library.fau.edu/policy/digital-library-collection-development-policy" TargetMode="External"/><Relationship Id="rId6" Type="http://schemas.openxmlformats.org/officeDocument/2006/relationships/hyperlink" Target="https://www.amherst.edu/library/services/digital/digitalcolldev" TargetMode="External"/><Relationship Id="rId7" Type="http://schemas.openxmlformats.org/officeDocument/2006/relationships/hyperlink" Target="https://glampeak.org.au/toolkit/prepare/digital-access-plan/" TargetMode="External"/><Relationship Id="rId8"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10.png"/><Relationship Id="rId10" Type="http://schemas.openxmlformats.org/officeDocument/2006/relationships/image" Target="../media/image18.png"/><Relationship Id="rId9" Type="http://schemas.openxmlformats.org/officeDocument/2006/relationships/image" Target="../media/image25.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17.jpg"/><Relationship Id="rId8"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3.jpg"/><Relationship Id="rId9" Type="http://schemas.openxmlformats.org/officeDocument/2006/relationships/image" Target="../media/image8.jpg"/><Relationship Id="rId5" Type="http://schemas.openxmlformats.org/officeDocument/2006/relationships/hyperlink" Target="https://artsandculture.google.com/partner" TargetMode="External"/><Relationship Id="rId6" Type="http://schemas.openxmlformats.org/officeDocument/2006/relationships/hyperlink" Target="https://www.si.edu/openaccess" TargetMode="External"/><Relationship Id="rId7" Type="http://schemas.openxmlformats.org/officeDocument/2006/relationships/hyperlink" Target="https://www.si.edu/openaccess" TargetMode="External"/><Relationship Id="rId8" Type="http://schemas.openxmlformats.org/officeDocument/2006/relationships/hyperlink" Target="https://www.gutenberg.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242598" y="2926128"/>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00000"/>
              <a:buNone/>
            </a:pPr>
            <a:br>
              <a:rPr lang="en-US" sz="3600"/>
            </a:br>
            <a:r>
              <a:rPr b="1" lang="en-US" sz="3600"/>
              <a:t>Πρόγραμμα μικτής μάθησης</a:t>
            </a:r>
            <a:endParaRPr b="1" sz="3600">
              <a:latin typeface="Calibri"/>
              <a:ea typeface="Calibri"/>
              <a:cs typeface="Calibri"/>
              <a:sym typeface="Calibri"/>
            </a:endParaRPr>
          </a:p>
        </p:txBody>
      </p:sp>
      <p:sp>
        <p:nvSpPr>
          <p:cNvPr id="89" name="Google Shape;89;p1"/>
          <p:cNvSpPr txBox="1"/>
          <p:nvPr>
            <p:ph idx="1" type="subTitle"/>
          </p:nvPr>
        </p:nvSpPr>
        <p:spPr>
          <a:xfrm>
            <a:off x="3603812" y="3708768"/>
            <a:ext cx="6831106" cy="2207938"/>
          </a:xfrm>
          <a:prstGeom prst="rect">
            <a:avLst/>
          </a:prstGeom>
          <a:noFill/>
          <a:ln>
            <a:noFill/>
          </a:ln>
        </p:spPr>
        <p:txBody>
          <a:bodyPr anchorCtr="0" anchor="t" bIns="45700" lIns="91425" spcFirstLastPara="1" rIns="91425" wrap="square" tIns="45700">
            <a:noAutofit/>
          </a:bodyPr>
          <a:lstStyle/>
          <a:p>
            <a:pPr indent="0" lvl="2" marL="914400" rtl="0" algn="ctr">
              <a:lnSpc>
                <a:spcPct val="90000"/>
              </a:lnSpc>
              <a:spcBef>
                <a:spcPts val="0"/>
              </a:spcBef>
              <a:spcAft>
                <a:spcPts val="0"/>
              </a:spcAft>
              <a:buSzPts val="1800"/>
              <a:buNone/>
            </a:pPr>
            <a:r>
              <a:rPr b="1" lang="en-US" sz="2200"/>
              <a:t>Ενότητα 4: Δημιουργία ψηφιακού περιεχομένου</a:t>
            </a:r>
            <a:r>
              <a:rPr lang="en-US" sz="2200"/>
              <a:t> </a:t>
            </a:r>
            <a:endParaRPr sz="2200"/>
          </a:p>
          <a:p>
            <a:pPr indent="0" lvl="2" marL="914400" rtl="0" algn="ctr">
              <a:lnSpc>
                <a:spcPct val="90000"/>
              </a:lnSpc>
              <a:spcBef>
                <a:spcPts val="500"/>
              </a:spcBef>
              <a:spcAft>
                <a:spcPts val="0"/>
              </a:spcAft>
              <a:buSzPts val="1800"/>
              <a:buNone/>
            </a:pPr>
            <a:r>
              <a:rPr b="1" lang="en-US" sz="2200"/>
              <a:t>Συνεδρία 2: Δημιουργία μιας ψηφιακής συλλογής</a:t>
            </a:r>
            <a:endParaRPr/>
          </a:p>
          <a:p>
            <a:pPr indent="0" lvl="2" marL="914400" rtl="0" algn="ctr">
              <a:lnSpc>
                <a:spcPct val="90000"/>
              </a:lnSpc>
              <a:spcBef>
                <a:spcPts val="500"/>
              </a:spcBef>
              <a:spcAft>
                <a:spcPts val="0"/>
              </a:spcAft>
              <a:buSzPts val="1800"/>
              <a:buNone/>
            </a:pPr>
            <a:r>
              <a:rPr lang="en-US" sz="2200"/>
              <a:t>Αναπτύχθηκε από: </a:t>
            </a:r>
            <a:endParaRPr sz="2200"/>
          </a:p>
          <a:p>
            <a:pPr indent="0" lvl="2" marL="914400" rtl="0" algn="ctr">
              <a:lnSpc>
                <a:spcPct val="90000"/>
              </a:lnSpc>
              <a:spcBef>
                <a:spcPts val="500"/>
              </a:spcBef>
              <a:spcAft>
                <a:spcPts val="0"/>
              </a:spcAft>
              <a:buSzPts val="1800"/>
              <a:buNone/>
            </a:pPr>
            <a:r>
              <a:rPr lang="en-US" sz="2200"/>
              <a:t>Ακαδημία Επιχειρηματικότητας</a:t>
            </a:r>
            <a:endParaRPr/>
          </a:p>
          <a:p>
            <a:pPr indent="0" lvl="2" marL="914400" rtl="0" algn="ctr">
              <a:lnSpc>
                <a:spcPct val="90000"/>
              </a:lnSpc>
              <a:spcBef>
                <a:spcPts val="500"/>
              </a:spcBef>
              <a:spcAft>
                <a:spcPts val="0"/>
              </a:spcAft>
              <a:buSzPts val="1800"/>
              <a:buNone/>
            </a:pPr>
            <a:r>
              <a:t/>
            </a:r>
            <a:endParaRPr sz="2000"/>
          </a:p>
          <a:p>
            <a:pPr indent="0" lvl="2" marL="914400" rtl="0" algn="ctr">
              <a:lnSpc>
                <a:spcPct val="90000"/>
              </a:lnSpc>
              <a:spcBef>
                <a:spcPts val="500"/>
              </a:spcBef>
              <a:spcAft>
                <a:spcPts val="0"/>
              </a:spcAft>
              <a:buSzPts val="1800"/>
              <a:buNone/>
            </a:pPr>
            <a:r>
              <a:t/>
            </a:r>
            <a:endParaRPr b="1" sz="2000"/>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txBox="1"/>
          <p:nvPr/>
        </p:nvSpPr>
        <p:spPr>
          <a:xfrm>
            <a:off x="491069" y="6148955"/>
            <a:ext cx="8444971" cy="5770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Calibri"/>
                <a:ea typeface="Calibri"/>
                <a:cs typeface="Calibri"/>
                <a:sym typeface="Calibri"/>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αυτές.»Αριθμός έργου: 2022-1-AT01-KA220-ADU-00008513</a:t>
            </a:r>
            <a:endParaRPr b="0" i="0" sz="1050" u="none" cap="none" strike="noStrike">
              <a:solidFill>
                <a:srgbClr val="000000"/>
              </a:solidFill>
              <a:latin typeface="Calibri"/>
              <a:ea typeface="Calibri"/>
              <a:cs typeface="Calibri"/>
              <a:sym typeface="Calibri"/>
            </a:endParaRPr>
          </a:p>
        </p:txBody>
      </p:sp>
      <p:sp>
        <p:nvSpPr>
          <p:cNvPr id="93" name="Google Shape;93;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603812" y="502030"/>
            <a:ext cx="7548282"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179388" lvl="0" marL="179388" rtl="0" algn="l">
              <a:lnSpc>
                <a:spcPct val="90000"/>
              </a:lnSpc>
              <a:spcBef>
                <a:spcPts val="0"/>
              </a:spcBef>
              <a:spcAft>
                <a:spcPts val="0"/>
              </a:spcAft>
              <a:buSzPts val="4400"/>
              <a:buNone/>
            </a:pPr>
            <a:r>
              <a:rPr lang="en-US"/>
              <a:t>Πεδίο εφαρμογής</a:t>
            </a:r>
            <a:endParaRPr/>
          </a:p>
        </p:txBody>
      </p:sp>
      <p:sp>
        <p:nvSpPr>
          <p:cNvPr id="185" name="Google Shape;185;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Γιατί να δημιουργηθεί μια ψηφιακή συλλογή;</a:t>
            </a:r>
            <a:endParaRPr/>
          </a:p>
          <a:p>
            <a:pPr indent="-228600" lvl="0" marL="228600" rtl="0" algn="l">
              <a:lnSpc>
                <a:spcPct val="90000"/>
              </a:lnSpc>
              <a:spcBef>
                <a:spcPts val="0"/>
              </a:spcBef>
              <a:spcAft>
                <a:spcPts val="0"/>
              </a:spcAft>
              <a:buSzPts val="2800"/>
              <a:buChar char="•"/>
            </a:pPr>
            <a:r>
              <a:rPr lang="en-US"/>
              <a:t>Τι θα κερδίσει το ίδρυμα GLAM;</a:t>
            </a:r>
            <a:endParaRPr/>
          </a:p>
          <a:p>
            <a:pPr indent="-228600" lvl="0" marL="228600" rtl="0" algn="l">
              <a:lnSpc>
                <a:spcPct val="90000"/>
              </a:lnSpc>
              <a:spcBef>
                <a:spcPts val="0"/>
              </a:spcBef>
              <a:spcAft>
                <a:spcPts val="0"/>
              </a:spcAft>
              <a:buSzPts val="2800"/>
              <a:buChar char="•"/>
            </a:pPr>
            <a:r>
              <a:rPr lang="en-US"/>
              <a:t>Τι θα κερδίσει το κοινό;</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86" name="Google Shape;186;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7" name="Google Shape;187;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88" name="Google Shape;188;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189" name="Google Shape;189;p10"/>
          <p:cNvSpPr/>
          <p:nvPr/>
        </p:nvSpPr>
        <p:spPr>
          <a:xfrm>
            <a:off x="7162799" y="2931458"/>
            <a:ext cx="320040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rgbClr val="B7C8FF"/>
                </a:solidFill>
                <a:latin typeface="Calibri"/>
                <a:ea typeface="Calibri"/>
                <a:cs typeface="Calibri"/>
                <a:sym typeface="Calibri"/>
              </a:rPr>
              <a:t>WHY?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179388" lvl="0" marL="179388" rtl="0" algn="l">
              <a:lnSpc>
                <a:spcPct val="90000"/>
              </a:lnSpc>
              <a:spcBef>
                <a:spcPts val="0"/>
              </a:spcBef>
              <a:spcAft>
                <a:spcPts val="0"/>
              </a:spcAft>
              <a:buSzPts val="4400"/>
              <a:buNone/>
            </a:pPr>
            <a:r>
              <a:rPr lang="en-US"/>
              <a:t>Περιεχόμενο και κριτήρια επιλογής</a:t>
            </a:r>
            <a:endParaRPr/>
          </a:p>
        </p:txBody>
      </p:sp>
      <p:sp>
        <p:nvSpPr>
          <p:cNvPr id="196" name="Google Shape;196;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97" name="Google Shape;197;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8" name="Google Shape;198;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99" name="Google Shape;199;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Ποιες είναι οι ανάγκες του ιδρύματος GLAM; (π.χ. εκπαίδευση)</a:t>
            </a:r>
            <a:endParaRPr/>
          </a:p>
          <a:p>
            <a:pPr indent="-228600" lvl="0" marL="228600" rtl="0" algn="l">
              <a:lnSpc>
                <a:spcPct val="90000"/>
              </a:lnSpc>
              <a:spcBef>
                <a:spcPts val="0"/>
              </a:spcBef>
              <a:spcAft>
                <a:spcPts val="0"/>
              </a:spcAft>
              <a:buSzPts val="2800"/>
              <a:buChar char="•"/>
            </a:pPr>
            <a:r>
              <a:rPr lang="en-US"/>
              <a:t>Ποια αντικείμενα πρέπει να ψηφιοποιηθούν; (π.χ. ένα αρχαίο χειρόγραφο)</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00" name="Google Shape;200;p11"/>
          <p:cNvSpPr/>
          <p:nvPr/>
        </p:nvSpPr>
        <p:spPr>
          <a:xfrm>
            <a:off x="1559857" y="2707340"/>
            <a:ext cx="320040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rgbClr val="B7C8FF"/>
                </a:solidFill>
                <a:latin typeface="Calibri"/>
                <a:ea typeface="Calibri"/>
                <a:cs typeface="Calibri"/>
                <a:sym typeface="Calibri"/>
              </a:rPr>
              <a:t>WHAT?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179388" lvl="0" marL="179388" rtl="0" algn="l">
              <a:lnSpc>
                <a:spcPct val="90000"/>
              </a:lnSpc>
              <a:spcBef>
                <a:spcPts val="0"/>
              </a:spcBef>
              <a:spcAft>
                <a:spcPts val="0"/>
              </a:spcAft>
              <a:buSzPts val="4400"/>
              <a:buNone/>
            </a:pPr>
            <a:r>
              <a:rPr lang="en-US"/>
              <a:t>Εκτιμήσεις για τη διαθεσιμότητα των πόρων</a:t>
            </a:r>
            <a:endParaRPr/>
          </a:p>
        </p:txBody>
      </p:sp>
      <p:sp>
        <p:nvSpPr>
          <p:cNvPr id="207" name="Google Shape;207;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215265" lvl="0" marL="228600" rtl="0" algn="l">
              <a:lnSpc>
                <a:spcPct val="90000"/>
              </a:lnSpc>
              <a:spcBef>
                <a:spcPts val="0"/>
              </a:spcBef>
              <a:spcAft>
                <a:spcPts val="0"/>
              </a:spcAft>
              <a:buSzPct val="100000"/>
              <a:buChar char="•"/>
            </a:pPr>
            <a:r>
              <a:rPr lang="en-US"/>
              <a:t>Ποιος θα δημιουργήσει την ψηφιακή συλλογή; (π.χ. ένας επαγγελματίας του ιδρύματος GLAM, ένας εξωτερικός εμπειρογνώμονας)</a:t>
            </a:r>
            <a:endParaRPr/>
          </a:p>
          <a:p>
            <a:pPr indent="-215265" lvl="0" marL="228600" rtl="0" algn="l">
              <a:lnSpc>
                <a:spcPct val="90000"/>
              </a:lnSpc>
              <a:spcBef>
                <a:spcPts val="0"/>
              </a:spcBef>
              <a:spcAft>
                <a:spcPts val="0"/>
              </a:spcAft>
              <a:buSzPct val="100000"/>
              <a:buChar char="•"/>
            </a:pPr>
            <a:r>
              <a:rPr lang="en-US"/>
              <a:t>Πόσος χρόνος χρειάζεται;</a:t>
            </a:r>
            <a:endParaRPr/>
          </a:p>
          <a:p>
            <a:pPr indent="-215265" lvl="0" marL="228600" rtl="0" algn="l">
              <a:lnSpc>
                <a:spcPct val="90000"/>
              </a:lnSpc>
              <a:spcBef>
                <a:spcPts val="0"/>
              </a:spcBef>
              <a:spcAft>
                <a:spcPts val="0"/>
              </a:spcAft>
              <a:buSzPct val="100000"/>
              <a:buChar char="•"/>
            </a:pPr>
            <a:r>
              <a:rPr lang="en-US"/>
              <a:t>Ποιες είναι οι τεχνικές απαιτήσεις; (π.χ. εξοπλισμός)</a:t>
            </a:r>
            <a:endParaRPr/>
          </a:p>
          <a:p>
            <a:pPr indent="-50800" lvl="0" marL="228600" rtl="0" algn="l">
              <a:lnSpc>
                <a:spcPct val="90000"/>
              </a:lnSpc>
              <a:spcBef>
                <a:spcPts val="1000"/>
              </a:spcBef>
              <a:spcAft>
                <a:spcPts val="0"/>
              </a:spcAft>
              <a:buClr>
                <a:schemeClr val="dk1"/>
              </a:buClr>
              <a:buSzPct val="100000"/>
              <a:buNone/>
            </a:pPr>
            <a:r>
              <a:t/>
            </a:r>
            <a:endParaRPr/>
          </a:p>
          <a:p>
            <a:pPr indent="-1586" lvl="0" marL="179388" rtl="0" algn="l">
              <a:lnSpc>
                <a:spcPct val="90000"/>
              </a:lnSpc>
              <a:spcBef>
                <a:spcPts val="1000"/>
              </a:spcBef>
              <a:spcAft>
                <a:spcPts val="0"/>
              </a:spcAft>
              <a:buClr>
                <a:schemeClr val="dk1"/>
              </a:buClr>
              <a:buSzPct val="100000"/>
              <a:buNone/>
            </a:pPr>
            <a:r>
              <a:t/>
            </a:r>
            <a:endParaRPr/>
          </a:p>
          <a:p>
            <a:pPr indent="-1586" lvl="0" marL="179388" rtl="0" algn="l">
              <a:lnSpc>
                <a:spcPct val="90000"/>
              </a:lnSpc>
              <a:spcBef>
                <a:spcPts val="1000"/>
              </a:spcBef>
              <a:spcAft>
                <a:spcPts val="0"/>
              </a:spcAft>
              <a:buClr>
                <a:schemeClr val="dk1"/>
              </a:buClr>
              <a:buSzPct val="100000"/>
              <a:buNone/>
            </a:pPr>
            <a:r>
              <a:t/>
            </a:r>
            <a:endParaRPr/>
          </a:p>
          <a:p>
            <a:pPr indent="-1586" lvl="0" marL="179388" rtl="0" algn="l">
              <a:lnSpc>
                <a:spcPct val="90000"/>
              </a:lnSpc>
              <a:spcBef>
                <a:spcPts val="1000"/>
              </a:spcBef>
              <a:spcAft>
                <a:spcPts val="0"/>
              </a:spcAft>
              <a:buClr>
                <a:schemeClr val="dk1"/>
              </a:buClr>
              <a:buSzPct val="100000"/>
              <a:buNone/>
            </a:pPr>
            <a:r>
              <a:t/>
            </a:r>
            <a:endParaRPr/>
          </a:p>
          <a:p>
            <a:pPr indent="-1586" lvl="0" marL="179388" rtl="0" algn="l">
              <a:lnSpc>
                <a:spcPct val="90000"/>
              </a:lnSpc>
              <a:spcBef>
                <a:spcPts val="1000"/>
              </a:spcBef>
              <a:spcAft>
                <a:spcPts val="0"/>
              </a:spcAft>
              <a:buClr>
                <a:schemeClr val="dk1"/>
              </a:buClr>
              <a:buSzPct val="100000"/>
              <a:buNone/>
            </a:pPr>
            <a:r>
              <a:t/>
            </a:r>
            <a:endParaRPr/>
          </a:p>
        </p:txBody>
      </p:sp>
      <p:pic>
        <p:nvPicPr>
          <p:cNvPr id="208" name="Google Shape;208;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9" name="Google Shape;209;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10" name="Google Shape;210;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11" name="Google Shape;211;p12"/>
          <p:cNvSpPr/>
          <p:nvPr/>
        </p:nvSpPr>
        <p:spPr>
          <a:xfrm>
            <a:off x="7162799" y="2931458"/>
            <a:ext cx="320040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rgbClr val="B7C8FF"/>
                </a:solidFill>
                <a:latin typeface="Calibri"/>
                <a:ea typeface="Calibri"/>
                <a:cs typeface="Calibri"/>
                <a:sym typeface="Calibri"/>
              </a:rPr>
              <a:t>WHO?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179388" lvl="0" marL="179388" rtl="0" algn="l">
              <a:lnSpc>
                <a:spcPct val="90000"/>
              </a:lnSpc>
              <a:spcBef>
                <a:spcPts val="0"/>
              </a:spcBef>
              <a:spcAft>
                <a:spcPts val="0"/>
              </a:spcAft>
              <a:buSzPts val="4400"/>
              <a:buNone/>
            </a:pPr>
            <a:r>
              <a:rPr lang="en-US"/>
              <a:t>Διαδικασία ψηφιοποίησης</a:t>
            </a:r>
            <a:endParaRPr/>
          </a:p>
        </p:txBody>
      </p:sp>
      <p:sp>
        <p:nvSpPr>
          <p:cNvPr id="218" name="Google Shape;218;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19" name="Google Shape;219;p1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0" name="Google Shape;220;p1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21" name="Google Shape;221;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Τι είδους εξοπλισμός απαιτείται; (π.χ. σαρωτές, φωτογραφικές μηχανές κ.λπ.)</a:t>
            </a:r>
            <a:endParaRPr/>
          </a:p>
          <a:p>
            <a:pPr indent="-228600" lvl="0" marL="228600" rtl="0" algn="l">
              <a:lnSpc>
                <a:spcPct val="90000"/>
              </a:lnSpc>
              <a:spcBef>
                <a:spcPts val="0"/>
              </a:spcBef>
              <a:spcAft>
                <a:spcPts val="0"/>
              </a:spcAft>
              <a:buSzPts val="2800"/>
              <a:buChar char="•"/>
            </a:pPr>
            <a:r>
              <a:rPr lang="en-US"/>
              <a:t>Ποια θα είναι η μορφή των ψηφιοποιημένων στοιχείων; (π.χ. φωτογραφία, βίντεο, ήχος κ.λπ.)</a:t>
            </a:r>
            <a:endParaRPr/>
          </a:p>
          <a:p>
            <a:pPr indent="-228600" lvl="0" marL="228600" rtl="0" algn="l">
              <a:lnSpc>
                <a:spcPct val="90000"/>
              </a:lnSpc>
              <a:spcBef>
                <a:spcPts val="0"/>
              </a:spcBef>
              <a:spcAft>
                <a:spcPts val="0"/>
              </a:spcAft>
              <a:buSzPts val="2800"/>
              <a:buChar char="•"/>
            </a:pPr>
            <a:r>
              <a:rPr lang="en-US"/>
              <a:t>Πώς μπορεί το κοινό να έχει πρόσβαση στα ψηφιοποιημένα αντικείμενα; (π.χ. αναγνώριση και περιγραφή)</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22" name="Google Shape;222;p13"/>
          <p:cNvSpPr/>
          <p:nvPr/>
        </p:nvSpPr>
        <p:spPr>
          <a:xfrm>
            <a:off x="1559857" y="2707340"/>
            <a:ext cx="320040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rgbClr val="B7C8FF"/>
                </a:solidFill>
                <a:latin typeface="Calibri"/>
                <a:ea typeface="Calibri"/>
                <a:cs typeface="Calibri"/>
                <a:sym typeface="Calibri"/>
              </a:rPr>
              <a:t>HOW?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179388" lvl="0" marL="179388" rtl="0" algn="l">
              <a:lnSpc>
                <a:spcPct val="90000"/>
              </a:lnSpc>
              <a:spcBef>
                <a:spcPts val="0"/>
              </a:spcBef>
              <a:spcAft>
                <a:spcPts val="0"/>
              </a:spcAft>
              <a:buSzPts val="4400"/>
              <a:buNone/>
            </a:pPr>
            <a:r>
              <a:rPr lang="en-US"/>
              <a:t>Άδειες χρήσης και κοινοποίησης</a:t>
            </a:r>
            <a:endParaRPr/>
          </a:p>
        </p:txBody>
      </p:sp>
      <p:sp>
        <p:nvSpPr>
          <p:cNvPr id="229" name="Google Shape;229;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Πώς μπορεί να προστατευτεί μία ψηφιακή συλλογή; (π.χ. πνευματικά δικαιώματα, άδειες χρήσης)</a:t>
            </a:r>
            <a:endParaRPr/>
          </a:p>
          <a:p>
            <a:pPr indent="-228600" lvl="0" marL="228600" rtl="0" algn="l">
              <a:lnSpc>
                <a:spcPct val="90000"/>
              </a:lnSpc>
              <a:spcBef>
                <a:spcPts val="0"/>
              </a:spcBef>
              <a:spcAft>
                <a:spcPts val="0"/>
              </a:spcAft>
              <a:buSzPts val="2800"/>
              <a:buChar char="•"/>
            </a:pPr>
            <a:r>
              <a:rPr lang="en-US"/>
              <a:t>Τι μπορεί να είναι δημόσια διαθέσιμο;</a:t>
            </a:r>
            <a:endParaRPr/>
          </a:p>
          <a:p>
            <a:pPr indent="-228600" lvl="0" marL="228600" rtl="0" algn="l">
              <a:lnSpc>
                <a:spcPct val="90000"/>
              </a:lnSpc>
              <a:spcBef>
                <a:spcPts val="0"/>
              </a:spcBef>
              <a:spcAft>
                <a:spcPts val="0"/>
              </a:spcAft>
              <a:buSzPts val="2800"/>
              <a:buChar char="•"/>
            </a:pPr>
            <a:r>
              <a:rPr lang="en-US"/>
              <a:t>Ποιες είναι οι προϋποθέσεις;</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30" name="Google Shape;230;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1" name="Google Shape;231;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32" name="Google Shape;232;p14"/>
          <p:cNvSpPr txBox="1"/>
          <p:nvPr>
            <p:ph idx="2" type="body"/>
          </p:nvPr>
        </p:nvSpPr>
        <p:spPr>
          <a:xfrm>
            <a:off x="5763491" y="1825625"/>
            <a:ext cx="5902036" cy="403484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33" name="Google Shape;233;p14"/>
          <p:cNvSpPr/>
          <p:nvPr/>
        </p:nvSpPr>
        <p:spPr>
          <a:xfrm>
            <a:off x="6019800" y="2931458"/>
            <a:ext cx="532951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rgbClr val="B7C8FF"/>
                </a:solidFill>
                <a:latin typeface="Calibri"/>
                <a:ea typeface="Calibri"/>
                <a:cs typeface="Calibri"/>
                <a:sym typeface="Calibri"/>
              </a:rPr>
              <a:t>LIMITATIONS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None/>
            </a:pPr>
            <a:r>
              <a:rPr i="1" lang="en-US">
                <a:solidFill>
                  <a:schemeClr val="accent1"/>
                </a:solidFill>
              </a:rPr>
              <a:t>Αναφορές</a:t>
            </a:r>
            <a:br>
              <a:rPr lang="en-US" sz="4400"/>
            </a:br>
            <a:endParaRPr/>
          </a:p>
        </p:txBody>
      </p:sp>
      <p:sp>
        <p:nvSpPr>
          <p:cNvPr id="239" name="Google Shape;23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i="1" lang="en-US" sz="1800"/>
              <a:t>LibGuides: Digital Collections at AUB: About Digital Collections</a:t>
            </a:r>
            <a:r>
              <a:rPr lang="en-US" sz="1800"/>
              <a:t>. (n.d.). </a:t>
            </a:r>
            <a:r>
              <a:rPr lang="en-US" sz="1800" u="sng">
                <a:solidFill>
                  <a:schemeClr val="hlink"/>
                </a:solidFill>
                <a:hlinkClick r:id="rId3"/>
              </a:rPr>
              <a:t>https://aub.edu.lb.libguides.com/DigitalCollections_AUB/About</a:t>
            </a:r>
            <a:endParaRPr sz="1800"/>
          </a:p>
          <a:p>
            <a:pPr indent="-228600" lvl="0" marL="228600" rtl="0" algn="l">
              <a:lnSpc>
                <a:spcPct val="90000"/>
              </a:lnSpc>
              <a:spcBef>
                <a:spcPts val="1000"/>
              </a:spcBef>
              <a:spcAft>
                <a:spcPts val="0"/>
              </a:spcAft>
              <a:buClr>
                <a:schemeClr val="dk1"/>
              </a:buClr>
              <a:buSzPts val="1800"/>
              <a:buChar char="•"/>
            </a:pPr>
            <a:r>
              <a:rPr i="1" lang="en-US" sz="1800"/>
              <a:t>LibGuides: Digitized Collections online: Digital Collections online</a:t>
            </a:r>
            <a:r>
              <a:rPr lang="en-US" sz="1800"/>
              <a:t>. (n.d.). </a:t>
            </a:r>
            <a:r>
              <a:rPr lang="en-US" sz="1800" u="sng">
                <a:solidFill>
                  <a:schemeClr val="hlink"/>
                </a:solidFill>
                <a:hlinkClick r:id="rId4"/>
              </a:rPr>
              <a:t>https://ringling.libguides.com/digitalcollections</a:t>
            </a:r>
            <a:endParaRPr sz="1800"/>
          </a:p>
          <a:p>
            <a:pPr indent="-228600" lvl="0" marL="228600" rtl="0" algn="l">
              <a:lnSpc>
                <a:spcPct val="90000"/>
              </a:lnSpc>
              <a:spcBef>
                <a:spcPts val="1000"/>
              </a:spcBef>
              <a:spcAft>
                <a:spcPts val="0"/>
              </a:spcAft>
              <a:buClr>
                <a:schemeClr val="dk1"/>
              </a:buClr>
              <a:buSzPts val="1800"/>
              <a:buChar char="•"/>
            </a:pPr>
            <a:r>
              <a:rPr i="1" lang="en-US" sz="1800"/>
              <a:t>Digital Library Collection Development Policy | FAU Libraries</a:t>
            </a:r>
            <a:r>
              <a:rPr lang="en-US" sz="1800"/>
              <a:t>. (n.d.). </a:t>
            </a:r>
            <a:r>
              <a:rPr lang="en-US" sz="1800" u="sng">
                <a:solidFill>
                  <a:schemeClr val="hlink"/>
                </a:solidFill>
                <a:hlinkClick r:id="rId5"/>
              </a:rPr>
              <a:t>https://library.fau.edu/policy/digital-library-collection-development-policy</a:t>
            </a:r>
            <a:endParaRPr sz="1800"/>
          </a:p>
          <a:p>
            <a:pPr indent="-228600" lvl="0" marL="228600" rtl="0" algn="l">
              <a:lnSpc>
                <a:spcPct val="90000"/>
              </a:lnSpc>
              <a:spcBef>
                <a:spcPts val="1000"/>
              </a:spcBef>
              <a:spcAft>
                <a:spcPts val="0"/>
              </a:spcAft>
              <a:buClr>
                <a:schemeClr val="dk1"/>
              </a:buClr>
              <a:buSzPts val="1800"/>
              <a:buChar char="•"/>
            </a:pPr>
            <a:r>
              <a:rPr i="1" lang="en-US" sz="1800"/>
              <a:t>Digital Collection Development Policy | Digital Initiatives &amp; Web Services | Amherst College</a:t>
            </a:r>
            <a:r>
              <a:rPr lang="en-US" sz="1800"/>
              <a:t>. (n.d.). </a:t>
            </a:r>
            <a:r>
              <a:rPr lang="en-US" sz="1800" u="sng">
                <a:solidFill>
                  <a:schemeClr val="hlink"/>
                </a:solidFill>
                <a:hlinkClick r:id="rId6"/>
              </a:rPr>
              <a:t>https://www.amherst.edu/library/services/digital/digitalcolldev</a:t>
            </a:r>
            <a:endParaRPr sz="1800"/>
          </a:p>
          <a:p>
            <a:pPr indent="-228600" lvl="0" marL="228600" rtl="0" algn="l">
              <a:lnSpc>
                <a:spcPct val="90000"/>
              </a:lnSpc>
              <a:spcBef>
                <a:spcPts val="1000"/>
              </a:spcBef>
              <a:spcAft>
                <a:spcPts val="0"/>
              </a:spcAft>
              <a:buClr>
                <a:schemeClr val="dk1"/>
              </a:buClr>
              <a:buSzPts val="1800"/>
              <a:buChar char="•"/>
            </a:pPr>
            <a:r>
              <a:rPr i="1" lang="en-US" sz="1800"/>
              <a:t>Create a digital access plan</a:t>
            </a:r>
            <a:r>
              <a:rPr lang="en-US" sz="1800"/>
              <a:t>. (2022, April 1). GLAM Peak. </a:t>
            </a:r>
            <a:r>
              <a:rPr lang="en-US" sz="1800" u="sng">
                <a:solidFill>
                  <a:schemeClr val="hlink"/>
                </a:solidFill>
                <a:hlinkClick r:id="rId7"/>
              </a:rPr>
              <a:t>https://glampeak.org.au/toolkit/prepare/digital-access-plan/</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40" name="Google Shape;240;p15"/>
          <p:cNvPicPr preferRelativeResize="0"/>
          <p:nvPr/>
        </p:nvPicPr>
        <p:blipFill rotWithShape="1">
          <a:blip r:embed="rId8">
            <a:alphaModFix/>
          </a:blip>
          <a:srcRect b="0" l="0" r="0" t="0"/>
          <a:stretch/>
        </p:blipFill>
        <p:spPr>
          <a:xfrm>
            <a:off x="320512" y="5585931"/>
            <a:ext cx="1182064" cy="1182064"/>
          </a:xfrm>
          <a:prstGeom prst="rect">
            <a:avLst/>
          </a:prstGeom>
          <a:noFill/>
          <a:ln>
            <a:noFill/>
          </a:ln>
        </p:spPr>
      </p:pic>
      <p:pic>
        <p:nvPicPr>
          <p:cNvPr id="241" name="Google Shape;241;p15"/>
          <p:cNvPicPr preferRelativeResize="0"/>
          <p:nvPr/>
        </p:nvPicPr>
        <p:blipFill rotWithShape="1">
          <a:blip r:embed="rId9">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16"/>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247" name="Google Shape;247;p16"/>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248" name="Google Shape;248;p16"/>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9" name="Google Shape;249;p16"/>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 name="Google Shape;250;p16"/>
          <p:cNvSpPr/>
          <p:nvPr/>
        </p:nvSpPr>
        <p:spPr>
          <a:xfrm>
            <a:off x="3832264" y="617195"/>
            <a:ext cx="7017988"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pic>
        <p:nvPicPr>
          <p:cNvPr id="251" name="Google Shape;251;p16"/>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252" name="Google Shape;252;p16"/>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253" name="Google Shape;253;p16"/>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254" name="Google Shape;254;p16"/>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255" name="Google Shape;255;p16"/>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256" name="Google Shape;256;p16"/>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Αριθμός έργου: 2022-1-AT01-KA220-ADU-00008513</a:t>
            </a:r>
            <a:endParaRPr b="0" i="0" sz="1800" u="none" cap="none" strike="noStrike">
              <a:solidFill>
                <a:srgbClr val="000000"/>
              </a:solidFill>
              <a:latin typeface="Calibri"/>
              <a:ea typeface="Calibri"/>
              <a:cs typeface="Calibri"/>
              <a:sym typeface="Calibri"/>
            </a:endParaRPr>
          </a:p>
        </p:txBody>
      </p:sp>
      <p:pic>
        <p:nvPicPr>
          <p:cNvPr id="257" name="Google Shape;257;p16"/>
          <p:cNvPicPr preferRelativeResize="0"/>
          <p:nvPr/>
        </p:nvPicPr>
        <p:blipFill rotWithShape="1">
          <a:blip r:embed="rId10">
            <a:alphaModFix/>
          </a:blip>
          <a:srcRect b="0" l="0" r="0" t="0"/>
          <a:stretch/>
        </p:blipFill>
        <p:spPr>
          <a:xfrm>
            <a:off x="5828788" y="3334213"/>
            <a:ext cx="3542083" cy="6401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idx="1" type="body"/>
          </p:nvPr>
        </p:nvSpPr>
        <p:spPr>
          <a:xfrm>
            <a:off x="839787" y="668337"/>
            <a:ext cx="5157787" cy="5854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0" lang="en-US" sz="2800">
                <a:solidFill>
                  <a:schemeClr val="accent1"/>
                </a:solidFill>
              </a:rPr>
              <a:t>Στόχοι της συνεδρίας :</a:t>
            </a:r>
            <a:endParaRPr sz="2800"/>
          </a:p>
        </p:txBody>
      </p:sp>
      <p:sp>
        <p:nvSpPr>
          <p:cNvPr id="102" name="Google Shape;102;p2"/>
          <p:cNvSpPr txBox="1"/>
          <p:nvPr>
            <p:ph idx="2" type="body"/>
          </p:nvPr>
        </p:nvSpPr>
        <p:spPr>
          <a:xfrm>
            <a:off x="839788" y="1338606"/>
            <a:ext cx="5157787" cy="48510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Κατανόηση του ορισμού της ψηφιακής συλλογής</a:t>
            </a:r>
            <a:endParaRPr/>
          </a:p>
          <a:p>
            <a:pPr indent="-228600" lvl="0" marL="228600" rtl="0" algn="l">
              <a:lnSpc>
                <a:spcPct val="90000"/>
              </a:lnSpc>
              <a:spcBef>
                <a:spcPts val="0"/>
              </a:spcBef>
              <a:spcAft>
                <a:spcPts val="0"/>
              </a:spcAft>
              <a:buSzPts val="2800"/>
              <a:buChar char="•"/>
            </a:pPr>
            <a:r>
              <a:rPr lang="en-US"/>
              <a:t>Γνώση του τρόπου επιλογής των αντικειμένων που θα συμπεριληφθούν στη συλλογή</a:t>
            </a:r>
            <a:endParaRPr/>
          </a:p>
          <a:p>
            <a:pPr indent="-228600" lvl="0" marL="228600" rtl="0" algn="l">
              <a:lnSpc>
                <a:spcPct val="90000"/>
              </a:lnSpc>
              <a:spcBef>
                <a:spcPts val="0"/>
              </a:spcBef>
              <a:spcAft>
                <a:spcPts val="0"/>
              </a:spcAft>
              <a:buSzPts val="2800"/>
              <a:buChar char="•"/>
            </a:pPr>
            <a:r>
              <a:rPr lang="en-US"/>
              <a:t>Γνώση του τρόπου δημιουργίας ενός σχεδίου για μια ψηφιακή συλλογή</a:t>
            </a:r>
            <a:endParaRPr/>
          </a:p>
          <a:p>
            <a:pPr indent="-228600" lvl="0" marL="228600" rtl="0" algn="l">
              <a:lnSpc>
                <a:spcPct val="90000"/>
              </a:lnSpc>
              <a:spcBef>
                <a:spcPts val="0"/>
              </a:spcBef>
              <a:spcAft>
                <a:spcPts val="0"/>
              </a:spcAft>
              <a:buSzPts val="2800"/>
              <a:buChar char="•"/>
            </a:pPr>
            <a:r>
              <a:rPr lang="en-US"/>
              <a:t>Εισαγωγή στη διαδικασία δημιουργίας μιας ψηφιακής συλλογής</a:t>
            </a:r>
            <a:endParaRPr/>
          </a:p>
        </p:txBody>
      </p:sp>
      <p:sp>
        <p:nvSpPr>
          <p:cNvPr id="103" name="Google Shape;103;p2"/>
          <p:cNvSpPr txBox="1"/>
          <p:nvPr>
            <p:ph idx="4" type="body"/>
          </p:nvPr>
        </p:nvSpPr>
        <p:spPr>
          <a:xfrm>
            <a:off x="6172200" y="1338606"/>
            <a:ext cx="5183188" cy="485105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1000"/>
              </a:spcBef>
              <a:spcAft>
                <a:spcPts val="0"/>
              </a:spcAft>
              <a:buSzPct val="108108"/>
              <a:buNone/>
            </a:pPr>
            <a:r>
              <a:rPr lang="en-US"/>
              <a:t>Με την ολοκλήρωση αυτών των εργασιών, αναμένεται ότι ο εκπαιδευόμενος θα: </a:t>
            </a:r>
            <a:endParaRPr/>
          </a:p>
          <a:p>
            <a:pPr indent="-228600" lvl="0" marL="228600" rtl="0" algn="l">
              <a:lnSpc>
                <a:spcPct val="90000"/>
              </a:lnSpc>
              <a:spcBef>
                <a:spcPts val="1000"/>
              </a:spcBef>
              <a:spcAft>
                <a:spcPts val="0"/>
              </a:spcAft>
              <a:buSzPct val="108108"/>
              <a:buChar char="•"/>
            </a:pPr>
            <a:r>
              <a:rPr lang="en-US"/>
              <a:t>Ορίζει την ψηφιακή συλλογή</a:t>
            </a:r>
            <a:endParaRPr/>
          </a:p>
          <a:p>
            <a:pPr indent="-228600" lvl="0" marL="228600" rtl="0" algn="l">
              <a:lnSpc>
                <a:spcPct val="90000"/>
              </a:lnSpc>
              <a:spcBef>
                <a:spcPts val="1000"/>
              </a:spcBef>
              <a:spcAft>
                <a:spcPts val="0"/>
              </a:spcAft>
              <a:buSzPct val="108108"/>
              <a:buChar char="•"/>
            </a:pPr>
            <a:r>
              <a:rPr lang="en-US"/>
              <a:t>Προσδιορίζει τι πρέπει να συμπεριληφθεί στην ψηφιακή συλλογή</a:t>
            </a:r>
            <a:endParaRPr/>
          </a:p>
          <a:p>
            <a:pPr indent="-228600" lvl="0" marL="228600" rtl="0" algn="l">
              <a:lnSpc>
                <a:spcPct val="90000"/>
              </a:lnSpc>
              <a:spcBef>
                <a:spcPts val="1000"/>
              </a:spcBef>
              <a:spcAft>
                <a:spcPts val="0"/>
              </a:spcAft>
              <a:buSzPct val="108108"/>
              <a:buChar char="•"/>
            </a:pPr>
            <a:r>
              <a:rPr lang="en-US"/>
              <a:t>Καθορίζει ένα σχέδιο για τη δημιουργία μιας ψηφιακής συλλογής</a:t>
            </a:r>
            <a:endParaRPr/>
          </a:p>
          <a:p>
            <a:pPr indent="-228600" lvl="0" marL="228600" rtl="0" algn="l">
              <a:lnSpc>
                <a:spcPct val="90000"/>
              </a:lnSpc>
              <a:spcBef>
                <a:spcPts val="1000"/>
              </a:spcBef>
              <a:spcAft>
                <a:spcPts val="0"/>
              </a:spcAft>
              <a:buSzPct val="108108"/>
              <a:buChar char="•"/>
            </a:pPr>
            <a:r>
              <a:rPr lang="en-US"/>
              <a:t>Γνωρίζει τη διαδικασία που πρέπει να ακολουθηθεί</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p:txBody>
      </p:sp>
      <p:pic>
        <p:nvPicPr>
          <p:cNvPr id="104" name="Google Shape;104;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6" name="Google Shape;106;p2"/>
          <p:cNvSpPr txBox="1"/>
          <p:nvPr/>
        </p:nvSpPr>
        <p:spPr>
          <a:xfrm>
            <a:off x="6172200" y="668337"/>
            <a:ext cx="5157787" cy="5854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2800"/>
              <a:buFont typeface="Arial"/>
              <a:buNone/>
            </a:pPr>
            <a:r>
              <a:rPr b="0" i="0" lang="en-US" sz="2800" u="none" cap="none" strike="noStrike">
                <a:solidFill>
                  <a:schemeClr val="accent1"/>
                </a:solidFill>
                <a:latin typeface="Calibri"/>
                <a:ea typeface="Calibri"/>
                <a:cs typeface="Calibri"/>
                <a:sym typeface="Calibri"/>
              </a:rPr>
              <a:t>Μαθησιακά αποτελέσματα:</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SzPct val="100000"/>
              <a:buNone/>
            </a:pPr>
            <a:r>
              <a:rPr lang="en-US" sz="5200"/>
              <a:t>Ψηφιακή Συλλογή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12" name="Google Shape;112;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3" name="Google Shape;113;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14" name="Google Shape;114;p3"/>
          <p:cNvSpPr/>
          <p:nvPr/>
        </p:nvSpPr>
        <p:spPr>
          <a:xfrm>
            <a:off x="1182846" y="3812522"/>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digital museum.png" id="115" name="Google Shape;115;p3"/>
          <p:cNvPicPr preferRelativeResize="0"/>
          <p:nvPr>
            <p:ph idx="2" type="pic"/>
          </p:nvPr>
        </p:nvPicPr>
        <p:blipFill rotWithShape="1">
          <a:blip r:embed="rId5">
            <a:alphaModFix/>
          </a:blip>
          <a:srcRect b="8725" l="0" r="0" t="8725"/>
          <a:stretch/>
        </p:blipFill>
        <p:spPr>
          <a:xfrm>
            <a:off x="6499412" y="1442159"/>
            <a:ext cx="4676682" cy="3692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Τι είναι η ψηφιακή συλλογή;</a:t>
            </a:r>
            <a:endParaRPr/>
          </a:p>
        </p:txBody>
      </p:sp>
      <p:pic>
        <p:nvPicPr>
          <p:cNvPr id="122" name="Google Shape;122;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24" name="Google Shape;124;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114300" rtl="0" algn="l">
              <a:lnSpc>
                <a:spcPct val="90000"/>
              </a:lnSpc>
              <a:spcBef>
                <a:spcPts val="1000"/>
              </a:spcBef>
              <a:spcAft>
                <a:spcPts val="0"/>
              </a:spcAft>
              <a:buSzPts val="1800"/>
              <a:buNone/>
            </a:pPr>
            <a:r>
              <a:rPr lang="en-US"/>
              <a:t>Μια ψηφιακή συλλογή είναι μια συλλογή </a:t>
            </a:r>
            <a:r>
              <a:rPr b="1" lang="en-US"/>
              <a:t>υλικών που έχουν ψηφιοποιηθεί</a:t>
            </a:r>
            <a:r>
              <a:rPr lang="en-US"/>
              <a:t> και αντικειμένων που ήταν εξαρχής </a:t>
            </a:r>
            <a:r>
              <a:rPr b="1" lang="en-US"/>
              <a:t>ψηφιακά</a:t>
            </a:r>
            <a:r>
              <a:rPr lang="en-US"/>
              <a:t>.</a:t>
            </a:r>
            <a:br>
              <a:rPr lang="en-US"/>
            </a:br>
            <a:endParaRPr/>
          </a:p>
          <a:p>
            <a:pPr indent="0" lvl="0" marL="114300" rtl="0" algn="l">
              <a:lnSpc>
                <a:spcPct val="90000"/>
              </a:lnSpc>
              <a:spcBef>
                <a:spcPts val="1000"/>
              </a:spcBef>
              <a:spcAft>
                <a:spcPts val="0"/>
              </a:spcAft>
              <a:buSzPts val="1800"/>
              <a:buNone/>
            </a:pPr>
            <a:r>
              <a:rPr lang="en-US"/>
              <a:t>Είναι επίσης γνωστή ως </a:t>
            </a:r>
            <a:r>
              <a:rPr b="1" lang="en-US"/>
              <a:t>ψηφιακή βιβλιοθήκη</a:t>
            </a:r>
            <a:r>
              <a:rPr lang="en-US"/>
              <a:t>.</a:t>
            </a:r>
            <a:endParaRPr/>
          </a:p>
        </p:txBody>
      </p:sp>
      <p:pic>
        <p:nvPicPr>
          <p:cNvPr descr="art-gallery-expo-background_52683-68245.jpg" id="125" name="Google Shape;125;p4"/>
          <p:cNvPicPr preferRelativeResize="0"/>
          <p:nvPr>
            <p:ph idx="2" type="body"/>
          </p:nvPr>
        </p:nvPicPr>
        <p:blipFill rotWithShape="1">
          <a:blip r:embed="rId5">
            <a:alphaModFix/>
          </a:blip>
          <a:srcRect b="0" l="0" r="0" t="0"/>
          <a:stretch/>
        </p:blipFill>
        <p:spPr>
          <a:xfrm>
            <a:off x="6154270" y="2670782"/>
            <a:ext cx="5181600" cy="215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Παραδείγματα ψηφιακών συλλογών</a:t>
            </a:r>
            <a:endParaRPr/>
          </a:p>
        </p:txBody>
      </p:sp>
      <p:pic>
        <p:nvPicPr>
          <p:cNvPr id="132" name="Google Shape;132;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3" name="Google Shape;133;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34" name="Google Shape;134;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n-US"/>
              <a:t>Ορισμένα παραδείγματα ψηφιακών συλλογών στον τομέα GLAM είναι:</a:t>
            </a:r>
            <a:endParaRPr/>
          </a:p>
          <a:p>
            <a:pPr indent="-457200" lvl="0" marL="457200" rtl="0" algn="l">
              <a:lnSpc>
                <a:spcPct val="90000"/>
              </a:lnSpc>
              <a:spcBef>
                <a:spcPts val="0"/>
              </a:spcBef>
              <a:spcAft>
                <a:spcPts val="0"/>
              </a:spcAft>
              <a:buSzPts val="2800"/>
              <a:buChar char="•"/>
            </a:pPr>
            <a:r>
              <a:rPr lang="en-US" u="sng">
                <a:solidFill>
                  <a:schemeClr val="hlink"/>
                </a:solidFill>
                <a:hlinkClick r:id="rId5"/>
              </a:rPr>
              <a:t>Google Arts &amp; Culture Collections</a:t>
            </a:r>
            <a:endParaRPr u="sng">
              <a:solidFill>
                <a:schemeClr val="hlink"/>
              </a:solidFill>
              <a:hlinkClick r:id="rId6"/>
            </a:endParaRPr>
          </a:p>
          <a:p>
            <a:pPr indent="-457200" lvl="0" marL="457200" rtl="0" algn="l">
              <a:lnSpc>
                <a:spcPct val="90000"/>
              </a:lnSpc>
              <a:spcBef>
                <a:spcPts val="1000"/>
              </a:spcBef>
              <a:spcAft>
                <a:spcPts val="0"/>
              </a:spcAft>
              <a:buSzPts val="2800"/>
              <a:buChar char="•"/>
            </a:pPr>
            <a:r>
              <a:rPr lang="en-US" u="sng">
                <a:solidFill>
                  <a:schemeClr val="hlink"/>
                </a:solidFill>
                <a:hlinkClick r:id="rId7"/>
              </a:rPr>
              <a:t>Smithsonian Open Access</a:t>
            </a:r>
            <a:endParaRPr/>
          </a:p>
          <a:p>
            <a:pPr indent="-457200" lvl="0" marL="457200" rtl="0" algn="l">
              <a:lnSpc>
                <a:spcPct val="90000"/>
              </a:lnSpc>
              <a:spcBef>
                <a:spcPts val="1000"/>
              </a:spcBef>
              <a:spcAft>
                <a:spcPts val="0"/>
              </a:spcAft>
              <a:buSzPts val="2800"/>
              <a:buChar char="•"/>
            </a:pPr>
            <a:r>
              <a:rPr lang="en-US" u="sng">
                <a:solidFill>
                  <a:schemeClr val="hlink"/>
                </a:solidFill>
                <a:hlinkClick r:id="rId8"/>
              </a:rPr>
              <a:t>Project Gutenberg</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descr="documents-cloud-isometric-composition_1284-17973.jpg" id="135" name="Google Shape;135;p5"/>
          <p:cNvPicPr preferRelativeResize="0"/>
          <p:nvPr>
            <p:ph idx="2" type="body"/>
          </p:nvPr>
        </p:nvPicPr>
        <p:blipFill rotWithShape="1">
          <a:blip r:embed="rId9">
            <a:alphaModFix/>
          </a:blip>
          <a:srcRect b="0" l="0" r="0" t="0"/>
          <a:stretch/>
        </p:blipFill>
        <p:spPr>
          <a:xfrm>
            <a:off x="7914108" y="1986989"/>
            <a:ext cx="2565634" cy="25656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Γιατί είναι σημαντικές οι ψηφιακές συλλογές στον τομέα GLAM;</a:t>
            </a:r>
            <a:endParaRPr/>
          </a:p>
        </p:txBody>
      </p:sp>
      <p:sp>
        <p:nvSpPr>
          <p:cNvPr id="142" name="Google Shape;142;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586" lvl="0" marL="179388" rtl="0" algn="l">
              <a:lnSpc>
                <a:spcPct val="90000"/>
              </a:lnSpc>
              <a:spcBef>
                <a:spcPts val="0"/>
              </a:spcBef>
              <a:spcAft>
                <a:spcPts val="0"/>
              </a:spcAft>
              <a:buClr>
                <a:schemeClr val="dk1"/>
              </a:buClr>
              <a:buSzPts val="2800"/>
              <a:buNone/>
            </a:pPr>
            <a:r>
              <a:t/>
            </a:r>
            <a:endParaRPr/>
          </a:p>
          <a:p>
            <a:pPr indent="-179388" lvl="0" marL="179388" rtl="0" algn="l">
              <a:lnSpc>
                <a:spcPct val="90000"/>
              </a:lnSpc>
              <a:spcBef>
                <a:spcPts val="1000"/>
              </a:spcBef>
              <a:spcAft>
                <a:spcPts val="0"/>
              </a:spcAft>
              <a:buSzPts val="2800"/>
              <a:buChar char="•"/>
            </a:pPr>
            <a:r>
              <a:rPr b="1" lang="en-US"/>
              <a:t>Προσβασιμότητα</a:t>
            </a:r>
            <a:r>
              <a:rPr lang="en-US"/>
              <a:t>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79388" lvl="0" marL="179388" rtl="0" algn="l">
              <a:lnSpc>
                <a:spcPct val="90000"/>
              </a:lnSpc>
              <a:spcBef>
                <a:spcPts val="1000"/>
              </a:spcBef>
              <a:spcAft>
                <a:spcPts val="0"/>
              </a:spcAft>
              <a:buSzPts val="2800"/>
              <a:buChar char="•"/>
            </a:pPr>
            <a:r>
              <a:rPr b="1" lang="en-US"/>
              <a:t>Διαφύλαξη </a:t>
            </a:r>
            <a:r>
              <a:rPr lang="en-US"/>
              <a:t>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79388" lvl="0" marL="179388" rtl="0" algn="l">
              <a:lnSpc>
                <a:spcPct val="90000"/>
              </a:lnSpc>
              <a:spcBef>
                <a:spcPts val="1000"/>
              </a:spcBef>
              <a:spcAft>
                <a:spcPts val="0"/>
              </a:spcAft>
              <a:buSzPts val="2800"/>
              <a:buChar char="•"/>
            </a:pPr>
            <a:r>
              <a:rPr b="1" lang="en-US"/>
              <a:t>Προβολή</a:t>
            </a:r>
            <a:r>
              <a:rPr lang="en-US"/>
              <a:t>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79388"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43" name="Google Shape;143;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accessibility_1512642.png" id="145" name="Google Shape;145;p6"/>
          <p:cNvPicPr preferRelativeResize="0"/>
          <p:nvPr/>
        </p:nvPicPr>
        <p:blipFill rotWithShape="1">
          <a:blip r:embed="rId5">
            <a:alphaModFix/>
          </a:blip>
          <a:srcRect b="0" l="0" r="0" t="0"/>
          <a:stretch/>
        </p:blipFill>
        <p:spPr>
          <a:xfrm>
            <a:off x="3951754" y="1960610"/>
            <a:ext cx="1156143" cy="1156143"/>
          </a:xfrm>
          <a:prstGeom prst="rect">
            <a:avLst/>
          </a:prstGeom>
          <a:noFill/>
          <a:ln>
            <a:noFill/>
          </a:ln>
        </p:spPr>
      </p:pic>
      <p:pic>
        <p:nvPicPr>
          <p:cNvPr descr="visibility.png" id="146" name="Google Shape;146;p6"/>
          <p:cNvPicPr preferRelativeResize="0"/>
          <p:nvPr/>
        </p:nvPicPr>
        <p:blipFill rotWithShape="1">
          <a:blip r:embed="rId6">
            <a:alphaModFix/>
          </a:blip>
          <a:srcRect b="0" l="0" r="0" t="0"/>
          <a:stretch/>
        </p:blipFill>
        <p:spPr>
          <a:xfrm>
            <a:off x="3415665" y="5032691"/>
            <a:ext cx="1114160" cy="1144272"/>
          </a:xfrm>
          <a:prstGeom prst="rect">
            <a:avLst/>
          </a:prstGeom>
          <a:noFill/>
          <a:ln>
            <a:noFill/>
          </a:ln>
        </p:spPr>
      </p:pic>
      <p:pic>
        <p:nvPicPr>
          <p:cNvPr id="147" name="Google Shape;147;p6"/>
          <p:cNvPicPr preferRelativeResize="0"/>
          <p:nvPr/>
        </p:nvPicPr>
        <p:blipFill rotWithShape="1">
          <a:blip r:embed="rId7">
            <a:alphaModFix/>
          </a:blip>
          <a:srcRect b="0" l="0" r="0" t="0"/>
          <a:stretch/>
        </p:blipFill>
        <p:spPr>
          <a:xfrm>
            <a:off x="3415665" y="3309494"/>
            <a:ext cx="1383600" cy="138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Γιατί είναι σημαντικές οι ψηφιακές συλλογές στον τομέα GLAM;</a:t>
            </a:r>
            <a:endParaRPr/>
          </a:p>
        </p:txBody>
      </p:sp>
      <p:sp>
        <p:nvSpPr>
          <p:cNvPr id="154" name="Google Shape;154;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8258" lvl="0" marL="179388" rtl="0" algn="l">
              <a:lnSpc>
                <a:spcPct val="90000"/>
              </a:lnSpc>
              <a:spcBef>
                <a:spcPts val="0"/>
              </a:spcBef>
              <a:spcAft>
                <a:spcPts val="0"/>
              </a:spcAft>
              <a:buClr>
                <a:schemeClr val="dk1"/>
              </a:buClr>
              <a:buSzPts val="2800"/>
              <a:buNone/>
            </a:pPr>
            <a:r>
              <a:t/>
            </a:r>
            <a:endParaRPr/>
          </a:p>
          <a:p>
            <a:pPr indent="-179388" lvl="0" marL="179388" rtl="0" algn="l">
              <a:lnSpc>
                <a:spcPct val="90000"/>
              </a:lnSpc>
              <a:spcBef>
                <a:spcPts val="1000"/>
              </a:spcBef>
              <a:spcAft>
                <a:spcPts val="0"/>
              </a:spcAft>
              <a:buSzPts val="2800"/>
              <a:buChar char="•"/>
            </a:pPr>
            <a:r>
              <a:rPr b="1" lang="en-US"/>
              <a:t>Συνεργασία</a:t>
            </a:r>
            <a:endParaRPr b="1"/>
          </a:p>
          <a:p>
            <a:pPr indent="-28258" lvl="0" marL="179388" rtl="0" algn="l">
              <a:lnSpc>
                <a:spcPct val="90000"/>
              </a:lnSpc>
              <a:spcBef>
                <a:spcPts val="1000"/>
              </a:spcBef>
              <a:spcAft>
                <a:spcPts val="0"/>
              </a:spcAft>
              <a:buClr>
                <a:schemeClr val="dk1"/>
              </a:buClr>
              <a:buSzPts val="2800"/>
              <a:buNone/>
            </a:pPr>
            <a:r>
              <a:t/>
            </a:r>
            <a:endParaRPr/>
          </a:p>
          <a:p>
            <a:pPr indent="-28258" lvl="0" marL="179388" rtl="0" algn="l">
              <a:lnSpc>
                <a:spcPct val="90000"/>
              </a:lnSpc>
              <a:spcBef>
                <a:spcPts val="1000"/>
              </a:spcBef>
              <a:spcAft>
                <a:spcPts val="0"/>
              </a:spcAft>
              <a:buClr>
                <a:schemeClr val="dk1"/>
              </a:buClr>
              <a:buSzPts val="2800"/>
              <a:buNone/>
            </a:pPr>
            <a:r>
              <a:t/>
            </a:r>
            <a:endParaRPr/>
          </a:p>
          <a:p>
            <a:pPr indent="-28258" lvl="0" marL="179388" rtl="0" algn="l">
              <a:lnSpc>
                <a:spcPct val="90000"/>
              </a:lnSpc>
              <a:spcBef>
                <a:spcPts val="1000"/>
              </a:spcBef>
              <a:spcAft>
                <a:spcPts val="0"/>
              </a:spcAft>
              <a:buClr>
                <a:schemeClr val="dk1"/>
              </a:buClr>
              <a:buSzPts val="2800"/>
              <a:buNone/>
            </a:pPr>
            <a:r>
              <a:t/>
            </a:r>
            <a:endParaRPr/>
          </a:p>
          <a:p>
            <a:pPr indent="-179388" lvl="0" marL="179388" rtl="0" algn="l">
              <a:lnSpc>
                <a:spcPct val="90000"/>
              </a:lnSpc>
              <a:spcBef>
                <a:spcPts val="1000"/>
              </a:spcBef>
              <a:spcAft>
                <a:spcPts val="0"/>
              </a:spcAft>
              <a:buSzPts val="2800"/>
              <a:buChar char="•"/>
            </a:pPr>
            <a:r>
              <a:rPr b="1" lang="en-US"/>
              <a:t>Έρευνα και εκπαίδευση </a:t>
            </a:r>
            <a:endParaRPr b="1"/>
          </a:p>
          <a:p>
            <a:pPr indent="-28258" lvl="0" marL="179388" rtl="0" algn="l">
              <a:lnSpc>
                <a:spcPct val="90000"/>
              </a:lnSpc>
              <a:spcBef>
                <a:spcPts val="1000"/>
              </a:spcBef>
              <a:spcAft>
                <a:spcPts val="0"/>
              </a:spcAft>
              <a:buClr>
                <a:schemeClr val="dk1"/>
              </a:buClr>
              <a:buSzPts val="2800"/>
              <a:buNone/>
            </a:pPr>
            <a:r>
              <a:t/>
            </a:r>
            <a:endParaRPr/>
          </a:p>
          <a:p>
            <a:pPr indent="-93026" lvl="0" marL="179388" rtl="0" algn="l">
              <a:lnSpc>
                <a:spcPct val="90000"/>
              </a:lnSpc>
              <a:spcBef>
                <a:spcPts val="1000"/>
              </a:spcBef>
              <a:spcAft>
                <a:spcPts val="0"/>
              </a:spcAft>
              <a:buClr>
                <a:schemeClr val="dk1"/>
              </a:buClr>
              <a:buSzPts val="1600"/>
              <a:buNone/>
            </a:pPr>
            <a:r>
              <a:t/>
            </a:r>
            <a:endParaRPr sz="1600"/>
          </a:p>
          <a:p>
            <a:pPr indent="-179388" lvl="0" marL="179388" rtl="0" algn="l">
              <a:lnSpc>
                <a:spcPct val="90000"/>
              </a:lnSpc>
              <a:spcBef>
                <a:spcPts val="1000"/>
              </a:spcBef>
              <a:spcAft>
                <a:spcPts val="0"/>
              </a:spcAft>
              <a:buSzPts val="2800"/>
              <a:buChar char="•"/>
            </a:pPr>
            <a:r>
              <a:rPr b="1" lang="en-US"/>
              <a:t>Συμμετοχή της Κοινότητας</a:t>
            </a:r>
            <a:endParaRPr b="1"/>
          </a:p>
          <a:p>
            <a:pPr indent="-28258" lvl="0" marL="179388" rtl="0" algn="l">
              <a:lnSpc>
                <a:spcPct val="90000"/>
              </a:lnSpc>
              <a:spcBef>
                <a:spcPts val="1000"/>
              </a:spcBef>
              <a:spcAft>
                <a:spcPts val="0"/>
              </a:spcAft>
              <a:buClr>
                <a:schemeClr val="dk1"/>
              </a:buClr>
              <a:buSzPts val="2800"/>
              <a:buNone/>
            </a:pPr>
            <a:r>
              <a:t/>
            </a:r>
            <a:endParaRPr/>
          </a:p>
          <a:p>
            <a:pPr indent="-28258" lvl="0" marL="179388" rtl="0" algn="l">
              <a:lnSpc>
                <a:spcPct val="90000"/>
              </a:lnSpc>
              <a:spcBef>
                <a:spcPts val="1000"/>
              </a:spcBef>
              <a:spcAft>
                <a:spcPts val="0"/>
              </a:spcAft>
              <a:buClr>
                <a:schemeClr val="dk1"/>
              </a:buClr>
              <a:buSzPts val="2800"/>
              <a:buNone/>
            </a:pPr>
            <a:r>
              <a:t/>
            </a:r>
            <a:endParaRPr/>
          </a:p>
          <a:p>
            <a:pPr indent="-28258" lvl="0" marL="179388" rtl="0" algn="l">
              <a:lnSpc>
                <a:spcPct val="90000"/>
              </a:lnSpc>
              <a:spcBef>
                <a:spcPts val="1000"/>
              </a:spcBef>
              <a:spcAft>
                <a:spcPts val="0"/>
              </a:spcAft>
              <a:buClr>
                <a:schemeClr val="dk1"/>
              </a:buClr>
              <a:buSzPts val="2800"/>
              <a:buNone/>
            </a:pPr>
            <a:r>
              <a:t/>
            </a:r>
            <a:endParaRPr/>
          </a:p>
          <a:p>
            <a:pPr indent="-28258" lvl="0" marL="179388" rtl="0" algn="l">
              <a:lnSpc>
                <a:spcPct val="90000"/>
              </a:lnSpc>
              <a:spcBef>
                <a:spcPts val="1000"/>
              </a:spcBef>
              <a:spcAft>
                <a:spcPts val="0"/>
              </a:spcAft>
              <a:buClr>
                <a:schemeClr val="dk1"/>
              </a:buClr>
              <a:buSzPts val="2800"/>
              <a:buNone/>
            </a:pPr>
            <a:r>
              <a:t/>
            </a:r>
            <a:endParaRPr b="1"/>
          </a:p>
          <a:p>
            <a:pPr indent="-28258" lvl="0" marL="179388" rtl="0" algn="l">
              <a:lnSpc>
                <a:spcPct val="90000"/>
              </a:lnSpc>
              <a:spcBef>
                <a:spcPts val="1000"/>
              </a:spcBef>
              <a:spcAft>
                <a:spcPts val="0"/>
              </a:spcAft>
              <a:buClr>
                <a:schemeClr val="dk1"/>
              </a:buClr>
              <a:buSzPts val="2800"/>
              <a:buNone/>
            </a:pPr>
            <a:r>
              <a:t/>
            </a:r>
            <a:endParaRPr/>
          </a:p>
          <a:p>
            <a:pPr indent="-77470" lvl="0" marL="228600" rtl="0" algn="l">
              <a:lnSpc>
                <a:spcPct val="90000"/>
              </a:lnSpc>
              <a:spcBef>
                <a:spcPts val="1000"/>
              </a:spcBef>
              <a:spcAft>
                <a:spcPts val="0"/>
              </a:spcAft>
              <a:buClr>
                <a:schemeClr val="dk1"/>
              </a:buClr>
              <a:buSzPts val="2800"/>
              <a:buNone/>
            </a:pPr>
            <a:r>
              <a:t/>
            </a:r>
            <a:endParaRPr/>
          </a:p>
          <a:p>
            <a:pPr indent="-28258" lvl="0" marL="179388" rtl="0" algn="l">
              <a:lnSpc>
                <a:spcPct val="90000"/>
              </a:lnSpc>
              <a:spcBef>
                <a:spcPts val="1000"/>
              </a:spcBef>
              <a:spcAft>
                <a:spcPts val="0"/>
              </a:spcAft>
              <a:buClr>
                <a:schemeClr val="dk1"/>
              </a:buClr>
              <a:buSzPts val="2800"/>
              <a:buNone/>
            </a:pPr>
            <a:r>
              <a:t/>
            </a:r>
            <a:endParaRPr/>
          </a:p>
          <a:p>
            <a:pPr indent="-28258" lvl="0" marL="179388" rtl="0" algn="l">
              <a:lnSpc>
                <a:spcPct val="90000"/>
              </a:lnSpc>
              <a:spcBef>
                <a:spcPts val="1000"/>
              </a:spcBef>
              <a:spcAft>
                <a:spcPts val="0"/>
              </a:spcAft>
              <a:buClr>
                <a:schemeClr val="dk1"/>
              </a:buClr>
              <a:buSzPts val="2800"/>
              <a:buNone/>
            </a:pPr>
            <a:r>
              <a:t/>
            </a:r>
            <a:endParaRPr/>
          </a:p>
          <a:p>
            <a:pPr indent="-28258" lvl="0" marL="179388" rtl="0" algn="l">
              <a:lnSpc>
                <a:spcPct val="90000"/>
              </a:lnSpc>
              <a:spcBef>
                <a:spcPts val="1000"/>
              </a:spcBef>
              <a:spcAft>
                <a:spcPts val="0"/>
              </a:spcAft>
              <a:buClr>
                <a:schemeClr val="dk1"/>
              </a:buClr>
              <a:buSzPts val="2800"/>
              <a:buNone/>
            </a:pPr>
            <a:r>
              <a:t/>
            </a:r>
            <a:endParaRPr/>
          </a:p>
          <a:p>
            <a:pPr indent="-28258" lvl="0" marL="179388" rtl="0" algn="l">
              <a:lnSpc>
                <a:spcPct val="90000"/>
              </a:lnSpc>
              <a:spcBef>
                <a:spcPts val="1000"/>
              </a:spcBef>
              <a:spcAft>
                <a:spcPts val="0"/>
              </a:spcAft>
              <a:buClr>
                <a:schemeClr val="dk1"/>
              </a:buClr>
              <a:buSzPts val="2800"/>
              <a:buNone/>
            </a:pPr>
            <a:r>
              <a:t/>
            </a:r>
            <a:endParaRPr/>
          </a:p>
          <a:p>
            <a:pPr indent="-28258" lvl="0" marL="179388" rtl="0" algn="l">
              <a:lnSpc>
                <a:spcPct val="90000"/>
              </a:lnSpc>
              <a:spcBef>
                <a:spcPts val="1000"/>
              </a:spcBef>
              <a:spcAft>
                <a:spcPts val="0"/>
              </a:spcAft>
              <a:buClr>
                <a:schemeClr val="dk1"/>
              </a:buClr>
              <a:buSzPts val="2800"/>
              <a:buNone/>
            </a:pPr>
            <a:r>
              <a:t/>
            </a:r>
            <a:endParaRPr/>
          </a:p>
        </p:txBody>
      </p:sp>
      <p:pic>
        <p:nvPicPr>
          <p:cNvPr id="155" name="Google Shape;155;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6" name="Google Shape;156;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57" name="Google Shape;157;p7"/>
          <p:cNvPicPr preferRelativeResize="0"/>
          <p:nvPr/>
        </p:nvPicPr>
        <p:blipFill rotWithShape="1">
          <a:blip r:embed="rId5">
            <a:alphaModFix/>
          </a:blip>
          <a:srcRect b="0" l="0" r="0" t="0"/>
          <a:stretch/>
        </p:blipFill>
        <p:spPr>
          <a:xfrm>
            <a:off x="3830824" y="1835118"/>
            <a:ext cx="1249129" cy="1249129"/>
          </a:xfrm>
          <a:prstGeom prst="rect">
            <a:avLst/>
          </a:prstGeom>
          <a:noFill/>
          <a:ln>
            <a:noFill/>
          </a:ln>
        </p:spPr>
      </p:pic>
      <p:pic>
        <p:nvPicPr>
          <p:cNvPr id="158" name="Google Shape;158;p7"/>
          <p:cNvPicPr preferRelativeResize="0"/>
          <p:nvPr/>
        </p:nvPicPr>
        <p:blipFill rotWithShape="1">
          <a:blip r:embed="rId6">
            <a:alphaModFix/>
          </a:blip>
          <a:srcRect b="0" l="0" r="0" t="0"/>
          <a:stretch/>
        </p:blipFill>
        <p:spPr>
          <a:xfrm>
            <a:off x="5525223" y="3635311"/>
            <a:ext cx="1141553" cy="1141553"/>
          </a:xfrm>
          <a:prstGeom prst="rect">
            <a:avLst/>
          </a:prstGeom>
          <a:noFill/>
          <a:ln>
            <a:noFill/>
          </a:ln>
        </p:spPr>
      </p:pic>
      <p:pic>
        <p:nvPicPr>
          <p:cNvPr id="159" name="Google Shape;159;p7"/>
          <p:cNvPicPr preferRelativeResize="0"/>
          <p:nvPr/>
        </p:nvPicPr>
        <p:blipFill rotWithShape="1">
          <a:blip r:embed="rId7">
            <a:alphaModFix/>
          </a:blip>
          <a:srcRect b="0" l="0" r="0" t="0"/>
          <a:stretch/>
        </p:blipFill>
        <p:spPr>
          <a:xfrm>
            <a:off x="5290017" y="5077907"/>
            <a:ext cx="1016047" cy="10160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SzPct val="100000"/>
              <a:buNone/>
            </a:pPr>
            <a:r>
              <a:rPr lang="en-US" sz="5200"/>
              <a:t>Ανάπτυξη μιας Ψηφιακής Συλλογής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65" name="Google Shape;165;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6" name="Google Shape;166;p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67" name="Google Shape;167;p8"/>
          <p:cNvSpPr/>
          <p:nvPr/>
        </p:nvSpPr>
        <p:spPr>
          <a:xfrm>
            <a:off x="1068546" y="448474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Online gallery concept illustration.png" id="168" name="Google Shape;168;p8"/>
          <p:cNvPicPr preferRelativeResize="0"/>
          <p:nvPr>
            <p:ph idx="2" type="pic"/>
          </p:nvPr>
        </p:nvPicPr>
        <p:blipFill rotWithShape="1">
          <a:blip r:embed="rId5">
            <a:alphaModFix/>
          </a:blip>
          <a:srcRect b="10518" l="0" r="0" t="10520"/>
          <a:stretch/>
        </p:blipFill>
        <p:spPr>
          <a:xfrm>
            <a:off x="5183188" y="987425"/>
            <a:ext cx="6172200" cy="4873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Πολιτική ανάπτυξης ψηφιακής συλλογής για τον τομέα GLAM</a:t>
            </a:r>
            <a:endParaRPr/>
          </a:p>
        </p:txBody>
      </p:sp>
      <p:sp>
        <p:nvSpPr>
          <p:cNvPr id="175" name="Google Shape;175;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179388" lvl="0" marL="179388" rtl="0" algn="l">
              <a:lnSpc>
                <a:spcPct val="90000"/>
              </a:lnSpc>
              <a:spcBef>
                <a:spcPts val="0"/>
              </a:spcBef>
              <a:spcAft>
                <a:spcPts val="0"/>
              </a:spcAft>
              <a:buSzPts val="2800"/>
              <a:buChar char="•"/>
            </a:pPr>
            <a:r>
              <a:rPr lang="en-US"/>
              <a:t>Πεδίο εφαρμογής</a:t>
            </a:r>
            <a:endParaRPr/>
          </a:p>
          <a:p>
            <a:pPr indent="-179388" lvl="0" marL="179388" rtl="0" algn="l">
              <a:lnSpc>
                <a:spcPct val="90000"/>
              </a:lnSpc>
              <a:spcBef>
                <a:spcPts val="0"/>
              </a:spcBef>
              <a:spcAft>
                <a:spcPts val="0"/>
              </a:spcAft>
              <a:buSzPts val="2800"/>
              <a:buChar char="•"/>
            </a:pPr>
            <a:r>
              <a:rPr lang="en-US"/>
              <a:t>Περιεχόμενο και κριτήρια επιλογής</a:t>
            </a:r>
            <a:endParaRPr/>
          </a:p>
          <a:p>
            <a:pPr indent="-179388" lvl="0" marL="179388" rtl="0" algn="l">
              <a:lnSpc>
                <a:spcPct val="90000"/>
              </a:lnSpc>
              <a:spcBef>
                <a:spcPts val="0"/>
              </a:spcBef>
              <a:spcAft>
                <a:spcPts val="0"/>
              </a:spcAft>
              <a:buSzPts val="2800"/>
              <a:buChar char="•"/>
            </a:pPr>
            <a:r>
              <a:rPr lang="en-US"/>
              <a:t>Εκτιμήσεις για τη διαθεσιμότητα των πόρων</a:t>
            </a:r>
            <a:endParaRPr/>
          </a:p>
          <a:p>
            <a:pPr indent="-179388" lvl="0" marL="179388" rtl="0" algn="l">
              <a:lnSpc>
                <a:spcPct val="90000"/>
              </a:lnSpc>
              <a:spcBef>
                <a:spcPts val="0"/>
              </a:spcBef>
              <a:spcAft>
                <a:spcPts val="0"/>
              </a:spcAft>
              <a:buSzPts val="2800"/>
              <a:buChar char="•"/>
            </a:pPr>
            <a:r>
              <a:rPr lang="en-US"/>
              <a:t>Διαδικασία ψηφιοποίησης</a:t>
            </a:r>
            <a:endParaRPr/>
          </a:p>
          <a:p>
            <a:pPr indent="-179388" lvl="0" marL="179388" rtl="0" algn="l">
              <a:lnSpc>
                <a:spcPct val="90000"/>
              </a:lnSpc>
              <a:spcBef>
                <a:spcPts val="0"/>
              </a:spcBef>
              <a:spcAft>
                <a:spcPts val="0"/>
              </a:spcAft>
              <a:buSzPts val="2800"/>
              <a:buChar char="•"/>
            </a:pPr>
            <a:r>
              <a:rPr lang="en-US"/>
              <a:t>Άδειες χρήσης και κοινοποίησης</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b="1"/>
          </a:p>
          <a:p>
            <a:pPr indent="-1586" lvl="0" marL="179388"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76" name="Google Shape;176;p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7" name="Google Shape;177;p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78" name="Google Shape;178;p9"/>
          <p:cNvPicPr preferRelativeResize="0"/>
          <p:nvPr>
            <p:ph idx="2" type="body"/>
          </p:nvPr>
        </p:nvPicPr>
        <p:blipFill rotWithShape="1">
          <a:blip r:embed="rId5">
            <a:alphaModFix/>
          </a:blip>
          <a:srcRect b="0" l="0" r="0" t="0"/>
          <a:stretch/>
        </p:blipFill>
        <p:spPr>
          <a:xfrm>
            <a:off x="6279777" y="2365266"/>
            <a:ext cx="5181600" cy="21245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