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hlbEe6Rq8P81Sp54nqSndAToWu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63"/>
    <p:restoredTop sz="77589"/>
  </p:normalViewPr>
  <p:slideViewPr>
    <p:cSldViewPr snapToGrid="0">
      <p:cViewPr varScale="1">
        <p:scale>
          <a:sx n="73" d="100"/>
          <a:sy n="73" d="100"/>
        </p:scale>
        <p:origin x="224" y="3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Per </a:t>
            </a:r>
            <a:r>
              <a:rPr lang="en-US" dirty="0" err="1"/>
              <a:t>quanto</a:t>
            </a:r>
            <a:r>
              <a:rPr lang="en-US" dirty="0"/>
              <a:t> </a:t>
            </a:r>
            <a:r>
              <a:rPr lang="en-US" dirty="0" err="1"/>
              <a:t>riguarda</a:t>
            </a:r>
            <a:r>
              <a:rPr lang="en-US" dirty="0"/>
              <a:t> </a:t>
            </a:r>
            <a:r>
              <a:rPr lang="en-US" dirty="0" err="1"/>
              <a:t>l'ambito</a:t>
            </a:r>
            <a:r>
              <a:rPr lang="en-US" dirty="0"/>
              <a:t>, prima del </a:t>
            </a:r>
            <a:r>
              <a:rPr lang="en-US" dirty="0" err="1"/>
              <a:t>processo</a:t>
            </a:r>
            <a:r>
              <a:rPr lang="en-US" dirty="0"/>
              <a:t> di </a:t>
            </a:r>
            <a:r>
              <a:rPr lang="en-US" dirty="0" err="1"/>
              <a:t>creazione</a:t>
            </a:r>
            <a:r>
              <a:rPr lang="en-US" dirty="0"/>
              <a:t> di </a:t>
            </a:r>
            <a:r>
              <a:rPr lang="en-US" dirty="0" err="1"/>
              <a:t>collezioni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, le </a:t>
            </a:r>
            <a:r>
              <a:rPr lang="en-US" dirty="0" err="1"/>
              <a:t>istituzioni</a:t>
            </a:r>
            <a:r>
              <a:rPr lang="en-US" dirty="0"/>
              <a:t> GLAM </a:t>
            </a:r>
            <a:r>
              <a:rPr lang="en-US" dirty="0" err="1"/>
              <a:t>dovrebbero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in </a:t>
            </a:r>
            <a:r>
              <a:rPr lang="en-US" dirty="0" err="1"/>
              <a:t>grado</a:t>
            </a:r>
            <a:r>
              <a:rPr lang="en-US" dirty="0"/>
              <a:t> di </a:t>
            </a:r>
            <a:r>
              <a:rPr lang="en-US" dirty="0" err="1"/>
              <a:t>rispondere</a:t>
            </a:r>
            <a:r>
              <a:rPr lang="en-US" dirty="0"/>
              <a:t> alle </a:t>
            </a:r>
            <a:r>
              <a:rPr lang="en-US" dirty="0" err="1"/>
              <a:t>seguenti</a:t>
            </a:r>
            <a:r>
              <a:rPr lang="en-US" dirty="0"/>
              <a:t> </a:t>
            </a:r>
            <a:r>
              <a:rPr lang="en-US" dirty="0" err="1"/>
              <a:t>domande</a:t>
            </a:r>
            <a:r>
              <a:rPr lang="en-US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</a:t>
            </a:r>
            <a:r>
              <a:rPr lang="en-US" dirty="0" err="1"/>
              <a:t>Perché</a:t>
            </a:r>
            <a:r>
              <a:rPr lang="en-US" dirty="0"/>
              <a:t> </a:t>
            </a:r>
            <a:r>
              <a:rPr lang="en-US" dirty="0" err="1"/>
              <a:t>dovremmo</a:t>
            </a:r>
            <a:r>
              <a:rPr lang="en-US" dirty="0"/>
              <a:t> </a:t>
            </a:r>
            <a:r>
              <a:rPr lang="en-US" dirty="0" err="1"/>
              <a:t>creare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collezione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?”, ‘Cosa </a:t>
            </a:r>
            <a:r>
              <a:rPr lang="en-US" dirty="0" err="1"/>
              <a:t>guadagneremo</a:t>
            </a:r>
            <a:r>
              <a:rPr lang="en-US" dirty="0"/>
              <a:t>?’ e ‘Cosa </a:t>
            </a:r>
            <a:r>
              <a:rPr lang="en-US" dirty="0" err="1"/>
              <a:t>guadagnerà</a:t>
            </a:r>
            <a:r>
              <a:rPr lang="en-US" dirty="0"/>
              <a:t> il </a:t>
            </a:r>
            <a:r>
              <a:rPr lang="en-US" dirty="0" err="1"/>
              <a:t>pubblico</a:t>
            </a:r>
            <a:r>
              <a:rPr lang="en-US" dirty="0"/>
              <a:t>?’.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Una volta </a:t>
            </a:r>
            <a:r>
              <a:rPr lang="en-US" dirty="0" err="1"/>
              <a:t>risposto</a:t>
            </a:r>
            <a:r>
              <a:rPr lang="en-US" dirty="0"/>
              <a:t> alle </a:t>
            </a:r>
            <a:r>
              <a:rPr lang="en-US" dirty="0" err="1"/>
              <a:t>domande</a:t>
            </a:r>
            <a:r>
              <a:rPr lang="en-US" dirty="0"/>
              <a:t> </a:t>
            </a:r>
            <a:r>
              <a:rPr lang="en-US" dirty="0" err="1"/>
              <a:t>precedenti</a:t>
            </a:r>
            <a:r>
              <a:rPr lang="en-US" dirty="0"/>
              <a:t>, le </a:t>
            </a:r>
            <a:r>
              <a:rPr lang="en-US" dirty="0" err="1"/>
              <a:t>istituzioni</a:t>
            </a:r>
            <a:r>
              <a:rPr lang="en-US" dirty="0"/>
              <a:t> GLAM </a:t>
            </a:r>
            <a:r>
              <a:rPr lang="en-US" dirty="0" err="1"/>
              <a:t>possono</a:t>
            </a:r>
            <a:r>
              <a:rPr lang="en-US" dirty="0"/>
              <a:t> </a:t>
            </a:r>
            <a:r>
              <a:rPr lang="en-US" dirty="0" err="1"/>
              <a:t>passare</a:t>
            </a:r>
            <a:r>
              <a:rPr lang="en-US" dirty="0"/>
              <a:t> al </a:t>
            </a:r>
            <a:r>
              <a:rPr lang="en-US" dirty="0" err="1"/>
              <a:t>processo</a:t>
            </a:r>
            <a:r>
              <a:rPr lang="en-US" dirty="0"/>
              <a:t> di </a:t>
            </a:r>
            <a:r>
              <a:rPr lang="en-US" dirty="0" err="1"/>
              <a:t>creazione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collezioni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. Ancora </a:t>
            </a:r>
            <a:r>
              <a:rPr lang="en-US" dirty="0" err="1"/>
              <a:t>una</a:t>
            </a:r>
            <a:r>
              <a:rPr lang="en-US" dirty="0"/>
              <a:t> volta, ci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alcune</a:t>
            </a:r>
            <a:r>
              <a:rPr lang="en-US" dirty="0"/>
              <a:t> </a:t>
            </a:r>
            <a:r>
              <a:rPr lang="en-US" dirty="0" err="1"/>
              <a:t>domande</a:t>
            </a:r>
            <a:r>
              <a:rPr lang="en-US" dirty="0"/>
              <a:t> </a:t>
            </a:r>
            <a:r>
              <a:rPr lang="en-US" dirty="0" err="1"/>
              <a:t>importanti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devono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prese in </a:t>
            </a:r>
            <a:r>
              <a:rPr lang="en-US" dirty="0" err="1"/>
              <a:t>considerazione</a:t>
            </a:r>
            <a:r>
              <a:rPr lang="en-US" dirty="0"/>
              <a:t>: ''</a:t>
            </a:r>
            <a:r>
              <a:rPr lang="en-US" dirty="0" err="1"/>
              <a:t>Quali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le </a:t>
            </a:r>
            <a:r>
              <a:rPr lang="en-US" dirty="0" err="1"/>
              <a:t>nostre</a:t>
            </a:r>
            <a:r>
              <a:rPr lang="en-US" dirty="0"/>
              <a:t> </a:t>
            </a:r>
            <a:r>
              <a:rPr lang="en-US" dirty="0" err="1"/>
              <a:t>esigenze</a:t>
            </a:r>
            <a:r>
              <a:rPr lang="en-US" dirty="0"/>
              <a:t>? Sono legate a </a:t>
            </a:r>
            <a:r>
              <a:rPr lang="en-US" dirty="0" err="1"/>
              <a:t>scopi</a:t>
            </a:r>
            <a:r>
              <a:rPr lang="en-US" dirty="0"/>
              <a:t> </a:t>
            </a:r>
            <a:r>
              <a:rPr lang="en-US" dirty="0" err="1"/>
              <a:t>educativi</a:t>
            </a:r>
            <a:r>
              <a:rPr lang="en-US" dirty="0"/>
              <a:t> o di </a:t>
            </a:r>
            <a:r>
              <a:rPr lang="en-US" dirty="0" err="1"/>
              <a:t>visibilità</a:t>
            </a:r>
            <a:r>
              <a:rPr lang="en-US" dirty="0"/>
              <a:t>?” e ‘</a:t>
            </a:r>
            <a:r>
              <a:rPr lang="en-US" dirty="0" err="1"/>
              <a:t>Quali</a:t>
            </a:r>
            <a:r>
              <a:rPr lang="en-US" dirty="0"/>
              <a:t> </a:t>
            </a:r>
            <a:r>
              <a:rPr lang="en-US" dirty="0" err="1"/>
              <a:t>oggetti</a:t>
            </a:r>
            <a:r>
              <a:rPr lang="en-US" dirty="0"/>
              <a:t> </a:t>
            </a:r>
            <a:r>
              <a:rPr lang="en-US" dirty="0" err="1"/>
              <a:t>devono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digitalizzati</a:t>
            </a:r>
            <a:r>
              <a:rPr lang="en-US" dirty="0"/>
              <a:t>?’.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Per </a:t>
            </a:r>
            <a:r>
              <a:rPr lang="en-US" dirty="0" err="1"/>
              <a:t>quanto</a:t>
            </a:r>
            <a:r>
              <a:rPr lang="en-US" dirty="0"/>
              <a:t> </a:t>
            </a:r>
            <a:r>
              <a:rPr lang="en-US" dirty="0" err="1"/>
              <a:t>riguarda</a:t>
            </a:r>
            <a:r>
              <a:rPr lang="en-US" dirty="0"/>
              <a:t> le </a:t>
            </a:r>
            <a:r>
              <a:rPr lang="en-US" dirty="0" err="1"/>
              <a:t>considerazioni</a:t>
            </a:r>
            <a:r>
              <a:rPr lang="en-US" dirty="0"/>
              <a:t> </a:t>
            </a:r>
            <a:r>
              <a:rPr lang="en-US" dirty="0" err="1"/>
              <a:t>sulla</a:t>
            </a:r>
            <a:r>
              <a:rPr lang="en-US" dirty="0"/>
              <a:t> </a:t>
            </a:r>
            <a:r>
              <a:rPr lang="en-US" dirty="0" err="1"/>
              <a:t>capacità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risorse</a:t>
            </a:r>
            <a:r>
              <a:rPr lang="en-US" dirty="0"/>
              <a:t>, le </a:t>
            </a:r>
            <a:r>
              <a:rPr lang="en-US" dirty="0" err="1"/>
              <a:t>istituzioni</a:t>
            </a:r>
            <a:r>
              <a:rPr lang="en-US" dirty="0"/>
              <a:t> GLAM </a:t>
            </a:r>
            <a:r>
              <a:rPr lang="en-US" dirty="0" err="1"/>
              <a:t>dovrebbero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in </a:t>
            </a:r>
            <a:r>
              <a:rPr lang="en-US" dirty="0" err="1"/>
              <a:t>grado</a:t>
            </a:r>
            <a:r>
              <a:rPr lang="en-US" dirty="0"/>
              <a:t> di </a:t>
            </a:r>
            <a:r>
              <a:rPr lang="en-US" dirty="0" err="1"/>
              <a:t>rispondere</a:t>
            </a:r>
            <a:r>
              <a:rPr lang="en-US" dirty="0"/>
              <a:t> alle </a:t>
            </a:r>
            <a:r>
              <a:rPr lang="en-US" dirty="0" err="1"/>
              <a:t>seguenti</a:t>
            </a:r>
            <a:r>
              <a:rPr lang="en-US" dirty="0"/>
              <a:t> </a:t>
            </a:r>
            <a:r>
              <a:rPr lang="en-US" dirty="0" err="1"/>
              <a:t>domande</a:t>
            </a:r>
            <a:r>
              <a:rPr lang="en-US" dirty="0"/>
              <a:t>: ''Chi </a:t>
            </a:r>
            <a:r>
              <a:rPr lang="en-US" dirty="0" err="1"/>
              <a:t>creerà</a:t>
            </a:r>
            <a:r>
              <a:rPr lang="en-US" dirty="0"/>
              <a:t> la </a:t>
            </a:r>
            <a:r>
              <a:rPr lang="en-US" dirty="0" err="1"/>
              <a:t>collezione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? </a:t>
            </a:r>
            <a:r>
              <a:rPr lang="en-US" dirty="0" err="1"/>
              <a:t>Sarà</a:t>
            </a:r>
            <a:r>
              <a:rPr lang="en-US" dirty="0"/>
              <a:t> un </a:t>
            </a:r>
            <a:r>
              <a:rPr lang="en-US" dirty="0" err="1"/>
              <a:t>professionista</a:t>
            </a:r>
            <a:r>
              <a:rPr lang="en-US" dirty="0"/>
              <a:t> GLAM o un </a:t>
            </a:r>
            <a:r>
              <a:rPr lang="en-US" dirty="0" err="1"/>
              <a:t>esperto</a:t>
            </a:r>
            <a:r>
              <a:rPr lang="en-US" dirty="0"/>
              <a:t> </a:t>
            </a:r>
            <a:r>
              <a:rPr lang="en-US" dirty="0" err="1"/>
              <a:t>esterno</a:t>
            </a:r>
            <a:r>
              <a:rPr lang="en-US" dirty="0"/>
              <a:t>?”, ‘</a:t>
            </a:r>
            <a:r>
              <a:rPr lang="en-US" dirty="0" err="1"/>
              <a:t>Quanto</a:t>
            </a:r>
            <a:r>
              <a:rPr lang="en-US" dirty="0"/>
              <a:t> tempo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necessario</a:t>
            </a:r>
            <a:r>
              <a:rPr lang="en-US" dirty="0"/>
              <a:t>?’ e ‘</a:t>
            </a:r>
            <a:r>
              <a:rPr lang="en-US" dirty="0" err="1"/>
              <a:t>Quali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requisiti</a:t>
            </a:r>
            <a:r>
              <a:rPr lang="en-US" dirty="0"/>
              <a:t> </a:t>
            </a:r>
            <a:r>
              <a:rPr lang="en-US" dirty="0" err="1"/>
              <a:t>tecnici</a:t>
            </a:r>
            <a:r>
              <a:rPr lang="en-US" dirty="0"/>
              <a:t>?’.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6" name="Google Shape;20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Il </a:t>
            </a:r>
            <a:r>
              <a:rPr lang="en-US" dirty="0" err="1"/>
              <a:t>passo</a:t>
            </a:r>
            <a:r>
              <a:rPr lang="en-US" dirty="0"/>
              <a:t> </a:t>
            </a:r>
            <a:r>
              <a:rPr lang="en-US" dirty="0" err="1"/>
              <a:t>successivo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creazione</a:t>
            </a:r>
            <a:r>
              <a:rPr lang="en-US" dirty="0"/>
              <a:t> di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collezione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il </a:t>
            </a:r>
            <a:r>
              <a:rPr lang="en-US" dirty="0" err="1"/>
              <a:t>processo</a:t>
            </a:r>
            <a:r>
              <a:rPr lang="en-US" dirty="0"/>
              <a:t> </a:t>
            </a:r>
            <a:r>
              <a:rPr lang="en-US" dirty="0" err="1"/>
              <a:t>stesso</a:t>
            </a:r>
            <a:r>
              <a:rPr lang="en-US" dirty="0"/>
              <a:t> di </a:t>
            </a:r>
            <a:r>
              <a:rPr lang="en-US" dirty="0" err="1"/>
              <a:t>digitalizzazione</a:t>
            </a:r>
            <a:r>
              <a:rPr lang="en-US" dirty="0"/>
              <a:t>.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questo</a:t>
            </a:r>
            <a:r>
              <a:rPr lang="en-US" dirty="0"/>
              <a:t> il </a:t>
            </a:r>
            <a:r>
              <a:rPr lang="en-US" dirty="0" err="1"/>
              <a:t>momento</a:t>
            </a:r>
            <a:r>
              <a:rPr lang="en-US" dirty="0"/>
              <a:t> in cui le </a:t>
            </a:r>
            <a:r>
              <a:rPr lang="en-US" dirty="0" err="1"/>
              <a:t>istituzioni</a:t>
            </a:r>
            <a:r>
              <a:rPr lang="en-US" dirty="0"/>
              <a:t> GLAM </a:t>
            </a:r>
            <a:r>
              <a:rPr lang="en-US" dirty="0" err="1"/>
              <a:t>devono</a:t>
            </a:r>
            <a:r>
              <a:rPr lang="en-US" dirty="0"/>
              <a:t> </a:t>
            </a:r>
            <a:r>
              <a:rPr lang="en-US" dirty="0" err="1"/>
              <a:t>considerare</a:t>
            </a:r>
            <a:r>
              <a:rPr lang="en-US" dirty="0"/>
              <a:t> le </a:t>
            </a:r>
            <a:r>
              <a:rPr lang="en-US" dirty="0" err="1"/>
              <a:t>seguenti</a:t>
            </a:r>
            <a:r>
              <a:rPr lang="en-US" dirty="0"/>
              <a:t> </a:t>
            </a:r>
            <a:r>
              <a:rPr lang="en-US" dirty="0" err="1"/>
              <a:t>domande</a:t>
            </a:r>
            <a:r>
              <a:rPr lang="en-US" dirty="0"/>
              <a:t>: ''Che </a:t>
            </a:r>
            <a:r>
              <a:rPr lang="en-US" dirty="0" err="1"/>
              <a:t>tipo</a:t>
            </a:r>
            <a:r>
              <a:rPr lang="en-US" dirty="0"/>
              <a:t> di </a:t>
            </a:r>
            <a:r>
              <a:rPr lang="en-US" dirty="0" err="1"/>
              <a:t>attrezzatura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necessaria?'', ''Quale </a:t>
            </a:r>
            <a:r>
              <a:rPr lang="en-US" dirty="0" err="1"/>
              <a:t>sarà</a:t>
            </a:r>
            <a:r>
              <a:rPr lang="en-US" dirty="0"/>
              <a:t> il </a:t>
            </a:r>
            <a:r>
              <a:rPr lang="en-US" dirty="0" err="1"/>
              <a:t>formato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oggetti</a:t>
            </a:r>
            <a:r>
              <a:rPr lang="en-US" dirty="0"/>
              <a:t> </a:t>
            </a:r>
            <a:r>
              <a:rPr lang="en-US" dirty="0" err="1"/>
              <a:t>digitalizzati</a:t>
            </a:r>
            <a:r>
              <a:rPr lang="en-US" dirty="0"/>
              <a:t>? </a:t>
            </a:r>
            <a:r>
              <a:rPr lang="en-US" dirty="0" err="1"/>
              <a:t>Saranno</a:t>
            </a:r>
            <a:r>
              <a:rPr lang="en-US" dirty="0"/>
              <a:t> sotto forma di </a:t>
            </a:r>
            <a:r>
              <a:rPr lang="en-US" dirty="0" err="1"/>
              <a:t>foto</a:t>
            </a:r>
            <a:r>
              <a:rPr lang="en-US" dirty="0"/>
              <a:t>, video, audio o </a:t>
            </a:r>
            <a:r>
              <a:rPr lang="en-US" dirty="0" err="1"/>
              <a:t>altro</a:t>
            </a:r>
            <a:r>
              <a:rPr lang="en-US" dirty="0"/>
              <a:t>?”, e ”Come </a:t>
            </a:r>
            <a:r>
              <a:rPr lang="en-US" dirty="0" err="1"/>
              <a:t>può</a:t>
            </a:r>
            <a:r>
              <a:rPr lang="en-US" dirty="0"/>
              <a:t> il </a:t>
            </a:r>
            <a:r>
              <a:rPr lang="en-US" dirty="0" err="1"/>
              <a:t>pubblico</a:t>
            </a:r>
            <a:r>
              <a:rPr lang="en-US" dirty="0"/>
              <a:t> </a:t>
            </a:r>
            <a:r>
              <a:rPr lang="en-US" dirty="0" err="1"/>
              <a:t>accedere</a:t>
            </a:r>
            <a:r>
              <a:rPr lang="en-US" dirty="0"/>
              <a:t> </a:t>
            </a:r>
            <a:r>
              <a:rPr lang="en-US" dirty="0" err="1"/>
              <a:t>agli</a:t>
            </a:r>
            <a:r>
              <a:rPr lang="en-US" dirty="0"/>
              <a:t> </a:t>
            </a:r>
            <a:r>
              <a:rPr lang="en-US" dirty="0" err="1"/>
              <a:t>oggetti</a:t>
            </a:r>
            <a:r>
              <a:rPr lang="en-US" dirty="0"/>
              <a:t> </a:t>
            </a:r>
            <a:r>
              <a:rPr lang="en-US" dirty="0" err="1"/>
              <a:t>digitalizzati</a:t>
            </a:r>
            <a:r>
              <a:rPr lang="en-US" dirty="0"/>
              <a:t>? Ci </a:t>
            </a:r>
            <a:r>
              <a:rPr lang="en-US" dirty="0" err="1"/>
              <a:t>sarà</a:t>
            </a:r>
            <a:r>
              <a:rPr lang="en-US" dirty="0"/>
              <a:t> un </a:t>
            </a:r>
            <a:r>
              <a:rPr lang="en-US" dirty="0" err="1"/>
              <a:t>qualche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dirty="0"/>
              <a:t> di </a:t>
            </a:r>
            <a:r>
              <a:rPr lang="en-US" dirty="0" err="1"/>
              <a:t>identificazione</a:t>
            </a:r>
            <a:r>
              <a:rPr lang="en-US" dirty="0"/>
              <a:t> e </a:t>
            </a:r>
            <a:r>
              <a:rPr lang="en-US" dirty="0" err="1"/>
              <a:t>descrizione</a:t>
            </a:r>
            <a:r>
              <a:rPr lang="en-US" dirty="0"/>
              <a:t>?”.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7" name="Google Shape;21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 err="1"/>
              <a:t>Infine</a:t>
            </a:r>
            <a:r>
              <a:rPr lang="en-US" dirty="0"/>
              <a:t>, </a:t>
            </a:r>
            <a:r>
              <a:rPr lang="en-US" dirty="0" err="1"/>
              <a:t>l'istituzione</a:t>
            </a:r>
            <a:r>
              <a:rPr lang="en-US" dirty="0"/>
              <a:t> GLAM </a:t>
            </a: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considerare</a:t>
            </a:r>
            <a:r>
              <a:rPr lang="en-US" dirty="0"/>
              <a:t> le </a:t>
            </a:r>
            <a:r>
              <a:rPr lang="en-US" dirty="0" err="1"/>
              <a:t>autorizzazioni</a:t>
            </a:r>
            <a:r>
              <a:rPr lang="en-US" dirty="0"/>
              <a:t> per </a:t>
            </a:r>
            <a:r>
              <a:rPr lang="en-US" dirty="0" err="1"/>
              <a:t>l'utilizzo</a:t>
            </a:r>
            <a:r>
              <a:rPr lang="en-US" dirty="0"/>
              <a:t> e la </a:t>
            </a:r>
            <a:r>
              <a:rPr lang="en-US" dirty="0" err="1"/>
              <a:t>condivisione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contenuti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. Come </a:t>
            </a:r>
            <a:r>
              <a:rPr lang="en-US" dirty="0" err="1"/>
              <a:t>possono</a:t>
            </a:r>
            <a:r>
              <a:rPr lang="en-US" dirty="0"/>
              <a:t> </a:t>
            </a:r>
            <a:r>
              <a:rPr lang="en-US" dirty="0" err="1"/>
              <a:t>proteggere</a:t>
            </a:r>
            <a:r>
              <a:rPr lang="en-US" dirty="0"/>
              <a:t> la </a:t>
            </a:r>
            <a:r>
              <a:rPr lang="en-US" dirty="0" err="1"/>
              <a:t>collezione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? </a:t>
            </a:r>
            <a:r>
              <a:rPr lang="en-US" dirty="0" err="1"/>
              <a:t>Devono</a:t>
            </a:r>
            <a:r>
              <a:rPr lang="en-US" dirty="0"/>
              <a:t> </a:t>
            </a:r>
            <a:r>
              <a:rPr lang="en-US" dirty="0" err="1"/>
              <a:t>pensare</a:t>
            </a:r>
            <a:r>
              <a:rPr lang="en-US" dirty="0"/>
              <a:t> al copyright o ad </a:t>
            </a:r>
            <a:r>
              <a:rPr lang="en-US" dirty="0" err="1"/>
              <a:t>altri</a:t>
            </a:r>
            <a:r>
              <a:rPr lang="en-US" dirty="0"/>
              <a:t> tipi di </a:t>
            </a:r>
            <a:r>
              <a:rPr lang="en-US" dirty="0" err="1"/>
              <a:t>licenze</a:t>
            </a:r>
            <a:r>
              <a:rPr lang="en-US" dirty="0"/>
              <a:t>?”, ‘Cosa </a:t>
            </a:r>
            <a:r>
              <a:rPr lang="en-US" dirty="0" err="1"/>
              <a:t>può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reso</a:t>
            </a:r>
            <a:r>
              <a:rPr lang="en-US" dirty="0"/>
              <a:t> </a:t>
            </a:r>
            <a:r>
              <a:rPr lang="en-US" dirty="0" err="1"/>
              <a:t>disponibile</a:t>
            </a:r>
            <a:r>
              <a:rPr lang="en-US" dirty="0"/>
              <a:t> al </a:t>
            </a:r>
            <a:r>
              <a:rPr lang="en-US" dirty="0" err="1"/>
              <a:t>pubblico</a:t>
            </a:r>
            <a:r>
              <a:rPr lang="en-US" dirty="0"/>
              <a:t>?’ e ‘</a:t>
            </a:r>
            <a:r>
              <a:rPr lang="en-US" dirty="0" err="1"/>
              <a:t>Quali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le </a:t>
            </a:r>
            <a:r>
              <a:rPr lang="en-US" dirty="0" err="1"/>
              <a:t>condizioni</a:t>
            </a:r>
            <a:r>
              <a:rPr lang="en-US" dirty="0"/>
              <a:t>?’.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8" name="Google Shape;22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obiettivi</a:t>
            </a:r>
            <a:r>
              <a:rPr lang="en-US" dirty="0"/>
              <a:t> di </a:t>
            </a:r>
            <a:r>
              <a:rPr lang="en-US" dirty="0" err="1"/>
              <a:t>questa</a:t>
            </a:r>
            <a:r>
              <a:rPr lang="en-US" dirty="0"/>
              <a:t> </a:t>
            </a:r>
            <a:r>
              <a:rPr lang="en-US" dirty="0" err="1"/>
              <a:t>sessione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: </a:t>
            </a:r>
            <a:r>
              <a:rPr lang="en-US" dirty="0" err="1"/>
              <a:t>comprendere</a:t>
            </a:r>
            <a:r>
              <a:rPr lang="en-US" dirty="0"/>
              <a:t> la </a:t>
            </a:r>
            <a:r>
              <a:rPr lang="en-US" dirty="0" err="1"/>
              <a:t>definizione</a:t>
            </a:r>
            <a:r>
              <a:rPr lang="en-US" dirty="0"/>
              <a:t> di </a:t>
            </a:r>
            <a:r>
              <a:rPr lang="en-US" dirty="0" err="1"/>
              <a:t>collezione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, </a:t>
            </a:r>
            <a:r>
              <a:rPr lang="en-US" dirty="0" err="1"/>
              <a:t>scoprire</a:t>
            </a:r>
            <a:r>
              <a:rPr lang="en-US" dirty="0"/>
              <a:t> come </a:t>
            </a:r>
            <a:r>
              <a:rPr lang="en-US" dirty="0" err="1"/>
              <a:t>selezionare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elementi</a:t>
            </a:r>
            <a:r>
              <a:rPr lang="en-US" dirty="0"/>
              <a:t> da </a:t>
            </a:r>
            <a:r>
              <a:rPr lang="en-US" dirty="0" err="1"/>
              <a:t>includere</a:t>
            </a:r>
            <a:r>
              <a:rPr lang="en-US" dirty="0"/>
              <a:t> </a:t>
            </a:r>
            <a:r>
              <a:rPr lang="en-US" dirty="0" err="1"/>
              <a:t>nella</a:t>
            </a:r>
            <a:r>
              <a:rPr lang="en-US" dirty="0"/>
              <a:t> </a:t>
            </a:r>
            <a:r>
              <a:rPr lang="en-US" dirty="0" err="1"/>
              <a:t>collezione</a:t>
            </a:r>
            <a:r>
              <a:rPr lang="en-US" dirty="0"/>
              <a:t>, </a:t>
            </a:r>
            <a:r>
              <a:rPr lang="en-US" dirty="0" err="1"/>
              <a:t>imparare</a:t>
            </a:r>
            <a:r>
              <a:rPr lang="en-US" dirty="0"/>
              <a:t> a </a:t>
            </a:r>
            <a:r>
              <a:rPr lang="en-US" dirty="0" err="1"/>
              <a:t>creare</a:t>
            </a:r>
            <a:r>
              <a:rPr lang="en-US" dirty="0"/>
              <a:t> un piano per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collezione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 e </a:t>
            </a:r>
            <a:r>
              <a:rPr lang="en-US" dirty="0" err="1"/>
              <a:t>conoscere</a:t>
            </a:r>
            <a:r>
              <a:rPr lang="en-US" dirty="0"/>
              <a:t> il </a:t>
            </a:r>
            <a:r>
              <a:rPr lang="en-US" dirty="0" err="1"/>
              <a:t>processo</a:t>
            </a:r>
            <a:r>
              <a:rPr lang="en-US" dirty="0"/>
              <a:t> di </a:t>
            </a:r>
            <a:r>
              <a:rPr lang="en-US" dirty="0" err="1"/>
              <a:t>creazione</a:t>
            </a:r>
            <a:r>
              <a:rPr lang="en-US" dirty="0"/>
              <a:t> di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collezione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Al </a:t>
            </a:r>
            <a:r>
              <a:rPr lang="en-US" dirty="0" err="1"/>
              <a:t>termine</a:t>
            </a:r>
            <a:r>
              <a:rPr lang="en-US" dirty="0"/>
              <a:t> di </a:t>
            </a:r>
            <a:r>
              <a:rPr lang="en-US" dirty="0" err="1"/>
              <a:t>questa</a:t>
            </a:r>
            <a:r>
              <a:rPr lang="en-US" dirty="0"/>
              <a:t> </a:t>
            </a:r>
            <a:r>
              <a:rPr lang="en-US" dirty="0" err="1"/>
              <a:t>sessione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partecipanti</a:t>
            </a:r>
            <a:r>
              <a:rPr lang="en-US" dirty="0"/>
              <a:t> </a:t>
            </a:r>
            <a:r>
              <a:rPr lang="en-US" dirty="0" err="1"/>
              <a:t>saranno</a:t>
            </a:r>
            <a:r>
              <a:rPr lang="en-US" dirty="0"/>
              <a:t> in </a:t>
            </a:r>
            <a:r>
              <a:rPr lang="en-US" dirty="0" err="1"/>
              <a:t>grado</a:t>
            </a:r>
            <a:r>
              <a:rPr lang="en-US" dirty="0"/>
              <a:t> di </a:t>
            </a:r>
            <a:r>
              <a:rPr lang="en-US" dirty="0" err="1"/>
              <a:t>definire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collezione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, </a:t>
            </a:r>
            <a:r>
              <a:rPr lang="en-US" dirty="0" err="1"/>
              <a:t>identificare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elementi</a:t>
            </a:r>
            <a:r>
              <a:rPr lang="en-US" dirty="0"/>
              <a:t> da </a:t>
            </a:r>
            <a:r>
              <a:rPr lang="en-US" dirty="0" err="1"/>
              <a:t>includere</a:t>
            </a:r>
            <a:r>
              <a:rPr lang="en-US" dirty="0"/>
              <a:t> </a:t>
            </a:r>
            <a:r>
              <a:rPr lang="en-US" dirty="0" err="1"/>
              <a:t>nella</a:t>
            </a:r>
            <a:r>
              <a:rPr lang="en-US" dirty="0"/>
              <a:t> </a:t>
            </a:r>
            <a:r>
              <a:rPr lang="en-US" dirty="0" err="1"/>
              <a:t>collezione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, </a:t>
            </a:r>
            <a:r>
              <a:rPr lang="en-US" dirty="0" err="1"/>
              <a:t>impostare</a:t>
            </a:r>
            <a:r>
              <a:rPr lang="en-US" dirty="0"/>
              <a:t> un piano per la </a:t>
            </a:r>
            <a:r>
              <a:rPr lang="en-US" dirty="0" err="1"/>
              <a:t>creazione</a:t>
            </a:r>
            <a:r>
              <a:rPr lang="en-US" dirty="0"/>
              <a:t> di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collezione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 e </a:t>
            </a:r>
            <a:r>
              <a:rPr lang="en-US" dirty="0" err="1"/>
              <a:t>conoscere</a:t>
            </a:r>
            <a:r>
              <a:rPr lang="en-US" dirty="0"/>
              <a:t> il </a:t>
            </a:r>
            <a:r>
              <a:rPr lang="en-US" dirty="0" err="1"/>
              <a:t>processo</a:t>
            </a:r>
            <a:r>
              <a:rPr lang="en-US" dirty="0"/>
              <a:t> da </a:t>
            </a:r>
            <a:r>
              <a:rPr lang="en-US" dirty="0" err="1"/>
              <a:t>seguire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Una </a:t>
            </a:r>
            <a:r>
              <a:rPr lang="en-US" dirty="0" err="1"/>
              <a:t>collezione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raccolta</a:t>
            </a:r>
            <a:r>
              <a:rPr lang="en-US" dirty="0"/>
              <a:t> di </a:t>
            </a:r>
            <a:r>
              <a:rPr lang="en-US" dirty="0" err="1"/>
              <a:t>materiali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stati</a:t>
            </a:r>
            <a:r>
              <a:rPr lang="en-US" dirty="0"/>
              <a:t> </a:t>
            </a:r>
            <a:r>
              <a:rPr lang="en-US" dirty="0" err="1"/>
              <a:t>digitalizzati</a:t>
            </a:r>
            <a:r>
              <a:rPr lang="en-US" dirty="0"/>
              <a:t> e di </a:t>
            </a:r>
            <a:r>
              <a:rPr lang="en-US" dirty="0" err="1"/>
              <a:t>oggetti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erano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 fin </a:t>
            </a:r>
            <a:r>
              <a:rPr lang="en-US" dirty="0" err="1"/>
              <a:t>dall'inizio</a:t>
            </a:r>
            <a:r>
              <a:rPr lang="en-US" dirty="0"/>
              <a:t>.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anche</a:t>
            </a:r>
            <a:r>
              <a:rPr lang="en-US" dirty="0"/>
              <a:t> nota come </a:t>
            </a:r>
            <a:r>
              <a:rPr lang="en-US" dirty="0" err="1"/>
              <a:t>biblioteca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, </a:t>
            </a:r>
            <a:r>
              <a:rPr lang="en-US" dirty="0" err="1"/>
              <a:t>ovvero</a:t>
            </a:r>
            <a:r>
              <a:rPr lang="en-US" dirty="0"/>
              <a:t> </a:t>
            </a:r>
            <a:r>
              <a:rPr lang="en-US" dirty="0" err="1"/>
              <a:t>qualsiasi</a:t>
            </a:r>
            <a:r>
              <a:rPr lang="en-US" dirty="0"/>
              <a:t> </a:t>
            </a:r>
            <a:r>
              <a:rPr lang="en-US" dirty="0" err="1"/>
              <a:t>raccolta</a:t>
            </a:r>
            <a:r>
              <a:rPr lang="en-US" dirty="0"/>
              <a:t> di </a:t>
            </a:r>
            <a:r>
              <a:rPr lang="en-US" dirty="0" err="1"/>
              <a:t>documenti</a:t>
            </a:r>
            <a:r>
              <a:rPr lang="en-US" dirty="0"/>
              <a:t> </a:t>
            </a:r>
            <a:r>
              <a:rPr lang="en-US" dirty="0" err="1"/>
              <a:t>conservati</a:t>
            </a:r>
            <a:r>
              <a:rPr lang="en-US" dirty="0"/>
              <a:t> </a:t>
            </a:r>
            <a:r>
              <a:rPr lang="en-US" dirty="0" err="1"/>
              <a:t>digitalmente</a:t>
            </a:r>
            <a:r>
              <a:rPr lang="en-US" dirty="0"/>
              <a:t> e </a:t>
            </a:r>
            <a:r>
              <a:rPr lang="en-US" dirty="0" err="1"/>
              <a:t>accessibili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Internet. Una </a:t>
            </a:r>
            <a:r>
              <a:rPr lang="en-US" dirty="0" err="1"/>
              <a:t>biblioteca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può</a:t>
            </a:r>
            <a:r>
              <a:rPr lang="en-US" dirty="0"/>
              <a:t> </a:t>
            </a:r>
            <a:r>
              <a:rPr lang="en-US" dirty="0" err="1"/>
              <a:t>contenere</a:t>
            </a:r>
            <a:r>
              <a:rPr lang="en-US" dirty="0"/>
              <a:t> </a:t>
            </a:r>
            <a:r>
              <a:rPr lang="en-US" dirty="0" err="1"/>
              <a:t>manoscritti</a:t>
            </a:r>
            <a:r>
              <a:rPr lang="en-US" dirty="0"/>
              <a:t>, </a:t>
            </a:r>
            <a:r>
              <a:rPr lang="en-US" dirty="0" err="1"/>
              <a:t>giornali</a:t>
            </a:r>
            <a:r>
              <a:rPr lang="en-US" dirty="0"/>
              <a:t>, libri, </a:t>
            </a:r>
            <a:r>
              <a:rPr lang="en-US" dirty="0" err="1"/>
              <a:t>riviste</a:t>
            </a:r>
            <a:r>
              <a:rPr lang="en-US" dirty="0"/>
              <a:t>, </a:t>
            </a:r>
            <a:r>
              <a:rPr lang="en-US" dirty="0" err="1"/>
              <a:t>immagini</a:t>
            </a:r>
            <a:r>
              <a:rPr lang="en-US" dirty="0"/>
              <a:t>, audio e video.</a:t>
            </a:r>
            <a:endParaRPr dirty="0"/>
          </a:p>
        </p:txBody>
      </p:sp>
      <p:sp>
        <p:nvSpPr>
          <p:cNvPr id="120" name="Google Shape;12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 err="1"/>
              <a:t>Alcuni</a:t>
            </a:r>
            <a:r>
              <a:rPr lang="en-US" dirty="0"/>
              <a:t> </a:t>
            </a:r>
            <a:r>
              <a:rPr lang="en-US" dirty="0" err="1"/>
              <a:t>esempi</a:t>
            </a:r>
            <a:r>
              <a:rPr lang="en-US" dirty="0"/>
              <a:t> di </a:t>
            </a:r>
            <a:r>
              <a:rPr lang="en-US" dirty="0" err="1"/>
              <a:t>collezioni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settore</a:t>
            </a:r>
            <a:r>
              <a:rPr lang="en-US" dirty="0"/>
              <a:t> GLAM </a:t>
            </a:r>
            <a:r>
              <a:rPr lang="en-US" dirty="0" err="1"/>
              <a:t>sono</a:t>
            </a:r>
            <a:r>
              <a:rPr lang="en-US" dirty="0"/>
              <a:t> le Google Arts and Culture Collections, lo Smithsonian Open Access e il Project Gutenberg.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La </a:t>
            </a:r>
            <a:r>
              <a:rPr lang="en-US" dirty="0" err="1"/>
              <a:t>missione</a:t>
            </a:r>
            <a:r>
              <a:rPr lang="en-US" dirty="0"/>
              <a:t> di Google Arts &amp; Culture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quella</a:t>
            </a:r>
            <a:r>
              <a:rPr lang="en-US" dirty="0"/>
              <a:t> di </a:t>
            </a:r>
            <a:r>
              <a:rPr lang="en-US" dirty="0" err="1"/>
              <a:t>preservare</a:t>
            </a:r>
            <a:r>
              <a:rPr lang="en-US" dirty="0"/>
              <a:t> e </a:t>
            </a:r>
            <a:r>
              <a:rPr lang="en-US" dirty="0" err="1"/>
              <a:t>portare</a:t>
            </a:r>
            <a:r>
              <a:rPr lang="en-US" dirty="0"/>
              <a:t> online </a:t>
            </a:r>
            <a:r>
              <a:rPr lang="en-US" dirty="0" err="1"/>
              <a:t>l'arte</a:t>
            </a:r>
            <a:r>
              <a:rPr lang="en-US" dirty="0"/>
              <a:t> e la </a:t>
            </a:r>
            <a:r>
              <a:rPr lang="en-US" dirty="0" err="1"/>
              <a:t>cultura</a:t>
            </a:r>
            <a:r>
              <a:rPr lang="en-US" dirty="0"/>
              <a:t> del mondo in modo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sia</a:t>
            </a:r>
            <a:r>
              <a:rPr lang="en-US" dirty="0"/>
              <a:t> </a:t>
            </a:r>
            <a:r>
              <a:rPr lang="en-US" dirty="0" err="1"/>
              <a:t>accessibile</a:t>
            </a:r>
            <a:r>
              <a:rPr lang="en-US" dirty="0"/>
              <a:t> a </a:t>
            </a:r>
            <a:r>
              <a:rPr lang="en-US" dirty="0" err="1"/>
              <a:t>chiunque</a:t>
            </a:r>
            <a:r>
              <a:rPr lang="en-US" dirty="0"/>
              <a:t>, </a:t>
            </a:r>
            <a:r>
              <a:rPr lang="en-US" dirty="0" err="1"/>
              <a:t>ovunque</a:t>
            </a:r>
            <a:r>
              <a:rPr lang="en-US" dirty="0"/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Lo Smithsonian Open Access </a:t>
            </a:r>
            <a:r>
              <a:rPr lang="en-US" dirty="0" err="1"/>
              <a:t>comprende</a:t>
            </a:r>
            <a:r>
              <a:rPr lang="en-US" dirty="0"/>
              <a:t> </a:t>
            </a:r>
            <a:r>
              <a:rPr lang="en-US" dirty="0" err="1"/>
              <a:t>immagini</a:t>
            </a:r>
            <a:r>
              <a:rPr lang="en-US" dirty="0"/>
              <a:t> e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provenienti</a:t>
            </a:r>
            <a:r>
              <a:rPr lang="en-US" dirty="0"/>
              <a:t> </a:t>
            </a:r>
            <a:r>
              <a:rPr lang="en-US" dirty="0" err="1"/>
              <a:t>dai</a:t>
            </a:r>
            <a:r>
              <a:rPr lang="en-US" dirty="0"/>
              <a:t> 21 </a:t>
            </a:r>
            <a:r>
              <a:rPr lang="en-US" dirty="0" err="1"/>
              <a:t>musei</a:t>
            </a:r>
            <a:r>
              <a:rPr lang="en-US" dirty="0"/>
              <a:t>, </a:t>
            </a:r>
            <a:r>
              <a:rPr lang="en-US" dirty="0" err="1"/>
              <a:t>dai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centri</a:t>
            </a:r>
            <a:r>
              <a:rPr lang="en-US" dirty="0"/>
              <a:t> di </a:t>
            </a:r>
            <a:r>
              <a:rPr lang="en-US" dirty="0" err="1"/>
              <a:t>ricerca</a:t>
            </a:r>
            <a:r>
              <a:rPr lang="en-US" dirty="0"/>
              <a:t>, </a:t>
            </a:r>
            <a:r>
              <a:rPr lang="en-US" dirty="0" err="1"/>
              <a:t>dalle</a:t>
            </a:r>
            <a:r>
              <a:rPr lang="en-US" dirty="0"/>
              <a:t> </a:t>
            </a:r>
            <a:r>
              <a:rPr lang="en-US" dirty="0" err="1"/>
              <a:t>biblioteche</a:t>
            </a:r>
            <a:r>
              <a:rPr lang="en-US" dirty="0"/>
              <a:t>, </a:t>
            </a:r>
            <a:r>
              <a:rPr lang="en-US" dirty="0" err="1"/>
              <a:t>dagli</a:t>
            </a:r>
            <a:r>
              <a:rPr lang="en-US" dirty="0"/>
              <a:t> </a:t>
            </a:r>
            <a:r>
              <a:rPr lang="en-US" dirty="0" err="1"/>
              <a:t>archivi</a:t>
            </a:r>
            <a:r>
              <a:rPr lang="en-US" dirty="0"/>
              <a:t> e dal National Zoo </a:t>
            </a:r>
            <a:r>
              <a:rPr lang="en-US" dirty="0" err="1"/>
              <a:t>dello</a:t>
            </a:r>
            <a:r>
              <a:rPr lang="en-US" dirty="0"/>
              <a:t> Smithsonian, </a:t>
            </a:r>
            <a:r>
              <a:rPr lang="en-US" dirty="0" err="1"/>
              <a:t>che</a:t>
            </a:r>
            <a:r>
              <a:rPr lang="en-US" dirty="0"/>
              <a:t> tutti </a:t>
            </a:r>
            <a:r>
              <a:rPr lang="en-US" dirty="0" err="1"/>
              <a:t>possono</a:t>
            </a:r>
            <a:r>
              <a:rPr lang="en-US" dirty="0"/>
              <a:t> </a:t>
            </a:r>
            <a:r>
              <a:rPr lang="en-US" dirty="0" err="1"/>
              <a:t>scaricare</a:t>
            </a:r>
            <a:r>
              <a:rPr lang="en-US" dirty="0"/>
              <a:t>, </a:t>
            </a:r>
            <a:r>
              <a:rPr lang="en-US" dirty="0" err="1"/>
              <a:t>condividere</a:t>
            </a:r>
            <a:r>
              <a:rPr lang="en-US" dirty="0"/>
              <a:t> e </a:t>
            </a:r>
            <a:r>
              <a:rPr lang="en-US" dirty="0" err="1"/>
              <a:t>riutilizzare</a:t>
            </a:r>
            <a:r>
              <a:rPr lang="en-US" dirty="0"/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Il Progetto Gutenberg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biblioteca</a:t>
            </a:r>
            <a:r>
              <a:rPr lang="en-US" dirty="0"/>
              <a:t> online di </a:t>
            </a:r>
            <a:r>
              <a:rPr lang="en-US" dirty="0" err="1"/>
              <a:t>oltre</a:t>
            </a:r>
            <a:r>
              <a:rPr lang="en-US" dirty="0"/>
              <a:t> 70.000 eBook </a:t>
            </a:r>
            <a:r>
              <a:rPr lang="en-US" dirty="0" err="1"/>
              <a:t>gratuiti</a:t>
            </a:r>
            <a:r>
              <a:rPr lang="en-US" dirty="0"/>
              <a:t>, </a:t>
            </a:r>
            <a:r>
              <a:rPr lang="en-US" dirty="0" err="1"/>
              <a:t>che</a:t>
            </a:r>
            <a:r>
              <a:rPr lang="en-US" dirty="0"/>
              <a:t> tutti </a:t>
            </a:r>
            <a:r>
              <a:rPr lang="en-US" dirty="0" err="1"/>
              <a:t>possono</a:t>
            </a:r>
            <a:r>
              <a:rPr lang="en-US" dirty="0"/>
              <a:t> </a:t>
            </a:r>
            <a:r>
              <a:rPr lang="en-US" dirty="0" err="1"/>
              <a:t>scaricare</a:t>
            </a:r>
            <a:r>
              <a:rPr lang="en-US" dirty="0"/>
              <a:t> o </a:t>
            </a:r>
            <a:r>
              <a:rPr lang="en-US" dirty="0" err="1"/>
              <a:t>leggere</a:t>
            </a:r>
            <a:r>
              <a:rPr lang="en-US" dirty="0"/>
              <a:t> online. </a:t>
            </a:r>
            <a:endParaRPr dirty="0"/>
          </a:p>
        </p:txBody>
      </p:sp>
      <p:sp>
        <p:nvSpPr>
          <p:cNvPr id="130" name="Google Shape;13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 </a:t>
            </a:r>
            <a:r>
              <a:rPr lang="en-US" dirty="0" err="1"/>
              <a:t>collezioni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importanti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settore</a:t>
            </a:r>
            <a:r>
              <a:rPr lang="en-US" dirty="0"/>
              <a:t> GLAM </a:t>
            </a:r>
            <a:r>
              <a:rPr lang="en-US" dirty="0" err="1"/>
              <a:t>perché</a:t>
            </a:r>
            <a:r>
              <a:rPr lang="en-US" dirty="0"/>
              <a:t> </a:t>
            </a:r>
            <a:r>
              <a:rPr lang="en-US" dirty="0" err="1"/>
              <a:t>offrono</a:t>
            </a:r>
            <a:r>
              <a:rPr lang="en-US" dirty="0"/>
              <a:t> </a:t>
            </a:r>
            <a:r>
              <a:rPr lang="en-US" dirty="0" err="1"/>
              <a:t>l'accesso</a:t>
            </a:r>
            <a:r>
              <a:rPr lang="en-US" dirty="0"/>
              <a:t> alle opere </a:t>
            </a:r>
            <a:r>
              <a:rPr lang="en-US" dirty="0" err="1"/>
              <a:t>d'arte</a:t>
            </a:r>
            <a:r>
              <a:rPr lang="en-US" dirty="0"/>
              <a:t> a </a:t>
            </a:r>
            <a:r>
              <a:rPr lang="en-US" dirty="0" err="1"/>
              <a:t>chiunque</a:t>
            </a:r>
            <a:r>
              <a:rPr lang="en-US" dirty="0"/>
              <a:t>, in </a:t>
            </a:r>
            <a:r>
              <a:rPr lang="en-US" dirty="0" err="1"/>
              <a:t>qualsiasi</a:t>
            </a:r>
            <a:r>
              <a:rPr lang="en-US" dirty="0"/>
              <a:t> </a:t>
            </a:r>
            <a:r>
              <a:rPr lang="en-US" dirty="0" err="1"/>
              <a:t>momento</a:t>
            </a:r>
            <a:r>
              <a:rPr lang="en-US" dirty="0"/>
              <a:t> e da </a:t>
            </a:r>
            <a:r>
              <a:rPr lang="en-US" dirty="0" err="1"/>
              <a:t>qualsiasi</a:t>
            </a:r>
            <a:r>
              <a:rPr lang="en-US" dirty="0"/>
              <a:t> </a:t>
            </a:r>
            <a:r>
              <a:rPr lang="en-US" dirty="0" err="1"/>
              <a:t>luogo</a:t>
            </a:r>
            <a:r>
              <a:rPr lang="en-US" dirty="0"/>
              <a:t>. </a:t>
            </a:r>
            <a:r>
              <a:rPr lang="en-US" dirty="0" err="1"/>
              <a:t>Inoltre</a:t>
            </a:r>
            <a:r>
              <a:rPr lang="en-US" dirty="0"/>
              <a:t>, </a:t>
            </a:r>
            <a:r>
              <a:rPr lang="en-US" dirty="0" err="1"/>
              <a:t>rendono</a:t>
            </a:r>
            <a:r>
              <a:rPr lang="en-US" dirty="0"/>
              <a:t> le opere </a:t>
            </a:r>
            <a:r>
              <a:rPr lang="en-US" dirty="0" err="1"/>
              <a:t>d'arte</a:t>
            </a:r>
            <a:r>
              <a:rPr lang="en-US" dirty="0"/>
              <a:t> </a:t>
            </a:r>
            <a:r>
              <a:rPr lang="en-US" dirty="0" err="1"/>
              <a:t>visibili</a:t>
            </a:r>
            <a:r>
              <a:rPr lang="en-US" dirty="0"/>
              <a:t> in modo semplice e </a:t>
            </a:r>
            <a:r>
              <a:rPr lang="en-US" dirty="0" err="1"/>
              <a:t>rapido</a:t>
            </a:r>
            <a:r>
              <a:rPr lang="en-US" dirty="0"/>
              <a:t>, </a:t>
            </a:r>
            <a:r>
              <a:rPr lang="en-US" dirty="0" err="1"/>
              <a:t>contribuendo</a:t>
            </a:r>
            <a:r>
              <a:rPr lang="en-US" dirty="0"/>
              <a:t> al </a:t>
            </a:r>
            <a:r>
              <a:rPr lang="en-US" dirty="0" err="1"/>
              <a:t>contempo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loro </a:t>
            </a:r>
            <a:r>
              <a:rPr lang="en-US" dirty="0" err="1"/>
              <a:t>conservazione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140" name="Google Shape;14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 </a:t>
            </a:r>
            <a:r>
              <a:rPr lang="en-US" dirty="0" err="1"/>
              <a:t>collezioni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 </a:t>
            </a:r>
            <a:r>
              <a:rPr lang="en-US" dirty="0" err="1"/>
              <a:t>offrono</a:t>
            </a:r>
            <a:r>
              <a:rPr lang="en-US" dirty="0"/>
              <a:t> </a:t>
            </a:r>
            <a:r>
              <a:rPr lang="en-US" dirty="0" err="1"/>
              <a:t>anche</a:t>
            </a:r>
            <a:r>
              <a:rPr lang="en-US" dirty="0"/>
              <a:t> </a:t>
            </a:r>
            <a:r>
              <a:rPr lang="en-US" dirty="0" err="1"/>
              <a:t>opportunità</a:t>
            </a:r>
            <a:r>
              <a:rPr lang="en-US" dirty="0"/>
              <a:t> di </a:t>
            </a:r>
            <a:r>
              <a:rPr lang="en-US" dirty="0" err="1"/>
              <a:t>collaborazione</a:t>
            </a:r>
            <a:r>
              <a:rPr lang="en-US" dirty="0"/>
              <a:t>, </a:t>
            </a:r>
            <a:r>
              <a:rPr lang="en-US" dirty="0" err="1"/>
              <a:t>ricerca</a:t>
            </a:r>
            <a:r>
              <a:rPr lang="en-US" dirty="0"/>
              <a:t> e </a:t>
            </a:r>
            <a:r>
              <a:rPr lang="en-US" dirty="0" err="1"/>
              <a:t>formazione</a:t>
            </a:r>
            <a:r>
              <a:rPr lang="en-US" dirty="0"/>
              <a:t> online e </a:t>
            </a:r>
            <a:r>
              <a:rPr lang="en-US" dirty="0" err="1"/>
              <a:t>promuovono</a:t>
            </a:r>
            <a:r>
              <a:rPr lang="en-US" dirty="0"/>
              <a:t> </a:t>
            </a:r>
            <a:r>
              <a:rPr lang="en-US" dirty="0" err="1"/>
              <a:t>l'impegno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comunità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152" name="Google Shape;15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La </a:t>
            </a:r>
            <a:r>
              <a:rPr lang="en-US" dirty="0" err="1"/>
              <a:t>politica</a:t>
            </a:r>
            <a:r>
              <a:rPr lang="en-US" dirty="0"/>
              <a:t> di </a:t>
            </a:r>
            <a:r>
              <a:rPr lang="en-US" dirty="0" err="1"/>
              <a:t>sviluppo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collezioni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 per il </a:t>
            </a:r>
            <a:r>
              <a:rPr lang="en-US" dirty="0" err="1"/>
              <a:t>settore</a:t>
            </a:r>
            <a:r>
              <a:rPr lang="en-US" dirty="0"/>
              <a:t> GLAM </a:t>
            </a:r>
            <a:r>
              <a:rPr lang="en-US" dirty="0" err="1"/>
              <a:t>terrà</a:t>
            </a:r>
            <a:r>
              <a:rPr lang="en-US" dirty="0"/>
              <a:t> </a:t>
            </a:r>
            <a:r>
              <a:rPr lang="en-US" dirty="0" err="1"/>
              <a:t>conto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portata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collezione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, del </a:t>
            </a:r>
            <a:r>
              <a:rPr lang="en-US" dirty="0" err="1"/>
              <a:t>suo</a:t>
            </a:r>
            <a:r>
              <a:rPr lang="en-US" dirty="0"/>
              <a:t> </a:t>
            </a:r>
            <a:r>
              <a:rPr lang="en-US" dirty="0" err="1"/>
              <a:t>contenuto</a:t>
            </a:r>
            <a:r>
              <a:rPr lang="en-US" dirty="0"/>
              <a:t> e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criteri</a:t>
            </a:r>
            <a:r>
              <a:rPr lang="en-US" dirty="0"/>
              <a:t> di </a:t>
            </a:r>
            <a:r>
              <a:rPr lang="en-US" dirty="0" err="1"/>
              <a:t>selezione</a:t>
            </a:r>
            <a:r>
              <a:rPr lang="en-US" dirty="0"/>
              <a:t>,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considerazioni</a:t>
            </a:r>
            <a:r>
              <a:rPr lang="en-US" dirty="0"/>
              <a:t> </a:t>
            </a:r>
            <a:r>
              <a:rPr lang="en-US" dirty="0" err="1"/>
              <a:t>sulla</a:t>
            </a:r>
            <a:r>
              <a:rPr lang="en-US" dirty="0"/>
              <a:t> </a:t>
            </a:r>
            <a:r>
              <a:rPr lang="en-US" dirty="0" err="1"/>
              <a:t>capacità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risorse</a:t>
            </a:r>
            <a:r>
              <a:rPr lang="en-US" dirty="0"/>
              <a:t>, del </a:t>
            </a:r>
            <a:r>
              <a:rPr lang="en-US" dirty="0" err="1"/>
              <a:t>processo</a:t>
            </a:r>
            <a:r>
              <a:rPr lang="en-US" dirty="0"/>
              <a:t> di </a:t>
            </a:r>
            <a:r>
              <a:rPr lang="en-US" dirty="0" err="1"/>
              <a:t>digitalizzazione</a:t>
            </a:r>
            <a:r>
              <a:rPr lang="en-US" dirty="0"/>
              <a:t> e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autorizzazioni</a:t>
            </a:r>
            <a:r>
              <a:rPr lang="en-US" dirty="0"/>
              <a:t> per </a:t>
            </a:r>
            <a:r>
              <a:rPr lang="en-US" dirty="0" err="1"/>
              <a:t>l'utilizzo</a:t>
            </a:r>
            <a:r>
              <a:rPr lang="en-US" dirty="0"/>
              <a:t> e la </a:t>
            </a:r>
            <a:r>
              <a:rPr lang="en-US" dirty="0" err="1"/>
              <a:t>condivisione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contenuti</a:t>
            </a:r>
            <a:r>
              <a:rPr lang="en-US" dirty="0"/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aub.edu.lb.libguides.com/DigitalCollections_AUB/About" TargetMode="External"/><Relationship Id="rId7" Type="http://schemas.openxmlformats.org/officeDocument/2006/relationships/hyperlink" Target="https://glampeak.org.au/toolkit/prepare/digital-access-plan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amherst.edu/library/services/digital/digitalcolldev" TargetMode="External"/><Relationship Id="rId5" Type="http://schemas.openxmlformats.org/officeDocument/2006/relationships/hyperlink" Target="https://library.fau.edu/policy/digital-library-collection-development-policy" TargetMode="External"/><Relationship Id="rId4" Type="http://schemas.openxmlformats.org/officeDocument/2006/relationships/hyperlink" Target="https://ringling.libguides.com/digitalcollections" TargetMode="External"/><Relationship Id="rId9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3.png"/><Relationship Id="rId7" Type="http://schemas.openxmlformats.org/officeDocument/2006/relationships/hyperlink" Target="https://www.gutenberg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i.edu/openaccess" TargetMode="External"/><Relationship Id="rId5" Type="http://schemas.openxmlformats.org/officeDocument/2006/relationships/hyperlink" Target="https://artsandculture.google.com/partner" TargetMode="Externa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jp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4049754" y="2880014"/>
            <a:ext cx="6454220" cy="526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 sz="3600" dirty="0"/>
            </a:br>
            <a:r>
              <a:rPr lang="en-US" sz="3600" b="1" dirty="0"/>
              <a:t>Blended learning course</a:t>
            </a:r>
            <a:endParaRPr sz="3600" b="1"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4114148" y="3733655"/>
            <a:ext cx="6454219" cy="160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 dirty="0"/>
              <a:t>Modulo 4: CREAZIONE DI CONTENUTI DIGITALI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 dirty="0" err="1"/>
              <a:t>Sessione</a:t>
            </a:r>
            <a:r>
              <a:rPr lang="en-US" b="1" dirty="0"/>
              <a:t> 2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A cura di: Academy of Entrepreneurship, Greece</a:t>
            </a:r>
            <a:endParaRPr dirty="0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1027" y="6148955"/>
            <a:ext cx="2505895" cy="52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54" y="-39188"/>
            <a:ext cx="2557807" cy="255780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491069" y="6148955"/>
            <a:ext cx="8444971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Finanziato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dall'Unione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Europea. Le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opinioni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pareri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espressi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sono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tuttavia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esclusivamente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quelli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dell'autore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degli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autori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non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riflettono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necessariamente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quelli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dell'Unione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Europea o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dell'OeAD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-GmbH. Né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l'Unione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Europea né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l'autorità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concesso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il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finanziamento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possono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essere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ritenute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responsabili</a:t>
            </a:r>
            <a:r>
              <a:rPr lang="en-GB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 </a:t>
            </a: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Progetto n.: 2022-1-AT01-KA220-ADU-00008513</a:t>
            </a:r>
            <a:endParaRPr lang="en-GB"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 rot="5400000">
            <a:off x="-114992" y="3041120"/>
            <a:ext cx="3485945" cy="32559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50608A"/>
              </a:gs>
              <a:gs pos="50000">
                <a:srgbClr val="748BC8"/>
              </a:gs>
              <a:gs pos="100000">
                <a:srgbClr val="8BA7F0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 rot="5400000">
            <a:off x="-114993" y="1801018"/>
            <a:ext cx="3485945" cy="32559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91735F"/>
              </a:gs>
              <a:gs pos="50000">
                <a:srgbClr val="D2A78A"/>
              </a:gs>
              <a:gs pos="100000">
                <a:srgbClr val="FCC8A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3954117" y="777321"/>
            <a:ext cx="701798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Promuovere</a:t>
            </a:r>
            <a:r>
              <a:rPr lang="en-US" sz="4000" b="0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l'occupazione</a:t>
            </a:r>
            <a:r>
              <a:rPr lang="en-US" sz="4000" b="0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inclusiva</a:t>
            </a:r>
            <a:r>
              <a:rPr lang="en-US" sz="4000" b="0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nel</a:t>
            </a:r>
            <a:r>
              <a:rPr lang="en-US" sz="4000" b="0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settore</a:t>
            </a:r>
            <a:r>
              <a:rPr lang="en-US" sz="4000" b="0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GLAM </a:t>
            </a:r>
            <a:r>
              <a:rPr lang="en-US" sz="4000" b="0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attraverso</a:t>
            </a:r>
            <a:r>
              <a:rPr lang="en-US" sz="4000" b="0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l'innovazione</a:t>
            </a:r>
            <a:r>
              <a:rPr lang="en-US" sz="4000" b="0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aperta</a:t>
            </a:r>
            <a:endParaRPr sz="4000" b="0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79388" lvl="0" indent="-1793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/>
              <a:t>Scopo</a:t>
            </a:r>
            <a:endParaRPr dirty="0"/>
          </a:p>
        </p:txBody>
      </p:sp>
      <p:sp>
        <p:nvSpPr>
          <p:cNvPr id="187" name="Google Shape;18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Perché</a:t>
            </a:r>
            <a:r>
              <a:rPr lang="en-US" dirty="0"/>
              <a:t> </a:t>
            </a:r>
            <a:r>
              <a:rPr lang="en-US" dirty="0" err="1"/>
              <a:t>creare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collezione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?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Che </a:t>
            </a:r>
            <a:r>
              <a:rPr lang="en-US" dirty="0" err="1"/>
              <a:t>cosa</a:t>
            </a:r>
            <a:r>
              <a:rPr lang="en-US" dirty="0"/>
              <a:t> ci </a:t>
            </a:r>
            <a:r>
              <a:rPr lang="en-US" dirty="0" err="1"/>
              <a:t>guadagnerà</a:t>
            </a:r>
            <a:r>
              <a:rPr lang="en-US" dirty="0"/>
              <a:t> </a:t>
            </a:r>
            <a:r>
              <a:rPr lang="en-US" dirty="0" err="1"/>
              <a:t>l'istituzione</a:t>
            </a:r>
            <a:r>
              <a:rPr lang="en-US" dirty="0"/>
              <a:t> GLAM?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Cosa ci </a:t>
            </a:r>
            <a:r>
              <a:rPr lang="en-US" dirty="0" err="1"/>
              <a:t>guadagnerà</a:t>
            </a:r>
            <a:r>
              <a:rPr lang="en-US" dirty="0"/>
              <a:t> il </a:t>
            </a:r>
            <a:r>
              <a:rPr lang="en-US" dirty="0" err="1"/>
              <a:t>pubblico</a:t>
            </a:r>
            <a:r>
              <a:rPr lang="en-US" dirty="0"/>
              <a:t>?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88" name="Google Shape;18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91" name="Google Shape;191;p10"/>
          <p:cNvSpPr/>
          <p:nvPr/>
        </p:nvSpPr>
        <p:spPr>
          <a:xfrm>
            <a:off x="7162799" y="2931458"/>
            <a:ext cx="32004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B7C8FF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79388" lvl="0" indent="-1793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/>
              <a:t>Contenuti</a:t>
            </a:r>
            <a:r>
              <a:rPr lang="en-US" dirty="0"/>
              <a:t> e </a:t>
            </a:r>
            <a:r>
              <a:rPr lang="en-US" dirty="0" err="1"/>
              <a:t>criteri</a:t>
            </a:r>
            <a:endParaRPr dirty="0"/>
          </a:p>
        </p:txBody>
      </p:sp>
      <p:sp>
        <p:nvSpPr>
          <p:cNvPr id="198" name="Google Shape;198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99" name="Google Shape;19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Quali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le </a:t>
            </a:r>
            <a:r>
              <a:rPr lang="en-US" dirty="0" err="1"/>
              <a:t>esigenze</a:t>
            </a:r>
            <a:r>
              <a:rPr lang="en-US" dirty="0"/>
              <a:t> </a:t>
            </a:r>
            <a:r>
              <a:rPr lang="en-US" dirty="0" err="1"/>
              <a:t>dell'istituzione</a:t>
            </a:r>
            <a:r>
              <a:rPr lang="en-US" dirty="0"/>
              <a:t> GLAM? (ad </a:t>
            </a:r>
            <a:r>
              <a:rPr lang="en-US" dirty="0" err="1"/>
              <a:t>esempio</a:t>
            </a:r>
            <a:r>
              <a:rPr lang="en-US" dirty="0"/>
              <a:t>, </a:t>
            </a:r>
            <a:r>
              <a:rPr lang="en-US" dirty="0" err="1"/>
              <a:t>l'istruzione</a:t>
            </a:r>
            <a:r>
              <a:rPr lang="en-US" dirty="0"/>
              <a:t>)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Quali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oggetti</a:t>
            </a:r>
            <a:r>
              <a:rPr lang="en-US" dirty="0"/>
              <a:t> da </a:t>
            </a:r>
            <a:r>
              <a:rPr lang="en-US" dirty="0" err="1"/>
              <a:t>digitalizzare</a:t>
            </a:r>
            <a:r>
              <a:rPr lang="en-US" dirty="0"/>
              <a:t> (ad </a:t>
            </a:r>
            <a:r>
              <a:rPr lang="en-US" dirty="0" err="1"/>
              <a:t>esempio</a:t>
            </a:r>
            <a:r>
              <a:rPr lang="en-US" dirty="0"/>
              <a:t>, un </a:t>
            </a:r>
            <a:r>
              <a:rPr lang="en-US" dirty="0" err="1"/>
              <a:t>manoscritto</a:t>
            </a:r>
            <a:r>
              <a:rPr lang="en-US" dirty="0"/>
              <a:t> antico)?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02" name="Google Shape;202;p11"/>
          <p:cNvSpPr/>
          <p:nvPr/>
        </p:nvSpPr>
        <p:spPr>
          <a:xfrm>
            <a:off x="1559857" y="2707340"/>
            <a:ext cx="32004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B7C8FF"/>
                </a:solidFill>
                <a:latin typeface="Calibri"/>
                <a:ea typeface="Calibri"/>
                <a:cs typeface="Calibri"/>
                <a:sym typeface="Calibri"/>
              </a:rPr>
              <a:t>WHAT?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79388" lvl="0" indent="-1793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/>
              <a:t>Considerazioni</a:t>
            </a:r>
            <a:r>
              <a:rPr lang="en-US" dirty="0"/>
              <a:t> </a:t>
            </a:r>
            <a:r>
              <a:rPr lang="en-US" dirty="0" err="1"/>
              <a:t>sulla</a:t>
            </a:r>
            <a:r>
              <a:rPr lang="en-US" dirty="0"/>
              <a:t> </a:t>
            </a:r>
            <a:r>
              <a:rPr lang="en-US" dirty="0" err="1"/>
              <a:t>capacità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risorse</a:t>
            </a:r>
            <a:endParaRPr dirty="0"/>
          </a:p>
        </p:txBody>
      </p:sp>
      <p:sp>
        <p:nvSpPr>
          <p:cNvPr id="209" name="Google Shape;20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Chi </a:t>
            </a:r>
            <a:r>
              <a:rPr lang="en-US" dirty="0" err="1"/>
              <a:t>creerà</a:t>
            </a:r>
            <a:r>
              <a:rPr lang="en-US" dirty="0"/>
              <a:t> la </a:t>
            </a:r>
            <a:r>
              <a:rPr lang="en-US" dirty="0" err="1"/>
              <a:t>collezione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? (ad es. un </a:t>
            </a:r>
            <a:r>
              <a:rPr lang="en-US" dirty="0" err="1"/>
              <a:t>professionista</a:t>
            </a:r>
            <a:r>
              <a:rPr lang="en-US" dirty="0"/>
              <a:t> GLAM, un </a:t>
            </a:r>
            <a:r>
              <a:rPr lang="en-US" dirty="0" err="1"/>
              <a:t>esperto</a:t>
            </a:r>
            <a:r>
              <a:rPr lang="en-US" dirty="0"/>
              <a:t> </a:t>
            </a:r>
            <a:r>
              <a:rPr lang="en-US" dirty="0" err="1"/>
              <a:t>esterno</a:t>
            </a:r>
            <a:r>
              <a:rPr lang="en-US" dirty="0"/>
              <a:t>)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Quanto</a:t>
            </a:r>
            <a:r>
              <a:rPr lang="en-US" dirty="0"/>
              <a:t> tempo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necessario</a:t>
            </a:r>
            <a:r>
              <a:rPr lang="en-US" dirty="0"/>
              <a:t>?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Quali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requisiti</a:t>
            </a:r>
            <a:r>
              <a:rPr lang="en-US" dirty="0"/>
              <a:t> </a:t>
            </a:r>
            <a:r>
              <a:rPr lang="en-US" dirty="0" err="1"/>
              <a:t>tecnici</a:t>
            </a:r>
            <a:r>
              <a:rPr lang="en-US" dirty="0"/>
              <a:t>? (ad </a:t>
            </a:r>
            <a:r>
              <a:rPr lang="en-US" dirty="0" err="1"/>
              <a:t>esempio</a:t>
            </a:r>
            <a:r>
              <a:rPr lang="en-US" dirty="0"/>
              <a:t>, le </a:t>
            </a:r>
            <a:r>
              <a:rPr lang="en-US" dirty="0" err="1"/>
              <a:t>attrezzature</a:t>
            </a:r>
            <a:r>
              <a:rPr lang="en-US" dirty="0"/>
              <a:t>)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210" name="Google Shape;21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13" name="Google Shape;213;p12"/>
          <p:cNvSpPr/>
          <p:nvPr/>
        </p:nvSpPr>
        <p:spPr>
          <a:xfrm>
            <a:off x="7162799" y="2931458"/>
            <a:ext cx="32004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B7C8FF"/>
                </a:solidFill>
                <a:latin typeface="Calibri"/>
                <a:ea typeface="Calibri"/>
                <a:cs typeface="Calibri"/>
                <a:sym typeface="Calibri"/>
              </a:rPr>
              <a:t>WHO?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79388" lvl="0" indent="-1793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/>
              <a:t>Processo</a:t>
            </a:r>
            <a:r>
              <a:rPr lang="en-US" dirty="0"/>
              <a:t> di </a:t>
            </a:r>
            <a:r>
              <a:rPr lang="en-US" dirty="0" err="1"/>
              <a:t>digitalizzazione</a:t>
            </a:r>
            <a:endParaRPr dirty="0"/>
          </a:p>
        </p:txBody>
      </p:sp>
      <p:sp>
        <p:nvSpPr>
          <p:cNvPr id="220" name="Google Shape;220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21" name="Google Shape;22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Che </a:t>
            </a:r>
            <a:r>
              <a:rPr lang="en-US" dirty="0" err="1"/>
              <a:t>tipo</a:t>
            </a:r>
            <a:r>
              <a:rPr lang="en-US" dirty="0"/>
              <a:t> di </a:t>
            </a:r>
            <a:r>
              <a:rPr lang="en-US" dirty="0" err="1"/>
              <a:t>attrezzatura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necessaria? (ad es. scanner, </a:t>
            </a:r>
            <a:r>
              <a:rPr lang="en-US" dirty="0" err="1"/>
              <a:t>macchine</a:t>
            </a:r>
            <a:r>
              <a:rPr lang="en-US" dirty="0"/>
              <a:t> </a:t>
            </a:r>
            <a:r>
              <a:rPr lang="en-US" dirty="0" err="1"/>
              <a:t>fotografiche</a:t>
            </a:r>
            <a:r>
              <a:rPr lang="en-US" dirty="0"/>
              <a:t>, </a:t>
            </a:r>
            <a:r>
              <a:rPr lang="en-US" dirty="0" err="1"/>
              <a:t>ecc</a:t>
            </a:r>
            <a:r>
              <a:rPr lang="en-US" dirty="0"/>
              <a:t>.)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Quale </a:t>
            </a:r>
            <a:r>
              <a:rPr lang="en-US" dirty="0" err="1"/>
              <a:t>sarà</a:t>
            </a:r>
            <a:r>
              <a:rPr lang="en-US" dirty="0"/>
              <a:t> il </a:t>
            </a:r>
            <a:r>
              <a:rPr lang="en-US" dirty="0" err="1"/>
              <a:t>formato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oggetti</a:t>
            </a:r>
            <a:r>
              <a:rPr lang="en-US" dirty="0"/>
              <a:t> </a:t>
            </a:r>
            <a:r>
              <a:rPr lang="en-US" dirty="0" err="1"/>
              <a:t>digitalizzati</a:t>
            </a:r>
            <a:r>
              <a:rPr lang="en-US" dirty="0"/>
              <a:t>? (ad </a:t>
            </a:r>
            <a:r>
              <a:rPr lang="en-US" dirty="0" err="1"/>
              <a:t>esempio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, video, audio, </a:t>
            </a:r>
            <a:r>
              <a:rPr lang="en-US" dirty="0" err="1"/>
              <a:t>ecc</a:t>
            </a:r>
            <a:r>
              <a:rPr lang="en-US" dirty="0"/>
              <a:t>.)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Come </a:t>
            </a:r>
            <a:r>
              <a:rPr lang="en-US" dirty="0" err="1"/>
              <a:t>può</a:t>
            </a:r>
            <a:r>
              <a:rPr lang="en-US" dirty="0"/>
              <a:t> il </a:t>
            </a:r>
            <a:r>
              <a:rPr lang="en-US" dirty="0" err="1"/>
              <a:t>pubblico</a:t>
            </a:r>
            <a:r>
              <a:rPr lang="en-US" dirty="0"/>
              <a:t> </a:t>
            </a:r>
            <a:r>
              <a:rPr lang="en-US" dirty="0" err="1"/>
              <a:t>accedere</a:t>
            </a:r>
            <a:r>
              <a:rPr lang="en-US" dirty="0"/>
              <a:t> </a:t>
            </a:r>
            <a:r>
              <a:rPr lang="en-US" dirty="0" err="1"/>
              <a:t>agli</a:t>
            </a:r>
            <a:r>
              <a:rPr lang="en-US" dirty="0"/>
              <a:t> </a:t>
            </a:r>
            <a:r>
              <a:rPr lang="en-US" dirty="0" err="1"/>
              <a:t>oggetti</a:t>
            </a:r>
            <a:r>
              <a:rPr lang="en-US" dirty="0"/>
              <a:t> </a:t>
            </a:r>
            <a:r>
              <a:rPr lang="en-US" dirty="0" err="1"/>
              <a:t>digitalizzati</a:t>
            </a:r>
            <a:r>
              <a:rPr lang="en-US" dirty="0"/>
              <a:t>? (ad es. </a:t>
            </a:r>
            <a:r>
              <a:rPr lang="en-US" dirty="0" err="1"/>
              <a:t>identificazione</a:t>
            </a:r>
            <a:r>
              <a:rPr lang="en-US" dirty="0"/>
              <a:t> e </a:t>
            </a:r>
            <a:r>
              <a:rPr lang="en-US" dirty="0" err="1"/>
              <a:t>descrizione</a:t>
            </a:r>
            <a:r>
              <a:rPr lang="en-US" dirty="0"/>
              <a:t>)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24" name="Google Shape;224;p13"/>
          <p:cNvSpPr/>
          <p:nvPr/>
        </p:nvSpPr>
        <p:spPr>
          <a:xfrm>
            <a:off x="1559857" y="2707340"/>
            <a:ext cx="32004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B7C8FF"/>
                </a:solidFill>
                <a:latin typeface="Calibri"/>
                <a:ea typeface="Calibri"/>
                <a:cs typeface="Calibri"/>
                <a:sym typeface="Calibri"/>
              </a:rPr>
              <a:t>HOW?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79388" lvl="0" indent="-1793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/>
              <a:t>Permesso</a:t>
            </a:r>
            <a:r>
              <a:rPr lang="en-US" dirty="0"/>
              <a:t> di </a:t>
            </a:r>
            <a:r>
              <a:rPr lang="en-US" dirty="0" err="1"/>
              <a:t>utilizzo</a:t>
            </a:r>
            <a:r>
              <a:rPr lang="en-US" dirty="0"/>
              <a:t> e </a:t>
            </a:r>
            <a:r>
              <a:rPr lang="en-US" dirty="0" err="1"/>
              <a:t>condivisione</a:t>
            </a:r>
            <a:endParaRPr dirty="0"/>
          </a:p>
        </p:txBody>
      </p:sp>
      <p:sp>
        <p:nvSpPr>
          <p:cNvPr id="231" name="Google Shape;23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Come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può</a:t>
            </a:r>
            <a:r>
              <a:rPr lang="en-US" dirty="0"/>
              <a:t> </a:t>
            </a:r>
            <a:r>
              <a:rPr lang="en-US" dirty="0" err="1"/>
              <a:t>proteggere</a:t>
            </a:r>
            <a:r>
              <a:rPr lang="en-US" dirty="0"/>
              <a:t> la </a:t>
            </a:r>
            <a:r>
              <a:rPr lang="en-US" dirty="0" err="1"/>
              <a:t>collezione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? (ad </a:t>
            </a:r>
            <a:r>
              <a:rPr lang="en-US" dirty="0" err="1"/>
              <a:t>esempio</a:t>
            </a:r>
            <a:r>
              <a:rPr lang="en-US" dirty="0"/>
              <a:t>, </a:t>
            </a:r>
            <a:r>
              <a:rPr lang="en-US" dirty="0" err="1"/>
              <a:t>diritti</a:t>
            </a:r>
            <a:r>
              <a:rPr lang="en-US" dirty="0"/>
              <a:t> </a:t>
            </a:r>
            <a:r>
              <a:rPr lang="en-US" dirty="0" err="1"/>
              <a:t>d'autore</a:t>
            </a:r>
            <a:r>
              <a:rPr lang="en-US" dirty="0"/>
              <a:t>, </a:t>
            </a:r>
            <a:r>
              <a:rPr lang="en-US" dirty="0" err="1"/>
              <a:t>licenze</a:t>
            </a:r>
            <a:r>
              <a:rPr lang="en-US" dirty="0"/>
              <a:t>).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Cosa </a:t>
            </a:r>
            <a:r>
              <a:rPr lang="en-US" dirty="0" err="1"/>
              <a:t>può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reso</a:t>
            </a:r>
            <a:r>
              <a:rPr lang="en-US" dirty="0"/>
              <a:t> </a:t>
            </a:r>
            <a:r>
              <a:rPr lang="en-US" dirty="0" err="1"/>
              <a:t>disponibile</a:t>
            </a:r>
            <a:r>
              <a:rPr lang="en-US" dirty="0"/>
              <a:t> al </a:t>
            </a:r>
            <a:r>
              <a:rPr lang="en-US" dirty="0" err="1"/>
              <a:t>pubblico</a:t>
            </a:r>
            <a:r>
              <a:rPr lang="en-US" dirty="0"/>
              <a:t>?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Quali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le </a:t>
            </a:r>
            <a:r>
              <a:rPr lang="en-US" dirty="0" err="1"/>
              <a:t>condizioni</a:t>
            </a:r>
            <a:r>
              <a:rPr lang="en-US" dirty="0"/>
              <a:t>?</a:t>
            </a: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232" name="Google Shape;23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4"/>
          <p:cNvSpPr txBox="1">
            <a:spLocks noGrp="1"/>
          </p:cNvSpPr>
          <p:nvPr>
            <p:ph type="body" idx="2"/>
          </p:nvPr>
        </p:nvSpPr>
        <p:spPr>
          <a:xfrm>
            <a:off x="5763491" y="1825625"/>
            <a:ext cx="5902036" cy="4034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35" name="Google Shape;235;p14"/>
          <p:cNvSpPr/>
          <p:nvPr/>
        </p:nvSpPr>
        <p:spPr>
          <a:xfrm>
            <a:off x="6019800" y="2931458"/>
            <a:ext cx="532951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rgbClr val="B7C8FF"/>
                </a:solidFill>
                <a:latin typeface="Calibri"/>
                <a:ea typeface="Calibri"/>
                <a:cs typeface="Calibri"/>
                <a:sym typeface="Calibri"/>
              </a:rPr>
              <a:t>LIMITATIONS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 sz="4400" b="0" i="1">
                <a:solidFill>
                  <a:schemeClr val="accent1"/>
                </a:solidFill>
              </a:rPr>
              <a:t>References</a:t>
            </a:r>
            <a:br>
              <a:rPr lang="en-US" sz="4400"/>
            </a:br>
            <a:endParaRPr/>
          </a:p>
        </p:txBody>
      </p:sp>
      <p:sp>
        <p:nvSpPr>
          <p:cNvPr id="241" name="Google Shape;24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i="1" dirty="0" err="1"/>
              <a:t>LibGuides</a:t>
            </a:r>
            <a:r>
              <a:rPr lang="en-US" sz="1800" i="1" dirty="0"/>
              <a:t>: Digital Collections at AUB: About Digital Collections</a:t>
            </a:r>
            <a:r>
              <a:rPr lang="en-US" sz="1800" dirty="0"/>
              <a:t>. (</a:t>
            </a:r>
            <a:r>
              <a:rPr lang="en-US" sz="1800" dirty="0" err="1"/>
              <a:t>n.d.</a:t>
            </a:r>
            <a:r>
              <a:rPr lang="en-US" sz="1800" dirty="0"/>
              <a:t>). </a:t>
            </a:r>
            <a:r>
              <a:rPr lang="en-US" sz="1800" u="sng" dirty="0">
                <a:solidFill>
                  <a:schemeClr val="hlink"/>
                </a:solidFill>
                <a:hlinkClick r:id="rId3"/>
              </a:rPr>
              <a:t>https://aub.edu.lb.libguides.com/DigitalCollections_AUB/About</a:t>
            </a:r>
            <a:endParaRPr sz="1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i="1" dirty="0" err="1"/>
              <a:t>LibGuides</a:t>
            </a:r>
            <a:r>
              <a:rPr lang="en-US" sz="1800" i="1" dirty="0"/>
              <a:t>: Digitized Collections online: Digital Collections online</a:t>
            </a:r>
            <a:r>
              <a:rPr lang="en-US" sz="1800" dirty="0"/>
              <a:t>. (</a:t>
            </a:r>
            <a:r>
              <a:rPr lang="en-US" sz="1800" dirty="0" err="1"/>
              <a:t>n.d.</a:t>
            </a:r>
            <a:r>
              <a:rPr lang="en-US" sz="1800" dirty="0"/>
              <a:t>). </a:t>
            </a:r>
            <a:r>
              <a:rPr lang="en-US" sz="1800" u="sng" dirty="0">
                <a:solidFill>
                  <a:schemeClr val="hlink"/>
                </a:solidFill>
                <a:hlinkClick r:id="rId4"/>
              </a:rPr>
              <a:t>https://ringling.libguides.com/digitalcollections</a:t>
            </a:r>
            <a:endParaRPr sz="1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i="1" dirty="0"/>
              <a:t>Digital Library Collection Development Policy | FAU Libraries</a:t>
            </a:r>
            <a:r>
              <a:rPr lang="en-US" sz="1800" dirty="0"/>
              <a:t>. (</a:t>
            </a:r>
            <a:r>
              <a:rPr lang="en-US" sz="1800" dirty="0" err="1"/>
              <a:t>n.d.</a:t>
            </a:r>
            <a:r>
              <a:rPr lang="en-US" sz="1800" dirty="0"/>
              <a:t>). </a:t>
            </a:r>
            <a:r>
              <a:rPr lang="en-US" sz="1800" u="sng" dirty="0">
                <a:solidFill>
                  <a:schemeClr val="hlink"/>
                </a:solidFill>
                <a:hlinkClick r:id="rId5"/>
              </a:rPr>
              <a:t>https://library.fau.edu/policy/digital-library-collection-development-policy</a:t>
            </a:r>
            <a:endParaRPr sz="1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i="1" dirty="0"/>
              <a:t>Digital Collection Development Policy | Digital Initiatives &amp; Web Services | Amherst College</a:t>
            </a:r>
            <a:r>
              <a:rPr lang="en-US" sz="1800" dirty="0"/>
              <a:t>. (</a:t>
            </a:r>
            <a:r>
              <a:rPr lang="en-US" sz="1800" dirty="0" err="1"/>
              <a:t>n.d.</a:t>
            </a:r>
            <a:r>
              <a:rPr lang="en-US" sz="1800" dirty="0"/>
              <a:t>). </a:t>
            </a:r>
            <a:r>
              <a:rPr lang="en-US" sz="1800" u="sng" dirty="0">
                <a:solidFill>
                  <a:schemeClr val="hlink"/>
                </a:solidFill>
                <a:hlinkClick r:id="rId6"/>
              </a:rPr>
              <a:t>https://www.amherst.edu/library/services/digital/digitalcolldev</a:t>
            </a:r>
            <a:endParaRPr sz="1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i="1" dirty="0"/>
              <a:t>Create a digital access plan</a:t>
            </a:r>
            <a:r>
              <a:rPr lang="en-US" sz="1800" dirty="0"/>
              <a:t>. (2022, April 1). GLAM Peak. </a:t>
            </a:r>
            <a:r>
              <a:rPr lang="en-US" sz="1800" u="sng" dirty="0">
                <a:solidFill>
                  <a:schemeClr val="hlink"/>
                </a:solidFill>
                <a:hlinkClick r:id="rId7"/>
              </a:rPr>
              <a:t>https://glampeak.org.au/toolkit/prepare/digital-access-plan/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242" name="Google Shape;242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1027" y="6148955"/>
            <a:ext cx="2505895" cy="52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325" y="97715"/>
            <a:ext cx="2557807" cy="2557807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6"/>
          <p:cNvSpPr/>
          <p:nvPr/>
        </p:nvSpPr>
        <p:spPr>
          <a:xfrm rot="5400000">
            <a:off x="-114994" y="3487047"/>
            <a:ext cx="3485945" cy="32559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50608A"/>
              </a:gs>
              <a:gs pos="50000">
                <a:srgbClr val="748BC8"/>
              </a:gs>
              <a:gs pos="100000">
                <a:srgbClr val="8BA7F0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6"/>
          <p:cNvSpPr/>
          <p:nvPr/>
        </p:nvSpPr>
        <p:spPr>
          <a:xfrm rot="5400000">
            <a:off x="-114991" y="2091470"/>
            <a:ext cx="3485945" cy="32559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91735F"/>
              </a:gs>
              <a:gs pos="50000">
                <a:srgbClr val="D2A78A"/>
              </a:gs>
              <a:gs pos="100000">
                <a:srgbClr val="FCC8A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6"/>
          <p:cNvSpPr/>
          <p:nvPr/>
        </p:nvSpPr>
        <p:spPr>
          <a:xfrm>
            <a:off x="3832264" y="716530"/>
            <a:ext cx="701798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Promoting Inclusive Employment in the GLAM Sector through Open Innovation</a:t>
            </a:r>
            <a:endParaRPr sz="4000" b="0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54893" y="3103160"/>
            <a:ext cx="1524273" cy="97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80074" y="4675114"/>
            <a:ext cx="2129231" cy="1086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81827" y="4739380"/>
            <a:ext cx="2869200" cy="723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47014" y="4638603"/>
            <a:ext cx="1003238" cy="823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55240" y="2759937"/>
            <a:ext cx="1773548" cy="1773548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6"/>
          <p:cNvSpPr txBox="1"/>
          <p:nvPr/>
        </p:nvSpPr>
        <p:spPr>
          <a:xfrm>
            <a:off x="2396766" y="6305861"/>
            <a:ext cx="60944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No: 2022-1-AT01-KA220-ADU-00008513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828788" y="3334213"/>
            <a:ext cx="3542083" cy="640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839787" y="668337"/>
            <a:ext cx="5157787" cy="58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n-US" sz="2800" b="0" dirty="0" err="1">
                <a:solidFill>
                  <a:schemeClr val="accent1"/>
                </a:solidFill>
              </a:rPr>
              <a:t>Scopo</a:t>
            </a:r>
            <a:r>
              <a:rPr lang="en-US" sz="2800" b="0" dirty="0">
                <a:solidFill>
                  <a:schemeClr val="accent1"/>
                </a:solidFill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</a:rPr>
              <a:t>della</a:t>
            </a:r>
            <a:r>
              <a:rPr lang="en-US" sz="2800" b="0" dirty="0">
                <a:solidFill>
                  <a:schemeClr val="accent1"/>
                </a:solidFill>
              </a:rPr>
              <a:t> </a:t>
            </a:r>
            <a:r>
              <a:rPr lang="en-US" sz="2800" b="0" dirty="0" err="1">
                <a:solidFill>
                  <a:schemeClr val="accent1"/>
                </a:solidFill>
              </a:rPr>
              <a:t>sessione</a:t>
            </a:r>
            <a:endParaRPr sz="2800" dirty="0"/>
          </a:p>
        </p:txBody>
      </p:sp>
      <p:sp>
        <p:nvSpPr>
          <p:cNvPr id="102" name="Google Shape;102;p2"/>
          <p:cNvSpPr txBox="1">
            <a:spLocks noGrp="1"/>
          </p:cNvSpPr>
          <p:nvPr>
            <p:ph type="body" idx="2"/>
          </p:nvPr>
        </p:nvSpPr>
        <p:spPr>
          <a:xfrm>
            <a:off x="839788" y="1338606"/>
            <a:ext cx="5157787" cy="485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Comprendere</a:t>
            </a:r>
            <a:r>
              <a:rPr lang="en-US" dirty="0"/>
              <a:t> la </a:t>
            </a:r>
            <a:r>
              <a:rPr lang="en-US" dirty="0" err="1"/>
              <a:t>definizione</a:t>
            </a:r>
            <a:r>
              <a:rPr lang="en-US" dirty="0"/>
              <a:t> di </a:t>
            </a:r>
            <a:r>
              <a:rPr lang="en-US" dirty="0" err="1"/>
              <a:t>collezione</a:t>
            </a:r>
            <a:r>
              <a:rPr lang="en-US" dirty="0"/>
              <a:t> </a:t>
            </a:r>
            <a:r>
              <a:rPr lang="en-US" dirty="0" err="1"/>
              <a:t>digitale</a:t>
            </a: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Scoprire</a:t>
            </a:r>
            <a:r>
              <a:rPr lang="en-US" dirty="0"/>
              <a:t> come </a:t>
            </a:r>
            <a:r>
              <a:rPr lang="en-US" dirty="0" err="1"/>
              <a:t>selezionare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elementi</a:t>
            </a:r>
            <a:r>
              <a:rPr lang="en-US" dirty="0"/>
              <a:t> da </a:t>
            </a:r>
            <a:r>
              <a:rPr lang="en-US" dirty="0" err="1"/>
              <a:t>includere</a:t>
            </a:r>
            <a:r>
              <a:rPr lang="en-US" dirty="0"/>
              <a:t> </a:t>
            </a:r>
            <a:r>
              <a:rPr lang="en-US" dirty="0" err="1"/>
              <a:t>nella</a:t>
            </a:r>
            <a:r>
              <a:rPr lang="en-US" dirty="0"/>
              <a:t> </a:t>
            </a:r>
            <a:r>
              <a:rPr lang="en-US" dirty="0" err="1"/>
              <a:t>collezione</a:t>
            </a: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Imparare</a:t>
            </a:r>
            <a:r>
              <a:rPr lang="en-US" dirty="0"/>
              <a:t> a </a:t>
            </a:r>
            <a:r>
              <a:rPr lang="en-US" dirty="0" err="1"/>
              <a:t>creare</a:t>
            </a:r>
            <a:r>
              <a:rPr lang="en-US" dirty="0"/>
              <a:t> un piano per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collezione</a:t>
            </a:r>
            <a:r>
              <a:rPr lang="en-US" dirty="0"/>
              <a:t> </a:t>
            </a:r>
            <a:r>
              <a:rPr lang="en-US" dirty="0" err="1"/>
              <a:t>digitale</a:t>
            </a: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Introdurre</a:t>
            </a:r>
            <a:r>
              <a:rPr lang="en-US" dirty="0"/>
              <a:t> il </a:t>
            </a:r>
            <a:r>
              <a:rPr lang="en-US" dirty="0" err="1"/>
              <a:t>processo</a:t>
            </a:r>
            <a:r>
              <a:rPr lang="en-US" dirty="0"/>
              <a:t> di </a:t>
            </a:r>
            <a:r>
              <a:rPr lang="en-US" dirty="0" err="1"/>
              <a:t>creazione</a:t>
            </a:r>
            <a:r>
              <a:rPr lang="en-US" dirty="0"/>
              <a:t> di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collezione</a:t>
            </a:r>
            <a:r>
              <a:rPr lang="en-US" dirty="0"/>
              <a:t> </a:t>
            </a:r>
            <a:r>
              <a:rPr lang="en-US" dirty="0" err="1"/>
              <a:t>digitale</a:t>
            </a:r>
            <a:endParaRPr dirty="0"/>
          </a:p>
        </p:txBody>
      </p:sp>
      <p:sp>
        <p:nvSpPr>
          <p:cNvPr id="103" name="Google Shape;103;p2"/>
          <p:cNvSpPr txBox="1">
            <a:spLocks noGrp="1"/>
          </p:cNvSpPr>
          <p:nvPr>
            <p:ph type="body" idx="4"/>
          </p:nvPr>
        </p:nvSpPr>
        <p:spPr>
          <a:xfrm>
            <a:off x="6172200" y="1338606"/>
            <a:ext cx="5183188" cy="485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Al </a:t>
            </a:r>
            <a:r>
              <a:rPr lang="en-US" dirty="0" err="1"/>
              <a:t>termine</a:t>
            </a:r>
            <a:r>
              <a:rPr lang="en-US" dirty="0"/>
              <a:t> di </a:t>
            </a:r>
            <a:r>
              <a:rPr lang="en-US" dirty="0" err="1"/>
              <a:t>questa</a:t>
            </a:r>
            <a:r>
              <a:rPr lang="en-US" dirty="0"/>
              <a:t> </a:t>
            </a:r>
            <a:r>
              <a:rPr lang="en-US" dirty="0" err="1"/>
              <a:t>sessione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partecipanti</a:t>
            </a:r>
            <a:r>
              <a:rPr lang="en-US" dirty="0"/>
              <a:t> </a:t>
            </a:r>
            <a:r>
              <a:rPr lang="en-US" dirty="0" err="1"/>
              <a:t>dovrebbero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in </a:t>
            </a:r>
            <a:r>
              <a:rPr lang="en-US" dirty="0" err="1"/>
              <a:t>grado</a:t>
            </a:r>
            <a:r>
              <a:rPr lang="en-US" dirty="0"/>
              <a:t> di: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 err="1"/>
              <a:t>Definire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collezione</a:t>
            </a:r>
            <a:r>
              <a:rPr lang="en-US" dirty="0"/>
              <a:t> </a:t>
            </a:r>
            <a:r>
              <a:rPr lang="en-US" dirty="0" err="1"/>
              <a:t>digitale</a:t>
            </a: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 err="1"/>
              <a:t>Identificare</a:t>
            </a:r>
            <a:r>
              <a:rPr lang="en-US" dirty="0"/>
              <a:t> </a:t>
            </a:r>
            <a:r>
              <a:rPr lang="en-US" dirty="0" err="1"/>
              <a:t>ciò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dovrebbe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incluso</a:t>
            </a:r>
            <a:r>
              <a:rPr lang="en-US" dirty="0"/>
              <a:t> </a:t>
            </a:r>
            <a:r>
              <a:rPr lang="en-US" dirty="0" err="1"/>
              <a:t>nella</a:t>
            </a:r>
            <a:r>
              <a:rPr lang="en-US" dirty="0"/>
              <a:t> </a:t>
            </a:r>
            <a:r>
              <a:rPr lang="en-US" dirty="0" err="1"/>
              <a:t>collezione</a:t>
            </a:r>
            <a:r>
              <a:rPr lang="en-US" dirty="0"/>
              <a:t> </a:t>
            </a:r>
            <a:r>
              <a:rPr lang="en-US" dirty="0" err="1"/>
              <a:t>digitale</a:t>
            </a: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 err="1"/>
              <a:t>Impostare</a:t>
            </a:r>
            <a:r>
              <a:rPr lang="en-US" dirty="0"/>
              <a:t> un piano per la </a:t>
            </a:r>
            <a:r>
              <a:rPr lang="en-US" dirty="0" err="1"/>
              <a:t>creazione</a:t>
            </a:r>
            <a:r>
              <a:rPr lang="en-US" dirty="0"/>
              <a:t> di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collezione</a:t>
            </a:r>
            <a:r>
              <a:rPr lang="en-US" dirty="0"/>
              <a:t> </a:t>
            </a:r>
            <a:r>
              <a:rPr lang="en-US" dirty="0" err="1"/>
              <a:t>digitale</a:t>
            </a: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 err="1"/>
              <a:t>Conoscere</a:t>
            </a:r>
            <a:r>
              <a:rPr lang="en-US" dirty="0"/>
              <a:t> il </a:t>
            </a:r>
            <a:r>
              <a:rPr lang="en-US" dirty="0" err="1"/>
              <a:t>processo</a:t>
            </a:r>
            <a:r>
              <a:rPr lang="en-US" dirty="0"/>
              <a:t> da </a:t>
            </a:r>
            <a:r>
              <a:rPr lang="en-US" dirty="0" err="1"/>
              <a:t>seguire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/>
        </p:nvSpPr>
        <p:spPr>
          <a:xfrm>
            <a:off x="6172200" y="668337"/>
            <a:ext cx="5157787" cy="58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 sz="2800" b="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Risultati</a:t>
            </a:r>
            <a:r>
              <a:rPr lang="en-US" sz="2800" b="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800" b="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apprendimento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5200" dirty="0"/>
              <a:t>Collezione digitale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5200" dirty="0"/>
              <a:t>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 </a:t>
            </a:r>
            <a:endParaRPr dirty="0"/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/>
          <p:nvPr/>
        </p:nvSpPr>
        <p:spPr>
          <a:xfrm>
            <a:off x="1087561" y="3656231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3" descr="digital museum.p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5">
            <a:alphaModFix/>
          </a:blip>
          <a:srcRect t="8725" b="8725"/>
          <a:stretch/>
        </p:blipFill>
        <p:spPr>
          <a:xfrm>
            <a:off x="6499412" y="1442159"/>
            <a:ext cx="4676682" cy="369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/>
              <a:t>Cos’è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collezione</a:t>
            </a:r>
            <a:r>
              <a:rPr lang="en-US" dirty="0"/>
              <a:t> </a:t>
            </a:r>
            <a:r>
              <a:rPr lang="en-US" dirty="0" err="1"/>
              <a:t>digitale</a:t>
            </a:r>
            <a:endParaRPr dirty="0"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Una </a:t>
            </a:r>
            <a:r>
              <a:rPr lang="en-US" dirty="0" err="1"/>
              <a:t>collezione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raccolta</a:t>
            </a:r>
            <a:r>
              <a:rPr lang="en-US" dirty="0"/>
              <a:t> di </a:t>
            </a:r>
            <a:r>
              <a:rPr lang="en-US" dirty="0" err="1"/>
              <a:t>materiali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stati</a:t>
            </a:r>
            <a:r>
              <a:rPr lang="en-US" dirty="0"/>
              <a:t> </a:t>
            </a:r>
            <a:r>
              <a:rPr lang="en-US" dirty="0" err="1"/>
              <a:t>digitalizzati</a:t>
            </a:r>
            <a:r>
              <a:rPr lang="en-US" dirty="0"/>
              <a:t> e di </a:t>
            </a:r>
            <a:r>
              <a:rPr lang="en-US" dirty="0" err="1"/>
              <a:t>oggetti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erano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 fin </a:t>
            </a:r>
            <a:r>
              <a:rPr lang="en-US" dirty="0" err="1"/>
              <a:t>dall'inizio</a:t>
            </a:r>
            <a:r>
              <a:rPr lang="en-US" dirty="0"/>
              <a:t>.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anche</a:t>
            </a:r>
            <a:r>
              <a:rPr lang="en-US" dirty="0"/>
              <a:t> nota come </a:t>
            </a:r>
            <a:r>
              <a:rPr lang="en-US" dirty="0" err="1"/>
              <a:t>biblioteca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.</a:t>
            </a:r>
            <a:endParaRPr dirty="0"/>
          </a:p>
        </p:txBody>
      </p:sp>
      <p:pic>
        <p:nvPicPr>
          <p:cNvPr id="126" name="Google Shape;126;p4" descr="art-gallery-expo-background_52683-68245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154270" y="2670782"/>
            <a:ext cx="5181600" cy="215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/>
              <a:t>Esempi</a:t>
            </a:r>
            <a:r>
              <a:rPr lang="en-US" dirty="0"/>
              <a:t> di </a:t>
            </a:r>
            <a:r>
              <a:rPr lang="en-US" dirty="0" err="1"/>
              <a:t>collezioni</a:t>
            </a:r>
            <a:r>
              <a:rPr lang="en-US" dirty="0"/>
              <a:t> </a:t>
            </a:r>
            <a:r>
              <a:rPr lang="en-US" dirty="0" err="1"/>
              <a:t>digitali</a:t>
            </a:r>
            <a:endParaRPr dirty="0"/>
          </a:p>
        </p:txBody>
      </p:sp>
      <p:pic>
        <p:nvPicPr>
          <p:cNvPr id="133" name="Google Shape;13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9388" lvl="0" indent="-1793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5"/>
              </a:rPr>
              <a:t>Google Arts &amp; Culture Collections</a:t>
            </a:r>
            <a:endParaRPr u="sng" dirty="0">
              <a:solidFill>
                <a:schemeClr val="hlink"/>
              </a:solidFill>
              <a:hlinkClick r:id="rId6"/>
            </a:endParaRPr>
          </a:p>
          <a:p>
            <a:pPr marL="179388" lvl="0" indent="-1793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6"/>
              </a:rPr>
              <a:t>Smithsonian Open Access</a:t>
            </a:r>
            <a:endParaRPr dirty="0"/>
          </a:p>
          <a:p>
            <a:pPr marL="179388" lvl="0" indent="-1793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7"/>
              </a:rPr>
              <a:t>Project Gutenberg</a:t>
            </a: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36" name="Google Shape;136;p5" descr="documents-cloud-isometric-composition_1284-17973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8">
            <a:alphaModFix/>
          </a:blip>
          <a:srcRect/>
          <a:stretch/>
        </p:blipFill>
        <p:spPr>
          <a:xfrm>
            <a:off x="7914108" y="1986989"/>
            <a:ext cx="2565634" cy="2565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/>
              <a:t>Perchè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important?</a:t>
            </a:r>
            <a:endParaRPr dirty="0"/>
          </a:p>
        </p:txBody>
      </p:sp>
      <p:sp>
        <p:nvSpPr>
          <p:cNvPr id="143" name="Google Shape;143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9388" lvl="0" indent="-15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793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accessibilità</a:t>
            </a:r>
            <a:r>
              <a:rPr lang="en-US" dirty="0"/>
              <a:t> </a:t>
            </a: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793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Conservazione</a:t>
            </a: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793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Visibilità</a:t>
            </a:r>
            <a:r>
              <a:rPr lang="en-US" dirty="0"/>
              <a:t>  </a:t>
            </a: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793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44" name="Google Shape;14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6" descr="accessibility_151264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8258" y="1977020"/>
            <a:ext cx="1156143" cy="1156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6" descr="visibility.png"/>
          <p:cNvPicPr preferRelativeResize="0"/>
          <p:nvPr/>
        </p:nvPicPr>
        <p:blipFill rotWithShape="1"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3394674" y="5127812"/>
            <a:ext cx="1114160" cy="1144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6"/>
          <p:cNvPicPr preferRelativeResize="0"/>
          <p:nvPr/>
        </p:nvPicPr>
        <p:blipFill rotWithShape="1"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4282093" y="3325906"/>
            <a:ext cx="1383600" cy="138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/>
              <a:t>Perché</a:t>
            </a:r>
            <a:r>
              <a:rPr lang="en-US" dirty="0"/>
              <a:t> le </a:t>
            </a:r>
            <a:r>
              <a:rPr lang="en-US" dirty="0" err="1"/>
              <a:t>collezioni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importanti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settore</a:t>
            </a:r>
            <a:r>
              <a:rPr lang="en-US" dirty="0"/>
              <a:t> GLAM?</a:t>
            </a:r>
            <a:endParaRPr dirty="0"/>
          </a:p>
        </p:txBody>
      </p:sp>
      <p:sp>
        <p:nvSpPr>
          <p:cNvPr id="155" name="Google Shape;15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179388" lvl="0" indent="-2825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179388" lvl="0" indent="-1793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it-IT" dirty="0"/>
              <a:t>Collaborazione</a:t>
            </a:r>
            <a:endParaRPr dirty="0"/>
          </a:p>
          <a:p>
            <a:pPr marL="179388" lvl="0" indent="-2825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179388" lvl="0" indent="-2825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179388" lvl="0" indent="-2825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179388" lvl="0" indent="-2825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179388" lvl="0" indent="-1793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it-IT" dirty="0"/>
              <a:t>Ricerca ed educazione</a:t>
            </a:r>
            <a:endParaRPr dirty="0"/>
          </a:p>
          <a:p>
            <a:pPr marL="179388" lvl="0" indent="-1793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 </a:t>
            </a:r>
            <a:endParaRPr dirty="0"/>
          </a:p>
          <a:p>
            <a:pPr marL="179388" lvl="0" indent="-2825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179388" lvl="0" indent="-9302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600" dirty="0"/>
          </a:p>
          <a:p>
            <a:pPr marL="179388" lvl="0" indent="-1793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Community Engagement</a:t>
            </a:r>
            <a:endParaRPr dirty="0"/>
          </a:p>
          <a:p>
            <a:pPr marL="179388" lvl="0" indent="-2825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179388" lvl="0" indent="-2825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179388" lvl="0" indent="-2825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179388" lvl="0" indent="-2825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179388" lvl="0" indent="-2825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 dirty="0"/>
          </a:p>
          <a:p>
            <a:pPr marL="179388" lvl="0" indent="-2825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774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179388" lvl="0" indent="-2825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179388" lvl="0" indent="-2825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179388" lvl="0" indent="-2825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179388" lvl="0" indent="-2825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179388" lvl="0" indent="-2825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156" name="Google Shape;15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7"/>
          <p:cNvPicPr preferRelativeResize="0"/>
          <p:nvPr/>
        </p:nvPicPr>
        <p:blipFill rotWithShape="1"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4192447" y="1864658"/>
            <a:ext cx="1249129" cy="1249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7"/>
          <p:cNvPicPr preferRelativeResize="0"/>
          <p:nvPr/>
        </p:nvPicPr>
        <p:blipFill rotWithShape="1"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662658" y="3612775"/>
            <a:ext cx="1141553" cy="1141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7"/>
          <p:cNvPicPr preferRelativeResize="0"/>
          <p:nvPr/>
        </p:nvPicPr>
        <p:blipFill rotWithShape="1">
          <a:blip r:embed="rId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425529" y="5229893"/>
            <a:ext cx="1016047" cy="1016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2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5200" dirty="0" err="1"/>
              <a:t>Sviluppo</a:t>
            </a:r>
            <a:r>
              <a:rPr lang="en-US" sz="5200" dirty="0"/>
              <a:t> di </a:t>
            </a:r>
            <a:r>
              <a:rPr lang="en-US" sz="5200" dirty="0" err="1"/>
              <a:t>una</a:t>
            </a:r>
            <a:r>
              <a:rPr lang="en-US" sz="5200" dirty="0"/>
              <a:t> </a:t>
            </a:r>
            <a:r>
              <a:rPr lang="en-US" sz="5200" dirty="0" err="1"/>
              <a:t>collezione</a:t>
            </a:r>
            <a:r>
              <a:rPr lang="en-US" sz="5200" dirty="0"/>
              <a:t> </a:t>
            </a:r>
            <a:r>
              <a:rPr lang="en-US" sz="5200" dirty="0" err="1"/>
              <a:t>digitale</a:t>
            </a:r>
            <a:r>
              <a:rPr lang="en-US" sz="5200" dirty="0"/>
              <a:t>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 </a:t>
            </a:r>
            <a:endParaRPr dirty="0"/>
          </a:p>
        </p:txBody>
      </p:sp>
      <p:pic>
        <p:nvPicPr>
          <p:cNvPr id="167" name="Google Shape;16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8"/>
          <p:cNvSpPr/>
          <p:nvPr/>
        </p:nvSpPr>
        <p:spPr>
          <a:xfrm>
            <a:off x="1060667" y="4086537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8" descr="Online gallery concept illustration.p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5">
            <a:alphaModFix/>
          </a:blip>
          <a:srcRect t="10520" b="10519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/>
              <a:t>Politica</a:t>
            </a:r>
            <a:r>
              <a:rPr lang="en-US" dirty="0"/>
              <a:t> di </a:t>
            </a:r>
            <a:r>
              <a:rPr lang="en-US" dirty="0" err="1"/>
              <a:t>sviluppo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collezioni</a:t>
            </a:r>
            <a:r>
              <a:rPr lang="en-US" dirty="0"/>
              <a:t> </a:t>
            </a:r>
            <a:r>
              <a:rPr lang="en-US" dirty="0" err="1"/>
              <a:t>digitali</a:t>
            </a:r>
            <a:r>
              <a:rPr lang="en-US" dirty="0"/>
              <a:t> per il </a:t>
            </a:r>
            <a:r>
              <a:rPr lang="en-US" dirty="0" err="1"/>
              <a:t>settore</a:t>
            </a:r>
            <a:r>
              <a:rPr lang="en-US" dirty="0"/>
              <a:t> GLAM</a:t>
            </a:r>
            <a:endParaRPr dirty="0"/>
          </a:p>
        </p:txBody>
      </p:sp>
      <p:sp>
        <p:nvSpPr>
          <p:cNvPr id="177" name="Google Shape;17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9388" lvl="0" indent="-1793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Ambito</a:t>
            </a:r>
            <a:r>
              <a:rPr lang="en-US" dirty="0"/>
              <a:t> di </a:t>
            </a:r>
            <a:r>
              <a:rPr lang="en-US" dirty="0" err="1"/>
              <a:t>applicazione</a:t>
            </a:r>
            <a:endParaRPr lang="en-US" dirty="0"/>
          </a:p>
          <a:p>
            <a:pPr marL="179388" lvl="0" indent="-1793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Contenuto</a:t>
            </a:r>
            <a:r>
              <a:rPr lang="en-US" dirty="0"/>
              <a:t> e </a:t>
            </a:r>
            <a:r>
              <a:rPr lang="en-US" dirty="0" err="1"/>
              <a:t>criteri</a:t>
            </a:r>
            <a:r>
              <a:rPr lang="en-US" dirty="0"/>
              <a:t> di </a:t>
            </a:r>
            <a:r>
              <a:rPr lang="en-US" dirty="0" err="1"/>
              <a:t>selezione</a:t>
            </a:r>
            <a:endParaRPr lang="en-US" dirty="0"/>
          </a:p>
          <a:p>
            <a:pPr marL="179388" lvl="0" indent="-1793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Considerazioni</a:t>
            </a:r>
            <a:r>
              <a:rPr lang="en-US" dirty="0"/>
              <a:t> </a:t>
            </a:r>
            <a:r>
              <a:rPr lang="en-US" dirty="0" err="1"/>
              <a:t>sulla</a:t>
            </a:r>
            <a:r>
              <a:rPr lang="en-US" dirty="0"/>
              <a:t> </a:t>
            </a:r>
            <a:r>
              <a:rPr lang="en-US" dirty="0" err="1"/>
              <a:t>capacità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risorse</a:t>
            </a:r>
            <a:endParaRPr lang="en-US" dirty="0"/>
          </a:p>
          <a:p>
            <a:pPr marL="179388" lvl="0" indent="-1793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Processo</a:t>
            </a:r>
            <a:r>
              <a:rPr lang="en-US" dirty="0"/>
              <a:t> di </a:t>
            </a:r>
            <a:r>
              <a:rPr lang="en-US" dirty="0" err="1"/>
              <a:t>digitalizzazione</a:t>
            </a:r>
            <a:endParaRPr lang="en-US" dirty="0"/>
          </a:p>
          <a:p>
            <a:pPr marL="179388" lvl="0" indent="-1793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Permessi</a:t>
            </a:r>
            <a:r>
              <a:rPr lang="en-US" dirty="0"/>
              <a:t> di </a:t>
            </a:r>
            <a:r>
              <a:rPr lang="en-US" dirty="0" err="1"/>
              <a:t>utilizzo</a:t>
            </a:r>
            <a:r>
              <a:rPr lang="en-US" dirty="0"/>
              <a:t> e </a:t>
            </a:r>
            <a:r>
              <a:rPr lang="en-US" dirty="0" err="1"/>
              <a:t>condivisione</a:t>
            </a: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179388" lvl="0" indent="-15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78" name="Google Shape;17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279777" y="2365266"/>
            <a:ext cx="5181600" cy="212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1301</Words>
  <Application>Microsoft Macintosh PowerPoint</Application>
  <PresentationFormat>Widescreen</PresentationFormat>
  <Paragraphs>201</Paragraphs>
  <Slides>16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 Blended learning course</vt:lpstr>
      <vt:lpstr>Presentazione standard di PowerPoint</vt:lpstr>
      <vt:lpstr>Presentazione standard di PowerPoint</vt:lpstr>
      <vt:lpstr>Cos’è una collezione digitale</vt:lpstr>
      <vt:lpstr>Esempi di collezioni digitali</vt:lpstr>
      <vt:lpstr>Perchè sono important?</vt:lpstr>
      <vt:lpstr>Perché le collezioni digitali sono importanti nel settore GLAM?</vt:lpstr>
      <vt:lpstr>Presentazione standard di PowerPoint</vt:lpstr>
      <vt:lpstr>Politica di sviluppo delle collezioni digitali per il settore GLAM</vt:lpstr>
      <vt:lpstr>Scopo</vt:lpstr>
      <vt:lpstr>Contenuti e criteri</vt:lpstr>
      <vt:lpstr>Considerazioni sulla capacità delle risorse</vt:lpstr>
      <vt:lpstr>Processo di digitalizzazione</vt:lpstr>
      <vt:lpstr>Permesso di utilizzo e condivisione</vt:lpstr>
      <vt:lpstr>References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Blended learning course</dc:title>
  <dc:creator>admin</dc:creator>
  <cp:lastModifiedBy>Andrea De Marco</cp:lastModifiedBy>
  <cp:revision>9</cp:revision>
  <dcterms:created xsi:type="dcterms:W3CDTF">2023-12-01T07:14:57Z</dcterms:created>
  <dcterms:modified xsi:type="dcterms:W3CDTF">2025-01-14T10:32:14Z</dcterms:modified>
</cp:coreProperties>
</file>