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lbEe6Rq8P81Sp54nqSndAToWu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Was den Umfang betrifft, so sollten die GLAM-Einrichtungen vor der Erstellung digitaler Sammlungen in der Lage sein, die folgenden Fragen zu beantworten:</a:t>
            </a:r>
            <a:endParaRPr/>
          </a:p>
          <a:p>
            <a:pPr marL="0" marR="0" lvl="0" indent="0" algn="l" rtl="0">
              <a:lnSpc>
                <a:spcPct val="100000"/>
              </a:lnSpc>
              <a:spcBef>
                <a:spcPts val="0"/>
              </a:spcBef>
              <a:spcAft>
                <a:spcPts val="0"/>
              </a:spcAft>
              <a:buClr>
                <a:schemeClr val="dk1"/>
              </a:buClr>
              <a:buSzPts val="1200"/>
              <a:buFont typeface="Calibri"/>
              <a:buNone/>
            </a:pPr>
            <a:r>
              <a:rPr lang="en-US"/>
              <a:t>"Warum sollten wir eine digitale Sammlung erstellen?", "Was haben wir davon?" und "Was hat das Publikum davon?".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84" name="Google Shape;18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Wenn die vorangegangenen Fragen beantwortet sind, können die GLAM-Einrichtungen mit der Erstellung digitaler Sammlungen beginnen. Auch hier gibt es einige wichtige Fragen, die sie berücksichtigen müssen: "Was sind unsere Bedürfnisse? Stehen sie im Zusammenhang mit Bildungszwecken oder mit der Sichtbarkeit?" und "Welche Objekte müssen digitalisiert werden?".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95" name="Google Shape;19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Was die Überlegungen zur Ressourcenkapazität betrifft, sollten GLAM-Einrichtungen in der Lage sein, die folgenden Fragen zu beantworten: ''Wer wird die digitale Sammlung erstellen? Wird es ein GLAM-Fachmann oder ein externer Experte sein?", "Wie viel Zeit wird benötigt?" und "Was sind die technischen Anforderungen?".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06" name="Google Shape;20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Der nächste Schritt zur Schaffung einer digitalen Sammlung ist der Prozess der Digitalisierung selbst. Dies ist der Zeitpunkt, an dem die GLAM-Einrichtungen die folgenden Fragen prüfen sollten: ''Welche Art von Ausrüstung wird benötigt?'', ''Welches Format werden die digitalisierten Objekte haben? Werden sie in Form von Fotos, Videos, Audiodateien oder etwas anderem vorliegen?", und "Wie kann das Publikum auf die digitalisierten Objekte zugreifen? Wird es eine Art Identifizierung und Beschreibung geben?".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17" name="Google Shape;2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Schließlich muss sich die GLAM-Einrichtung Gedanken über die Genehmigungen für die Nutzung und Weitergabe der digitalen Inhalte machen. ''Wie kann die digitale Sammlung geschützt werden? Sollten sie an das Urheberrecht oder andere Arten von Lizenzen denken?'', ''Was kann öffentlich zugänglich gemacht werden?'', und ''Was sind die Bedingungen?''.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28" name="Google Shape;22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Die Lernenden sollen die Definition einer digitalen Sammlung verstehen, herausfinden, wie man die Objekte auswählt, die in die Sammlung aufgenommen werden sollen, lernen, wie man einen Plan für eine digitale Sammlung erstellt und in den Prozess der Erstellung einer digitalen Sammlung eingeführt werden.</a:t>
            </a:r>
            <a:endParaRPr/>
          </a:p>
          <a:p>
            <a:pPr marL="0" marR="0" lvl="0" indent="0" algn="l" rtl="0">
              <a:lnSpc>
                <a:spcPct val="100000"/>
              </a:lnSpc>
              <a:spcBef>
                <a:spcPts val="0"/>
              </a:spcBef>
              <a:spcAft>
                <a:spcPts val="0"/>
              </a:spcAft>
              <a:buClr>
                <a:schemeClr val="dk1"/>
              </a:buClr>
              <a:buSzPts val="1200"/>
              <a:buFont typeface="Calibri"/>
              <a:buNone/>
            </a:pPr>
            <a:r>
              <a:rPr lang="en-US"/>
              <a:t>Nach Abschluss dieser Sitzung werden sie in der Lage sein, eine digitale Sammlung zu definieren, festzustellen, was in die digitale Sammlung aufgenommen werden sollte, einen Plan für die Erstellung einer digitalen Sammlung aufzustellen und den Prozess zu kennen, der befolgt werden muss.</a:t>
            </a: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Eine digitale Sammlung ist eine Sammlung von </a:t>
            </a:r>
            <a:r>
              <a:rPr lang="en-US" b="0"/>
              <a:t>Materialien, die digitalisiert wurden</a:t>
            </a:r>
            <a:r>
              <a:rPr lang="en-US"/>
              <a:t>, und von Objekten, die </a:t>
            </a:r>
            <a:r>
              <a:rPr lang="en-US" b="0"/>
              <a:t>von Anfang an digital </a:t>
            </a:r>
            <a:r>
              <a:rPr lang="en-US"/>
              <a:t>waren</a:t>
            </a:r>
            <a:r>
              <a:rPr lang="en-US" b="0"/>
              <a:t>. </a:t>
            </a:r>
            <a:r>
              <a:rPr lang="en-US"/>
              <a:t>Sie wird auch als </a:t>
            </a:r>
            <a:r>
              <a:rPr lang="en-US" b="0"/>
              <a:t>digitale Bibliothek bezeichnet, d. h. </a:t>
            </a:r>
            <a:r>
              <a:rPr lang="en-US" sz="1200" b="0" i="0">
                <a:solidFill>
                  <a:schemeClr val="dk1"/>
                </a:solidFill>
                <a:latin typeface="Calibri"/>
                <a:ea typeface="Calibri"/>
                <a:cs typeface="Calibri"/>
                <a:sym typeface="Calibri"/>
              </a:rPr>
              <a:t>jede Sammlung von Dokumenten, die digital aufbewahrt wurde und im Internet zugänglich ist. Eine digitale Bibliothek kann Manuskripte, Zeitungen, Bücher, Zeitschriften, Bilder, Audio- und Videomaterial enthalten.</a:t>
            </a:r>
            <a:endParaRPr b="0"/>
          </a:p>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Einige Beispiele für digitale Sammlungen im GLAM-Bereich sind die Google Arts and Culture Collections, das Smithsonian Open Access und das Project Gutenberg. </a:t>
            </a: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Google Arts &amp; Culture hat es sich zur Aufgabe gemacht, die Kunst und Kultur der Welt zu bewahren und online zu stellen, damit sie für jeden und überall zugänglich ist. </a:t>
            </a:r>
            <a:endParaRPr/>
          </a:p>
          <a:p>
            <a:pPr marL="0" marR="0" lvl="0" indent="0" algn="l" rtl="0">
              <a:lnSpc>
                <a:spcPct val="100000"/>
              </a:lnSpc>
              <a:spcBef>
                <a:spcPts val="0"/>
              </a:spcBef>
              <a:spcAft>
                <a:spcPts val="0"/>
              </a:spcAft>
              <a:buClr>
                <a:schemeClr val="dk1"/>
              </a:buClr>
              <a:buSzPts val="1200"/>
              <a:buFont typeface="Calibri"/>
              <a:buNone/>
            </a:pPr>
            <a:r>
              <a:rPr lang="en-US"/>
              <a:t>Smithsonian Open Access </a:t>
            </a:r>
            <a:r>
              <a:rPr lang="en-US" sz="1200" b="0" i="0">
                <a:solidFill>
                  <a:schemeClr val="dk1"/>
                </a:solidFill>
                <a:latin typeface="Calibri"/>
                <a:ea typeface="Calibri"/>
                <a:cs typeface="Calibri"/>
                <a:sym typeface="Calibri"/>
              </a:rPr>
              <a:t>umfasst Bilder und Daten aus den 21 Museen, neun Forschungszentren, Bibliotheken, Archiven und dem National Zoo des Smithsonian, die von jedermann heruntergeladen, gemeinsam genutzt und weiterverwendet werden können. </a:t>
            </a:r>
            <a:endParaRPr/>
          </a:p>
          <a:p>
            <a:pPr marL="0" marR="0" lvl="0" indent="0" algn="l" rtl="0">
              <a:lnSpc>
                <a:spcPct val="100000"/>
              </a:lnSpc>
              <a:spcBef>
                <a:spcPts val="0"/>
              </a:spcBef>
              <a:spcAft>
                <a:spcPts val="0"/>
              </a:spcAft>
              <a:buClr>
                <a:schemeClr val="dk1"/>
              </a:buClr>
              <a:buSzPts val="1200"/>
              <a:buFont typeface="Calibri"/>
              <a:buNone/>
            </a:pPr>
            <a:r>
              <a:rPr lang="en-US"/>
              <a:t>Das Projekt Gutenberg </a:t>
            </a:r>
            <a:r>
              <a:rPr lang="en-US" sz="1200" b="0" i="0">
                <a:solidFill>
                  <a:schemeClr val="dk1"/>
                </a:solidFill>
                <a:latin typeface="Calibri"/>
                <a:ea typeface="Calibri"/>
                <a:cs typeface="Calibri"/>
                <a:sym typeface="Calibri"/>
              </a:rPr>
              <a:t>ist eine Online-Bibliothek mit über 70.000 kostenlosen eBooks, die jeder herunterladen oder online lesen kann. </a:t>
            </a: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Digitale Sammlungen sind im GLAM-Sektor wichtig, da sie Kunstwerke für jedermann jederzeit und überall zugänglich machen. Außerdem machen sie Kunstwerke einfach und schnell sichtbar und tragen gleichzeitig zu ihrer Erhaltung bei.</a:t>
            </a:r>
            <a:endParaRPr/>
          </a:p>
        </p:txBody>
      </p:sp>
      <p:sp>
        <p:nvSpPr>
          <p:cNvPr id="140" name="Google Shape;14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Digitale Sammlungen bieten auch Möglichkeiten der Zusammenarbeit, der Online-Forschung und -Bildung und fördern das Engagement der Gemeinschaft.</a:t>
            </a:r>
            <a:endParaRPr/>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Die Politik zur Entwicklung digitaler Sammlungen für den GLAM-Bereich berücksichtigt den Umfang der digitalen Sammlung, ihren Inhalt und ihre Auswahlkriterien, die Überlegungen zur Ressourcenkapazität, den Prozess der Digitalisierung und die Genehmigungen für die Nutzung und Weitergabe der Inhalte.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74" name="Google Shape;17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0"/>
          <p:cNvSpPr>
            <a:spLocks noGrp="1"/>
          </p:cNvSpPr>
          <p:nvPr>
            <p:ph type="pic" idx="2"/>
          </p:nvPr>
        </p:nvSpPr>
        <p:spPr>
          <a:xfrm>
            <a:off x="5183188" y="987425"/>
            <a:ext cx="6172200" cy="4873625"/>
          </a:xfrm>
          <a:prstGeom prst="rect">
            <a:avLst/>
          </a:prstGeom>
          <a:noFill/>
          <a:ln>
            <a:noFill/>
          </a:ln>
        </p:spPr>
      </p:sp>
      <p:sp>
        <p:nvSpPr>
          <p:cNvPr id="33" name="Google Shape;33;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aub.edu.lb.libguides.com/DigitalCollections_AUB/About" TargetMode="External"/><Relationship Id="rId7" Type="http://schemas.openxmlformats.org/officeDocument/2006/relationships/hyperlink" Target="https://glampeak.org.au/toolkit/prepare/digital-access-pla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amherst.edu/library/services/digital/digitalcolldev" TargetMode="External"/><Relationship Id="rId5" Type="http://schemas.openxmlformats.org/officeDocument/2006/relationships/hyperlink" Target="https://library.fau.edu/policy/digital-library-collection-development-policy" TargetMode="External"/><Relationship Id="rId4" Type="http://schemas.openxmlformats.org/officeDocument/2006/relationships/hyperlink" Target="https://ringling.libguides.com/digitalcollections" TargetMode="External"/><Relationship Id="rId9" Type="http://schemas.openxmlformats.org/officeDocument/2006/relationships/image" Target="../media/image4.jp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hyperlink" Target="https://www.gutenberg.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si.edu/openaccess" TargetMode="External"/><Relationship Id="rId5" Type="http://schemas.openxmlformats.org/officeDocument/2006/relationships/hyperlink" Target="https://artsandculture.google.com/partner"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a:br>
            <a:r>
              <a:rPr lang="en-US" sz="3600" b="1"/>
              <a:t>Blended Learning-Kurs</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b="1"/>
              <a:t>Modul 4: Erstellung von DIGITALEN INHALTEN </a:t>
            </a:r>
            <a:endParaRPr/>
          </a:p>
          <a:p>
            <a:pPr marL="0" lvl="0" indent="0" algn="ctr" rtl="0">
              <a:lnSpc>
                <a:spcPct val="90000"/>
              </a:lnSpc>
              <a:spcBef>
                <a:spcPts val="1000"/>
              </a:spcBef>
              <a:spcAft>
                <a:spcPts val="0"/>
              </a:spcAft>
              <a:buClr>
                <a:schemeClr val="dk1"/>
              </a:buClr>
              <a:buSzPts val="2400"/>
              <a:buNone/>
            </a:pPr>
            <a:r>
              <a:rPr lang="en-US" b="1"/>
              <a:t>Sitzung 2</a:t>
            </a:r>
            <a:endParaRPr b="1"/>
          </a:p>
          <a:p>
            <a:pPr marL="0" lvl="0" indent="0" algn="ctr" rtl="0">
              <a:lnSpc>
                <a:spcPct val="90000"/>
              </a:lnSpc>
              <a:spcBef>
                <a:spcPts val="1000"/>
              </a:spcBef>
              <a:spcAft>
                <a:spcPts val="0"/>
              </a:spcAft>
              <a:buClr>
                <a:schemeClr val="dk1"/>
              </a:buClr>
              <a:buSzPts val="2400"/>
              <a:buNone/>
            </a:pPr>
            <a:r>
              <a:rPr lang="en-US"/>
              <a:t>Entwickelt von: Akademie für Unternehmertum, Griechenland</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0" i="0" u="none" strike="noStrike" cap="none" dirty="0">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a:t>
            </a:r>
            <a:r>
              <a:rPr lang="en-GB" sz="1050" b="0" i="0" u="none" strike="noStrike" cap="none" dirty="0" err="1">
                <a:solidFill>
                  <a:schemeClr val="dk1"/>
                </a:solidFill>
                <a:latin typeface="Calibri"/>
                <a:ea typeface="Calibri"/>
                <a:cs typeface="Calibri"/>
                <a:sym typeface="Calibri"/>
              </a:rPr>
              <a:t>OeAD-GmbH </a:t>
            </a:r>
            <a:r>
              <a:rPr lang="en-GB" sz="1050" b="0" i="0" u="none" strike="noStrike" cap="none" dirty="0">
                <a:solidFill>
                  <a:schemeClr val="dk1"/>
                </a:solidFill>
                <a:latin typeface="Calibri"/>
                <a:ea typeface="Calibri"/>
                <a:cs typeface="Calibri"/>
                <a:sym typeface="Calibri"/>
              </a:rPr>
              <a:t>wider. Weder die Europäische Union noch die Bewilligungsbehörde können für diese verantwortlich gemacht werden." Projekt Nr.: 2022-1-AT01-KA220-ADU-00008513</a:t>
            </a:r>
          </a:p>
        </p:txBody>
      </p:sp>
      <p:sp>
        <p:nvSpPr>
          <p:cNvPr id="93" name="Google Shape;93;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cap="none">
                <a:solidFill>
                  <a:schemeClr val="accent1"/>
                </a:solidFill>
                <a:latin typeface="Calibri"/>
                <a:ea typeface="Calibri"/>
                <a:cs typeface="Calibri"/>
                <a:sym typeface="Calibri"/>
              </a:rPr>
              <a:t>Förderung der integrativen Beschäftigung im GLAM-Sektor durch offene Innovation</a:t>
            </a:r>
            <a:endParaRPr sz="4000" b="0"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a:t>Umfang</a:t>
            </a:r>
            <a:endParaRPr/>
          </a:p>
        </p:txBody>
      </p:sp>
      <p:sp>
        <p:nvSpPr>
          <p:cNvPr id="187" name="Google Shape;18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Warum eine digitale Sammlung anlegen?</a:t>
            </a:r>
            <a:endParaRPr/>
          </a:p>
          <a:p>
            <a:pPr marL="228600" lvl="0" indent="-228600" algn="l" rtl="0">
              <a:lnSpc>
                <a:spcPct val="90000"/>
              </a:lnSpc>
              <a:spcBef>
                <a:spcPts val="1000"/>
              </a:spcBef>
              <a:spcAft>
                <a:spcPts val="0"/>
              </a:spcAft>
              <a:buClr>
                <a:schemeClr val="dk1"/>
              </a:buClr>
              <a:buSzPts val="2800"/>
              <a:buChar char="•"/>
            </a:pPr>
            <a:r>
              <a:rPr lang="en-US"/>
              <a:t>Was wird die GLAM-Einrichtung gewinnen?</a:t>
            </a:r>
            <a:endParaRPr/>
          </a:p>
          <a:p>
            <a:pPr marL="228600" lvl="0" indent="-228600" algn="l" rtl="0">
              <a:lnSpc>
                <a:spcPct val="90000"/>
              </a:lnSpc>
              <a:spcBef>
                <a:spcPts val="1000"/>
              </a:spcBef>
              <a:spcAft>
                <a:spcPts val="0"/>
              </a:spcAft>
              <a:buClr>
                <a:schemeClr val="dk1"/>
              </a:buClr>
              <a:buSzPts val="2800"/>
              <a:buChar char="•"/>
            </a:pPr>
            <a:r>
              <a:rPr lang="en-US"/>
              <a:t>Was hat das Publikum davon?</a:t>
            </a: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88" name="Google Shape;188;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9" name="Google Shape;189;p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0" name="Google Shape;19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91" name="Google Shape;191;p10"/>
          <p:cNvSpPr/>
          <p:nvPr/>
        </p:nvSpPr>
        <p:spPr>
          <a:xfrm>
            <a:off x="7162799" y="2931458"/>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WARUM?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a:t>Inhalt und Auswahlkriterien</a:t>
            </a:r>
            <a:endParaRPr/>
          </a:p>
        </p:txBody>
      </p:sp>
      <p:sp>
        <p:nvSpPr>
          <p:cNvPr id="198" name="Google Shape;198;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99" name="Google Shape;199;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0" name="Google Shape;200;p11"/>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01" name="Google Shape;201;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Was sind die Bedürfnisse der GLAM-Einrichtung? (z. B. Bildung)</a:t>
            </a:r>
            <a:endParaRPr/>
          </a:p>
          <a:p>
            <a:pPr marL="228600" lvl="0" indent="-228600" algn="l" rtl="0">
              <a:lnSpc>
                <a:spcPct val="90000"/>
              </a:lnSpc>
              <a:spcBef>
                <a:spcPts val="1000"/>
              </a:spcBef>
              <a:spcAft>
                <a:spcPts val="0"/>
              </a:spcAft>
              <a:buClr>
                <a:schemeClr val="dk1"/>
              </a:buClr>
              <a:buSzPts val="2800"/>
              <a:buChar char="•"/>
            </a:pPr>
            <a:r>
              <a:rPr lang="en-US"/>
              <a:t>Welche Objekte müssen digitalisiert werden (z. B. ein altes Manuskript)?</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02" name="Google Shape;202;p11"/>
          <p:cNvSpPr/>
          <p:nvPr/>
        </p:nvSpPr>
        <p:spPr>
          <a:xfrm>
            <a:off x="1559857" y="2707340"/>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a:t>Überlegungen zur Ressourcenkapazität</a:t>
            </a:r>
            <a:endParaRPr/>
          </a:p>
        </p:txBody>
      </p:sp>
      <p:sp>
        <p:nvSpPr>
          <p:cNvPr id="209" name="Google Shape;20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Wer wird die digitale Sammlung erstellen? (z. B. ein GLAM-Fachmann, ein externer Experte)</a:t>
            </a:r>
            <a:endParaRPr/>
          </a:p>
          <a:p>
            <a:pPr marL="228600" lvl="0" indent="-228600" algn="l" rtl="0">
              <a:lnSpc>
                <a:spcPct val="90000"/>
              </a:lnSpc>
              <a:spcBef>
                <a:spcPts val="1000"/>
              </a:spcBef>
              <a:spcAft>
                <a:spcPts val="0"/>
              </a:spcAft>
              <a:buClr>
                <a:schemeClr val="dk1"/>
              </a:buClr>
              <a:buSzPts val="2800"/>
              <a:buChar char="•"/>
            </a:pPr>
            <a:r>
              <a:rPr lang="en-US"/>
              <a:t>Wie viel Zeit wird benötigt?</a:t>
            </a:r>
            <a:endParaRPr/>
          </a:p>
          <a:p>
            <a:pPr marL="228600" lvl="0" indent="-228600" algn="l" rtl="0">
              <a:lnSpc>
                <a:spcPct val="90000"/>
              </a:lnSpc>
              <a:spcBef>
                <a:spcPts val="1000"/>
              </a:spcBef>
              <a:spcAft>
                <a:spcPts val="0"/>
              </a:spcAft>
              <a:buClr>
                <a:schemeClr val="dk1"/>
              </a:buClr>
              <a:buSzPts val="2800"/>
              <a:buChar char="•"/>
            </a:pPr>
            <a:r>
              <a:rPr lang="en-US"/>
              <a:t>Was sind die technischen Voraussetzungen? (z. B. Ausrüstung)</a:t>
            </a: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10" name="Google Shape;210;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1" name="Google Shape;211;p1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12" name="Google Shape;21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13" name="Google Shape;213;p12"/>
          <p:cNvSpPr/>
          <p:nvPr/>
        </p:nvSpPr>
        <p:spPr>
          <a:xfrm>
            <a:off x="7162799" y="2931458"/>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a:t>Prozess der Digitalisierung</a:t>
            </a:r>
            <a:endParaRPr/>
          </a:p>
        </p:txBody>
      </p:sp>
      <p:sp>
        <p:nvSpPr>
          <p:cNvPr id="220" name="Google Shape;220;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21" name="Google Shape;221;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2" name="Google Shape;222;p1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23" name="Google Shape;223;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Welche Art von Ausrüstung wird benötigt? (z. B. Scanner, Kameras usw.)</a:t>
            </a:r>
            <a:endParaRPr/>
          </a:p>
          <a:p>
            <a:pPr marL="228600" lvl="0" indent="-228600" algn="l" rtl="0">
              <a:lnSpc>
                <a:spcPct val="90000"/>
              </a:lnSpc>
              <a:spcBef>
                <a:spcPts val="1000"/>
              </a:spcBef>
              <a:spcAft>
                <a:spcPts val="0"/>
              </a:spcAft>
              <a:buClr>
                <a:schemeClr val="dk1"/>
              </a:buClr>
              <a:buSzPts val="2800"/>
              <a:buChar char="•"/>
            </a:pPr>
            <a:r>
              <a:rPr lang="en-US"/>
              <a:t>Welches Format werden die digitalisierten Objekte haben? (z. B. Foto, Video, Audio, usw.)</a:t>
            </a:r>
            <a:endParaRPr/>
          </a:p>
          <a:p>
            <a:pPr marL="228600" lvl="0" indent="-228600" algn="l" rtl="0">
              <a:lnSpc>
                <a:spcPct val="90000"/>
              </a:lnSpc>
              <a:spcBef>
                <a:spcPts val="1000"/>
              </a:spcBef>
              <a:spcAft>
                <a:spcPts val="0"/>
              </a:spcAft>
              <a:buClr>
                <a:schemeClr val="dk1"/>
              </a:buClr>
              <a:buSzPts val="2800"/>
              <a:buChar char="•"/>
            </a:pPr>
            <a:r>
              <a:rPr lang="en-US"/>
              <a:t>Wie kann das Publikum auf die digitalisierten Objekte zugreifen? (z. B. Kennzeichnung und Beschreibung)</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24" name="Google Shape;224;p13"/>
          <p:cNvSpPr/>
          <p:nvPr/>
        </p:nvSpPr>
        <p:spPr>
          <a:xfrm>
            <a:off x="1559857" y="2707340"/>
            <a:ext cx="3200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WIE?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179388" lvl="0" indent="-179388" algn="l" rtl="0">
              <a:lnSpc>
                <a:spcPct val="90000"/>
              </a:lnSpc>
              <a:spcBef>
                <a:spcPts val="0"/>
              </a:spcBef>
              <a:spcAft>
                <a:spcPts val="0"/>
              </a:spcAft>
              <a:buClr>
                <a:schemeClr val="dk1"/>
              </a:buClr>
              <a:buSzPts val="4400"/>
              <a:buFont typeface="Calibri"/>
              <a:buNone/>
            </a:pPr>
            <a:r>
              <a:rPr lang="en-US"/>
              <a:t>Erlaubnis zur Nutzung und Weitergabe</a:t>
            </a:r>
            <a:endParaRPr/>
          </a:p>
        </p:txBody>
      </p:sp>
      <p:sp>
        <p:nvSpPr>
          <p:cNvPr id="231" name="Google Shape;2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Wie können Sie die digitale Sammlung schützen? (z. B. Urheberrechte, Lizenzen) </a:t>
            </a:r>
            <a:endParaRPr/>
          </a:p>
          <a:p>
            <a:pPr marL="228600" lvl="0" indent="-228600" algn="l" rtl="0">
              <a:lnSpc>
                <a:spcPct val="90000"/>
              </a:lnSpc>
              <a:spcBef>
                <a:spcPts val="1000"/>
              </a:spcBef>
              <a:spcAft>
                <a:spcPts val="0"/>
              </a:spcAft>
              <a:buClr>
                <a:schemeClr val="dk1"/>
              </a:buClr>
              <a:buSzPts val="2800"/>
              <a:buChar char="•"/>
            </a:pPr>
            <a:r>
              <a:rPr lang="en-US"/>
              <a:t>Was kann der Öffentlichkeit zugänglich gemacht werden?</a:t>
            </a:r>
            <a:endParaRPr/>
          </a:p>
          <a:p>
            <a:pPr marL="228600" lvl="0" indent="-228600" algn="l" rtl="0">
              <a:lnSpc>
                <a:spcPct val="90000"/>
              </a:lnSpc>
              <a:spcBef>
                <a:spcPts val="1000"/>
              </a:spcBef>
              <a:spcAft>
                <a:spcPts val="0"/>
              </a:spcAft>
              <a:buClr>
                <a:schemeClr val="dk1"/>
              </a:buClr>
              <a:buSzPts val="2800"/>
              <a:buChar char="•"/>
            </a:pPr>
            <a:r>
              <a:rPr lang="en-US"/>
              <a:t>Was sind die Bedingungen?</a:t>
            </a: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32" name="Google Shape;232;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3" name="Google Shape;233;p1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34" name="Google Shape;234;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35" name="Google Shape;235;p14"/>
          <p:cNvSpPr/>
          <p:nvPr/>
        </p:nvSpPr>
        <p:spPr>
          <a:xfrm>
            <a:off x="6194613" y="2931458"/>
            <a:ext cx="515470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rgbClr val="B7C8FF"/>
                </a:solidFill>
                <a:latin typeface="Calibri"/>
                <a:ea typeface="Calibri"/>
                <a:cs typeface="Calibri"/>
                <a:sym typeface="Calibri"/>
              </a:rPr>
              <a:t>BESCHRÄNKUNGEN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sz="4400" b="0" i="1">
                <a:solidFill>
                  <a:schemeClr val="accent1"/>
                </a:solidFill>
              </a:rPr>
              <a:t>Referenzen</a:t>
            </a:r>
            <a:br>
              <a:rPr lang="en-US" sz="4400"/>
            </a:br>
            <a:endParaRPr/>
          </a:p>
        </p:txBody>
      </p:sp>
      <p:sp>
        <p:nvSpPr>
          <p:cNvPr id="241" name="Google Shape;24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i="1"/>
              <a:t>LibGuides: Digitale Sammlungen an der AUB: Über digitale Sammlungen</a:t>
            </a:r>
            <a:r>
              <a:rPr lang="en-US" sz="1800"/>
              <a:t>. (n.d.). </a:t>
            </a:r>
            <a:r>
              <a:rPr lang="en-US" sz="1800" u="sng">
                <a:solidFill>
                  <a:schemeClr val="hlink"/>
                </a:solidFill>
                <a:hlinkClick r:id="rId3"/>
              </a:rPr>
              <a:t>https://aub.edu.lb.libguides.com/DigitalCollections_AUB/About</a:t>
            </a:r>
            <a:endParaRPr sz="1800"/>
          </a:p>
          <a:p>
            <a:pPr marL="228600" lvl="0" indent="-228600" algn="l" rtl="0">
              <a:lnSpc>
                <a:spcPct val="90000"/>
              </a:lnSpc>
              <a:spcBef>
                <a:spcPts val="1000"/>
              </a:spcBef>
              <a:spcAft>
                <a:spcPts val="0"/>
              </a:spcAft>
              <a:buClr>
                <a:schemeClr val="dk1"/>
              </a:buClr>
              <a:buSzPts val="1800"/>
              <a:buChar char="•"/>
            </a:pPr>
            <a:r>
              <a:rPr lang="en-US" sz="1800" i="1"/>
              <a:t>LibGuides: Digitalisierte Sammlungen online: Digitale Sammlungen online</a:t>
            </a:r>
            <a:r>
              <a:rPr lang="en-US" sz="1800"/>
              <a:t>. (n.d.). </a:t>
            </a:r>
            <a:r>
              <a:rPr lang="en-US" sz="1800" u="sng">
                <a:solidFill>
                  <a:schemeClr val="hlink"/>
                </a:solidFill>
                <a:hlinkClick r:id="rId4"/>
              </a:rPr>
              <a:t>https://ringling.libguides.com/digitalcollections</a:t>
            </a:r>
            <a:endParaRPr sz="1800"/>
          </a:p>
          <a:p>
            <a:pPr marL="228600" lvl="0" indent="-228600" algn="l" rtl="0">
              <a:lnSpc>
                <a:spcPct val="90000"/>
              </a:lnSpc>
              <a:spcBef>
                <a:spcPts val="1000"/>
              </a:spcBef>
              <a:spcAft>
                <a:spcPts val="0"/>
              </a:spcAft>
              <a:buClr>
                <a:schemeClr val="dk1"/>
              </a:buClr>
              <a:buSzPts val="1800"/>
              <a:buChar char="•"/>
            </a:pPr>
            <a:r>
              <a:rPr lang="en-US" sz="1800" i="1"/>
              <a:t>Digital Library Collection Development Policy | FAU Libraries</a:t>
            </a:r>
            <a:r>
              <a:rPr lang="en-US" sz="1800"/>
              <a:t>. (n.d.). </a:t>
            </a:r>
            <a:r>
              <a:rPr lang="en-US" sz="1800" u="sng">
                <a:solidFill>
                  <a:schemeClr val="hlink"/>
                </a:solidFill>
                <a:hlinkClick r:id="rId5"/>
              </a:rPr>
              <a:t>https://library.fau.edu/policy/digital-library-collection-development-policy</a:t>
            </a:r>
            <a:endParaRPr sz="1800"/>
          </a:p>
          <a:p>
            <a:pPr marL="228600" lvl="0" indent="-228600" algn="l" rtl="0">
              <a:lnSpc>
                <a:spcPct val="90000"/>
              </a:lnSpc>
              <a:spcBef>
                <a:spcPts val="1000"/>
              </a:spcBef>
              <a:spcAft>
                <a:spcPts val="0"/>
              </a:spcAft>
              <a:buClr>
                <a:schemeClr val="dk1"/>
              </a:buClr>
              <a:buSzPts val="1800"/>
              <a:buChar char="•"/>
            </a:pPr>
            <a:r>
              <a:rPr lang="en-US" sz="1800" i="1"/>
              <a:t>Digital Collection Development Policy | Digital Initiatives &amp; Web Services | Amherst College</a:t>
            </a:r>
            <a:r>
              <a:rPr lang="en-US" sz="1800"/>
              <a:t>. (n.d.). </a:t>
            </a:r>
            <a:r>
              <a:rPr lang="en-US" sz="1800" u="sng">
                <a:solidFill>
                  <a:schemeClr val="hlink"/>
                </a:solidFill>
                <a:hlinkClick r:id="rId6"/>
              </a:rPr>
              <a:t>https://www.amherst.edu/library/services/digital/digitalcolldev</a:t>
            </a:r>
            <a:endParaRPr sz="1800"/>
          </a:p>
          <a:p>
            <a:pPr marL="228600" lvl="0" indent="-228600" algn="l" rtl="0">
              <a:lnSpc>
                <a:spcPct val="90000"/>
              </a:lnSpc>
              <a:spcBef>
                <a:spcPts val="1000"/>
              </a:spcBef>
              <a:spcAft>
                <a:spcPts val="0"/>
              </a:spcAft>
              <a:buClr>
                <a:schemeClr val="dk1"/>
              </a:buClr>
              <a:buSzPts val="1800"/>
              <a:buChar char="•"/>
            </a:pPr>
            <a:r>
              <a:rPr lang="en-US" sz="1800" i="1"/>
              <a:t>Erstellen Sie einen Plan für den digitalen Zugang</a:t>
            </a:r>
            <a:r>
              <a:rPr lang="en-US" sz="1800"/>
              <a:t>. (2022, 1. April). GLAM Peak. </a:t>
            </a:r>
            <a:r>
              <a:rPr lang="en-US" sz="1800" u="sng">
                <a:solidFill>
                  <a:schemeClr val="hlink"/>
                </a:solidFill>
                <a:hlinkClick r:id="rId7"/>
              </a:rPr>
              <a:t>https://glampeak.org.au/toolkit/prepare/digital-access-plan/</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242" name="Google Shape;242;p15"/>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43" name="Google Shape;243;p15"/>
          <p:cNvPicPr preferRelativeResize="0"/>
          <p:nvPr/>
        </p:nvPicPr>
        <p:blipFill rotWithShape="1">
          <a:blip r:embed="rId9">
            <a:alphaModFix/>
          </a:blip>
          <a:srcRect/>
          <a:stretch/>
        </p:blipFill>
        <p:spPr>
          <a:xfrm>
            <a:off x="9498964" y="6062785"/>
            <a:ext cx="2372524" cy="4982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49" name="Google Shape;249;p1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50" name="Google Shape;250;p1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cap="none">
                <a:solidFill>
                  <a:schemeClr val="accent1"/>
                </a:solidFill>
                <a:latin typeface="Calibri"/>
                <a:ea typeface="Calibri"/>
                <a:cs typeface="Calibri"/>
                <a:sym typeface="Calibri"/>
              </a:rPr>
              <a:t>Förderung der integrativen Beschäftigung im GLAM-Sektor durch offene Innovation</a:t>
            </a:r>
            <a:endParaRPr sz="4000" b="0" cap="none">
              <a:solidFill>
                <a:schemeClr val="accent1"/>
              </a:solidFill>
              <a:latin typeface="Calibri"/>
              <a:ea typeface="Calibri"/>
              <a:cs typeface="Calibri"/>
              <a:sym typeface="Calibri"/>
            </a:endParaRPr>
          </a:p>
        </p:txBody>
      </p:sp>
      <p:pic>
        <p:nvPicPr>
          <p:cNvPr id="253" name="Google Shape;253;p1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54" name="Google Shape;254;p1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55" name="Google Shape;255;p1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56" name="Google Shape;256;p1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57" name="Google Shape;257;p1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58" name="Google Shape;258;p1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Projekt Nr.: 2022-1-AT01-KA220-ADU-00008513</a:t>
            </a:r>
            <a:endParaRPr sz="1800">
              <a:solidFill>
                <a:schemeClr val="dk1"/>
              </a:solidFill>
              <a:latin typeface="Calibri"/>
              <a:ea typeface="Calibri"/>
              <a:cs typeface="Calibri"/>
              <a:sym typeface="Calibri"/>
            </a:endParaRPr>
          </a:p>
        </p:txBody>
      </p:sp>
      <p:pic>
        <p:nvPicPr>
          <p:cNvPr id="259" name="Google Shape;259;p16"/>
          <p:cNvPicPr preferRelativeResize="0"/>
          <p:nvPr/>
        </p:nvPicPr>
        <p:blipFill rotWithShape="1">
          <a:blip r:embed="rId10">
            <a:alphaModFix/>
          </a:blip>
          <a:srcRect/>
          <a:stretch/>
        </p:blipFill>
        <p:spPr>
          <a:xfrm>
            <a:off x="5828788" y="3334213"/>
            <a:ext cx="3542083" cy="6401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b="0">
                <a:solidFill>
                  <a:schemeClr val="accent1"/>
                </a:solidFill>
              </a:rPr>
              <a:t>Ziele der Sitzung:</a:t>
            </a:r>
            <a:endParaRPr sz="2800"/>
          </a:p>
        </p:txBody>
      </p:sp>
      <p:sp>
        <p:nvSpPr>
          <p:cNvPr id="102" name="Google Shape;102;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Verstehen der Definition einer digitalen Sammlung</a:t>
            </a:r>
            <a:endParaRPr/>
          </a:p>
          <a:p>
            <a:pPr marL="228600" lvl="0" indent="-228600" algn="l" rtl="0">
              <a:lnSpc>
                <a:spcPct val="90000"/>
              </a:lnSpc>
              <a:spcBef>
                <a:spcPts val="1000"/>
              </a:spcBef>
              <a:spcAft>
                <a:spcPts val="0"/>
              </a:spcAft>
              <a:buClr>
                <a:schemeClr val="dk1"/>
              </a:buClr>
              <a:buSzPts val="2800"/>
              <a:buChar char="•"/>
            </a:pPr>
            <a:r>
              <a:rPr lang="en-US"/>
              <a:t>Erfahren Sie, wie Sie die in die Sammlung aufzunehmenden Gegenstände auswählen</a:t>
            </a:r>
            <a:endParaRPr/>
          </a:p>
          <a:p>
            <a:pPr marL="228600" lvl="0" indent="-228600" algn="l" rtl="0">
              <a:lnSpc>
                <a:spcPct val="90000"/>
              </a:lnSpc>
              <a:spcBef>
                <a:spcPts val="1000"/>
              </a:spcBef>
              <a:spcAft>
                <a:spcPts val="0"/>
              </a:spcAft>
              <a:buClr>
                <a:schemeClr val="dk1"/>
              </a:buClr>
              <a:buSzPts val="2800"/>
              <a:buChar char="•"/>
            </a:pPr>
            <a:r>
              <a:rPr lang="en-US"/>
              <a:t>Erfahren Sie, wie man einen Plan für eine digitale Sammlung erstellt</a:t>
            </a:r>
            <a:endParaRPr/>
          </a:p>
          <a:p>
            <a:pPr marL="228600" lvl="0" indent="-228600" algn="l" rtl="0">
              <a:lnSpc>
                <a:spcPct val="90000"/>
              </a:lnSpc>
              <a:spcBef>
                <a:spcPts val="1000"/>
              </a:spcBef>
              <a:spcAft>
                <a:spcPts val="0"/>
              </a:spcAft>
              <a:buClr>
                <a:schemeClr val="dk1"/>
              </a:buClr>
              <a:buSzPts val="2800"/>
              <a:buChar char="•"/>
            </a:pPr>
            <a:r>
              <a:rPr lang="en-US"/>
              <a:t>Einführung in den Prozess der Erstellung einer digitalen Sammlung</a:t>
            </a:r>
            <a:endParaRPr/>
          </a:p>
          <a:p>
            <a:pPr marL="228600" lvl="0" indent="-50800" algn="l" rtl="0">
              <a:lnSpc>
                <a:spcPct val="90000"/>
              </a:lnSpc>
              <a:spcBef>
                <a:spcPts val="1000"/>
              </a:spcBef>
              <a:spcAft>
                <a:spcPts val="0"/>
              </a:spcAft>
              <a:buClr>
                <a:schemeClr val="dk1"/>
              </a:buClr>
              <a:buSzPts val="2800"/>
              <a:buNone/>
            </a:pPr>
            <a:endParaRPr/>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Nach Abschluss dieser Lerneinheit sollten die Lernenden in der Lage sein:</a:t>
            </a:r>
            <a:endParaRPr/>
          </a:p>
          <a:p>
            <a:pPr marL="228600" lvl="0" indent="-228600" algn="l" rtl="0">
              <a:lnSpc>
                <a:spcPct val="90000"/>
              </a:lnSpc>
              <a:spcBef>
                <a:spcPts val="1000"/>
              </a:spcBef>
              <a:spcAft>
                <a:spcPts val="0"/>
              </a:spcAft>
              <a:buClr>
                <a:schemeClr val="dk1"/>
              </a:buClr>
              <a:buSzPts val="2800"/>
              <a:buChar char="•"/>
            </a:pPr>
            <a:r>
              <a:rPr lang="en-US"/>
              <a:t>Definieren Sie eine digitale Sammlung</a:t>
            </a:r>
            <a:endParaRPr/>
          </a:p>
          <a:p>
            <a:pPr marL="228600" lvl="0" indent="-228600" algn="l" rtl="0">
              <a:lnSpc>
                <a:spcPct val="90000"/>
              </a:lnSpc>
              <a:spcBef>
                <a:spcPts val="1000"/>
              </a:spcBef>
              <a:spcAft>
                <a:spcPts val="0"/>
              </a:spcAft>
              <a:buClr>
                <a:schemeClr val="dk1"/>
              </a:buClr>
              <a:buSzPts val="2800"/>
              <a:buChar char="•"/>
            </a:pPr>
            <a:r>
              <a:rPr lang="en-US"/>
              <a:t>Feststellen, was in die digitale Sammlung aufgenommen werden soll</a:t>
            </a:r>
            <a:endParaRPr/>
          </a:p>
          <a:p>
            <a:pPr marL="228600" lvl="0" indent="-228600" algn="l" rtl="0">
              <a:lnSpc>
                <a:spcPct val="90000"/>
              </a:lnSpc>
              <a:spcBef>
                <a:spcPts val="1000"/>
              </a:spcBef>
              <a:spcAft>
                <a:spcPts val="0"/>
              </a:spcAft>
              <a:buClr>
                <a:schemeClr val="dk1"/>
              </a:buClr>
              <a:buSzPts val="2800"/>
              <a:buChar char="•"/>
            </a:pPr>
            <a:r>
              <a:rPr lang="en-US"/>
              <a:t>Einen Plan für die Erstellung einer digitalen Sammlung aufstellen</a:t>
            </a:r>
            <a:endParaRPr/>
          </a:p>
          <a:p>
            <a:pPr marL="228600" lvl="0" indent="-228600" algn="l" rtl="0">
              <a:lnSpc>
                <a:spcPct val="90000"/>
              </a:lnSpc>
              <a:spcBef>
                <a:spcPts val="1000"/>
              </a:spcBef>
              <a:spcAft>
                <a:spcPts val="0"/>
              </a:spcAft>
              <a:buClr>
                <a:schemeClr val="dk1"/>
              </a:buClr>
              <a:buSzPts val="2800"/>
              <a:buChar char="•"/>
            </a:pPr>
            <a:r>
              <a:rPr lang="en-US"/>
              <a:t>Kennen Sie den Prozess, der befolgt werden muss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04" name="Google Shape;104;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6" name="Google Shape;106;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a:solidFill>
                  <a:schemeClr val="accent1"/>
                </a:solidFill>
                <a:latin typeface="Calibri"/>
                <a:ea typeface="Calibri"/>
                <a:cs typeface="Calibri"/>
                <a:sym typeface="Calibri"/>
              </a:rPr>
              <a:t>Lernergebnisse:</a:t>
            </a:r>
            <a:endParaRPr sz="28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
        <p:nvSpPr>
          <p:cNvPr id="112" name="Google Shape;112;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Digitale Sammlung</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3" name="Google Shape;113;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4" name="Google Shape;114;p3"/>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15" name="Google Shape;115;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16" name="Google Shape;116;p3" descr="digital museum.png"/>
          <p:cNvPicPr preferRelativeResize="0">
            <a:picLocks noGrp="1"/>
          </p:cNvPicPr>
          <p:nvPr>
            <p:ph type="pic" idx="2"/>
          </p:nvPr>
        </p:nvPicPr>
        <p:blipFill rotWithShape="1">
          <a:blip r:embed="rId5">
            <a:alphaModFix/>
          </a:blip>
          <a:srcRect t="8725" b="8725"/>
          <a:stretch/>
        </p:blipFill>
        <p:spPr>
          <a:xfrm>
            <a:off x="6499412" y="1442159"/>
            <a:ext cx="4676682" cy="3692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Was ist eine digitale Sammlung?</a:t>
            </a:r>
            <a:endParaRPr/>
          </a:p>
        </p:txBody>
      </p:sp>
      <p:pic>
        <p:nvPicPr>
          <p:cNvPr id="123" name="Google Shape;123;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4" name="Google Shape;124;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5" name="Google Shape;1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Eine digitale Sammlung ist eine Sammlung von </a:t>
            </a:r>
            <a:r>
              <a:rPr lang="en-US" b="1"/>
              <a:t>Materialien, die digitalisiert wurden</a:t>
            </a:r>
            <a:r>
              <a:rPr lang="en-US"/>
              <a:t>, und von Objekten, die </a:t>
            </a:r>
            <a:r>
              <a:rPr lang="en-US" b="1"/>
              <a:t>von Anfang an digital </a:t>
            </a:r>
            <a:r>
              <a:rPr lang="en-US"/>
              <a:t>waren.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Sie ist auch als </a:t>
            </a:r>
            <a:r>
              <a:rPr lang="en-US" b="1"/>
              <a:t>digitale Bibliothek </a:t>
            </a:r>
            <a:r>
              <a:rPr lang="en-US"/>
              <a:t>bekannt.</a:t>
            </a:r>
            <a:endParaRPr/>
          </a:p>
        </p:txBody>
      </p:sp>
      <p:pic>
        <p:nvPicPr>
          <p:cNvPr id="126" name="Google Shape;126;p4" descr="art-gallery-expo-background_52683-68245.jpg"/>
          <p:cNvPicPr preferRelativeResize="0">
            <a:picLocks noGrp="1"/>
          </p:cNvPicPr>
          <p:nvPr>
            <p:ph type="body" idx="2"/>
          </p:nvPr>
        </p:nvPicPr>
        <p:blipFill rotWithShape="1">
          <a:blip r:embed="rId5">
            <a:alphaModFix/>
          </a:blip>
          <a:srcRect/>
          <a:stretch/>
        </p:blipFill>
        <p:spPr>
          <a:xfrm>
            <a:off x="6154270" y="2670782"/>
            <a:ext cx="5181600" cy="215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Beispiele für digitale Sammlungen</a:t>
            </a:r>
            <a:endParaRPr/>
          </a:p>
        </p:txBody>
      </p:sp>
      <p:pic>
        <p:nvPicPr>
          <p:cNvPr id="133" name="Google Shape;133;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35" name="Google Shape;1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Einige Beispiele für digitale Sammlungen im GLAM-Bereich sind:</a:t>
            </a:r>
            <a:endParaRPr/>
          </a:p>
          <a:p>
            <a:pPr marL="179388" lvl="0" indent="-179388" algn="l" rtl="0">
              <a:lnSpc>
                <a:spcPct val="90000"/>
              </a:lnSpc>
              <a:spcBef>
                <a:spcPts val="1000"/>
              </a:spcBef>
              <a:spcAft>
                <a:spcPts val="0"/>
              </a:spcAft>
              <a:buClr>
                <a:schemeClr val="dk1"/>
              </a:buClr>
              <a:buSzPts val="2800"/>
              <a:buChar char="•"/>
            </a:pPr>
            <a:r>
              <a:rPr lang="en-US" u="sng">
                <a:solidFill>
                  <a:schemeClr val="hlink"/>
                </a:solidFill>
                <a:hlinkClick r:id="rId5"/>
              </a:rPr>
              <a:t>Google Kunst &amp; Kultur Sammlungen</a:t>
            </a:r>
            <a:endParaRPr u="sng">
              <a:solidFill>
                <a:schemeClr val="hlink"/>
              </a:solidFill>
              <a:hlinkClick r:id="rId6"/>
            </a:endParaRPr>
          </a:p>
          <a:p>
            <a:pPr marL="179388" lvl="0" indent="-179388" algn="l" rtl="0">
              <a:lnSpc>
                <a:spcPct val="90000"/>
              </a:lnSpc>
              <a:spcBef>
                <a:spcPts val="1000"/>
              </a:spcBef>
              <a:spcAft>
                <a:spcPts val="0"/>
              </a:spcAft>
              <a:buClr>
                <a:schemeClr val="dk1"/>
              </a:buClr>
              <a:buSzPts val="2800"/>
              <a:buChar char="•"/>
            </a:pPr>
            <a:r>
              <a:rPr lang="en-US" u="sng">
                <a:solidFill>
                  <a:schemeClr val="hlink"/>
                </a:solidFill>
                <a:hlinkClick r:id="rId6"/>
              </a:rPr>
              <a:t>Smithsonian Open Access</a:t>
            </a:r>
            <a:endParaRPr/>
          </a:p>
          <a:p>
            <a:pPr marL="179388" lvl="0" indent="-179388" algn="l" rtl="0">
              <a:lnSpc>
                <a:spcPct val="90000"/>
              </a:lnSpc>
              <a:spcBef>
                <a:spcPts val="1000"/>
              </a:spcBef>
              <a:spcAft>
                <a:spcPts val="0"/>
              </a:spcAft>
              <a:buClr>
                <a:schemeClr val="dk1"/>
              </a:buClr>
              <a:buSzPts val="2800"/>
              <a:buChar char="•"/>
            </a:pPr>
            <a:r>
              <a:rPr lang="en-US" u="sng">
                <a:solidFill>
                  <a:schemeClr val="hlink"/>
                </a:solidFill>
                <a:hlinkClick r:id="rId7"/>
              </a:rPr>
              <a:t>Projekt Gutenberg</a:t>
            </a: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36" name="Google Shape;136;p5" descr="documents-cloud-isometric-composition_1284-17973.jpg"/>
          <p:cNvPicPr preferRelativeResize="0">
            <a:picLocks noGrp="1"/>
          </p:cNvPicPr>
          <p:nvPr>
            <p:ph type="body" idx="2"/>
          </p:nvPr>
        </p:nvPicPr>
        <p:blipFill rotWithShape="1">
          <a:blip r:embed="rId8">
            <a:alphaModFix/>
          </a:blip>
          <a:srcRect/>
          <a:stretch/>
        </p:blipFill>
        <p:spPr>
          <a:xfrm>
            <a:off x="7914108" y="1986989"/>
            <a:ext cx="2565634" cy="25656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Warum sind digitale Sammlungen für den GLAM-Sektor wichtig?</a:t>
            </a:r>
            <a:endParaRPr/>
          </a:p>
        </p:txBody>
      </p:sp>
      <p:sp>
        <p:nvSpPr>
          <p:cNvPr id="143" name="Google Shape;14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79388" lvl="0" indent="-1587" algn="l" rtl="0">
              <a:lnSpc>
                <a:spcPct val="90000"/>
              </a:lnSpc>
              <a:spcBef>
                <a:spcPts val="0"/>
              </a:spcBef>
              <a:spcAft>
                <a:spcPts val="0"/>
              </a:spcAft>
              <a:buClr>
                <a:schemeClr val="dk1"/>
              </a:buClr>
              <a:buSzPts val="2800"/>
              <a:buNone/>
            </a:pPr>
            <a:endParaRPr/>
          </a:p>
          <a:p>
            <a:pPr marL="179388" lvl="0" indent="-179388" algn="l" rtl="0">
              <a:lnSpc>
                <a:spcPct val="90000"/>
              </a:lnSpc>
              <a:spcBef>
                <a:spcPts val="1000"/>
              </a:spcBef>
              <a:spcAft>
                <a:spcPts val="0"/>
              </a:spcAft>
              <a:buClr>
                <a:schemeClr val="dk1"/>
              </a:buClr>
              <a:buSzPts val="2800"/>
              <a:buChar char="•"/>
            </a:pPr>
            <a:r>
              <a:rPr lang="en-US"/>
              <a:t>Erreichbarkeit   </a:t>
            </a: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79388" algn="l" rtl="0">
              <a:lnSpc>
                <a:spcPct val="90000"/>
              </a:lnSpc>
              <a:spcBef>
                <a:spcPts val="1000"/>
              </a:spcBef>
              <a:spcAft>
                <a:spcPts val="0"/>
              </a:spcAft>
              <a:buClr>
                <a:schemeClr val="dk1"/>
              </a:buClr>
              <a:buSzPts val="2800"/>
              <a:buChar char="•"/>
            </a:pPr>
            <a:r>
              <a:rPr lang="en-US"/>
              <a:t>Bewahrung         </a:t>
            </a: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79388" algn="l" rtl="0">
              <a:lnSpc>
                <a:spcPct val="90000"/>
              </a:lnSpc>
              <a:spcBef>
                <a:spcPts val="1000"/>
              </a:spcBef>
              <a:spcAft>
                <a:spcPts val="0"/>
              </a:spcAft>
              <a:buClr>
                <a:schemeClr val="dk1"/>
              </a:buClr>
              <a:buSzPts val="2800"/>
              <a:buChar char="•"/>
            </a:pPr>
            <a:r>
              <a:rPr lang="en-US"/>
              <a:t>Sichtbarkeit   </a:t>
            </a: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79388"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44" name="Google Shape;144;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5" name="Google Shape;145;p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46" name="Google Shape;146;p6" descr="accessibility_1512642.png"/>
          <p:cNvPicPr preferRelativeResize="0"/>
          <p:nvPr/>
        </p:nvPicPr>
        <p:blipFill rotWithShape="1">
          <a:blip r:embed="rId5">
            <a:alphaModFix/>
          </a:blip>
          <a:srcRect/>
          <a:stretch/>
        </p:blipFill>
        <p:spPr>
          <a:xfrm>
            <a:off x="3568258" y="1977020"/>
            <a:ext cx="1156143" cy="1156143"/>
          </a:xfrm>
          <a:prstGeom prst="rect">
            <a:avLst/>
          </a:prstGeom>
          <a:noFill/>
          <a:ln>
            <a:noFill/>
          </a:ln>
        </p:spPr>
      </p:pic>
      <p:pic>
        <p:nvPicPr>
          <p:cNvPr id="147" name="Google Shape;147;p6" descr="visibility.png"/>
          <p:cNvPicPr preferRelativeResize="0"/>
          <p:nvPr/>
        </p:nvPicPr>
        <p:blipFill rotWithShape="1">
          <a:blip r:embed="rId6">
            <a:alphaModFix/>
          </a:blip>
          <a:srcRect/>
          <a:stretch/>
        </p:blipFill>
        <p:spPr>
          <a:xfrm>
            <a:off x="3394674" y="5127812"/>
            <a:ext cx="1114160" cy="1144272"/>
          </a:xfrm>
          <a:prstGeom prst="rect">
            <a:avLst/>
          </a:prstGeom>
          <a:noFill/>
          <a:ln>
            <a:noFill/>
          </a:ln>
        </p:spPr>
      </p:pic>
      <p:pic>
        <p:nvPicPr>
          <p:cNvPr id="148" name="Google Shape;148;p6"/>
          <p:cNvPicPr preferRelativeResize="0"/>
          <p:nvPr/>
        </p:nvPicPr>
        <p:blipFill rotWithShape="1">
          <a:blip r:embed="rId7">
            <a:alphaModFix/>
          </a:blip>
          <a:srcRect/>
          <a:stretch/>
        </p:blipFill>
        <p:spPr>
          <a:xfrm>
            <a:off x="4282093" y="3325906"/>
            <a:ext cx="1383600" cy="138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Warum sind digitale Sammlungen für den GLAM-Sektor wichtig?</a:t>
            </a:r>
            <a:endParaRPr/>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179388" lvl="0" indent="-28258" algn="l" rtl="0">
              <a:lnSpc>
                <a:spcPct val="90000"/>
              </a:lnSpc>
              <a:spcBef>
                <a:spcPts val="0"/>
              </a:spcBef>
              <a:spcAft>
                <a:spcPts val="0"/>
              </a:spcAft>
              <a:buClr>
                <a:schemeClr val="dk1"/>
              </a:buClr>
              <a:buSzPct val="100000"/>
              <a:buNone/>
            </a:pPr>
            <a:endParaRPr/>
          </a:p>
          <a:p>
            <a:pPr marL="179388" lvl="0" indent="-179388" algn="l" rtl="0">
              <a:lnSpc>
                <a:spcPct val="90000"/>
              </a:lnSpc>
              <a:spcBef>
                <a:spcPts val="1000"/>
              </a:spcBef>
              <a:spcAft>
                <a:spcPts val="0"/>
              </a:spcAft>
              <a:buClr>
                <a:schemeClr val="dk1"/>
              </a:buClr>
              <a:buSzPct val="100000"/>
              <a:buChar char="•"/>
            </a:pPr>
            <a:r>
              <a:rPr lang="en-US"/>
              <a:t>Zusammenarbeit </a:t>
            </a: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179388" algn="l" rtl="0">
              <a:lnSpc>
                <a:spcPct val="90000"/>
              </a:lnSpc>
              <a:spcBef>
                <a:spcPts val="1000"/>
              </a:spcBef>
              <a:spcAft>
                <a:spcPts val="0"/>
              </a:spcAft>
              <a:buClr>
                <a:schemeClr val="dk1"/>
              </a:buClr>
              <a:buSzPct val="100000"/>
              <a:buChar char="•"/>
            </a:pPr>
            <a:r>
              <a:rPr lang="en-US"/>
              <a:t>Forschung und Bildung</a:t>
            </a:r>
            <a:endParaRPr/>
          </a:p>
          <a:p>
            <a:pPr marL="179388" lvl="0" indent="-179388" algn="l" rtl="0">
              <a:lnSpc>
                <a:spcPct val="90000"/>
              </a:lnSpc>
              <a:spcBef>
                <a:spcPts val="1000"/>
              </a:spcBef>
              <a:spcAft>
                <a:spcPts val="0"/>
              </a:spcAft>
              <a:buClr>
                <a:schemeClr val="dk1"/>
              </a:buClr>
              <a:buSzPct val="100000"/>
              <a:buNone/>
            </a:pPr>
            <a:r>
              <a:rPr lang="en-US"/>
              <a:t> </a:t>
            </a:r>
            <a:endParaRPr/>
          </a:p>
          <a:p>
            <a:pPr marL="179388" lvl="0" indent="-28258" algn="l" rtl="0">
              <a:lnSpc>
                <a:spcPct val="90000"/>
              </a:lnSpc>
              <a:spcBef>
                <a:spcPts val="1000"/>
              </a:spcBef>
              <a:spcAft>
                <a:spcPts val="0"/>
              </a:spcAft>
              <a:buClr>
                <a:schemeClr val="dk1"/>
              </a:buClr>
              <a:buSzPct val="100000"/>
              <a:buNone/>
            </a:pPr>
            <a:endParaRPr/>
          </a:p>
          <a:p>
            <a:pPr marL="179388" lvl="0" indent="-93027" algn="l" rtl="0">
              <a:lnSpc>
                <a:spcPct val="90000"/>
              </a:lnSpc>
              <a:spcBef>
                <a:spcPts val="1000"/>
              </a:spcBef>
              <a:spcAft>
                <a:spcPts val="0"/>
              </a:spcAft>
              <a:buClr>
                <a:schemeClr val="dk1"/>
              </a:buClr>
              <a:buSzPct val="100000"/>
              <a:buNone/>
            </a:pPr>
            <a:endParaRPr sz="1600"/>
          </a:p>
          <a:p>
            <a:pPr marL="179388" lvl="0" indent="-179388" algn="l" rtl="0">
              <a:lnSpc>
                <a:spcPct val="90000"/>
              </a:lnSpc>
              <a:spcBef>
                <a:spcPts val="1000"/>
              </a:spcBef>
              <a:spcAft>
                <a:spcPts val="0"/>
              </a:spcAft>
              <a:buClr>
                <a:schemeClr val="dk1"/>
              </a:buClr>
              <a:buSzPct val="100000"/>
              <a:buChar char="•"/>
            </a:pPr>
            <a:r>
              <a:rPr lang="en-US"/>
              <a:t>Gemeinschaftliches Engagement</a:t>
            </a: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b="1"/>
          </a:p>
          <a:p>
            <a:pPr marL="179388" lvl="0" indent="-28258"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a:p>
            <a:pPr marL="179388" lvl="0" indent="-28258" algn="l" rtl="0">
              <a:lnSpc>
                <a:spcPct val="90000"/>
              </a:lnSpc>
              <a:spcBef>
                <a:spcPts val="1000"/>
              </a:spcBef>
              <a:spcAft>
                <a:spcPts val="0"/>
              </a:spcAft>
              <a:buClr>
                <a:schemeClr val="dk1"/>
              </a:buClr>
              <a:buSzPct val="100000"/>
              <a:buNone/>
            </a:pPr>
            <a:endParaRPr/>
          </a:p>
        </p:txBody>
      </p:sp>
      <p:pic>
        <p:nvPicPr>
          <p:cNvPr id="156" name="Google Shape;156;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7" name="Google Shape;157;p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8" name="Google Shape;158;p7"/>
          <p:cNvPicPr preferRelativeResize="0"/>
          <p:nvPr/>
        </p:nvPicPr>
        <p:blipFill rotWithShape="1">
          <a:blip r:embed="rId5">
            <a:alphaModFix/>
          </a:blip>
          <a:srcRect/>
          <a:stretch/>
        </p:blipFill>
        <p:spPr>
          <a:xfrm>
            <a:off x="4192447" y="1864658"/>
            <a:ext cx="1249129" cy="1249129"/>
          </a:xfrm>
          <a:prstGeom prst="rect">
            <a:avLst/>
          </a:prstGeom>
          <a:noFill/>
          <a:ln>
            <a:noFill/>
          </a:ln>
        </p:spPr>
      </p:pic>
      <p:pic>
        <p:nvPicPr>
          <p:cNvPr id="159" name="Google Shape;159;p7"/>
          <p:cNvPicPr preferRelativeResize="0"/>
          <p:nvPr/>
        </p:nvPicPr>
        <p:blipFill rotWithShape="1">
          <a:blip r:embed="rId6">
            <a:alphaModFix/>
          </a:blip>
          <a:srcRect/>
          <a:stretch/>
        </p:blipFill>
        <p:spPr>
          <a:xfrm>
            <a:off x="5662658" y="3612775"/>
            <a:ext cx="1141553" cy="1141553"/>
          </a:xfrm>
          <a:prstGeom prst="rect">
            <a:avLst/>
          </a:prstGeom>
          <a:noFill/>
          <a:ln>
            <a:noFill/>
          </a:ln>
        </p:spPr>
      </p:pic>
      <p:pic>
        <p:nvPicPr>
          <p:cNvPr id="160" name="Google Shape;160;p7"/>
          <p:cNvPicPr preferRelativeResize="0"/>
          <p:nvPr/>
        </p:nvPicPr>
        <p:blipFill rotWithShape="1">
          <a:blip r:embed="rId7">
            <a:alphaModFix/>
          </a:blip>
          <a:srcRect/>
          <a:stretch/>
        </p:blipFill>
        <p:spPr>
          <a:xfrm>
            <a:off x="4398634" y="5190564"/>
            <a:ext cx="1016047" cy="10160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sp>
        <p:nvSpPr>
          <p:cNvPr id="166" name="Google Shape;166;p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Entwicklung einer digitalen Sammlung</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67" name="Google Shape;167;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8" name="Google Shape;168;p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9" name="Google Shape;169;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pic>
        <p:nvPicPr>
          <p:cNvPr id="170" name="Google Shape;170;p8" descr="Online gallery concept illustration.png"/>
          <p:cNvPicPr preferRelativeResize="0">
            <a:picLocks noGrp="1"/>
          </p:cNvPicPr>
          <p:nvPr>
            <p:ph type="pic" idx="2"/>
          </p:nvPr>
        </p:nvPicPr>
        <p:blipFill rotWithShape="1">
          <a:blip r:embed="rId5">
            <a:alphaModFix/>
          </a:blip>
          <a:srcRect t="10520" b="10519"/>
          <a:stretch/>
        </p:blipFill>
        <p:spPr>
          <a:xfrm>
            <a:off x="5183188" y="987425"/>
            <a:ext cx="6172200" cy="487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Politik zur Entwicklung digitaler Sammlungen für den GLAM-Sektor</a:t>
            </a:r>
            <a:endParaRPr/>
          </a:p>
        </p:txBody>
      </p:sp>
      <p:sp>
        <p:nvSpPr>
          <p:cNvPr id="177" name="Google Shape;17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179388" lvl="0" indent="-179388" algn="l" rtl="0">
              <a:lnSpc>
                <a:spcPct val="90000"/>
              </a:lnSpc>
              <a:spcBef>
                <a:spcPts val="0"/>
              </a:spcBef>
              <a:spcAft>
                <a:spcPts val="0"/>
              </a:spcAft>
              <a:buClr>
                <a:schemeClr val="dk1"/>
              </a:buClr>
              <a:buSzPts val="2800"/>
              <a:buChar char="•"/>
            </a:pPr>
            <a:r>
              <a:rPr lang="en-US"/>
              <a:t>Umfang</a:t>
            </a:r>
            <a:endParaRPr/>
          </a:p>
          <a:p>
            <a:pPr marL="179388" lvl="0" indent="-179388" algn="l" rtl="0">
              <a:lnSpc>
                <a:spcPct val="90000"/>
              </a:lnSpc>
              <a:spcBef>
                <a:spcPts val="1000"/>
              </a:spcBef>
              <a:spcAft>
                <a:spcPts val="0"/>
              </a:spcAft>
              <a:buClr>
                <a:schemeClr val="dk1"/>
              </a:buClr>
              <a:buSzPts val="2800"/>
              <a:buChar char="•"/>
            </a:pPr>
            <a:r>
              <a:rPr lang="en-US"/>
              <a:t>Inhalt und Auswahlkriterien</a:t>
            </a:r>
            <a:endParaRPr/>
          </a:p>
          <a:p>
            <a:pPr marL="179388" lvl="0" indent="-179388" algn="l" rtl="0">
              <a:lnSpc>
                <a:spcPct val="90000"/>
              </a:lnSpc>
              <a:spcBef>
                <a:spcPts val="1000"/>
              </a:spcBef>
              <a:spcAft>
                <a:spcPts val="0"/>
              </a:spcAft>
              <a:buClr>
                <a:schemeClr val="dk1"/>
              </a:buClr>
              <a:buSzPts val="2800"/>
              <a:buChar char="•"/>
            </a:pPr>
            <a:r>
              <a:rPr lang="en-US"/>
              <a:t>Überlegungen zur Ressourcenkapazität</a:t>
            </a:r>
            <a:endParaRPr/>
          </a:p>
          <a:p>
            <a:pPr marL="179388" lvl="0" indent="-179388" algn="l" rtl="0">
              <a:lnSpc>
                <a:spcPct val="90000"/>
              </a:lnSpc>
              <a:spcBef>
                <a:spcPts val="1000"/>
              </a:spcBef>
              <a:spcAft>
                <a:spcPts val="0"/>
              </a:spcAft>
              <a:buClr>
                <a:schemeClr val="dk1"/>
              </a:buClr>
              <a:buSzPts val="2800"/>
              <a:buChar char="•"/>
            </a:pPr>
            <a:r>
              <a:rPr lang="en-US"/>
              <a:t>Prozess der Digitalisierung</a:t>
            </a:r>
            <a:endParaRPr/>
          </a:p>
          <a:p>
            <a:pPr marL="179388" lvl="0" indent="-179388" algn="l" rtl="0">
              <a:lnSpc>
                <a:spcPct val="90000"/>
              </a:lnSpc>
              <a:spcBef>
                <a:spcPts val="1000"/>
              </a:spcBef>
              <a:spcAft>
                <a:spcPts val="0"/>
              </a:spcAft>
              <a:buClr>
                <a:schemeClr val="dk1"/>
              </a:buClr>
              <a:buSzPts val="2800"/>
              <a:buChar char="•"/>
            </a:pPr>
            <a:r>
              <a:rPr lang="en-US"/>
              <a:t>Erlaubnis zur Nutzung und Weitergabe</a:t>
            </a:r>
            <a:endParaRPr/>
          </a:p>
          <a:p>
            <a:pPr marL="179388" lvl="0" indent="-179388"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b="1"/>
          </a:p>
          <a:p>
            <a:pPr marL="179388" lvl="0" indent="-1587"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78" name="Google Shape;178;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9" name="Google Shape;179;p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80" name="Google Shape;180;p9"/>
          <p:cNvPicPr preferRelativeResize="0">
            <a:picLocks noGrp="1"/>
          </p:cNvPicPr>
          <p:nvPr>
            <p:ph type="body" idx="2"/>
          </p:nvPr>
        </p:nvPicPr>
        <p:blipFill rotWithShape="1">
          <a:blip r:embed="rId5">
            <a:alphaModFix/>
          </a:blip>
          <a:srcRect/>
          <a:stretch/>
        </p:blipFill>
        <p:spPr>
          <a:xfrm>
            <a:off x="6279777" y="2365266"/>
            <a:ext cx="5181600" cy="21245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Breitbild</PresentationFormat>
  <Paragraphs>215</Paragraphs>
  <Slides>16</Slides>
  <Notes>16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arial</vt:lpstr>
      <vt:lpstr>Calibri</vt:lpstr>
      <vt:lpstr>Office Theme</vt:lpstr>
      <vt:lpstr> Blended Learning-Kurs</vt:lpstr>
      <vt:lpstr>PowerPoint-Präsentation</vt:lpstr>
      <vt:lpstr>PowerPoint-Präsentation</vt:lpstr>
      <vt:lpstr>Was ist eine digitale Sammlung?</vt:lpstr>
      <vt:lpstr>Beispiele für digitale Sammlungen</vt:lpstr>
      <vt:lpstr>Warum sind digitale Sammlungen für den GLAM-Sektor wichtig?</vt:lpstr>
      <vt:lpstr>Warum sind digitale Sammlungen für den GLAM-Sektor wichtig?</vt:lpstr>
      <vt:lpstr>PowerPoint-Präsentation</vt:lpstr>
      <vt:lpstr>Politik zur Entwicklung digitaler Sammlungen für den GLAM-Sektor</vt:lpstr>
      <vt:lpstr>Umfang</vt:lpstr>
      <vt:lpstr>Inhalt und Auswahlkriterien</vt:lpstr>
      <vt:lpstr>Überlegungen zur Ressourcenkapazität</vt:lpstr>
      <vt:lpstr>Prozess der Digitalisierung</vt:lpstr>
      <vt:lpstr>Erlaubnis zur Nutzung und Weitergabe</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course</dc:title>
  <dc:creator>admin</dc:creator>
  <cp:keywords>, docId:7CDDBED3DEA196F205C269AB41959D46</cp:keywords>
  <cp:lastModifiedBy>Wolfgang Schabereiter</cp:lastModifiedBy>
  <cp:revision>1</cp:revision>
  <dcterms:created xsi:type="dcterms:W3CDTF">2023-12-01T07:14:57Z</dcterms:created>
  <dcterms:modified xsi:type="dcterms:W3CDTF">2024-05-01T18:53:42Z</dcterms:modified>
</cp:coreProperties>
</file>