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9" roundtripDataSignature="AMtx7mh3kmw8khsyE6XF/nyvzkb6SOSp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GLAM-Institutionen können Online-Galerien mit Manuskripten, Bildern von Kunstwerken, Gemälden, Karten, Büchern und anderen Archivmaterialien bereitstellen, die die Nutzer erforschen und in ihren Details vergrößern können.</a:t>
            </a:r>
            <a:endParaRPr/>
          </a:p>
        </p:txBody>
      </p:sp>
      <p:sp>
        <p:nvSpPr>
          <p:cNvPr id="184" name="Google Shape;18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Multimedia-Präsentationen können für GLAM-Einrichtungen ebenfalls nützlich sein. Sie können Videodokumentationen oder Präsentationen über bestimmte Exponate oder historische Ereignisse, Audioguides oder Podcasts umfassen, die Einblicke in Artefakte, Kunstwerke oder historische Zusammenhänge geben.</a:t>
            </a:r>
            <a:endParaRPr/>
          </a:p>
          <a:p>
            <a:pPr indent="0" lvl="0" marL="0" rtl="0" algn="l">
              <a:lnSpc>
                <a:spcPct val="100000"/>
              </a:lnSpc>
              <a:spcBef>
                <a:spcPts val="0"/>
              </a:spcBef>
              <a:spcAft>
                <a:spcPts val="0"/>
              </a:spcAft>
              <a:buSzPts val="1400"/>
              <a:buNone/>
            </a:pPr>
            <a:r>
              <a:t/>
            </a:r>
            <a:endParaRPr/>
          </a:p>
        </p:txBody>
      </p:sp>
      <p:sp>
        <p:nvSpPr>
          <p:cNvPr id="194" name="Google Shape;1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Digitale Ausstellungen können virtuelle Exponate umfassen, die Artefakte, Kunstwerke oder historische Dokumente mit interaktiven Funktionen wie Multimedia-Elementen zeigen, um das Online-Erlebnis des Besuchers durch die Exponate der Institution zu verbessern. </a:t>
            </a:r>
            <a:endParaRPr/>
          </a:p>
          <a:p>
            <a:pPr indent="0" lvl="0" marL="0" rtl="0" algn="l">
              <a:lnSpc>
                <a:spcPct val="100000"/>
              </a:lnSpc>
              <a:spcBef>
                <a:spcPts val="0"/>
              </a:spcBef>
              <a:spcAft>
                <a:spcPts val="0"/>
              </a:spcAft>
              <a:buSzPts val="1400"/>
              <a:buNone/>
            </a:pPr>
            <a:r>
              <a:t/>
            </a:r>
            <a:endParaRPr/>
          </a:p>
        </p:txBody>
      </p:sp>
      <p:sp>
        <p:nvSpPr>
          <p:cNvPr id="204" name="Google Shape;20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Digitales Storytelling vermittelt die Geschichten hinter bestimmten Artefakten oder Sammlungen. Es kann auch Blogbeiträge, Artikel oder Inhalte für soziale Medien liefern, die interessante Aspekte der Bestände der Institution hervorheben.</a:t>
            </a:r>
            <a:endParaRPr/>
          </a:p>
          <a:p>
            <a:pPr indent="0" lvl="0" marL="0" rtl="0" algn="l">
              <a:lnSpc>
                <a:spcPct val="100000"/>
              </a:lnSpc>
              <a:spcBef>
                <a:spcPts val="0"/>
              </a:spcBef>
              <a:spcAft>
                <a:spcPts val="0"/>
              </a:spcAft>
              <a:buSzPts val="1400"/>
              <a:buNone/>
            </a:pPr>
            <a:r>
              <a:t/>
            </a:r>
            <a:endParaRPr/>
          </a:p>
        </p:txBody>
      </p:sp>
      <p:sp>
        <p:nvSpPr>
          <p:cNvPr id="214" name="Google Shape;21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Digitale Bildungsressourcen können auch in Form von Online-Kursen oder Webinaren zu verschiedenen Themen im Zusammenhang mit den Sammlungen der Einrichtung angeboten werden. Bei den Online-Kursen kann es sich um eine </a:t>
            </a:r>
            <a:r>
              <a:rPr b="0" i="0" lang="en-US" sz="1200">
                <a:solidFill>
                  <a:schemeClr val="dk1"/>
                </a:solidFill>
                <a:latin typeface="Calibri"/>
                <a:ea typeface="Calibri"/>
                <a:cs typeface="Calibri"/>
                <a:sym typeface="Calibri"/>
              </a:rPr>
              <a:t>strukturierte Reihe von Videos (manchmal zusammen mit Text und Arbeitsblättern) </a:t>
            </a:r>
            <a:r>
              <a:rPr lang="en-US"/>
              <a:t>handeln</a:t>
            </a:r>
            <a:r>
              <a:rPr b="0" i="0" lang="en-US" sz="1200">
                <a:solidFill>
                  <a:schemeClr val="dk1"/>
                </a:solidFill>
                <a:latin typeface="Calibri"/>
                <a:ea typeface="Calibri"/>
                <a:cs typeface="Calibri"/>
                <a:sym typeface="Calibri"/>
              </a:rPr>
              <a:t>, die über die </a:t>
            </a:r>
            <a:r>
              <a:rPr lang="en-US"/>
              <a:t>Exponate der Einrichtung </a:t>
            </a:r>
            <a:r>
              <a:rPr b="0" i="0" lang="en-US" sz="1200">
                <a:solidFill>
                  <a:schemeClr val="dk1"/>
                </a:solidFill>
                <a:latin typeface="Calibri"/>
                <a:ea typeface="Calibri"/>
                <a:cs typeface="Calibri"/>
                <a:sym typeface="Calibri"/>
              </a:rPr>
              <a:t>informieren sollen</a:t>
            </a:r>
            <a:r>
              <a:rPr lang="en-US"/>
              <a:t>.</a:t>
            </a:r>
            <a:endParaRPr/>
          </a:p>
          <a:p>
            <a:pPr indent="0" lvl="0" marL="0" rtl="0" algn="l">
              <a:lnSpc>
                <a:spcPct val="100000"/>
              </a:lnSpc>
              <a:spcBef>
                <a:spcPts val="0"/>
              </a:spcBef>
              <a:spcAft>
                <a:spcPts val="0"/>
              </a:spcAft>
              <a:buSzPts val="1400"/>
              <a:buNone/>
            </a:pPr>
            <a:r>
              <a:t/>
            </a:r>
            <a:endParaRPr/>
          </a:p>
        </p:txBody>
      </p:sp>
      <p:sp>
        <p:nvSpPr>
          <p:cNvPr id="224" name="Google Shape;22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GLAM-Institutionen können auch Social-Media-Inhalte bereitstellen, z. B. regelmäßige Updates auf ihren Social-Media-Plattformen, die Neuerwerbungen, Blicke hinter die Kulissen oder historische Fakten vorstellen. Die </a:t>
            </a:r>
            <a:r>
              <a:rPr b="0" i="0" lang="en-US" sz="1200">
                <a:solidFill>
                  <a:schemeClr val="dk1"/>
                </a:solidFill>
                <a:latin typeface="Calibri"/>
                <a:ea typeface="Calibri"/>
                <a:cs typeface="Calibri"/>
                <a:sym typeface="Calibri"/>
              </a:rPr>
              <a:t>Inhalte können auf beliebten Plattformen wie Instagram, Twitter, LinkedIn, Reddit und anderen veröffentlicht werden. Für jede Plattform kann es spezifische Formate geben (z. B. Karussells auf LinkedIn, Threads auf Twitter und mehr).</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234" name="Google Shape;23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Einige Werkzeuge für die Erstellung digitaler Inhalte sind </a:t>
            </a:r>
            <a:r>
              <a:rPr lang="en-US"/>
              <a:t>Grafikdesign, Videobearbeitung, Audiobearbeitung sowie das Schreiben und Erstellen von Inhalten.</a:t>
            </a:r>
            <a:endParaRPr sz="1200"/>
          </a:p>
          <a:p>
            <a:pPr indent="0" lvl="0" marL="0" rtl="0" algn="l">
              <a:lnSpc>
                <a:spcPct val="100000"/>
              </a:lnSpc>
              <a:spcBef>
                <a:spcPts val="0"/>
              </a:spcBef>
              <a:spcAft>
                <a:spcPts val="0"/>
              </a:spcAft>
              <a:buSzPts val="1400"/>
              <a:buNone/>
            </a:pPr>
            <a:r>
              <a:t/>
            </a:r>
            <a:endParaRPr/>
          </a:p>
        </p:txBody>
      </p:sp>
      <p:sp>
        <p:nvSpPr>
          <p:cNvPr id="254" name="Google Shape;25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Einige Grafikdesign-Tools, die den Prozess der </a:t>
            </a:r>
            <a:r>
              <a:rPr lang="en-US" sz="1200"/>
              <a:t>Erstellung digitaler Inhalte </a:t>
            </a:r>
            <a:r>
              <a:rPr lang="en-US"/>
              <a:t>unterstützen</a:t>
            </a:r>
            <a:r>
              <a:rPr lang="en-US" sz="1200"/>
              <a:t>, </a:t>
            </a:r>
            <a:r>
              <a:rPr lang="en-US"/>
              <a:t>sind Canva und Piktochart. </a:t>
            </a:r>
            <a:endParaRPr/>
          </a:p>
          <a:p>
            <a:pPr indent="0" lvl="0" marL="0" rtl="0" algn="l">
              <a:lnSpc>
                <a:spcPct val="100000"/>
              </a:lnSpc>
              <a:spcBef>
                <a:spcPts val="0"/>
              </a:spcBef>
              <a:spcAft>
                <a:spcPts val="0"/>
              </a:spcAft>
              <a:buSzPts val="1400"/>
              <a:buNone/>
            </a:pPr>
            <a:r>
              <a:rPr lang="en-US"/>
              <a:t>Canva ist ein </a:t>
            </a:r>
            <a:r>
              <a:rPr b="0" i="0" lang="en-US" sz="1200">
                <a:solidFill>
                  <a:schemeClr val="dk1"/>
                </a:solidFill>
                <a:latin typeface="Calibri"/>
                <a:ea typeface="Calibri"/>
                <a:cs typeface="Calibri"/>
                <a:sym typeface="Calibri"/>
              </a:rPr>
              <a:t>kostenloses Grafikdesign-Tool, das sich perfekt für Designelemente in sozialen Medien eignet, um ihnen einen kreativen Schub zu verleihen.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Piktochart ist eine Plattform, auf der man lernen kann, was bei der Erstellung einer Infografik zu beachten ist, und die auch Nicht-Designern die Möglichkeit gibt, einfache Infografiken zu erstellen, ohne auf eine leistungsstarke Design-Software angewiesen zu sein.</a:t>
            </a:r>
            <a:endParaRPr/>
          </a:p>
        </p:txBody>
      </p:sp>
      <p:sp>
        <p:nvSpPr>
          <p:cNvPr id="264" name="Google Shape;26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Einige Videobearbeitungsprogramme sind iMovie und DaVinci Resolve.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Die Anwendung iMovie ist ein Videoeditor, mit dem Sie Filme bearbeiten, Effekte hinzufügen und Titel und Abspann erstellen können. </a:t>
            </a:r>
            <a:endParaRPr/>
          </a:p>
          <a:p>
            <a:pPr indent="0" lvl="0" marL="0" rtl="0" algn="l">
              <a:lnSpc>
                <a:spcPct val="100000"/>
              </a:lnSpc>
              <a:spcBef>
                <a:spcPts val="0"/>
              </a:spcBef>
              <a:spcAft>
                <a:spcPts val="0"/>
              </a:spcAft>
              <a:buSzPts val="1400"/>
              <a:buNone/>
            </a:pPr>
            <a:r>
              <a:rPr lang="en-US"/>
              <a:t>DaVinci Resolve </a:t>
            </a:r>
            <a:r>
              <a:rPr b="0" i="0" lang="en-US" sz="1200">
                <a:solidFill>
                  <a:schemeClr val="dk1"/>
                </a:solidFill>
                <a:latin typeface="Calibri"/>
                <a:ea typeface="Calibri"/>
                <a:cs typeface="Calibri"/>
                <a:sym typeface="Calibri"/>
              </a:rPr>
              <a:t>vereint Schnitt, Farbkorrektur, visuelle Effekte, Grafikanimationen und Audio-Postproduktion in einem einzigen Software-Tool.</a:t>
            </a:r>
            <a:endParaRPr/>
          </a:p>
        </p:txBody>
      </p:sp>
      <p:sp>
        <p:nvSpPr>
          <p:cNvPr id="275" name="Google Shape;27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Die Lernenden sollen die Definition und die Bedeutung der Erstellung digitaler Inhalte für GLAM-Fachleute verstehen, die verschiedenen Arten digitaler Inhalte erkunden und die für die Erstellung digitaler Inhalte notwendigen Werkzeuge kennen lernen.</a:t>
            </a:r>
            <a:endParaRPr/>
          </a:p>
          <a:p>
            <a:pPr indent="0" lvl="0" marL="0" marR="0" rtl="0" algn="l">
              <a:lnSpc>
                <a:spcPct val="100000"/>
              </a:lnSpc>
              <a:spcBef>
                <a:spcPts val="0"/>
              </a:spcBef>
              <a:spcAft>
                <a:spcPts val="0"/>
              </a:spcAft>
              <a:buClr>
                <a:schemeClr val="dk1"/>
              </a:buClr>
              <a:buSzPts val="1200"/>
              <a:buFont typeface="Calibri"/>
              <a:buNone/>
            </a:pPr>
            <a:r>
              <a:rPr lang="en-US"/>
              <a:t>Nach Abschluss dieser Sitzung werden sie in der Lage sein, die Erstellung digitaler Inhalte zu definieren, verschiedene Arten digitaler Inhalte für den GLAM-Sektor zu identifizieren und sich mit den Werkzeugen für die Erstellung digitaler Inhalte vertraut zu machen.</a:t>
            </a:r>
            <a:endParaRPr/>
          </a:p>
          <a:p>
            <a:pPr indent="0" lvl="0" marL="0" rtl="0" algn="l">
              <a:lnSpc>
                <a:spcPct val="100000"/>
              </a:lnSpc>
              <a:spcBef>
                <a:spcPts val="0"/>
              </a:spcBef>
              <a:spcAft>
                <a:spcPts val="0"/>
              </a:spcAft>
              <a:buSzPts val="1400"/>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Einige Audiobearbeitungsprogramme sind Audacity und Audiotool.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Audacity ist eine kostenlose Software für die Aufnahme und Bearbeitung von Audiodateien.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Audiotool ist eine kostenlose, browserbasierte Musikproduktionssoftware und Vertriebsplattform, die es den Nutzern ermöglicht, ihre Musiktitel zu erstellen und zu veröffentlichen sowie Tracks in Echtzeit zu remixen und gemeinsam zu bearbeiten.</a:t>
            </a:r>
            <a:endParaRPr/>
          </a:p>
        </p:txBody>
      </p:sp>
      <p:sp>
        <p:nvSpPr>
          <p:cNvPr id="286" name="Google Shape;28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Einige Tools zum Schreiben und Erstellen von Inhalten sind Microsoft Word, Google Docs und Grammarly. </a:t>
            </a:r>
            <a:endParaRPr/>
          </a:p>
          <a:p>
            <a:pPr indent="0" lvl="0" marL="0" rtl="0" algn="l">
              <a:lnSpc>
                <a:spcPct val="100000"/>
              </a:lnSpc>
              <a:spcBef>
                <a:spcPts val="0"/>
              </a:spcBef>
              <a:spcAft>
                <a:spcPts val="0"/>
              </a:spcAft>
              <a:buSzPts val="1400"/>
              <a:buNone/>
            </a:pPr>
            <a:r>
              <a:rPr lang="en-US"/>
              <a:t>Mit </a:t>
            </a:r>
            <a:r>
              <a:rPr b="0" i="0" lang="en-US" sz="1200">
                <a:solidFill>
                  <a:schemeClr val="dk1"/>
                </a:solidFill>
                <a:latin typeface="Calibri"/>
                <a:ea typeface="Calibri"/>
                <a:cs typeface="Calibri"/>
                <a:sym typeface="Calibri"/>
              </a:rPr>
              <a:t>Microsoft Word, einem von Microsoft entwickelten Textverarbeitungsprogramm, können Sie Dokumente erstellen, formatieren, bearbeiten, überprüfen, Änderungen nachverfolgen und Dateien gemeinsam nutzen.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Google Docs ist ein Online-Textverarbeitungsprogramm, mit dem Sie Dokumente erstellen und formatieren und gleichzeitig mit anderen Personen zusammenarbeiten können.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Grammarly ist eine Schreib-App, die Ihnen hilft, Ihr Schreiben zu verbessern und Ihre Grammatik und Rechtschreibung zu korrigieren, damit Sie in all Ihren Apps das Beste schreiben können.</a:t>
            </a:r>
            <a:endParaRPr b="0"/>
          </a:p>
        </p:txBody>
      </p:sp>
      <p:sp>
        <p:nvSpPr>
          <p:cNvPr id="297" name="Google Shape;29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Die Erstellung digitaler Inhalte ist der Prozess der Erstellung und Veröffentlichung von Inhalten auf digitalen Plattformen wie Websites, sozialen Medien und anderen.</a:t>
            </a:r>
            <a:endParaRPr/>
          </a:p>
        </p:txBody>
      </p:sp>
      <p:sp>
        <p:nvSpPr>
          <p:cNvPr id="120" name="Google Shape;12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Digitale Inhalte können Text, Bilder, Audio, Video, Animationen, interaktive Funktionen und vieles mehr enthalten. Diese Art von Inhalten kann für verschiedene Zwecke wie Unterhaltung, Bildung, Kommunikation und Marketing verwendet werden.</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Digitale Inhalte sind für GLAM-Fachleute aus vielen Gründen wichtig. Zunächst einmal geht es um die Sichtbarkeit: Laut Statistik gab es im Oktober 2023 weltweit 5,3 Milliarden Internetnutzer, was 65,7 Prozent der Weltbevölkerung entspricht. All diese Menschen, die online sind, nutzen die digitalen Inhalte der GLAM-Institutionen, um nützliche Informationen über ihren Betrieb, die Öffnungszeiten, die Eintrittspreise, aktuelle und zukünftige Ausstellungen usw. zu erhalten. Auf diese Weise können GLAM-Institutionen eine Präsenz im Internet aufbauen und die Menschen können sich mit der Institution auseinandersetzen.</a:t>
            </a:r>
            <a:endParaRPr/>
          </a:p>
        </p:txBody>
      </p:sp>
      <p:sp>
        <p:nvSpPr>
          <p:cNvPr id="140" name="Google Shape;1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Ein weiterer Grund ist, dass die Erstellung digitaler Inhalte es den GLAM-Fachleuten ermöglicht, kulturelle Artefakte, Dokumente und Sammlungen zu digitalisieren und zu erhalten. Durch die Umwandlung von physischen Materialien in digitale Formate können diese wertvollen Ressourcen einem breiteren Publikum zugänglich gemacht werden, ohne dass die Originalobjekte beschädigt werden. Diese digitalen Inhalte können auch für Bildungsprogramme, Forschungsarbeiten und interaktive Multimedia-Erlebnisse genutzt werden. Schließlich ermöglichen digitale Inhalte Menschen aus der ganzen Welt den Zugang zu den kulturellen und historischen Beständen der GLAM-Einrichtungen und deren Erforschung. Dies fördert das interkulturelle Verständnis und die Wertschätzung.</a:t>
            </a:r>
            <a:endParaRPr/>
          </a:p>
          <a:p>
            <a:pPr indent="0" lvl="0" marL="0" rtl="0" algn="l">
              <a:lnSpc>
                <a:spcPct val="100000"/>
              </a:lnSpc>
              <a:spcBef>
                <a:spcPts val="0"/>
              </a:spcBef>
              <a:spcAft>
                <a:spcPts val="0"/>
              </a:spcAft>
              <a:buSzPts val="1400"/>
              <a:buNone/>
            </a:pPr>
            <a:r>
              <a:rPr lang="en-US"/>
              <a:t> </a:t>
            </a:r>
            <a:endParaRPr/>
          </a:p>
        </p:txBody>
      </p:sp>
      <p:sp>
        <p:nvSpPr>
          <p:cNvPr id="152" name="Google Shape;15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 welchen Arten von digitalen Inhalten sind die GLAM-Einrichtungen interessiert? Das können digitale Archive, Kunstwerke und Bilder, Multimedia-Präsentationen, digitale Ausstellungen und digitales Storytelling, Bildungsressourcen und Inhalte für soziale Medien sein.</a:t>
            </a:r>
            <a:endParaRPr/>
          </a:p>
        </p:txBody>
      </p:sp>
      <p:sp>
        <p:nvSpPr>
          <p:cNvPr id="174" name="Google Shape;17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 name="Shape 30"/>
        <p:cNvGrpSpPr/>
        <p:nvPr/>
      </p:nvGrpSpPr>
      <p:grpSpPr>
        <a:xfrm>
          <a:off x="0" y="0"/>
          <a:ext cx="0" cy="0"/>
          <a:chOff x="0" y="0"/>
          <a:chExt cx="0" cy="0"/>
        </a:xfrm>
      </p:grpSpPr>
      <p:sp>
        <p:nvSpPr>
          <p:cNvPr id="31" name="Google Shape;31;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p:nvPr>
            <p:ph idx="2" type="pic"/>
          </p:nvPr>
        </p:nvSpPr>
        <p:spPr>
          <a:xfrm>
            <a:off x="5183188" y="987425"/>
            <a:ext cx="6172200" cy="4873625"/>
          </a:xfrm>
          <a:prstGeom prst="rect">
            <a:avLst/>
          </a:prstGeom>
          <a:noFill/>
          <a:ln>
            <a:noFill/>
          </a:ln>
        </p:spPr>
      </p:sp>
      <p:sp>
        <p:nvSpPr>
          <p:cNvPr id="33" name="Google Shape;33;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 name="Google Shape;3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9.png"/><Relationship Id="rId5"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www.canva.com/" TargetMode="External"/><Relationship Id="rId4" Type="http://schemas.openxmlformats.org/officeDocument/2006/relationships/hyperlink" Target="https://piktochart.com/" TargetMode="External"/><Relationship Id="rId5" Type="http://schemas.openxmlformats.org/officeDocument/2006/relationships/image" Target="../media/image9.png"/><Relationship Id="rId6" Type="http://schemas.openxmlformats.org/officeDocument/2006/relationships/image" Target="../media/image1.jpg"/><Relationship Id="rId7" Type="http://schemas.openxmlformats.org/officeDocument/2006/relationships/image" Target="../media/image20.png"/><Relationship Id="rId8"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imovie-app.com/" TargetMode="External"/><Relationship Id="rId4" Type="http://schemas.openxmlformats.org/officeDocument/2006/relationships/hyperlink" Target="https://www.blackmagicdesign.com/products/davinciresolve" TargetMode="External"/><Relationship Id="rId5" Type="http://schemas.openxmlformats.org/officeDocument/2006/relationships/image" Target="../media/image9.png"/><Relationship Id="rId6" Type="http://schemas.openxmlformats.org/officeDocument/2006/relationships/image" Target="../media/image1.jpg"/><Relationship Id="rId7" Type="http://schemas.openxmlformats.org/officeDocument/2006/relationships/image" Target="../media/image29.jpg"/><Relationship Id="rId8"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www.audacityteam.org/" TargetMode="External"/><Relationship Id="rId4" Type="http://schemas.openxmlformats.org/officeDocument/2006/relationships/hyperlink" Target="https://www.audiotool.com/" TargetMode="External"/><Relationship Id="rId5" Type="http://schemas.openxmlformats.org/officeDocument/2006/relationships/image" Target="../media/image9.png"/><Relationship Id="rId6" Type="http://schemas.openxmlformats.org/officeDocument/2006/relationships/image" Target="../media/image1.jpg"/><Relationship Id="rId7" Type="http://schemas.openxmlformats.org/officeDocument/2006/relationships/image" Target="../media/image26.jpg"/><Relationship Id="rId8"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www.microsoft.com/en-us/microsoft-365/p/microsoft-365-personal/cfq7ttc0k5bf?activetab=pivot:overviewtab" TargetMode="External"/><Relationship Id="rId4" Type="http://schemas.openxmlformats.org/officeDocument/2006/relationships/hyperlink" Target="https://www.google.com/docs/about/" TargetMode="External"/><Relationship Id="rId10" Type="http://schemas.openxmlformats.org/officeDocument/2006/relationships/image" Target="../media/image39.jpg"/><Relationship Id="rId9" Type="http://schemas.openxmlformats.org/officeDocument/2006/relationships/image" Target="../media/image30.png"/><Relationship Id="rId5" Type="http://schemas.openxmlformats.org/officeDocument/2006/relationships/hyperlink" Target="https://app.grammarly.com/" TargetMode="External"/><Relationship Id="rId6" Type="http://schemas.openxmlformats.org/officeDocument/2006/relationships/image" Target="../media/image9.png"/><Relationship Id="rId7" Type="http://schemas.openxmlformats.org/officeDocument/2006/relationships/image" Target="../media/image1.jpg"/><Relationship Id="rId8"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ahrefs.com/blog/digital-content-creation/" TargetMode="External"/><Relationship Id="rId4" Type="http://schemas.openxmlformats.org/officeDocument/2006/relationships/hyperlink" Target="https://www.semrush.com/blog/digital-content-creation/" TargetMode="External"/><Relationship Id="rId11" Type="http://schemas.openxmlformats.org/officeDocument/2006/relationships/image" Target="../media/image1.jpg"/><Relationship Id="rId10" Type="http://schemas.openxmlformats.org/officeDocument/2006/relationships/image" Target="../media/image9.png"/><Relationship Id="rId9" Type="http://schemas.openxmlformats.org/officeDocument/2006/relationships/hyperlink" Target="https://www.techradar.com/best/best-free-audio-editors" TargetMode="External"/><Relationship Id="rId5" Type="http://schemas.openxmlformats.org/officeDocument/2006/relationships/hyperlink" Target="https://www.demandjump.com/blog/why-is-digital-content-so-important" TargetMode="External"/><Relationship Id="rId6" Type="http://schemas.openxmlformats.org/officeDocument/2006/relationships/hyperlink" Target="https://blog.scoop.it/2022/02/08/5-reasons-why-digital-content-is-going-to-be-the-next-big-thing-in-2022/" TargetMode="External"/><Relationship Id="rId7" Type="http://schemas.openxmlformats.org/officeDocument/2006/relationships/hyperlink" Target="https://bigsea.co/ideas/free-graphic-design-tools/" TargetMode="External"/><Relationship Id="rId8" Type="http://schemas.openxmlformats.org/officeDocument/2006/relationships/hyperlink" Target="https://www.shopify.com/blog/best-free-video-editing-softwar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6.png"/><Relationship Id="rId10" Type="http://schemas.openxmlformats.org/officeDocument/2006/relationships/image" Target="../media/image37.png"/><Relationship Id="rId9" Type="http://schemas.openxmlformats.org/officeDocument/2006/relationships/image" Target="../media/image36.jpg"/><Relationship Id="rId5" Type="http://schemas.openxmlformats.org/officeDocument/2006/relationships/image" Target="../media/image33.jpg"/><Relationship Id="rId6" Type="http://schemas.openxmlformats.org/officeDocument/2006/relationships/image" Target="../media/image31.jpg"/><Relationship Id="rId7" Type="http://schemas.openxmlformats.org/officeDocument/2006/relationships/image" Target="../media/image35.jpg"/><Relationship Id="rId8"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9.png"/><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049754" y="2686449"/>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sz="3600"/>
            </a:br>
            <a:r>
              <a:rPr b="1" lang="en-US" sz="3600"/>
              <a:t>Blended Learning-Kurs</a:t>
            </a:r>
            <a:endParaRPr b="1" sz="3600"/>
          </a:p>
        </p:txBody>
      </p:sp>
      <p:sp>
        <p:nvSpPr>
          <p:cNvPr id="89" name="Google Shape;89;p1"/>
          <p:cNvSpPr txBox="1"/>
          <p:nvPr>
            <p:ph idx="1" type="subTitle"/>
          </p:nvPr>
        </p:nvSpPr>
        <p:spPr>
          <a:xfrm>
            <a:off x="3079803" y="3673350"/>
            <a:ext cx="6454219" cy="1607774"/>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b="1" lang="en-US"/>
              <a:t>Modul 4: Erstellung von DIGITALEN INHALTEN </a:t>
            </a:r>
            <a:endParaRPr/>
          </a:p>
          <a:p>
            <a:pPr indent="0" lvl="0" marL="0" rtl="0" algn="ctr">
              <a:lnSpc>
                <a:spcPct val="90000"/>
              </a:lnSpc>
              <a:spcBef>
                <a:spcPts val="1000"/>
              </a:spcBef>
              <a:spcAft>
                <a:spcPts val="0"/>
              </a:spcAft>
              <a:buClr>
                <a:schemeClr val="dk1"/>
              </a:buClr>
              <a:buSzPts val="2400"/>
              <a:buNone/>
            </a:pPr>
            <a:r>
              <a:rPr b="1" lang="en-US"/>
              <a:t>Sitzung 1</a:t>
            </a:r>
            <a:endParaRPr b="1"/>
          </a:p>
          <a:p>
            <a:pPr indent="0" lvl="0" marL="0" rtl="0" algn="ctr">
              <a:lnSpc>
                <a:spcPct val="90000"/>
              </a:lnSpc>
              <a:spcBef>
                <a:spcPts val="1000"/>
              </a:spcBef>
              <a:spcAft>
                <a:spcPts val="0"/>
              </a:spcAft>
              <a:buClr>
                <a:schemeClr val="dk1"/>
              </a:buClr>
              <a:buSzPts val="2400"/>
              <a:buNone/>
            </a:pPr>
            <a:r>
              <a:rPr lang="en-US"/>
              <a:t>Entwickelt von: Akademie für Unternehmertum, Griechenland</a:t>
            </a:r>
            <a:endParaRPr/>
          </a:p>
        </p:txBody>
      </p:sp>
      <p:pic>
        <p:nvPicPr>
          <p:cNvPr id="90" name="Google Shape;90;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2" name="Google Shape;92;p1"/>
          <p:cNvSpPr txBox="1"/>
          <p:nvPr/>
        </p:nvSpPr>
        <p:spPr>
          <a:xfrm>
            <a:off x="491069" y="6148955"/>
            <a:ext cx="8444971" cy="5770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Calibri"/>
                <a:ea typeface="Calibri"/>
                <a:cs typeface="Calibri"/>
                <a:sym typeface="Calibri"/>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a:p>
        </p:txBody>
      </p:sp>
      <p:sp>
        <p:nvSpPr>
          <p:cNvPr id="93" name="Google Shape;93;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accent1"/>
                </a:solidFill>
                <a:latin typeface="Calibri"/>
                <a:ea typeface="Calibri"/>
                <a:cs typeface="Calibri"/>
                <a:sym typeface="Calibri"/>
              </a:rPr>
              <a:t>Förderung der integrativen Beschäftigung im GLAM-Sektor durch offene Innovation</a:t>
            </a:r>
            <a:endParaRPr b="0" i="0" sz="4000" u="none" cap="none" strike="noStrik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Digitale Archive, Kunstwerke und Bilder</a:t>
            </a:r>
            <a:endParaRPr/>
          </a:p>
        </p:txBody>
      </p:sp>
      <p:sp>
        <p:nvSpPr>
          <p:cNvPr id="187" name="Google Shape;18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Online-Galerien mit Manuskripten, Abbildungen von Kunstwerken, Gemälden, Karten, Büchern und anderen Archivmaterialien. Sie ermöglichen es den Nutzern, Details zu erkunden und zu vergrößern.</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88" name="Google Shape;188;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9" name="Google Shape;189;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online-image-upload-landing-page_23-2148282428.jpg" id="190" name="Google Shape;190;p10"/>
          <p:cNvPicPr preferRelativeResize="0"/>
          <p:nvPr/>
        </p:nvPicPr>
        <p:blipFill rotWithShape="1">
          <a:blip r:embed="rId5">
            <a:alphaModFix/>
          </a:blip>
          <a:srcRect b="8895" l="0" r="0" t="0"/>
          <a:stretch/>
        </p:blipFill>
        <p:spPr>
          <a:xfrm>
            <a:off x="3809999" y="3088341"/>
            <a:ext cx="4686300" cy="28462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Multimedia-Präsentationen</a:t>
            </a:r>
            <a:endParaRPr/>
          </a:p>
        </p:txBody>
      </p:sp>
      <p:sp>
        <p:nvSpPr>
          <p:cNvPr id="197" name="Google Shape;19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Videodokumentationen oder Präsentationen über bestimmte Exponate oder historische Ereignisse, Audioguides oder Podcasts, die Einblicke in Artefakte, Kunstwerke oder historische Zusammenhänge geben.</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98" name="Google Shape;198;p1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9" name="Google Shape;199;p1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BUSINE~1.JPG" id="200" name="Google Shape;200;p11"/>
          <p:cNvPicPr preferRelativeResize="0"/>
          <p:nvPr/>
        </p:nvPicPr>
        <p:blipFill rotWithShape="1">
          <a:blip r:embed="rId5">
            <a:alphaModFix/>
          </a:blip>
          <a:srcRect b="0" l="0" r="0" t="16871"/>
          <a:stretch/>
        </p:blipFill>
        <p:spPr>
          <a:xfrm>
            <a:off x="3647154" y="3550023"/>
            <a:ext cx="4804321" cy="2662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Digitale Ausstellungen</a:t>
            </a:r>
            <a:endParaRPr/>
          </a:p>
        </p:txBody>
      </p:sp>
      <p:sp>
        <p:nvSpPr>
          <p:cNvPr id="207" name="Google Shape;20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Virtuelle Exponate, die Artefakte, Kunstwerke oder historische Dokumente mit interaktiven Funktionen (360-Grad-Ansichten oder Multimedia-Elemente) zeigen, um das Besuchererlebnis zu verbessern.</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08" name="Google Shape;208;p1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9" name="Google Shape;209;p1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10" name="Google Shape;210;p12"/>
          <p:cNvPicPr preferRelativeResize="0"/>
          <p:nvPr/>
        </p:nvPicPr>
        <p:blipFill rotWithShape="1">
          <a:blip r:embed="rId5">
            <a:alphaModFix/>
          </a:blip>
          <a:srcRect b="0" l="0" r="0" t="0"/>
          <a:stretch/>
        </p:blipFill>
        <p:spPr>
          <a:xfrm>
            <a:off x="1584879" y="3612776"/>
            <a:ext cx="8182167" cy="18144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Digitales Geschichtenerzählen</a:t>
            </a:r>
            <a:endParaRPr/>
          </a:p>
        </p:txBody>
      </p:sp>
      <p:sp>
        <p:nvSpPr>
          <p:cNvPr id="217" name="Google Shape;21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Digitale Erzählungen, die die Geschichten hinter bestimmten Artefakten oder Sammlungen vermitteln, Blogbeiträge, Artikel oder Inhalte in sozialen Medien, die interessante Aspekte der Bestände der Institution hervorheben.</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18" name="Google Shape;218;p1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9" name="Google Shape;219;p1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writer-flat-composition-with-view-open-book-with-lamp-ink-well-thought-bubbles-people-vector-illustration_98292-8981.jpg" id="220" name="Google Shape;220;p13"/>
          <p:cNvPicPr preferRelativeResize="0"/>
          <p:nvPr/>
        </p:nvPicPr>
        <p:blipFill rotWithShape="1">
          <a:blip r:embed="rId5">
            <a:alphaModFix/>
          </a:blip>
          <a:srcRect b="0" l="0" r="0" t="0"/>
          <a:stretch/>
        </p:blipFill>
        <p:spPr>
          <a:xfrm>
            <a:off x="3845859" y="3428995"/>
            <a:ext cx="4358243" cy="322345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Pädagogische Ressourcen</a:t>
            </a:r>
            <a:endParaRPr/>
          </a:p>
        </p:txBody>
      </p:sp>
      <p:sp>
        <p:nvSpPr>
          <p:cNvPr id="227" name="Google Shape;22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Online-Kurse oder Webinare zu verschiedenen Themen im Zusammenhang mit der Sammlung der Einrichtung.</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28" name="Google Shape;228;p1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9" name="Google Shape;229;p1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students-with-magnifier-reading-stack-e-books-smartphone-education-app_335657-3300.jpg" id="230" name="Google Shape;230;p14"/>
          <p:cNvPicPr preferRelativeResize="0"/>
          <p:nvPr/>
        </p:nvPicPr>
        <p:blipFill rotWithShape="1">
          <a:blip r:embed="rId5">
            <a:alphaModFix/>
          </a:blip>
          <a:srcRect b="0" l="0" r="0" t="0"/>
          <a:stretch/>
        </p:blipFill>
        <p:spPr>
          <a:xfrm>
            <a:off x="3460377" y="2658035"/>
            <a:ext cx="4955240" cy="33034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Inhalt der sozialen Medien</a:t>
            </a:r>
            <a:endParaRPr/>
          </a:p>
        </p:txBody>
      </p:sp>
      <p:sp>
        <p:nvSpPr>
          <p:cNvPr id="237" name="Google Shape;23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Regelmäßige Aktualisierungen auf Social-Media-Plattformen, um Neuerwerbungen, Blicke hinter die Kulissen oder historische Fakten zu präsentieren.</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38" name="Google Shape;238;p1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39" name="Google Shape;239;p1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digital-lifestyle-concept-illustration_114360-7327.jpg" id="240" name="Google Shape;240;p15"/>
          <p:cNvPicPr preferRelativeResize="0"/>
          <p:nvPr/>
        </p:nvPicPr>
        <p:blipFill rotWithShape="1">
          <a:blip r:embed="rId5">
            <a:alphaModFix/>
          </a:blip>
          <a:srcRect b="0" l="0" r="0" t="0"/>
          <a:stretch/>
        </p:blipFill>
        <p:spPr>
          <a:xfrm>
            <a:off x="4177553" y="2720787"/>
            <a:ext cx="3276600" cy="327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t/>
            </a:r>
            <a:endParaRPr/>
          </a:p>
        </p:txBody>
      </p:sp>
      <p:sp>
        <p:nvSpPr>
          <p:cNvPr id="246" name="Google Shape;246;p16"/>
          <p:cNvSpPr txBox="1"/>
          <p:nvPr>
            <p:ph idx="1" type="body"/>
          </p:nvPr>
        </p:nvSpPr>
        <p:spPr>
          <a:xfrm>
            <a:off x="320500" y="2057400"/>
            <a:ext cx="4451400" cy="3811500"/>
          </a:xfrm>
          <a:prstGeom prst="rect">
            <a:avLst/>
          </a:prstGeom>
          <a:noFill/>
          <a:ln>
            <a:noFill/>
          </a:ln>
        </p:spPr>
        <p:txBody>
          <a:bodyPr anchorCtr="0" anchor="t" bIns="45700" lIns="91425" spcFirstLastPara="1" rIns="91425" wrap="square" tIns="45700">
            <a:normAutofit fontScale="62500" lnSpcReduction="1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Clr>
                <a:schemeClr val="dk1"/>
              </a:buClr>
              <a:buSzPct val="100000"/>
              <a:buNone/>
            </a:pPr>
            <a:r>
              <a:rPr lang="en-US" sz="5200"/>
              <a:t>Tools für die Erstellung digitaler Inhalte</a:t>
            </a:r>
            <a:endParaRPr/>
          </a:p>
          <a:p>
            <a:pPr indent="0" lvl="0" marL="0" rtl="0" algn="ctr">
              <a:lnSpc>
                <a:spcPct val="90000"/>
              </a:lnSpc>
              <a:spcBef>
                <a:spcPts val="1000"/>
              </a:spcBef>
              <a:spcAft>
                <a:spcPts val="0"/>
              </a:spcAft>
              <a:buClr>
                <a:schemeClr val="dk1"/>
              </a:buClr>
              <a:buSzPct val="100000"/>
              <a:buNone/>
            </a:pPr>
            <a:r>
              <a:rPr lang="en-US"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247" name="Google Shape;247;p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8" name="Google Shape;248;p1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49" name="Google Shape;249;p16"/>
          <p:cNvSpPr/>
          <p:nvPr/>
        </p:nvSpPr>
        <p:spPr>
          <a:xfrm>
            <a:off x="1177209" y="4041713"/>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flat-design-rebranding-illustration_23-2149478851.jpg" id="250" name="Google Shape;250;p16"/>
          <p:cNvPicPr preferRelativeResize="0"/>
          <p:nvPr>
            <p:ph idx="2" type="pic"/>
          </p:nvPr>
        </p:nvPicPr>
        <p:blipFill rotWithShape="1">
          <a:blip r:embed="rId5">
            <a:alphaModFix/>
          </a:blip>
          <a:srcRect b="0" l="7785" r="7783" t="0"/>
          <a:stretch/>
        </p:blipFill>
        <p:spPr>
          <a:xfrm>
            <a:off x="5183188" y="987425"/>
            <a:ext cx="6172200" cy="4873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Werkzeuge</a:t>
            </a:r>
            <a:endParaRPr/>
          </a:p>
        </p:txBody>
      </p:sp>
      <p:sp>
        <p:nvSpPr>
          <p:cNvPr id="257" name="Google Shape;257;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Grafisches Design</a:t>
            </a:r>
            <a:endParaRPr/>
          </a:p>
          <a:p>
            <a:pPr indent="-228600" lvl="0" marL="228600" rtl="0" algn="l">
              <a:lnSpc>
                <a:spcPct val="90000"/>
              </a:lnSpc>
              <a:spcBef>
                <a:spcPts val="1000"/>
              </a:spcBef>
              <a:spcAft>
                <a:spcPts val="0"/>
              </a:spcAft>
              <a:buClr>
                <a:schemeClr val="dk1"/>
              </a:buClr>
              <a:buSzPts val="2800"/>
              <a:buChar char="•"/>
            </a:pPr>
            <a:r>
              <a:rPr lang="en-US"/>
              <a:t>Videobearbeitung</a:t>
            </a:r>
            <a:endParaRPr b="0"/>
          </a:p>
          <a:p>
            <a:pPr indent="-228600" lvl="0" marL="228600" rtl="0" algn="l">
              <a:lnSpc>
                <a:spcPct val="90000"/>
              </a:lnSpc>
              <a:spcBef>
                <a:spcPts val="1000"/>
              </a:spcBef>
              <a:spcAft>
                <a:spcPts val="0"/>
              </a:spcAft>
              <a:buClr>
                <a:schemeClr val="dk1"/>
              </a:buClr>
              <a:buSzPts val="2800"/>
              <a:buChar char="•"/>
            </a:pPr>
            <a:r>
              <a:rPr lang="en-US"/>
              <a:t>Audio-Bearbeitung</a:t>
            </a:r>
            <a:endParaRPr/>
          </a:p>
          <a:p>
            <a:pPr indent="-228600" lvl="0" marL="228600" rtl="0" algn="l">
              <a:lnSpc>
                <a:spcPct val="90000"/>
              </a:lnSpc>
              <a:spcBef>
                <a:spcPts val="1000"/>
              </a:spcBef>
              <a:spcAft>
                <a:spcPts val="0"/>
              </a:spcAft>
              <a:buClr>
                <a:schemeClr val="dk1"/>
              </a:buClr>
              <a:buSzPts val="2800"/>
              <a:buChar char="•"/>
            </a:pPr>
            <a:r>
              <a:rPr lang="en-US"/>
              <a:t>Schreiben und Erstellen von Inhalten</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58" name="Google Shape;258;p17"/>
          <p:cNvPicPr preferRelativeResize="0"/>
          <p:nvPr>
            <p:ph idx="2" type="body"/>
          </p:nvPr>
        </p:nvPicPr>
        <p:blipFill rotWithShape="1">
          <a:blip r:embed="rId3">
            <a:alphaModFix/>
          </a:blip>
          <a:srcRect b="6094" l="0" r="0" t="0"/>
          <a:stretch/>
        </p:blipFill>
        <p:spPr>
          <a:xfrm>
            <a:off x="6863778" y="1240834"/>
            <a:ext cx="4351338" cy="4086077"/>
          </a:xfrm>
          <a:prstGeom prst="rect">
            <a:avLst/>
          </a:prstGeom>
          <a:noFill/>
          <a:ln>
            <a:noFill/>
          </a:ln>
        </p:spPr>
      </p:pic>
      <p:pic>
        <p:nvPicPr>
          <p:cNvPr id="259" name="Google Shape;259;p17"/>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260" name="Google Shape;260;p17"/>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Grafikdesign-Tools</a:t>
            </a:r>
            <a:endParaRPr/>
          </a:p>
        </p:txBody>
      </p:sp>
      <p:sp>
        <p:nvSpPr>
          <p:cNvPr id="267" name="Google Shape;26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Canva </a:t>
            </a:r>
            <a:r>
              <a:rPr lang="en-US" u="sng">
                <a:solidFill>
                  <a:schemeClr val="hlink"/>
                </a:solidFill>
                <a:hlinkClick r:id="rId3"/>
              </a:rPr>
              <a:t>(</a:t>
            </a:r>
            <a:r>
              <a:rPr lang="en-US"/>
              <a:t>https://www.canva.com/)</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Piktochart </a:t>
            </a:r>
            <a:r>
              <a:rPr lang="en-US" u="sng">
                <a:solidFill>
                  <a:schemeClr val="hlink"/>
                </a:solidFill>
                <a:hlinkClick r:id="rId4"/>
              </a:rPr>
              <a:t>(</a:t>
            </a:r>
            <a:r>
              <a:rPr lang="en-US"/>
              <a:t>https://piktochart.com/)</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68" name="Google Shape;268;p18"/>
          <p:cNvPicPr preferRelativeResize="0"/>
          <p:nvPr/>
        </p:nvPicPr>
        <p:blipFill rotWithShape="1">
          <a:blip r:embed="rId5">
            <a:alphaModFix/>
          </a:blip>
          <a:srcRect b="0" l="0" r="0" t="0"/>
          <a:stretch/>
        </p:blipFill>
        <p:spPr>
          <a:xfrm>
            <a:off x="320512" y="5585931"/>
            <a:ext cx="1182064" cy="1182064"/>
          </a:xfrm>
          <a:prstGeom prst="rect">
            <a:avLst/>
          </a:prstGeom>
          <a:noFill/>
          <a:ln>
            <a:noFill/>
          </a:ln>
        </p:spPr>
      </p:pic>
      <p:pic>
        <p:nvPicPr>
          <p:cNvPr id="269" name="Google Shape;269;p18"/>
          <p:cNvPicPr preferRelativeResize="0"/>
          <p:nvPr/>
        </p:nvPicPr>
        <p:blipFill rotWithShape="1">
          <a:blip r:embed="rId6">
            <a:alphaModFix/>
          </a:blip>
          <a:srcRect b="0" l="0" r="0" t="0"/>
          <a:stretch/>
        </p:blipFill>
        <p:spPr>
          <a:xfrm>
            <a:off x="9498964" y="6062785"/>
            <a:ext cx="2372524" cy="498230"/>
          </a:xfrm>
          <a:prstGeom prst="rect">
            <a:avLst/>
          </a:prstGeom>
          <a:noFill/>
          <a:ln>
            <a:noFill/>
          </a:ln>
        </p:spPr>
      </p:pic>
      <p:pic>
        <p:nvPicPr>
          <p:cNvPr descr="canva logo.png" id="270" name="Google Shape;270;p18"/>
          <p:cNvPicPr preferRelativeResize="0"/>
          <p:nvPr/>
        </p:nvPicPr>
        <p:blipFill rotWithShape="1">
          <a:blip r:embed="rId7">
            <a:alphaModFix/>
          </a:blip>
          <a:srcRect b="0" l="0" r="0" t="0"/>
          <a:stretch/>
        </p:blipFill>
        <p:spPr>
          <a:xfrm>
            <a:off x="6800849" y="1577787"/>
            <a:ext cx="1692889" cy="948018"/>
          </a:xfrm>
          <a:prstGeom prst="rect">
            <a:avLst/>
          </a:prstGeom>
          <a:noFill/>
          <a:ln>
            <a:noFill/>
          </a:ln>
        </p:spPr>
      </p:pic>
      <p:pic>
        <p:nvPicPr>
          <p:cNvPr descr="Piktochart logo.png" id="271" name="Google Shape;271;p18"/>
          <p:cNvPicPr preferRelativeResize="0"/>
          <p:nvPr/>
        </p:nvPicPr>
        <p:blipFill rotWithShape="1">
          <a:blip r:embed="rId8">
            <a:alphaModFix/>
          </a:blip>
          <a:srcRect b="0" l="0" r="0" t="0"/>
          <a:stretch/>
        </p:blipFill>
        <p:spPr>
          <a:xfrm>
            <a:off x="6844552" y="3316941"/>
            <a:ext cx="1389809" cy="13898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Werkzeuge für die Videobearbeitung</a:t>
            </a:r>
            <a:endParaRPr/>
          </a:p>
        </p:txBody>
      </p:sp>
      <p:sp>
        <p:nvSpPr>
          <p:cNvPr id="278" name="Google Shape;278;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iMovie </a:t>
            </a:r>
            <a:r>
              <a:rPr lang="en-US" u="sng">
                <a:solidFill>
                  <a:schemeClr val="hlink"/>
                </a:solidFill>
                <a:hlinkClick r:id="rId3"/>
              </a:rPr>
              <a:t>(</a:t>
            </a:r>
            <a:r>
              <a:rPr lang="en-US"/>
              <a:t>https://imovie-app.com/)</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 DaVinci Resolve </a:t>
            </a:r>
            <a:r>
              <a:rPr lang="en-US" u="sng">
                <a:solidFill>
                  <a:schemeClr val="hlink"/>
                </a:solidFill>
                <a:hlinkClick r:id="rId4"/>
              </a:rPr>
              <a:t>(</a:t>
            </a:r>
            <a:r>
              <a:rPr lang="en-US"/>
              <a:t>https://www.blackmagicdesign.com/products/davinciresolve)</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79" name="Google Shape;279;p19"/>
          <p:cNvPicPr preferRelativeResize="0"/>
          <p:nvPr/>
        </p:nvPicPr>
        <p:blipFill rotWithShape="1">
          <a:blip r:embed="rId5">
            <a:alphaModFix/>
          </a:blip>
          <a:srcRect b="0" l="0" r="0" t="0"/>
          <a:stretch/>
        </p:blipFill>
        <p:spPr>
          <a:xfrm>
            <a:off x="320512" y="5585931"/>
            <a:ext cx="1182064" cy="1182064"/>
          </a:xfrm>
          <a:prstGeom prst="rect">
            <a:avLst/>
          </a:prstGeom>
          <a:noFill/>
          <a:ln>
            <a:noFill/>
          </a:ln>
        </p:spPr>
      </p:pic>
      <p:pic>
        <p:nvPicPr>
          <p:cNvPr id="280" name="Google Shape;280;p19"/>
          <p:cNvPicPr preferRelativeResize="0"/>
          <p:nvPr/>
        </p:nvPicPr>
        <p:blipFill rotWithShape="1">
          <a:blip r:embed="rId6">
            <a:alphaModFix/>
          </a:blip>
          <a:srcRect b="0" l="0" r="0" t="0"/>
          <a:stretch/>
        </p:blipFill>
        <p:spPr>
          <a:xfrm>
            <a:off x="9498964" y="6062785"/>
            <a:ext cx="2372524" cy="498230"/>
          </a:xfrm>
          <a:prstGeom prst="rect">
            <a:avLst/>
          </a:prstGeom>
          <a:noFill/>
          <a:ln>
            <a:noFill/>
          </a:ln>
        </p:spPr>
      </p:pic>
      <p:pic>
        <p:nvPicPr>
          <p:cNvPr descr="imovie logo.jpg" id="281" name="Google Shape;281;p19"/>
          <p:cNvPicPr preferRelativeResize="0"/>
          <p:nvPr/>
        </p:nvPicPr>
        <p:blipFill rotWithShape="1">
          <a:blip r:embed="rId7">
            <a:alphaModFix/>
          </a:blip>
          <a:srcRect b="0" l="0" r="0" t="0"/>
          <a:stretch/>
        </p:blipFill>
        <p:spPr>
          <a:xfrm>
            <a:off x="6709802" y="1452002"/>
            <a:ext cx="1255339" cy="1255339"/>
          </a:xfrm>
          <a:prstGeom prst="rect">
            <a:avLst/>
          </a:prstGeom>
          <a:noFill/>
          <a:ln>
            <a:noFill/>
          </a:ln>
        </p:spPr>
      </p:pic>
      <p:pic>
        <p:nvPicPr>
          <p:cNvPr descr="davinci-resolve-logo-hero.jpg" id="282" name="Google Shape;282;p19"/>
          <p:cNvPicPr preferRelativeResize="0"/>
          <p:nvPr/>
        </p:nvPicPr>
        <p:blipFill rotWithShape="1">
          <a:blip r:embed="rId8">
            <a:alphaModFix/>
          </a:blip>
          <a:srcRect b="0" l="0" r="0" t="0"/>
          <a:stretch/>
        </p:blipFill>
        <p:spPr>
          <a:xfrm>
            <a:off x="10210799" y="3293512"/>
            <a:ext cx="1725146" cy="12048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idx="1" type="body"/>
          </p:nvPr>
        </p:nvSpPr>
        <p:spPr>
          <a:xfrm>
            <a:off x="839787" y="668337"/>
            <a:ext cx="5157787" cy="5854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0" lang="en-US" sz="2800">
                <a:solidFill>
                  <a:schemeClr val="accent1"/>
                </a:solidFill>
              </a:rPr>
              <a:t>Ziele der Sitzung:</a:t>
            </a:r>
            <a:endParaRPr sz="2800"/>
          </a:p>
        </p:txBody>
      </p:sp>
      <p:sp>
        <p:nvSpPr>
          <p:cNvPr id="102" name="Google Shape;102;p2"/>
          <p:cNvSpPr txBox="1"/>
          <p:nvPr>
            <p:ph idx="2" type="body"/>
          </p:nvPr>
        </p:nvSpPr>
        <p:spPr>
          <a:xfrm>
            <a:off x="839788" y="1338606"/>
            <a:ext cx="5157787" cy="48510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die Definition und Bedeutung der Erstellung digitaler Inhalte für GLAM-Fachleute zu verstehen</a:t>
            </a:r>
            <a:endParaRPr/>
          </a:p>
          <a:p>
            <a:pPr indent="-228600" lvl="0" marL="228600" rtl="0" algn="l">
              <a:lnSpc>
                <a:spcPct val="90000"/>
              </a:lnSpc>
              <a:spcBef>
                <a:spcPts val="1000"/>
              </a:spcBef>
              <a:spcAft>
                <a:spcPts val="0"/>
              </a:spcAft>
              <a:buClr>
                <a:schemeClr val="dk1"/>
              </a:buClr>
              <a:buSzPts val="2800"/>
              <a:buChar char="•"/>
            </a:pPr>
            <a:r>
              <a:rPr lang="en-US"/>
              <a:t>Erkundung der verschiedenen Arten von digitalen Inhalten für den GLAM-Sektor</a:t>
            </a:r>
            <a:endParaRPr/>
          </a:p>
          <a:p>
            <a:pPr indent="-228600" lvl="0" marL="228600" rtl="0" algn="l">
              <a:lnSpc>
                <a:spcPct val="90000"/>
              </a:lnSpc>
              <a:spcBef>
                <a:spcPts val="1000"/>
              </a:spcBef>
              <a:spcAft>
                <a:spcPts val="0"/>
              </a:spcAft>
              <a:buClr>
                <a:schemeClr val="dk1"/>
              </a:buClr>
              <a:buSzPts val="2800"/>
              <a:buChar char="•"/>
            </a:pPr>
            <a:r>
              <a:rPr lang="en-US"/>
              <a:t>Einführung in die für die Erstellung digitaler Inhalte erforderlichen Tools</a:t>
            </a:r>
            <a:endParaRPr/>
          </a:p>
        </p:txBody>
      </p:sp>
      <p:sp>
        <p:nvSpPr>
          <p:cNvPr id="103" name="Google Shape;103;p2"/>
          <p:cNvSpPr txBox="1"/>
          <p:nvPr>
            <p:ph idx="4" type="body"/>
          </p:nvPr>
        </p:nvSpPr>
        <p:spPr>
          <a:xfrm>
            <a:off x="6172200" y="1338606"/>
            <a:ext cx="5183188" cy="485105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Definition der Erstellung digitaler Inhalte</a:t>
            </a:r>
            <a:endParaRPr/>
          </a:p>
          <a:p>
            <a:pPr indent="-228600" lvl="0" marL="228600" rtl="0" algn="l">
              <a:lnSpc>
                <a:spcPct val="90000"/>
              </a:lnSpc>
              <a:spcBef>
                <a:spcPts val="1000"/>
              </a:spcBef>
              <a:spcAft>
                <a:spcPts val="0"/>
              </a:spcAft>
              <a:buClr>
                <a:schemeClr val="dk1"/>
              </a:buClr>
              <a:buSzPts val="2800"/>
              <a:buChar char="•"/>
            </a:pPr>
            <a:r>
              <a:rPr lang="en-US"/>
              <a:t>Identifizierung verschiedener Arten von digitalen Inhalten für den GLAM-Sektor</a:t>
            </a:r>
            <a:endParaRPr/>
          </a:p>
          <a:p>
            <a:pPr indent="-228600" lvl="0" marL="228600" rtl="0" algn="l">
              <a:lnSpc>
                <a:spcPct val="90000"/>
              </a:lnSpc>
              <a:spcBef>
                <a:spcPts val="1000"/>
              </a:spcBef>
              <a:spcAft>
                <a:spcPts val="0"/>
              </a:spcAft>
              <a:buClr>
                <a:schemeClr val="dk1"/>
              </a:buClr>
              <a:buSzPts val="2800"/>
              <a:buChar char="•"/>
            </a:pPr>
            <a:r>
              <a:rPr lang="en-US"/>
              <a:t>Vertraut sein mit Tools für die Erstellung digitaler Inhalte</a:t>
            </a:r>
            <a:endParaRPr/>
          </a:p>
        </p:txBody>
      </p:sp>
      <p:pic>
        <p:nvPicPr>
          <p:cNvPr id="104" name="Google Shape;104;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6" name="Google Shape;106;p2"/>
          <p:cNvSpPr txBox="1"/>
          <p:nvPr/>
        </p:nvSpPr>
        <p:spPr>
          <a:xfrm>
            <a:off x="6172200" y="668337"/>
            <a:ext cx="5157787" cy="5854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2800"/>
              <a:buFont typeface="Arial"/>
              <a:buNone/>
            </a:pPr>
            <a:r>
              <a:rPr b="0" i="0" lang="en-US" sz="2800" u="none" cap="none" strike="noStrike">
                <a:solidFill>
                  <a:schemeClr val="accent1"/>
                </a:solidFill>
                <a:latin typeface="Calibri"/>
                <a:ea typeface="Calibri"/>
                <a:cs typeface="Calibri"/>
                <a:sym typeface="Calibri"/>
              </a:rPr>
              <a:t>Lernergebnisse:</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Werkzeuge zur Audiobearbeitung</a:t>
            </a:r>
            <a:endParaRPr/>
          </a:p>
        </p:txBody>
      </p:sp>
      <p:sp>
        <p:nvSpPr>
          <p:cNvPr id="289" name="Google Shape;289;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Audacity </a:t>
            </a:r>
            <a:r>
              <a:rPr lang="en-US" u="sng">
                <a:solidFill>
                  <a:schemeClr val="hlink"/>
                </a:solidFill>
                <a:hlinkClick r:id="rId3"/>
              </a:rPr>
              <a:t>(</a:t>
            </a:r>
            <a:r>
              <a:rPr lang="en-US"/>
              <a:t>https://www.audacityteam.org/)</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 Audiotool </a:t>
            </a:r>
            <a:r>
              <a:rPr lang="en-US" u="sng">
                <a:solidFill>
                  <a:schemeClr val="hlink"/>
                </a:solidFill>
                <a:hlinkClick r:id="rId4"/>
              </a:rPr>
              <a:t>(</a:t>
            </a:r>
            <a:r>
              <a:rPr lang="en-US"/>
              <a:t>https://www.audiotool.com/)</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90" name="Google Shape;290;p20"/>
          <p:cNvPicPr preferRelativeResize="0"/>
          <p:nvPr/>
        </p:nvPicPr>
        <p:blipFill rotWithShape="1">
          <a:blip r:embed="rId5">
            <a:alphaModFix/>
          </a:blip>
          <a:srcRect b="0" l="0" r="0" t="0"/>
          <a:stretch/>
        </p:blipFill>
        <p:spPr>
          <a:xfrm>
            <a:off x="320512" y="5585931"/>
            <a:ext cx="1182064" cy="1182064"/>
          </a:xfrm>
          <a:prstGeom prst="rect">
            <a:avLst/>
          </a:prstGeom>
          <a:noFill/>
          <a:ln>
            <a:noFill/>
          </a:ln>
        </p:spPr>
      </p:pic>
      <p:pic>
        <p:nvPicPr>
          <p:cNvPr id="291" name="Google Shape;291;p20"/>
          <p:cNvPicPr preferRelativeResize="0"/>
          <p:nvPr/>
        </p:nvPicPr>
        <p:blipFill rotWithShape="1">
          <a:blip r:embed="rId6">
            <a:alphaModFix/>
          </a:blip>
          <a:srcRect b="0" l="0" r="0" t="0"/>
          <a:stretch/>
        </p:blipFill>
        <p:spPr>
          <a:xfrm>
            <a:off x="9498964" y="6062785"/>
            <a:ext cx="2372524" cy="498230"/>
          </a:xfrm>
          <a:prstGeom prst="rect">
            <a:avLst/>
          </a:prstGeom>
          <a:noFill/>
          <a:ln>
            <a:noFill/>
          </a:ln>
        </p:spPr>
      </p:pic>
      <p:pic>
        <p:nvPicPr>
          <p:cNvPr descr="audacity logo.jpg" id="292" name="Google Shape;292;p20"/>
          <p:cNvPicPr preferRelativeResize="0"/>
          <p:nvPr/>
        </p:nvPicPr>
        <p:blipFill rotWithShape="1">
          <a:blip r:embed="rId7">
            <a:alphaModFix/>
          </a:blip>
          <a:srcRect b="0" l="0" r="0" t="0"/>
          <a:stretch/>
        </p:blipFill>
        <p:spPr>
          <a:xfrm>
            <a:off x="7965140" y="1335741"/>
            <a:ext cx="1219200" cy="1219200"/>
          </a:xfrm>
          <a:prstGeom prst="rect">
            <a:avLst/>
          </a:prstGeom>
          <a:noFill/>
          <a:ln>
            <a:noFill/>
          </a:ln>
        </p:spPr>
      </p:pic>
      <p:pic>
        <p:nvPicPr>
          <p:cNvPr descr="audiotool logo.jpg" id="293" name="Google Shape;293;p20"/>
          <p:cNvPicPr preferRelativeResize="0"/>
          <p:nvPr/>
        </p:nvPicPr>
        <p:blipFill rotWithShape="1">
          <a:blip r:embed="rId8">
            <a:alphaModFix/>
          </a:blip>
          <a:srcRect b="0" l="0" r="0" t="0"/>
          <a:stretch/>
        </p:blipFill>
        <p:spPr>
          <a:xfrm>
            <a:off x="7767917" y="2680445"/>
            <a:ext cx="1647265" cy="16472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Tools zum Schreiben und Erstellen von Inhalten</a:t>
            </a:r>
            <a:endParaRPr/>
          </a:p>
        </p:txBody>
      </p:sp>
      <p:sp>
        <p:nvSpPr>
          <p:cNvPr id="300" name="Google Shape;300;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Microsoft Word </a:t>
            </a:r>
            <a:r>
              <a:rPr lang="en-US" u="sng">
                <a:solidFill>
                  <a:schemeClr val="hlink"/>
                </a:solidFill>
                <a:hlinkClick r:id="rId3"/>
              </a:rPr>
              <a:t>(https://www.microsoft.com/en-us/microsoft-365/p/microsoft-365-personal/cfq7ttc0k5bf?activetab=pivot:overviewtab</a:t>
            </a:r>
            <a:endParaRPr/>
          </a:p>
          <a:p>
            <a:pPr indent="-2286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Google Docs </a:t>
            </a:r>
            <a:r>
              <a:rPr lang="en-US" u="sng">
                <a:solidFill>
                  <a:schemeClr val="hlink"/>
                </a:solidFill>
                <a:hlinkClick r:id="rId4"/>
              </a:rPr>
              <a:t>(</a:t>
            </a:r>
            <a:r>
              <a:rPr lang="en-US"/>
              <a:t>https://www.google.com/docs/about/)</a:t>
            </a:r>
            <a:endParaRPr/>
          </a:p>
          <a:p>
            <a:pPr indent="-2286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 Grammarly </a:t>
            </a:r>
            <a:r>
              <a:rPr lang="en-US" u="sng">
                <a:solidFill>
                  <a:schemeClr val="hlink"/>
                </a:solidFill>
                <a:hlinkClick r:id="rId5"/>
              </a:rPr>
              <a:t>(</a:t>
            </a:r>
            <a:r>
              <a:rPr lang="en-US"/>
              <a:t>https://app.grammarly.com/)</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301" name="Google Shape;301;p21"/>
          <p:cNvPicPr preferRelativeResize="0"/>
          <p:nvPr/>
        </p:nvPicPr>
        <p:blipFill rotWithShape="1">
          <a:blip r:embed="rId6">
            <a:alphaModFix/>
          </a:blip>
          <a:srcRect b="0" l="0" r="0" t="0"/>
          <a:stretch/>
        </p:blipFill>
        <p:spPr>
          <a:xfrm>
            <a:off x="320512" y="5585931"/>
            <a:ext cx="1182064" cy="1182064"/>
          </a:xfrm>
          <a:prstGeom prst="rect">
            <a:avLst/>
          </a:prstGeom>
          <a:noFill/>
          <a:ln>
            <a:noFill/>
          </a:ln>
        </p:spPr>
      </p:pic>
      <p:pic>
        <p:nvPicPr>
          <p:cNvPr id="302" name="Google Shape;302;p21"/>
          <p:cNvPicPr preferRelativeResize="0"/>
          <p:nvPr/>
        </p:nvPicPr>
        <p:blipFill rotWithShape="1">
          <a:blip r:embed="rId7">
            <a:alphaModFix/>
          </a:blip>
          <a:srcRect b="0" l="0" r="0" t="0"/>
          <a:stretch/>
        </p:blipFill>
        <p:spPr>
          <a:xfrm>
            <a:off x="9498964" y="6062785"/>
            <a:ext cx="2372524" cy="498230"/>
          </a:xfrm>
          <a:prstGeom prst="rect">
            <a:avLst/>
          </a:prstGeom>
          <a:noFill/>
          <a:ln>
            <a:noFill/>
          </a:ln>
        </p:spPr>
      </p:pic>
      <p:pic>
        <p:nvPicPr>
          <p:cNvPr descr="grammarly logo.png" id="303" name="Google Shape;303;p21"/>
          <p:cNvPicPr preferRelativeResize="0"/>
          <p:nvPr/>
        </p:nvPicPr>
        <p:blipFill rotWithShape="1">
          <a:blip r:embed="rId8">
            <a:alphaModFix/>
          </a:blip>
          <a:srcRect b="0" l="0" r="0" t="0"/>
          <a:stretch/>
        </p:blipFill>
        <p:spPr>
          <a:xfrm>
            <a:off x="7593105" y="4466664"/>
            <a:ext cx="992841" cy="992841"/>
          </a:xfrm>
          <a:prstGeom prst="rect">
            <a:avLst/>
          </a:prstGeom>
          <a:noFill/>
          <a:ln>
            <a:noFill/>
          </a:ln>
        </p:spPr>
      </p:pic>
      <p:pic>
        <p:nvPicPr>
          <p:cNvPr descr="google docs.png" id="304" name="Google Shape;304;p21"/>
          <p:cNvPicPr preferRelativeResize="0"/>
          <p:nvPr/>
        </p:nvPicPr>
        <p:blipFill rotWithShape="1">
          <a:blip r:embed="rId9">
            <a:alphaModFix/>
          </a:blip>
          <a:srcRect b="0" l="0" r="0" t="0"/>
          <a:stretch/>
        </p:blipFill>
        <p:spPr>
          <a:xfrm>
            <a:off x="9036422" y="3227014"/>
            <a:ext cx="1308847" cy="1314690"/>
          </a:xfrm>
          <a:prstGeom prst="rect">
            <a:avLst/>
          </a:prstGeom>
          <a:noFill/>
          <a:ln>
            <a:noFill/>
          </a:ln>
        </p:spPr>
      </p:pic>
      <p:pic>
        <p:nvPicPr>
          <p:cNvPr descr="microsoft word.jpg" id="305" name="Google Shape;305;p21"/>
          <p:cNvPicPr preferRelativeResize="0"/>
          <p:nvPr/>
        </p:nvPicPr>
        <p:blipFill rotWithShape="1">
          <a:blip r:embed="rId10">
            <a:alphaModFix/>
          </a:blip>
          <a:srcRect b="0" l="0" r="0" t="0"/>
          <a:stretch/>
        </p:blipFill>
        <p:spPr>
          <a:xfrm>
            <a:off x="10385332" y="1846450"/>
            <a:ext cx="1313610" cy="13136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b="0" i="1" lang="en-US" sz="4400">
                <a:solidFill>
                  <a:schemeClr val="accent1"/>
                </a:solidFill>
              </a:rPr>
              <a:t>Referenzen</a:t>
            </a:r>
            <a:br>
              <a:rPr lang="en-US" sz="4400"/>
            </a:br>
            <a:endParaRPr/>
          </a:p>
        </p:txBody>
      </p:sp>
      <p:sp>
        <p:nvSpPr>
          <p:cNvPr id="311" name="Google Shape;311;p22"/>
          <p:cNvSpPr txBox="1"/>
          <p:nvPr>
            <p:ph idx="1" type="body"/>
          </p:nvPr>
        </p:nvSpPr>
        <p:spPr>
          <a:xfrm>
            <a:off x="838200" y="1559811"/>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1800"/>
              <a:buChar char="•"/>
            </a:pPr>
            <a:r>
              <a:rPr lang="en-US" sz="1800"/>
              <a:t>Ong, S. Q. (2023, 28. Juni). </a:t>
            </a:r>
            <a:r>
              <a:rPr i="1" lang="en-US" sz="1800"/>
              <a:t>Erstellung digitaler Inhalte: What It Is &amp; How to Do It Successfully</a:t>
            </a:r>
            <a:r>
              <a:rPr lang="en-US" sz="1800"/>
              <a:t>. SEO Blog von Ahrefs. </a:t>
            </a:r>
            <a:r>
              <a:rPr lang="en-US" sz="1800" u="sng">
                <a:solidFill>
                  <a:schemeClr val="hlink"/>
                </a:solidFill>
                <a:hlinkClick r:id="rId3"/>
              </a:rPr>
              <a:t>https://ahrefs.com/blog/digital-content-creation/</a:t>
            </a:r>
            <a:endParaRPr sz="1800"/>
          </a:p>
          <a:p>
            <a:pPr indent="-228600" lvl="0" marL="228600" rtl="0" algn="l">
              <a:lnSpc>
                <a:spcPct val="90000"/>
              </a:lnSpc>
              <a:spcBef>
                <a:spcPts val="1000"/>
              </a:spcBef>
              <a:spcAft>
                <a:spcPts val="0"/>
              </a:spcAft>
              <a:buClr>
                <a:schemeClr val="dk1"/>
              </a:buClr>
              <a:buSzPts val="1800"/>
              <a:buChar char="•"/>
            </a:pPr>
            <a:r>
              <a:rPr lang="en-US" sz="1800"/>
              <a:t>Lyons, K. (2023, 1. Februar). </a:t>
            </a:r>
            <a:r>
              <a:rPr i="1" lang="en-US" sz="1800"/>
              <a:t>Erstellung digitaler Inhalte: Was sie ist und wie man sie meistert</a:t>
            </a:r>
            <a:r>
              <a:rPr lang="en-US" sz="1800"/>
              <a:t>. Semrush Blog. </a:t>
            </a:r>
            <a:r>
              <a:rPr lang="en-US" sz="1800" u="sng">
                <a:solidFill>
                  <a:schemeClr val="hlink"/>
                </a:solidFill>
                <a:hlinkClick r:id="rId4"/>
              </a:rPr>
              <a:t>https://www.semrush.com/blog/digital-content-creation/</a:t>
            </a:r>
            <a:endParaRPr sz="1800"/>
          </a:p>
          <a:p>
            <a:pPr indent="-228600" lvl="0" marL="228600" rtl="0" algn="l">
              <a:lnSpc>
                <a:spcPct val="90000"/>
              </a:lnSpc>
              <a:spcBef>
                <a:spcPts val="1000"/>
              </a:spcBef>
              <a:spcAft>
                <a:spcPts val="0"/>
              </a:spcAft>
              <a:buClr>
                <a:schemeClr val="dk1"/>
              </a:buClr>
              <a:buSzPts val="1800"/>
              <a:buChar char="•"/>
            </a:pPr>
            <a:r>
              <a:rPr lang="en-US" sz="1800"/>
              <a:t>Peckham, A. (2022, Juli 11). Warum sind digitale Inhalte so wichtig? </a:t>
            </a:r>
            <a:r>
              <a:rPr i="1" lang="en-US" sz="1800"/>
              <a:t>DemandJump. </a:t>
            </a:r>
            <a:r>
              <a:rPr lang="en-US" sz="1800" u="sng">
                <a:solidFill>
                  <a:schemeClr val="hlink"/>
                </a:solidFill>
                <a:hlinkClick r:id="rId5"/>
              </a:rPr>
              <a:t>https://www.demandjump.com/blog/why-is-digital-content-so-important</a:t>
            </a:r>
            <a:endParaRPr sz="1800"/>
          </a:p>
          <a:p>
            <a:pPr indent="-228600" lvl="0" marL="228600" rtl="0" algn="l">
              <a:lnSpc>
                <a:spcPct val="90000"/>
              </a:lnSpc>
              <a:spcBef>
                <a:spcPts val="1000"/>
              </a:spcBef>
              <a:spcAft>
                <a:spcPts val="0"/>
              </a:spcAft>
              <a:buClr>
                <a:schemeClr val="dk1"/>
              </a:buClr>
              <a:buSzPts val="1800"/>
              <a:buChar char="•"/>
            </a:pPr>
            <a:r>
              <a:rPr lang="en-US" sz="1800"/>
              <a:t>Greene, L. (2022, Januar 21). </a:t>
            </a:r>
            <a:r>
              <a:rPr i="1" lang="en-US" sz="1800"/>
              <a:t>5 Gründe, warum digitale Inhalte das nächste große Ding im Jahr 2022 sein werden - Scoop.it Blog</a:t>
            </a:r>
            <a:r>
              <a:rPr lang="en-US" sz="1800"/>
              <a:t>. Scoop.it Blog. </a:t>
            </a:r>
            <a:r>
              <a:rPr lang="en-US" sz="1800" u="sng">
                <a:solidFill>
                  <a:schemeClr val="hlink"/>
                </a:solidFill>
                <a:hlinkClick r:id="rId6"/>
              </a:rPr>
              <a:t>https://blog.scoop.it/2022/02/08/5-reasons-why-digital-content-is-going-to-be-the-next-big-thing-in-2022/</a:t>
            </a:r>
            <a:endParaRPr sz="1800"/>
          </a:p>
          <a:p>
            <a:pPr indent="-228600" lvl="0" marL="228600" rtl="0" algn="l">
              <a:lnSpc>
                <a:spcPct val="90000"/>
              </a:lnSpc>
              <a:spcBef>
                <a:spcPts val="1000"/>
              </a:spcBef>
              <a:spcAft>
                <a:spcPts val="0"/>
              </a:spcAft>
              <a:buClr>
                <a:schemeClr val="dk1"/>
              </a:buClr>
              <a:buSzPts val="1800"/>
              <a:buChar char="•"/>
            </a:pPr>
            <a:r>
              <a:rPr lang="en-US" sz="1800"/>
              <a:t>Graham, A. (2023, Oktober 25). </a:t>
            </a:r>
            <a:r>
              <a:rPr i="1" lang="en-US" sz="1800"/>
              <a:t>Kostenlose Grafikdesignsoftware für Anfänger</a:t>
            </a:r>
            <a:r>
              <a:rPr lang="en-US" sz="1800"/>
              <a:t>. Big Sea. </a:t>
            </a:r>
            <a:r>
              <a:rPr lang="en-US" sz="1800" u="sng">
                <a:solidFill>
                  <a:schemeClr val="hlink"/>
                </a:solidFill>
                <a:hlinkClick r:id="rId7"/>
              </a:rPr>
              <a:t>https://bigsea.co/ideas/free-graphic-design-tools/</a:t>
            </a:r>
            <a:endParaRPr sz="1800"/>
          </a:p>
          <a:p>
            <a:pPr indent="-228600" lvl="0" marL="228600" rtl="0" algn="l">
              <a:lnSpc>
                <a:spcPct val="90000"/>
              </a:lnSpc>
              <a:spcBef>
                <a:spcPts val="1000"/>
              </a:spcBef>
              <a:spcAft>
                <a:spcPts val="0"/>
              </a:spcAft>
              <a:buClr>
                <a:schemeClr val="dk1"/>
              </a:buClr>
              <a:buSzPts val="1800"/>
              <a:buChar char="•"/>
            </a:pPr>
            <a:r>
              <a:rPr i="1" lang="en-US" sz="1800"/>
              <a:t>15 beste kostenlose Videobearbeitungssoftware für 2024</a:t>
            </a:r>
            <a:r>
              <a:rPr lang="en-US" sz="1800"/>
              <a:t>. (2023, 2. November). Shopify. </a:t>
            </a:r>
            <a:r>
              <a:rPr lang="en-US" sz="1800" u="sng">
                <a:solidFill>
                  <a:schemeClr val="hlink"/>
                </a:solidFill>
                <a:hlinkClick r:id="rId8"/>
              </a:rPr>
              <a:t>https://www.shopify.com/blog/best-free-video-editing-software</a:t>
            </a:r>
            <a:endParaRPr sz="1800"/>
          </a:p>
          <a:p>
            <a:pPr indent="-228600" lvl="0" marL="228600" rtl="0" algn="l">
              <a:lnSpc>
                <a:spcPct val="90000"/>
              </a:lnSpc>
              <a:spcBef>
                <a:spcPts val="1000"/>
              </a:spcBef>
              <a:spcAft>
                <a:spcPts val="0"/>
              </a:spcAft>
              <a:buClr>
                <a:schemeClr val="dk1"/>
              </a:buClr>
              <a:buSzPts val="1800"/>
              <a:buChar char="•"/>
            </a:pPr>
            <a:r>
              <a:rPr lang="en-US" sz="1800"/>
              <a:t>Clark, S. (2023, November 13). </a:t>
            </a:r>
            <a:r>
              <a:rPr i="1" lang="en-US" sz="1800"/>
              <a:t>Der beste kostenlose Audio-Editor im Jahr 2024: Erstellen und mischen Sie Audio-Inhalte zum Nulltarif</a:t>
            </a:r>
            <a:r>
              <a:rPr lang="en-US" sz="1800"/>
              <a:t>. TechRadar. </a:t>
            </a:r>
            <a:r>
              <a:rPr lang="en-US" sz="1800" u="sng">
                <a:solidFill>
                  <a:schemeClr val="hlink"/>
                </a:solidFill>
                <a:hlinkClick r:id="rId9"/>
              </a:rPr>
              <a:t>https://www.techradar.com/best/best-free-audio-editors</a:t>
            </a:r>
            <a:endParaRPr sz="1800"/>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312" name="Google Shape;312;p22"/>
          <p:cNvPicPr preferRelativeResize="0"/>
          <p:nvPr/>
        </p:nvPicPr>
        <p:blipFill rotWithShape="1">
          <a:blip r:embed="rId10">
            <a:alphaModFix/>
          </a:blip>
          <a:srcRect b="0" l="0" r="0" t="0"/>
          <a:stretch/>
        </p:blipFill>
        <p:spPr>
          <a:xfrm>
            <a:off x="320512" y="5585931"/>
            <a:ext cx="1182064" cy="1182064"/>
          </a:xfrm>
          <a:prstGeom prst="rect">
            <a:avLst/>
          </a:prstGeom>
          <a:noFill/>
          <a:ln>
            <a:noFill/>
          </a:ln>
        </p:spPr>
      </p:pic>
      <p:pic>
        <p:nvPicPr>
          <p:cNvPr id="313" name="Google Shape;313;p22"/>
          <p:cNvPicPr preferRelativeResize="0"/>
          <p:nvPr/>
        </p:nvPicPr>
        <p:blipFill rotWithShape="1">
          <a:blip r:embed="rId11">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23"/>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319" name="Google Shape;319;p23"/>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320" name="Google Shape;320;p23"/>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23"/>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p23"/>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accent1"/>
                </a:solidFill>
                <a:latin typeface="Calibri"/>
                <a:ea typeface="Calibri"/>
                <a:cs typeface="Calibri"/>
                <a:sym typeface="Calibri"/>
              </a:rPr>
              <a:t>Förderung der integrativen Beschäftigung im GLAM-Sektor durch offene Innovation</a:t>
            </a:r>
            <a:endParaRPr b="0" i="0" sz="4000" u="none" cap="none" strike="noStrike">
              <a:solidFill>
                <a:schemeClr val="accent1"/>
              </a:solidFill>
              <a:latin typeface="Calibri"/>
              <a:ea typeface="Calibri"/>
              <a:cs typeface="Calibri"/>
              <a:sym typeface="Calibri"/>
            </a:endParaRPr>
          </a:p>
        </p:txBody>
      </p:sp>
      <p:pic>
        <p:nvPicPr>
          <p:cNvPr id="323" name="Google Shape;323;p23"/>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324" name="Google Shape;324;p23"/>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325" name="Google Shape;325;p23"/>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326" name="Google Shape;326;p23"/>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327" name="Google Shape;327;p23"/>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328" name="Google Shape;328;p23"/>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Projekt Nr.: 2022-1-AT01-KA220-ADU-00008513</a:t>
            </a:r>
            <a:endParaRPr b="0" i="0" sz="1800" u="none" cap="none" strike="noStrike">
              <a:solidFill>
                <a:schemeClr val="dk1"/>
              </a:solidFill>
              <a:latin typeface="Calibri"/>
              <a:ea typeface="Calibri"/>
              <a:cs typeface="Calibri"/>
              <a:sym typeface="Calibri"/>
            </a:endParaRPr>
          </a:p>
        </p:txBody>
      </p:sp>
      <p:pic>
        <p:nvPicPr>
          <p:cNvPr id="329" name="Google Shape;329;p23"/>
          <p:cNvPicPr preferRelativeResize="0"/>
          <p:nvPr/>
        </p:nvPicPr>
        <p:blipFill rotWithShape="1">
          <a:blip r:embed="rId10">
            <a:alphaModFix/>
          </a:blip>
          <a:srcRect b="0" l="0" r="0" t="0"/>
          <a:stretch/>
        </p:blipFill>
        <p:spPr>
          <a:xfrm>
            <a:off x="5828788" y="3491779"/>
            <a:ext cx="3540351" cy="6392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t/>
            </a:r>
            <a:endParaRPr/>
          </a:p>
        </p:txBody>
      </p:sp>
      <p:pic>
        <p:nvPicPr>
          <p:cNvPr descr="Vlogger producing video - 1281x854.png" id="112" name="Google Shape;112;p3"/>
          <p:cNvPicPr preferRelativeResize="0"/>
          <p:nvPr>
            <p:ph idx="2" type="pic"/>
          </p:nvPr>
        </p:nvPicPr>
        <p:blipFill rotWithShape="1">
          <a:blip r:embed="rId3">
            <a:alphaModFix/>
          </a:blip>
          <a:srcRect b="0" l="7785" r="7783" t="0"/>
          <a:stretch/>
        </p:blipFill>
        <p:spPr>
          <a:xfrm>
            <a:off x="5183188" y="987425"/>
            <a:ext cx="6172200" cy="4873625"/>
          </a:xfrm>
          <a:prstGeom prst="rect">
            <a:avLst/>
          </a:prstGeom>
          <a:noFill/>
          <a:ln>
            <a:noFill/>
          </a:ln>
        </p:spPr>
      </p:pic>
      <p:sp>
        <p:nvSpPr>
          <p:cNvPr id="113" name="Google Shape;113;p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rPr lang="en-US" sz="5200"/>
              <a:t>Erstellung digitaler Inhalte</a:t>
            </a:r>
            <a:endParaRPr/>
          </a:p>
          <a:p>
            <a:pPr indent="0" lvl="0" marL="0" rtl="0" algn="ctr">
              <a:lnSpc>
                <a:spcPct val="90000"/>
              </a:lnSpc>
              <a:spcBef>
                <a:spcPts val="1000"/>
              </a:spcBef>
              <a:spcAft>
                <a:spcPts val="0"/>
              </a:spcAft>
              <a:buClr>
                <a:schemeClr val="dk1"/>
              </a:buClr>
              <a:buSzPct val="100000"/>
              <a:buNone/>
            </a:pPr>
            <a:r>
              <a:rPr lang="en-US"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114" name="Google Shape;114;p3"/>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115" name="Google Shape;115;p3"/>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
        <p:nvSpPr>
          <p:cNvPr id="116" name="Google Shape;116;p3"/>
          <p:cNvSpPr/>
          <p:nvPr/>
        </p:nvSpPr>
        <p:spPr>
          <a:xfrm>
            <a:off x="1087561" y="3656231"/>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Was ist die Erstellung digitaler Inhalte?</a:t>
            </a:r>
            <a:endParaRPr/>
          </a:p>
        </p:txBody>
      </p:sp>
      <p:pic>
        <p:nvPicPr>
          <p:cNvPr id="123" name="Google Shape;123;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4" name="Google Shape;124;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4650095.jpg" id="125" name="Google Shape;125;p4"/>
          <p:cNvPicPr preferRelativeResize="0"/>
          <p:nvPr>
            <p:ph idx="2" type="body"/>
          </p:nvPr>
        </p:nvPicPr>
        <p:blipFill rotWithShape="1">
          <a:blip r:embed="rId5">
            <a:alphaModFix/>
          </a:blip>
          <a:srcRect b="0" l="0" r="0" t="0"/>
          <a:stretch/>
        </p:blipFill>
        <p:spPr>
          <a:xfrm>
            <a:off x="6596296" y="1637366"/>
            <a:ext cx="4351338" cy="4351338"/>
          </a:xfrm>
          <a:prstGeom prst="rect">
            <a:avLst/>
          </a:prstGeom>
          <a:noFill/>
          <a:ln>
            <a:noFill/>
          </a:ln>
        </p:spPr>
      </p:pic>
      <p:sp>
        <p:nvSpPr>
          <p:cNvPr id="126" name="Google Shape;126;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Die Erstellung digitaler Inhalte bedeutet die </a:t>
            </a:r>
            <a:r>
              <a:rPr b="1" lang="en-US"/>
              <a:t>Erstellung und Verbreitung von Inhalten im Internet</a:t>
            </a:r>
            <a:r>
              <a:rPr lang="en-US"/>
              <a:t>, z. B. auf Websites und in sozialen Medien.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Beispiele für digitale Inhalte</a:t>
            </a:r>
            <a:endParaRPr/>
          </a:p>
        </p:txBody>
      </p:sp>
      <p:pic>
        <p:nvPicPr>
          <p:cNvPr id="133" name="Google Shape;133;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35" name="Google Shape;1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a:t>Einige Beispiele für digitale Inhalte sind:</a:t>
            </a:r>
            <a:endParaRPr/>
          </a:p>
          <a:p>
            <a:pPr indent="-228600" lvl="0" marL="228600" rtl="0" algn="l">
              <a:lnSpc>
                <a:spcPct val="90000"/>
              </a:lnSpc>
              <a:spcBef>
                <a:spcPts val="1000"/>
              </a:spcBef>
              <a:spcAft>
                <a:spcPts val="0"/>
              </a:spcAft>
              <a:buClr>
                <a:schemeClr val="dk1"/>
              </a:buClr>
              <a:buSzPct val="100000"/>
              <a:buChar char="•"/>
            </a:pPr>
            <a:r>
              <a:rPr lang="en-US"/>
              <a:t>E-Bücher, Blogs, Artikel, Newsletter</a:t>
            </a:r>
            <a:endParaRPr/>
          </a:p>
          <a:p>
            <a:pPr indent="-228600" lvl="0" marL="228600" rtl="0" algn="l">
              <a:lnSpc>
                <a:spcPct val="90000"/>
              </a:lnSpc>
              <a:spcBef>
                <a:spcPts val="1000"/>
              </a:spcBef>
              <a:spcAft>
                <a:spcPts val="0"/>
              </a:spcAft>
              <a:buClr>
                <a:schemeClr val="dk1"/>
              </a:buClr>
              <a:buSzPct val="100000"/>
              <a:buChar char="•"/>
            </a:pPr>
            <a:r>
              <a:rPr lang="en-US"/>
              <a:t>Podcasts, Musik, Hörbücher</a:t>
            </a:r>
            <a:endParaRPr/>
          </a:p>
          <a:p>
            <a:pPr indent="-228600" lvl="0" marL="228600" rtl="0" algn="l">
              <a:lnSpc>
                <a:spcPct val="90000"/>
              </a:lnSpc>
              <a:spcBef>
                <a:spcPts val="1000"/>
              </a:spcBef>
              <a:spcAft>
                <a:spcPts val="0"/>
              </a:spcAft>
              <a:buClr>
                <a:schemeClr val="dk1"/>
              </a:buClr>
              <a:buSzPct val="100000"/>
              <a:buChar char="•"/>
            </a:pPr>
            <a:r>
              <a:rPr lang="en-US"/>
              <a:t>Videos, Filme, TV-Sendungen, Live-Streams</a:t>
            </a:r>
            <a:endParaRPr/>
          </a:p>
          <a:p>
            <a:pPr indent="-228600" lvl="0" marL="228600" rtl="0" algn="l">
              <a:lnSpc>
                <a:spcPct val="90000"/>
              </a:lnSpc>
              <a:spcBef>
                <a:spcPts val="1000"/>
              </a:spcBef>
              <a:spcAft>
                <a:spcPts val="0"/>
              </a:spcAft>
              <a:buClr>
                <a:schemeClr val="dk1"/>
              </a:buClr>
              <a:buSzPct val="100000"/>
              <a:buChar char="•"/>
            </a:pPr>
            <a:r>
              <a:rPr lang="en-US"/>
              <a:t>Spiele, Anwendungen, Software</a:t>
            </a:r>
            <a:endParaRPr/>
          </a:p>
          <a:p>
            <a:pPr indent="-228600" lvl="0" marL="228600" rtl="0" algn="l">
              <a:lnSpc>
                <a:spcPct val="90000"/>
              </a:lnSpc>
              <a:spcBef>
                <a:spcPts val="1000"/>
              </a:spcBef>
              <a:spcAft>
                <a:spcPts val="0"/>
              </a:spcAft>
              <a:buClr>
                <a:schemeClr val="dk1"/>
              </a:buClr>
              <a:buSzPct val="100000"/>
              <a:buChar char="•"/>
            </a:pPr>
            <a:r>
              <a:rPr lang="en-US"/>
              <a:t>Beiträge in sozialen Medien, Kommentare, Nachrichten</a:t>
            </a:r>
            <a:endParaRPr/>
          </a:p>
          <a:p>
            <a:pPr indent="-228600" lvl="0" marL="228600" rtl="0" algn="l">
              <a:lnSpc>
                <a:spcPct val="90000"/>
              </a:lnSpc>
              <a:spcBef>
                <a:spcPts val="1000"/>
              </a:spcBef>
              <a:spcAft>
                <a:spcPts val="0"/>
              </a:spcAft>
              <a:buClr>
                <a:schemeClr val="dk1"/>
              </a:buClr>
              <a:buSzPct val="100000"/>
              <a:buChar char="•"/>
            </a:pPr>
            <a:r>
              <a:rPr lang="en-US"/>
              <a:t>Websites, Landing Pages, Anzeigen</a:t>
            </a:r>
            <a:endParaRPr/>
          </a:p>
          <a:p>
            <a:pPr indent="0" lvl="0" marL="0" rtl="0" algn="l">
              <a:lnSpc>
                <a:spcPct val="90000"/>
              </a:lnSpc>
              <a:spcBef>
                <a:spcPts val="1000"/>
              </a:spcBef>
              <a:spcAft>
                <a:spcPts val="0"/>
              </a:spcAft>
              <a:buClr>
                <a:schemeClr val="dk1"/>
              </a:buClr>
              <a:buSzPct val="100000"/>
              <a:buNone/>
            </a:pPr>
            <a:r>
              <a:t/>
            </a:r>
            <a:endParaRPr/>
          </a:p>
        </p:txBody>
      </p:sp>
      <p:pic>
        <p:nvPicPr>
          <p:cNvPr descr="EN-Content-Types.png" id="136" name="Google Shape;136;p5"/>
          <p:cNvPicPr preferRelativeResize="0"/>
          <p:nvPr>
            <p:ph idx="2" type="body"/>
          </p:nvPr>
        </p:nvPicPr>
        <p:blipFill rotWithShape="1">
          <a:blip r:embed="rId5">
            <a:alphaModFix/>
          </a:blip>
          <a:srcRect b="0" l="0" r="0" t="0"/>
          <a:stretch/>
        </p:blipFill>
        <p:spPr>
          <a:xfrm>
            <a:off x="6208059" y="1531695"/>
            <a:ext cx="5181600" cy="40785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Warum ist die Erstellung digitaler Inhalte für den GLAM-Sektor wichtig?</a:t>
            </a:r>
            <a:endParaRPr/>
          </a:p>
        </p:txBody>
      </p:sp>
      <p:sp>
        <p:nvSpPr>
          <p:cNvPr id="143" name="Google Shape;14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586" lvl="0" marL="179388" rtl="0" algn="l">
              <a:lnSpc>
                <a:spcPct val="90000"/>
              </a:lnSpc>
              <a:spcBef>
                <a:spcPts val="0"/>
              </a:spcBef>
              <a:spcAft>
                <a:spcPts val="0"/>
              </a:spcAft>
              <a:buClr>
                <a:schemeClr val="dk1"/>
              </a:buClr>
              <a:buSzPts val="2800"/>
              <a:buNone/>
            </a:pPr>
            <a:r>
              <a:t/>
            </a:r>
            <a:endParaRPr b="1"/>
          </a:p>
          <a:p>
            <a:pPr indent="-179388" lvl="0" marL="179388" rtl="0" algn="l">
              <a:lnSpc>
                <a:spcPct val="90000"/>
              </a:lnSpc>
              <a:spcBef>
                <a:spcPts val="1000"/>
              </a:spcBef>
              <a:spcAft>
                <a:spcPts val="0"/>
              </a:spcAft>
              <a:buClr>
                <a:schemeClr val="dk1"/>
              </a:buClr>
              <a:buSzPts val="2800"/>
              <a:buChar char="•"/>
            </a:pPr>
            <a:r>
              <a:rPr b="1" lang="en-US"/>
              <a:t>Menschen sind online </a:t>
            </a:r>
            <a:endParaRPr/>
          </a:p>
          <a:p>
            <a:pPr indent="-1586" lvl="0" marL="179388" rtl="0" algn="l">
              <a:lnSpc>
                <a:spcPct val="90000"/>
              </a:lnSpc>
              <a:spcBef>
                <a:spcPts val="1000"/>
              </a:spcBef>
              <a:spcAft>
                <a:spcPts val="0"/>
              </a:spcAft>
              <a:buClr>
                <a:schemeClr val="dk1"/>
              </a:buClr>
              <a:buSzPts val="2800"/>
              <a:buNone/>
            </a:pPr>
            <a:r>
              <a:t/>
            </a:r>
            <a:endParaRPr b="1"/>
          </a:p>
          <a:p>
            <a:pPr indent="-1586" lvl="0" marL="179388" rtl="0" algn="l">
              <a:lnSpc>
                <a:spcPct val="90000"/>
              </a:lnSpc>
              <a:spcBef>
                <a:spcPts val="1000"/>
              </a:spcBef>
              <a:spcAft>
                <a:spcPts val="0"/>
              </a:spcAft>
              <a:buClr>
                <a:schemeClr val="dk1"/>
              </a:buClr>
              <a:buSzPts val="2800"/>
              <a:buNone/>
            </a:pPr>
            <a:r>
              <a:t/>
            </a:r>
            <a:endParaRPr b="1"/>
          </a:p>
          <a:p>
            <a:pPr indent="-179388" lvl="0" marL="179388" rtl="0" algn="l">
              <a:lnSpc>
                <a:spcPct val="90000"/>
              </a:lnSpc>
              <a:spcBef>
                <a:spcPts val="1000"/>
              </a:spcBef>
              <a:spcAft>
                <a:spcPts val="0"/>
              </a:spcAft>
              <a:buClr>
                <a:schemeClr val="dk1"/>
              </a:buClr>
              <a:buSzPts val="2800"/>
              <a:buChar char="•"/>
            </a:pPr>
            <a:r>
              <a:rPr b="1" lang="en-US"/>
              <a:t>Liefert nützliche Informationen </a:t>
            </a:r>
            <a:endParaRPr/>
          </a:p>
          <a:p>
            <a:pPr indent="-1586" lvl="0" marL="179388" rtl="0" algn="l">
              <a:lnSpc>
                <a:spcPct val="90000"/>
              </a:lnSpc>
              <a:spcBef>
                <a:spcPts val="1000"/>
              </a:spcBef>
              <a:spcAft>
                <a:spcPts val="0"/>
              </a:spcAft>
              <a:buClr>
                <a:schemeClr val="dk1"/>
              </a:buClr>
              <a:buSzPts val="2800"/>
              <a:buNone/>
            </a:pPr>
            <a:r>
              <a:t/>
            </a:r>
            <a:endParaRPr b="1"/>
          </a:p>
          <a:p>
            <a:pPr indent="-1586" lvl="0" marL="179388" rtl="0" algn="l">
              <a:lnSpc>
                <a:spcPct val="90000"/>
              </a:lnSpc>
              <a:spcBef>
                <a:spcPts val="1000"/>
              </a:spcBef>
              <a:spcAft>
                <a:spcPts val="0"/>
              </a:spcAft>
              <a:buClr>
                <a:schemeClr val="dk1"/>
              </a:buClr>
              <a:buSzPts val="2800"/>
              <a:buNone/>
            </a:pPr>
            <a:r>
              <a:t/>
            </a:r>
            <a:endParaRPr b="1"/>
          </a:p>
          <a:p>
            <a:pPr indent="-179388" lvl="0" marL="179388" rtl="0" algn="l">
              <a:lnSpc>
                <a:spcPct val="90000"/>
              </a:lnSpc>
              <a:spcBef>
                <a:spcPts val="1000"/>
              </a:spcBef>
              <a:spcAft>
                <a:spcPts val="0"/>
              </a:spcAft>
              <a:buClr>
                <a:schemeClr val="dk1"/>
              </a:buClr>
              <a:buSzPts val="2800"/>
              <a:buChar char="•"/>
            </a:pPr>
            <a:r>
              <a:rPr b="1" lang="en-US"/>
              <a:t>Online-Präsenz und Sichtbarkeit </a:t>
            </a:r>
            <a:endParaRPr/>
          </a:p>
          <a:p>
            <a:pPr indent="-2286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44" name="Google Shape;144;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5" name="Google Shape;145;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online.png" id="146" name="Google Shape;146;p6"/>
          <p:cNvPicPr preferRelativeResize="0"/>
          <p:nvPr/>
        </p:nvPicPr>
        <p:blipFill rotWithShape="1">
          <a:blip r:embed="rId5">
            <a:alphaModFix/>
          </a:blip>
          <a:srcRect b="0" l="0" r="0" t="0"/>
          <a:stretch/>
        </p:blipFill>
        <p:spPr>
          <a:xfrm>
            <a:off x="4514818" y="2000147"/>
            <a:ext cx="1035815" cy="1013216"/>
          </a:xfrm>
          <a:prstGeom prst="rect">
            <a:avLst/>
          </a:prstGeom>
          <a:noFill/>
          <a:ln>
            <a:noFill/>
          </a:ln>
        </p:spPr>
      </p:pic>
      <p:pic>
        <p:nvPicPr>
          <p:cNvPr descr="information.png" id="147" name="Google Shape;147;p6"/>
          <p:cNvPicPr preferRelativeResize="0"/>
          <p:nvPr/>
        </p:nvPicPr>
        <p:blipFill rotWithShape="1">
          <a:blip r:embed="rId6">
            <a:alphaModFix/>
          </a:blip>
          <a:srcRect b="0" l="0" r="0" t="0"/>
          <a:stretch/>
        </p:blipFill>
        <p:spPr>
          <a:xfrm>
            <a:off x="5923010" y="3500305"/>
            <a:ext cx="1001981" cy="1001981"/>
          </a:xfrm>
          <a:prstGeom prst="rect">
            <a:avLst/>
          </a:prstGeom>
          <a:noFill/>
          <a:ln>
            <a:noFill/>
          </a:ln>
        </p:spPr>
      </p:pic>
      <p:pic>
        <p:nvPicPr>
          <p:cNvPr descr="visibility.png" id="148" name="Google Shape;148;p6"/>
          <p:cNvPicPr preferRelativeResize="0"/>
          <p:nvPr/>
        </p:nvPicPr>
        <p:blipFill rotWithShape="1">
          <a:blip r:embed="rId7">
            <a:alphaModFix/>
          </a:blip>
          <a:srcRect b="0" l="0" r="0" t="0"/>
          <a:stretch/>
        </p:blipFill>
        <p:spPr>
          <a:xfrm>
            <a:off x="6299719" y="5107758"/>
            <a:ext cx="1149074" cy="11801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Warum ist die Erstellung digitaler Inhalte für den GLAM-Sektor wichtig?</a:t>
            </a:r>
            <a:endParaRPr/>
          </a:p>
        </p:txBody>
      </p:sp>
      <p:sp>
        <p:nvSpPr>
          <p:cNvPr id="155" name="Google Shape;15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586" lvl="0" marL="179388" rtl="0" algn="l">
              <a:lnSpc>
                <a:spcPct val="90000"/>
              </a:lnSpc>
              <a:spcBef>
                <a:spcPts val="0"/>
              </a:spcBef>
              <a:spcAft>
                <a:spcPts val="0"/>
              </a:spcAft>
              <a:buClr>
                <a:schemeClr val="dk1"/>
              </a:buClr>
              <a:buSzPts val="2800"/>
              <a:buNone/>
            </a:pPr>
            <a:r>
              <a:t/>
            </a:r>
            <a:endParaRPr b="1"/>
          </a:p>
          <a:p>
            <a:pPr indent="-179388" lvl="0" marL="179388" rtl="0" algn="l">
              <a:lnSpc>
                <a:spcPct val="90000"/>
              </a:lnSpc>
              <a:spcBef>
                <a:spcPts val="1000"/>
              </a:spcBef>
              <a:spcAft>
                <a:spcPts val="0"/>
              </a:spcAft>
              <a:buClr>
                <a:schemeClr val="dk1"/>
              </a:buClr>
              <a:buSzPts val="2800"/>
              <a:buChar char="•"/>
            </a:pPr>
            <a:r>
              <a:rPr b="1" lang="en-US"/>
              <a:t>Bewahrung und Zugang </a:t>
            </a:r>
            <a:endParaRPr/>
          </a:p>
          <a:p>
            <a:pPr indent="-1586" lvl="0" marL="179388" rtl="0" algn="l">
              <a:lnSpc>
                <a:spcPct val="90000"/>
              </a:lnSpc>
              <a:spcBef>
                <a:spcPts val="1000"/>
              </a:spcBef>
              <a:spcAft>
                <a:spcPts val="0"/>
              </a:spcAft>
              <a:buClr>
                <a:schemeClr val="dk1"/>
              </a:buClr>
              <a:buSzPts val="2800"/>
              <a:buNone/>
            </a:pPr>
            <a:r>
              <a:t/>
            </a:r>
            <a:endParaRPr b="1"/>
          </a:p>
          <a:p>
            <a:pPr indent="-1586" lvl="0" marL="179388" rtl="0" algn="l">
              <a:lnSpc>
                <a:spcPct val="90000"/>
              </a:lnSpc>
              <a:spcBef>
                <a:spcPts val="1000"/>
              </a:spcBef>
              <a:spcAft>
                <a:spcPts val="0"/>
              </a:spcAft>
              <a:buClr>
                <a:schemeClr val="dk1"/>
              </a:buClr>
              <a:buSzPts val="2800"/>
              <a:buNone/>
            </a:pPr>
            <a:r>
              <a:t/>
            </a:r>
            <a:endParaRPr/>
          </a:p>
          <a:p>
            <a:pPr indent="-179388" lvl="0" marL="179388" rtl="0" algn="l">
              <a:lnSpc>
                <a:spcPct val="90000"/>
              </a:lnSpc>
              <a:spcBef>
                <a:spcPts val="1000"/>
              </a:spcBef>
              <a:spcAft>
                <a:spcPts val="0"/>
              </a:spcAft>
              <a:buClr>
                <a:schemeClr val="dk1"/>
              </a:buClr>
              <a:buSzPts val="2800"/>
              <a:buChar char="•"/>
            </a:pPr>
            <a:r>
              <a:rPr b="1" lang="en-US"/>
              <a:t>Einbindung des Publikums und Bildung  </a:t>
            </a:r>
            <a:endParaRPr/>
          </a:p>
          <a:p>
            <a:pPr indent="-1586" lvl="0" marL="179388" rtl="0" algn="l">
              <a:lnSpc>
                <a:spcPct val="90000"/>
              </a:lnSpc>
              <a:spcBef>
                <a:spcPts val="1000"/>
              </a:spcBef>
              <a:spcAft>
                <a:spcPts val="0"/>
              </a:spcAft>
              <a:buClr>
                <a:schemeClr val="dk1"/>
              </a:buClr>
              <a:buSzPts val="2800"/>
              <a:buNone/>
            </a:pPr>
            <a:r>
              <a:t/>
            </a:r>
            <a:endParaRPr b="1"/>
          </a:p>
          <a:p>
            <a:pPr indent="-1586" lvl="0" marL="179388" rtl="0" algn="l">
              <a:lnSpc>
                <a:spcPct val="90000"/>
              </a:lnSpc>
              <a:spcBef>
                <a:spcPts val="1000"/>
              </a:spcBef>
              <a:spcAft>
                <a:spcPts val="0"/>
              </a:spcAft>
              <a:buClr>
                <a:schemeClr val="dk1"/>
              </a:buClr>
              <a:buSzPts val="2800"/>
              <a:buNone/>
            </a:pPr>
            <a:r>
              <a:t/>
            </a:r>
            <a:endParaRPr/>
          </a:p>
          <a:p>
            <a:pPr indent="-179388" lvl="0" marL="179388" rtl="0" algn="l">
              <a:lnSpc>
                <a:spcPct val="90000"/>
              </a:lnSpc>
              <a:spcBef>
                <a:spcPts val="1000"/>
              </a:spcBef>
              <a:spcAft>
                <a:spcPts val="0"/>
              </a:spcAft>
              <a:buClr>
                <a:schemeClr val="dk1"/>
              </a:buClr>
              <a:buSzPts val="2800"/>
              <a:buChar char="•"/>
            </a:pPr>
            <a:r>
              <a:rPr b="1" lang="en-US"/>
              <a:t>Globale Zugänglichkeit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56" name="Google Shape;156;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7" name="Google Shape;157;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access.png" id="158" name="Google Shape;158;p7"/>
          <p:cNvPicPr preferRelativeResize="0"/>
          <p:nvPr/>
        </p:nvPicPr>
        <p:blipFill rotWithShape="1">
          <a:blip r:embed="rId5">
            <a:alphaModFix/>
          </a:blip>
          <a:srcRect b="0" l="0" r="0" t="0"/>
          <a:stretch/>
        </p:blipFill>
        <p:spPr>
          <a:xfrm>
            <a:off x="4850509" y="2079812"/>
            <a:ext cx="1168078" cy="1135058"/>
          </a:xfrm>
          <a:prstGeom prst="rect">
            <a:avLst/>
          </a:prstGeom>
          <a:noFill/>
          <a:ln>
            <a:noFill/>
          </a:ln>
        </p:spPr>
      </p:pic>
      <p:pic>
        <p:nvPicPr>
          <p:cNvPr descr="education.png" id="159" name="Google Shape;159;p7"/>
          <p:cNvPicPr preferRelativeResize="0"/>
          <p:nvPr/>
        </p:nvPicPr>
        <p:blipFill rotWithShape="1">
          <a:blip r:embed="rId6">
            <a:alphaModFix/>
          </a:blip>
          <a:srcRect b="0" l="0" r="0" t="0"/>
          <a:stretch/>
        </p:blipFill>
        <p:spPr>
          <a:xfrm>
            <a:off x="6916107" y="3433484"/>
            <a:ext cx="1580941" cy="1222146"/>
          </a:xfrm>
          <a:prstGeom prst="rect">
            <a:avLst/>
          </a:prstGeom>
          <a:noFill/>
          <a:ln>
            <a:noFill/>
          </a:ln>
        </p:spPr>
      </p:pic>
      <p:pic>
        <p:nvPicPr>
          <p:cNvPr descr="global.png" id="160" name="Google Shape;160;p7"/>
          <p:cNvPicPr preferRelativeResize="0"/>
          <p:nvPr/>
        </p:nvPicPr>
        <p:blipFill rotWithShape="1">
          <a:blip r:embed="rId7">
            <a:alphaModFix/>
          </a:blip>
          <a:srcRect b="0" l="0" r="0" t="0"/>
          <a:stretch/>
        </p:blipFill>
        <p:spPr>
          <a:xfrm>
            <a:off x="4753303" y="4885765"/>
            <a:ext cx="1110734" cy="14303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t/>
            </a:r>
            <a:endParaRPr/>
          </a:p>
        </p:txBody>
      </p:sp>
      <p:sp>
        <p:nvSpPr>
          <p:cNvPr id="166" name="Google Shape;166;p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Clr>
                <a:schemeClr val="dk1"/>
              </a:buClr>
              <a:buSzPct val="100000"/>
              <a:buNone/>
            </a:pPr>
            <a:r>
              <a:rPr lang="en-US" sz="5200"/>
              <a:t>Arten von digitalen Inhalten</a:t>
            </a:r>
            <a:endParaRPr/>
          </a:p>
          <a:p>
            <a:pPr indent="0" lvl="0" marL="0" rtl="0" algn="ctr">
              <a:lnSpc>
                <a:spcPct val="90000"/>
              </a:lnSpc>
              <a:spcBef>
                <a:spcPts val="1000"/>
              </a:spcBef>
              <a:spcAft>
                <a:spcPts val="0"/>
              </a:spcAft>
              <a:buClr>
                <a:schemeClr val="dk1"/>
              </a:buClr>
              <a:buSzPct val="100000"/>
              <a:buNone/>
            </a:pPr>
            <a:r>
              <a:rPr lang="en-US"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167" name="Google Shape;167;p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8" name="Google Shape;168;p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69" name="Google Shape;169;p8"/>
          <p:cNvSpPr/>
          <p:nvPr/>
        </p:nvSpPr>
        <p:spPr>
          <a:xfrm>
            <a:off x="1060667" y="408653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3543932.jpg" id="170" name="Google Shape;170;p8"/>
          <p:cNvPicPr preferRelativeResize="0"/>
          <p:nvPr>
            <p:ph idx="2" type="pic"/>
          </p:nvPr>
        </p:nvPicPr>
        <p:blipFill rotWithShape="1">
          <a:blip r:embed="rId5">
            <a:alphaModFix/>
          </a:blip>
          <a:srcRect b="10518" l="0" r="0" t="10520"/>
          <a:stretch/>
        </p:blipFill>
        <p:spPr>
          <a:xfrm>
            <a:off x="5183188" y="987425"/>
            <a:ext cx="6172200" cy="4873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Arten von digitalen Inhalten für den GLAM-Sektor</a:t>
            </a:r>
            <a:endParaRPr/>
          </a:p>
        </p:txBody>
      </p:sp>
      <p:sp>
        <p:nvSpPr>
          <p:cNvPr id="177" name="Google Shape;177;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Digitale Archive, Kunstwerke und Bilder</a:t>
            </a:r>
            <a:endParaRPr/>
          </a:p>
          <a:p>
            <a:pPr indent="-228600" lvl="0" marL="228600" rtl="0" algn="l">
              <a:lnSpc>
                <a:spcPct val="90000"/>
              </a:lnSpc>
              <a:spcBef>
                <a:spcPts val="1000"/>
              </a:spcBef>
              <a:spcAft>
                <a:spcPts val="0"/>
              </a:spcAft>
              <a:buClr>
                <a:schemeClr val="dk1"/>
              </a:buClr>
              <a:buSzPts val="2800"/>
              <a:buChar char="•"/>
            </a:pPr>
            <a:r>
              <a:rPr b="1" lang="en-US"/>
              <a:t>Multimedia-Präsentationen</a:t>
            </a:r>
            <a:endParaRPr/>
          </a:p>
          <a:p>
            <a:pPr indent="-228600" lvl="0" marL="228600" rtl="0" algn="l">
              <a:lnSpc>
                <a:spcPct val="90000"/>
              </a:lnSpc>
              <a:spcBef>
                <a:spcPts val="1000"/>
              </a:spcBef>
              <a:spcAft>
                <a:spcPts val="0"/>
              </a:spcAft>
              <a:buClr>
                <a:schemeClr val="dk1"/>
              </a:buClr>
              <a:buSzPts val="2800"/>
              <a:buChar char="•"/>
            </a:pPr>
            <a:r>
              <a:rPr b="1" lang="en-US"/>
              <a:t>Digitale Ausstellungen</a:t>
            </a:r>
            <a:endParaRPr/>
          </a:p>
          <a:p>
            <a:pPr indent="-228600" lvl="0" marL="228600" rtl="0" algn="l">
              <a:lnSpc>
                <a:spcPct val="90000"/>
              </a:lnSpc>
              <a:spcBef>
                <a:spcPts val="1000"/>
              </a:spcBef>
              <a:spcAft>
                <a:spcPts val="0"/>
              </a:spcAft>
              <a:buClr>
                <a:schemeClr val="dk1"/>
              </a:buClr>
              <a:buSzPts val="2800"/>
              <a:buChar char="•"/>
            </a:pPr>
            <a:r>
              <a:rPr b="1" lang="en-US"/>
              <a:t>Digitales Geschichtenerzählen</a:t>
            </a:r>
            <a:endParaRPr/>
          </a:p>
          <a:p>
            <a:pPr indent="-228600" lvl="0" marL="228600" rtl="0" algn="l">
              <a:lnSpc>
                <a:spcPct val="90000"/>
              </a:lnSpc>
              <a:spcBef>
                <a:spcPts val="1000"/>
              </a:spcBef>
              <a:spcAft>
                <a:spcPts val="0"/>
              </a:spcAft>
              <a:buClr>
                <a:schemeClr val="dk1"/>
              </a:buClr>
              <a:buSzPts val="2800"/>
              <a:buChar char="•"/>
            </a:pPr>
            <a:r>
              <a:rPr b="1" lang="en-US"/>
              <a:t>Pädagogische Ressourcen</a:t>
            </a:r>
            <a:endParaRPr/>
          </a:p>
          <a:p>
            <a:pPr indent="-228600" lvl="0" marL="228600" rtl="0" algn="l">
              <a:lnSpc>
                <a:spcPct val="90000"/>
              </a:lnSpc>
              <a:spcBef>
                <a:spcPts val="1000"/>
              </a:spcBef>
              <a:spcAft>
                <a:spcPts val="0"/>
              </a:spcAft>
              <a:buClr>
                <a:schemeClr val="dk1"/>
              </a:buClr>
              <a:buSzPts val="2800"/>
              <a:buChar char="•"/>
            </a:pPr>
            <a:r>
              <a:rPr b="1" lang="en-US"/>
              <a:t>Inhalt der sozialen Medien</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descr="gallery.jpg" id="178" name="Google Shape;178;p9"/>
          <p:cNvPicPr preferRelativeResize="0"/>
          <p:nvPr>
            <p:ph idx="2" type="body"/>
          </p:nvPr>
        </p:nvPicPr>
        <p:blipFill rotWithShape="1">
          <a:blip r:embed="rId3">
            <a:alphaModFix/>
          </a:blip>
          <a:srcRect b="0" l="0" r="0" t="0"/>
          <a:stretch/>
        </p:blipFill>
        <p:spPr>
          <a:xfrm>
            <a:off x="6678705" y="2201602"/>
            <a:ext cx="4392706" cy="2743850"/>
          </a:xfrm>
          <a:prstGeom prst="rect">
            <a:avLst/>
          </a:prstGeom>
          <a:noFill/>
          <a:ln>
            <a:noFill/>
          </a:ln>
        </p:spPr>
      </p:pic>
      <p:pic>
        <p:nvPicPr>
          <p:cNvPr id="179" name="Google Shape;179;p9"/>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180" name="Google Shape;180;p9"/>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