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ISNBvULwr6hovLWSCwyVJpEXa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1"/>
    <p:restoredTop sz="66828"/>
  </p:normalViewPr>
  <p:slideViewPr>
    <p:cSldViewPr snapToGrid="0">
      <p:cViewPr varScale="1">
        <p:scale>
          <a:sx n="56" d="100"/>
          <a:sy n="56" d="100"/>
        </p:scale>
        <p:origin x="192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gallerie</a:t>
            </a:r>
            <a:r>
              <a:rPr lang="en-US" dirty="0"/>
              <a:t> online con </a:t>
            </a:r>
            <a:r>
              <a:rPr lang="en-US" dirty="0" err="1"/>
              <a:t>manoscritti</a:t>
            </a:r>
            <a:r>
              <a:rPr lang="en-US" dirty="0"/>
              <a:t>, </a:t>
            </a:r>
            <a:r>
              <a:rPr lang="en-US" dirty="0" err="1"/>
              <a:t>immagini</a:t>
            </a:r>
            <a:r>
              <a:rPr lang="en-US" dirty="0"/>
              <a:t> di opere </a:t>
            </a:r>
            <a:r>
              <a:rPr lang="en-US" dirty="0" err="1"/>
              <a:t>d'arte</a:t>
            </a:r>
            <a:r>
              <a:rPr lang="en-US" dirty="0"/>
              <a:t>, dipinti, </a:t>
            </a:r>
            <a:r>
              <a:rPr lang="en-US" dirty="0" err="1"/>
              <a:t>mappe</a:t>
            </a:r>
            <a:r>
              <a:rPr lang="en-US" dirty="0"/>
              <a:t>, libri e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d'archivio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esplorare</a:t>
            </a:r>
            <a:r>
              <a:rPr lang="en-US" dirty="0"/>
              <a:t> e </a:t>
            </a:r>
            <a:r>
              <a:rPr lang="en-US" dirty="0" err="1"/>
              <a:t>ingrandire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loro </a:t>
            </a:r>
            <a:r>
              <a:rPr lang="en-US" dirty="0" err="1"/>
              <a:t>dettagli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Anche</a:t>
            </a:r>
            <a:r>
              <a:rPr lang="en-US" dirty="0"/>
              <a:t> le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per le </a:t>
            </a:r>
            <a:r>
              <a:rPr lang="en-US" dirty="0" err="1"/>
              <a:t>istituzioni</a:t>
            </a:r>
            <a:r>
              <a:rPr lang="en-US" dirty="0"/>
              <a:t> GLAM.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documentari</a:t>
            </a:r>
            <a:r>
              <a:rPr lang="en-US" dirty="0"/>
              <a:t> o </a:t>
            </a:r>
            <a:r>
              <a:rPr lang="en-US" dirty="0" err="1"/>
              <a:t>presentazioni</a:t>
            </a:r>
            <a:r>
              <a:rPr lang="en-US" dirty="0"/>
              <a:t> video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o </a:t>
            </a:r>
            <a:r>
              <a:rPr lang="en-US" dirty="0" err="1"/>
              <a:t>eventi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, </a:t>
            </a:r>
            <a:r>
              <a:rPr lang="en-US" dirty="0" err="1"/>
              <a:t>audioguide</a:t>
            </a:r>
            <a:r>
              <a:rPr lang="en-US" dirty="0"/>
              <a:t> o podcast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forniscono</a:t>
            </a:r>
            <a:r>
              <a:rPr lang="en-US" dirty="0"/>
              <a:t> </a:t>
            </a:r>
            <a:r>
              <a:rPr lang="en-US" dirty="0" err="1"/>
              <a:t>approfondimenti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manufatti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o </a:t>
            </a:r>
            <a:r>
              <a:rPr lang="en-US" dirty="0" err="1"/>
              <a:t>contesti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92" name="Google Shape;1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Le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esposizioni</a:t>
            </a:r>
            <a:r>
              <a:rPr lang="en-US" dirty="0"/>
              <a:t> </a:t>
            </a:r>
            <a:r>
              <a:rPr lang="en-US" dirty="0" err="1"/>
              <a:t>virtuali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mostrano</a:t>
            </a:r>
            <a:r>
              <a:rPr lang="en-US" dirty="0"/>
              <a:t> </a:t>
            </a:r>
            <a:r>
              <a:rPr lang="en-US" dirty="0" err="1"/>
              <a:t>manufatti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o </a:t>
            </a:r>
            <a:r>
              <a:rPr lang="en-US" dirty="0" err="1"/>
              <a:t>documenti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 con </a:t>
            </a:r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interattive</a:t>
            </a:r>
            <a:r>
              <a:rPr lang="en-US" dirty="0"/>
              <a:t>, come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, per </a:t>
            </a:r>
            <a:r>
              <a:rPr lang="en-US" dirty="0" err="1"/>
              <a:t>migliorare</a:t>
            </a:r>
            <a:r>
              <a:rPr lang="en-US" dirty="0"/>
              <a:t> </a:t>
            </a:r>
            <a:r>
              <a:rPr lang="en-US" dirty="0" err="1"/>
              <a:t>l'esperienza</a:t>
            </a:r>
            <a:r>
              <a:rPr lang="en-US" dirty="0"/>
              <a:t> online del </a:t>
            </a:r>
            <a:r>
              <a:rPr lang="en-US" dirty="0" err="1"/>
              <a:t>visitatore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le </a:t>
            </a:r>
            <a:r>
              <a:rPr lang="en-US" dirty="0" err="1"/>
              <a:t>esposizioni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Lo storytelling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trasmette</a:t>
            </a:r>
            <a:r>
              <a:rPr lang="en-US" dirty="0"/>
              <a:t> le </a:t>
            </a:r>
            <a:r>
              <a:rPr lang="en-US" dirty="0" err="1"/>
              <a:t>storie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stanno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 a </a:t>
            </a:r>
            <a:r>
              <a:rPr lang="en-US" dirty="0" err="1"/>
              <a:t>specifici</a:t>
            </a:r>
            <a:r>
              <a:rPr lang="en-US" dirty="0"/>
              <a:t> </a:t>
            </a:r>
            <a:r>
              <a:rPr lang="en-US" dirty="0" err="1"/>
              <a:t>manufatti</a:t>
            </a:r>
            <a:r>
              <a:rPr lang="en-US" dirty="0"/>
              <a:t> o </a:t>
            </a:r>
            <a:r>
              <a:rPr lang="en-US" dirty="0" err="1"/>
              <a:t>collezioni</a:t>
            </a:r>
            <a:r>
              <a:rPr lang="en-US" dirty="0"/>
              <a:t>.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fornire</a:t>
            </a:r>
            <a:r>
              <a:rPr lang="en-US" dirty="0"/>
              <a:t> post di blog, </a:t>
            </a:r>
            <a:r>
              <a:rPr lang="en-US" dirty="0" err="1"/>
              <a:t>articoli</a:t>
            </a:r>
            <a:r>
              <a:rPr lang="en-US" dirty="0"/>
              <a:t> o </a:t>
            </a:r>
            <a:r>
              <a:rPr lang="en-US" dirty="0" err="1"/>
              <a:t>contenuti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social media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mettono</a:t>
            </a:r>
            <a:r>
              <a:rPr lang="en-US" dirty="0"/>
              <a:t> in luce </a:t>
            </a:r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interessanti</a:t>
            </a:r>
            <a:r>
              <a:rPr lang="en-US" dirty="0"/>
              <a:t> del </a:t>
            </a:r>
            <a:r>
              <a:rPr lang="en-US" dirty="0" err="1"/>
              <a:t>patrimonio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2" name="Google Shape;2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Le </a:t>
            </a:r>
            <a:r>
              <a:rPr lang="en-US" dirty="0" err="1"/>
              <a:t>risorse</a:t>
            </a:r>
            <a:r>
              <a:rPr lang="en-US" dirty="0"/>
              <a:t> educative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fornite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sotto forma di </a:t>
            </a:r>
            <a:r>
              <a:rPr lang="en-US" dirty="0" err="1"/>
              <a:t>corsi</a:t>
            </a:r>
            <a:r>
              <a:rPr lang="en-US" dirty="0"/>
              <a:t> online o webinar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argomenti</a:t>
            </a:r>
            <a:r>
              <a:rPr lang="en-US" dirty="0"/>
              <a:t> </a:t>
            </a:r>
            <a:r>
              <a:rPr lang="en-US" dirty="0" err="1"/>
              <a:t>relativi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 I </a:t>
            </a:r>
            <a:r>
              <a:rPr lang="en-US" dirty="0" err="1"/>
              <a:t>corsi</a:t>
            </a:r>
            <a:r>
              <a:rPr lang="en-US" dirty="0"/>
              <a:t> online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costituiti</a:t>
            </a:r>
            <a:r>
              <a:rPr lang="en-US" dirty="0"/>
              <a:t> da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strutturate</a:t>
            </a:r>
            <a:r>
              <a:rPr lang="en-US" dirty="0"/>
              <a:t> di video (</a:t>
            </a:r>
            <a:r>
              <a:rPr lang="en-US" dirty="0" err="1"/>
              <a:t>talvolta</a:t>
            </a:r>
            <a:r>
              <a:rPr lang="en-US" dirty="0"/>
              <a:t> </a:t>
            </a:r>
            <a:r>
              <a:rPr lang="en-US" dirty="0" err="1"/>
              <a:t>corredati</a:t>
            </a:r>
            <a:r>
              <a:rPr lang="en-US" dirty="0"/>
              <a:t> da </a:t>
            </a:r>
            <a:r>
              <a:rPr lang="en-US" dirty="0" err="1"/>
              <a:t>testi</a:t>
            </a:r>
            <a:r>
              <a:rPr lang="en-US" dirty="0"/>
              <a:t> e </a:t>
            </a:r>
            <a:r>
              <a:rPr lang="en-US" dirty="0" err="1"/>
              <a:t>fogli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)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lo </a:t>
            </a:r>
            <a:r>
              <a:rPr lang="en-US" dirty="0" err="1"/>
              <a:t>scopo</a:t>
            </a:r>
            <a:r>
              <a:rPr lang="en-US" dirty="0"/>
              <a:t> di </a:t>
            </a:r>
            <a:r>
              <a:rPr lang="en-US" dirty="0" err="1"/>
              <a:t>informare</a:t>
            </a:r>
            <a:r>
              <a:rPr lang="en-US" dirty="0"/>
              <a:t> sui </a:t>
            </a:r>
            <a:r>
              <a:rPr lang="en-US" dirty="0" err="1"/>
              <a:t>reperti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22" name="Google Shape;22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social media, ad </a:t>
            </a:r>
            <a:r>
              <a:rPr lang="en-US" dirty="0" err="1"/>
              <a:t>esempio</a:t>
            </a:r>
            <a:r>
              <a:rPr lang="en-US" dirty="0"/>
              <a:t> aggiornamenti </a:t>
            </a:r>
            <a:r>
              <a:rPr lang="en-US" dirty="0" err="1"/>
              <a:t>regolari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loro </a:t>
            </a:r>
            <a:r>
              <a:rPr lang="en-US" dirty="0" err="1"/>
              <a:t>piattaforme</a:t>
            </a:r>
            <a:r>
              <a:rPr lang="en-US" dirty="0"/>
              <a:t> di social media per </a:t>
            </a:r>
            <a:r>
              <a:rPr lang="en-US" dirty="0" err="1"/>
              <a:t>promuovere</a:t>
            </a:r>
            <a:r>
              <a:rPr lang="en-US" dirty="0"/>
              <a:t>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acquisizioni</a:t>
            </a:r>
            <a:r>
              <a:rPr lang="en-US" dirty="0"/>
              <a:t>, </a:t>
            </a:r>
            <a:r>
              <a:rPr lang="en-US" dirty="0" err="1"/>
              <a:t>scorci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 le quinte o </a:t>
            </a:r>
            <a:r>
              <a:rPr lang="en-US" dirty="0" err="1"/>
              <a:t>fatti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. 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pubblicati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piattaforme</a:t>
            </a:r>
            <a:r>
              <a:rPr lang="en-US" dirty="0"/>
              <a:t> </a:t>
            </a:r>
            <a:r>
              <a:rPr lang="en-US" dirty="0" err="1"/>
              <a:t>popolari</a:t>
            </a:r>
            <a:r>
              <a:rPr lang="en-US" dirty="0"/>
              <a:t> come Instagram, Twitter, LinkedIn, Reddit e </a:t>
            </a:r>
            <a:r>
              <a:rPr lang="en-US" dirty="0" err="1"/>
              <a:t>altre</a:t>
            </a:r>
            <a:r>
              <a:rPr lang="en-US" dirty="0"/>
              <a:t>.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esserci</a:t>
            </a:r>
            <a:r>
              <a:rPr lang="en-US" dirty="0"/>
              <a:t> </a:t>
            </a:r>
            <a:r>
              <a:rPr lang="en-US" dirty="0" err="1"/>
              <a:t>formati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piattaforma</a:t>
            </a:r>
            <a:r>
              <a:rPr lang="en-US" dirty="0"/>
              <a:t> (ad </a:t>
            </a:r>
            <a:r>
              <a:rPr lang="en-US" dirty="0" err="1"/>
              <a:t>esempio</a:t>
            </a:r>
            <a:r>
              <a:rPr lang="en-US" dirty="0"/>
              <a:t>, </a:t>
            </a:r>
            <a:r>
              <a:rPr lang="en-US" dirty="0" err="1"/>
              <a:t>caroselli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LinkedIn, thread </a:t>
            </a:r>
            <a:r>
              <a:rPr lang="en-US" dirty="0" err="1"/>
              <a:t>su</a:t>
            </a:r>
            <a:r>
              <a:rPr lang="en-US" dirty="0"/>
              <a:t> Twitter e </a:t>
            </a:r>
            <a:r>
              <a:rPr lang="en-US" dirty="0" err="1"/>
              <a:t>altro</a:t>
            </a:r>
            <a:r>
              <a:rPr lang="en-US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di </a:t>
            </a:r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grafica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aiutano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Canva e Piktochart.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Canva </a:t>
            </a:r>
            <a:r>
              <a:rPr lang="en-US" dirty="0" err="1"/>
              <a:t>è</a:t>
            </a:r>
            <a:r>
              <a:rPr lang="en-US" dirty="0"/>
              <a:t> uno </a:t>
            </a:r>
            <a:r>
              <a:rPr lang="en-US" dirty="0" err="1"/>
              <a:t>strumento</a:t>
            </a:r>
            <a:r>
              <a:rPr lang="en-US" dirty="0"/>
              <a:t> di </a:t>
            </a:r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grafica</a:t>
            </a:r>
            <a:r>
              <a:rPr lang="en-US" dirty="0"/>
              <a:t> </a:t>
            </a:r>
            <a:r>
              <a:rPr lang="en-US" dirty="0" err="1"/>
              <a:t>gratuito</a:t>
            </a:r>
            <a:r>
              <a:rPr lang="en-US" dirty="0"/>
              <a:t>, </a:t>
            </a:r>
            <a:r>
              <a:rPr lang="en-US" dirty="0" err="1"/>
              <a:t>perfetto</a:t>
            </a:r>
            <a:r>
              <a:rPr lang="en-US" dirty="0"/>
              <a:t>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di design </a:t>
            </a:r>
            <a:r>
              <a:rPr lang="en-US" dirty="0" err="1"/>
              <a:t>dei</a:t>
            </a:r>
            <a:r>
              <a:rPr lang="en-US" dirty="0"/>
              <a:t> social media, per dare loro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spinta</a:t>
            </a:r>
            <a:r>
              <a:rPr lang="en-US" dirty="0"/>
              <a:t> </a:t>
            </a:r>
            <a:r>
              <a:rPr lang="en-US" dirty="0" err="1"/>
              <a:t>creativa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Piktochart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piattaforma</a:t>
            </a:r>
            <a:r>
              <a:rPr lang="en-US" dirty="0"/>
              <a:t> per </a:t>
            </a:r>
            <a:r>
              <a:rPr lang="en-US" dirty="0" err="1"/>
              <a:t>iniziare</a:t>
            </a:r>
            <a:r>
              <a:rPr lang="en-US" dirty="0"/>
              <a:t> a </a:t>
            </a:r>
            <a:r>
              <a:rPr lang="en-US" dirty="0" err="1"/>
              <a:t>imparare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c'è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un'infografica</a:t>
            </a:r>
            <a:r>
              <a:rPr lang="en-US" dirty="0"/>
              <a:t>, </a:t>
            </a:r>
            <a:r>
              <a:rPr lang="en-US" dirty="0" err="1"/>
              <a:t>dando</a:t>
            </a:r>
            <a:r>
              <a:rPr lang="en-US" dirty="0"/>
              <a:t> la </a:t>
            </a:r>
            <a:r>
              <a:rPr lang="en-US" dirty="0" err="1"/>
              <a:t>possibilità</a:t>
            </a:r>
            <a:r>
              <a:rPr lang="en-US" dirty="0"/>
              <a:t> a chi non </a:t>
            </a:r>
            <a:r>
              <a:rPr lang="en-US" dirty="0" err="1"/>
              <a:t>è</a:t>
            </a:r>
            <a:r>
              <a:rPr lang="en-US" dirty="0"/>
              <a:t> un designer di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infografiche</a:t>
            </a:r>
            <a:r>
              <a:rPr lang="en-US" dirty="0"/>
              <a:t> di base senza dover </a:t>
            </a:r>
            <a:r>
              <a:rPr lang="en-US" dirty="0" err="1"/>
              <a:t>ricorrere</a:t>
            </a:r>
            <a:r>
              <a:rPr lang="en-US" dirty="0"/>
              <a:t> a un </a:t>
            </a:r>
            <a:r>
              <a:rPr lang="en-US" dirty="0" err="1"/>
              <a:t>potente</a:t>
            </a:r>
            <a:r>
              <a:rPr lang="en-US" dirty="0"/>
              <a:t> software di </a:t>
            </a:r>
            <a:r>
              <a:rPr lang="en-US" dirty="0" err="1"/>
              <a:t>progettazione</a:t>
            </a:r>
            <a:r>
              <a:rPr lang="en-US" dirty="0"/>
              <a:t>.</a:t>
            </a:r>
          </a:p>
        </p:txBody>
      </p:sp>
      <p:sp>
        <p:nvSpPr>
          <p:cNvPr id="261" name="Google Shape;2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di editing video </a:t>
            </a:r>
            <a:r>
              <a:rPr lang="en-US" dirty="0" err="1"/>
              <a:t>sono</a:t>
            </a:r>
            <a:r>
              <a:rPr lang="en-US" dirty="0"/>
              <a:t> iMovie e DaVinci Resolve.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L'applicazione</a:t>
            </a:r>
            <a:r>
              <a:rPr lang="en-US" dirty="0"/>
              <a:t> iMovie </a:t>
            </a:r>
            <a:r>
              <a:rPr lang="en-US" dirty="0" err="1"/>
              <a:t>è</a:t>
            </a:r>
            <a:r>
              <a:rPr lang="en-US" dirty="0"/>
              <a:t> un editor video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utilizzare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filmati</a:t>
            </a:r>
            <a:r>
              <a:rPr lang="en-US" dirty="0"/>
              <a:t>, </a:t>
            </a:r>
            <a:r>
              <a:rPr lang="en-US" dirty="0" err="1"/>
              <a:t>aggiungere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e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titoli</a:t>
            </a:r>
            <a:r>
              <a:rPr lang="en-US" dirty="0"/>
              <a:t> e </a:t>
            </a:r>
            <a:r>
              <a:rPr lang="en-US" dirty="0" err="1"/>
              <a:t>crediti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DaVinci Resolve </a:t>
            </a:r>
            <a:r>
              <a:rPr lang="en-US" dirty="0" err="1"/>
              <a:t>combina</a:t>
            </a:r>
            <a:r>
              <a:rPr lang="en-US" dirty="0"/>
              <a:t> </a:t>
            </a:r>
            <a:r>
              <a:rPr lang="en-US" dirty="0" err="1"/>
              <a:t>montaggio</a:t>
            </a:r>
            <a:r>
              <a:rPr lang="en-US" dirty="0"/>
              <a:t>, </a:t>
            </a:r>
            <a:r>
              <a:rPr lang="en-US" dirty="0" err="1"/>
              <a:t>correzione</a:t>
            </a:r>
            <a:r>
              <a:rPr lang="en-US" dirty="0"/>
              <a:t> del </a:t>
            </a:r>
            <a:r>
              <a:rPr lang="en-US" dirty="0" err="1"/>
              <a:t>colore</a:t>
            </a:r>
            <a:r>
              <a:rPr lang="en-US" dirty="0"/>
              <a:t>,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visivi</a:t>
            </a:r>
            <a:r>
              <a:rPr lang="en-US" dirty="0"/>
              <a:t>, motion graphics e post-</a:t>
            </a:r>
            <a:r>
              <a:rPr lang="en-US" dirty="0" err="1"/>
              <a:t>produzione</a:t>
            </a:r>
            <a:r>
              <a:rPr lang="en-US" dirty="0"/>
              <a:t> audio in un </a:t>
            </a:r>
            <a:r>
              <a:rPr lang="en-US" dirty="0" err="1"/>
              <a:t>unico</a:t>
            </a:r>
            <a:r>
              <a:rPr lang="en-US" dirty="0"/>
              <a:t> </a:t>
            </a:r>
            <a:r>
              <a:rPr lang="en-US" dirty="0" err="1"/>
              <a:t>strumento</a:t>
            </a:r>
            <a:r>
              <a:rPr lang="en-US"/>
              <a:t> software.</a:t>
            </a:r>
            <a:endParaRPr dirty="0"/>
          </a:p>
        </p:txBody>
      </p:sp>
      <p:sp>
        <p:nvSpPr>
          <p:cNvPr id="272" name="Google Shape;27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L'obiettivo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far </a:t>
            </a:r>
            <a:r>
              <a:rPr lang="en-US" dirty="0" err="1"/>
              <a:t>comprendere</a:t>
            </a:r>
            <a:r>
              <a:rPr lang="en-US" dirty="0"/>
              <a:t> ai </a:t>
            </a:r>
            <a:r>
              <a:rPr lang="en-US" dirty="0" err="1"/>
              <a:t>partecipanti</a:t>
            </a:r>
            <a:r>
              <a:rPr lang="en-US" dirty="0"/>
              <a:t> la </a:t>
            </a:r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l'importanza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professionisti</a:t>
            </a:r>
            <a:r>
              <a:rPr lang="en-US" dirty="0"/>
              <a:t> GLAM, </a:t>
            </a:r>
            <a:r>
              <a:rPr lang="en-US" dirty="0" err="1"/>
              <a:t>esplorare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e </a:t>
            </a: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partecipanti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definire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di </a:t>
            </a:r>
            <a:r>
              <a:rPr lang="en-US" dirty="0" err="1"/>
              <a:t>identificare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 e di </a:t>
            </a:r>
            <a:r>
              <a:rPr lang="en-US" dirty="0" err="1"/>
              <a:t>familiarizzare</a:t>
            </a:r>
            <a:r>
              <a:rPr lang="en-US" dirty="0"/>
              <a:t> con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Audio Editing tools are Audacity and Audiotool.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Audacity is a free software for recording and editing audio.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Audiotool is a free, browser-based music production software and distribution platform, which allows users to create and publish their music tracks, as well as remix and collaborate on tracks in real-time.</a:t>
            </a:r>
            <a:endParaRPr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Writing and Content Creation tools, are Microsoft Word, Google Docs and Grammarly.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With 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Word, which is a word processor developed by Microsoft, you can create, format and edit documents, review with track changes, and share files.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Docs is an online word processor that lets you create and format documents and work with other people at the same time.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Grammarly is a writing app which helps you improve your writing and correct your grammar and spelling so you can write your best in all your apps.</a:t>
            </a:r>
            <a:endParaRPr b="0"/>
          </a:p>
        </p:txBody>
      </p:sp>
      <p:sp>
        <p:nvSpPr>
          <p:cNvPr id="294" name="Google Shape;2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e </a:t>
            </a:r>
            <a:r>
              <a:rPr lang="en-US" dirty="0" err="1"/>
              <a:t>pubblicazione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piattaforme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come </a:t>
            </a:r>
            <a:r>
              <a:rPr lang="en-US" dirty="0" err="1"/>
              <a:t>siti</a:t>
            </a:r>
            <a:r>
              <a:rPr lang="en-US" dirty="0"/>
              <a:t> web, social media e </a:t>
            </a:r>
            <a:r>
              <a:rPr lang="en-US" dirty="0" err="1"/>
              <a:t>altro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testo, </a:t>
            </a:r>
            <a:r>
              <a:rPr lang="en-US" dirty="0" err="1"/>
              <a:t>immagini</a:t>
            </a:r>
            <a:r>
              <a:rPr lang="en-US" dirty="0"/>
              <a:t>, audio, video, </a:t>
            </a:r>
            <a:r>
              <a:rPr lang="en-US" dirty="0" err="1"/>
              <a:t>animazioni</a:t>
            </a:r>
            <a:r>
              <a:rPr lang="en-US" dirty="0"/>
              <a:t>, </a:t>
            </a:r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err="1"/>
              <a:t>interattive</a:t>
            </a:r>
            <a:r>
              <a:rPr lang="en-US" dirty="0"/>
              <a:t> e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.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per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scopi</a:t>
            </a:r>
            <a:r>
              <a:rPr lang="en-US" dirty="0"/>
              <a:t>, come </a:t>
            </a:r>
            <a:r>
              <a:rPr lang="en-US" dirty="0" err="1"/>
              <a:t>l'intrattenimento</a:t>
            </a:r>
            <a:r>
              <a:rPr lang="en-US" dirty="0"/>
              <a:t>, </a:t>
            </a:r>
            <a:r>
              <a:rPr lang="en-US" dirty="0" err="1"/>
              <a:t>l'istruzione</a:t>
            </a:r>
            <a:r>
              <a:rPr lang="en-US" dirty="0"/>
              <a:t>, la </a:t>
            </a:r>
            <a:r>
              <a:rPr lang="en-US" dirty="0" err="1"/>
              <a:t>comunicazione</a:t>
            </a:r>
            <a:r>
              <a:rPr lang="en-US" dirty="0"/>
              <a:t> e il marketing.</a:t>
            </a: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professionisti</a:t>
            </a:r>
            <a:r>
              <a:rPr lang="en-US" dirty="0"/>
              <a:t> GLAM per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motivi</a:t>
            </a:r>
            <a:r>
              <a:rPr lang="en-US" dirty="0"/>
              <a:t>. Prima di </a:t>
            </a:r>
            <a:r>
              <a:rPr lang="en-US" dirty="0" err="1"/>
              <a:t>tutto</a:t>
            </a:r>
            <a:r>
              <a:rPr lang="en-US" dirty="0"/>
              <a:t>,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questione</a:t>
            </a:r>
            <a:r>
              <a:rPr lang="en-US" dirty="0"/>
              <a:t> di </a:t>
            </a:r>
            <a:r>
              <a:rPr lang="en-US" dirty="0" err="1"/>
              <a:t>visibilità</a:t>
            </a:r>
            <a:r>
              <a:rPr lang="en-US" dirty="0"/>
              <a:t>: Secondo le </a:t>
            </a:r>
            <a:r>
              <a:rPr lang="en-US" dirty="0" err="1"/>
              <a:t>statistiche</a:t>
            </a:r>
            <a:r>
              <a:rPr lang="en-US" dirty="0"/>
              <a:t>, </a:t>
            </a:r>
            <a:r>
              <a:rPr lang="en-US" dirty="0" err="1"/>
              <a:t>nell'ottobre</a:t>
            </a:r>
            <a:r>
              <a:rPr lang="en-US" dirty="0"/>
              <a:t> 2023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di Internet </a:t>
            </a:r>
            <a:r>
              <a:rPr lang="en-US" dirty="0" err="1"/>
              <a:t>nel</a:t>
            </a:r>
            <a:r>
              <a:rPr lang="en-US" dirty="0"/>
              <a:t> mondo </a:t>
            </a:r>
            <a:r>
              <a:rPr lang="en-US" dirty="0" err="1"/>
              <a:t>erano</a:t>
            </a:r>
            <a:r>
              <a:rPr lang="en-US" dirty="0"/>
              <a:t> 5,3 </a:t>
            </a:r>
            <a:r>
              <a:rPr lang="en-US" dirty="0" err="1"/>
              <a:t>miliardi</a:t>
            </a:r>
            <a:r>
              <a:rPr lang="en-US" dirty="0"/>
              <a:t>, </a:t>
            </a:r>
            <a:r>
              <a:rPr lang="en-US" dirty="0" err="1"/>
              <a:t>pari</a:t>
            </a:r>
            <a:r>
              <a:rPr lang="en-US" dirty="0"/>
              <a:t> al 65,7%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popolazione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. Tutte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online,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rivolgono</a:t>
            </a:r>
            <a:r>
              <a:rPr lang="en-US" dirty="0"/>
              <a:t> ai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forniti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GLAM per </a:t>
            </a:r>
            <a:r>
              <a:rPr lang="en-US" dirty="0" err="1"/>
              <a:t>ottenere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loro 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sugli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di </a:t>
            </a:r>
            <a:r>
              <a:rPr lang="en-US" dirty="0" err="1"/>
              <a:t>apertura</a:t>
            </a:r>
            <a:r>
              <a:rPr lang="en-US" dirty="0"/>
              <a:t>, sui </a:t>
            </a:r>
            <a:r>
              <a:rPr lang="en-US" dirty="0" err="1"/>
              <a:t>prezzi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biglietti</a:t>
            </a:r>
            <a:r>
              <a:rPr lang="en-US" dirty="0"/>
              <a:t>,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e future, </a:t>
            </a:r>
            <a:r>
              <a:rPr lang="en-US" dirty="0" err="1"/>
              <a:t>ecc</a:t>
            </a:r>
            <a:r>
              <a:rPr lang="en-US" dirty="0"/>
              <a:t>.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consente</a:t>
            </a:r>
            <a:r>
              <a:rPr lang="en-US" dirty="0"/>
              <a:t> alle </a:t>
            </a:r>
            <a:r>
              <a:rPr lang="en-US" dirty="0" err="1"/>
              <a:t>istituzioni</a:t>
            </a:r>
            <a:r>
              <a:rPr lang="en-US" dirty="0"/>
              <a:t> GLAM di </a:t>
            </a:r>
            <a:r>
              <a:rPr lang="en-US" dirty="0" err="1"/>
              <a:t>stabilire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 e alle </a:t>
            </a:r>
            <a:r>
              <a:rPr lang="en-US" dirty="0" err="1"/>
              <a:t>persone</a:t>
            </a:r>
            <a:r>
              <a:rPr lang="en-US" dirty="0"/>
              <a:t> di </a:t>
            </a:r>
            <a:r>
              <a:rPr lang="en-US" dirty="0" err="1"/>
              <a:t>impegnarsi</a:t>
            </a:r>
            <a:r>
              <a:rPr lang="en-US" dirty="0"/>
              <a:t> con </a:t>
            </a:r>
            <a:r>
              <a:rPr lang="en-US" dirty="0" err="1"/>
              <a:t>l'istituzione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motivo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consente</a:t>
            </a:r>
            <a:r>
              <a:rPr lang="en-US" dirty="0"/>
              <a:t> ai </a:t>
            </a:r>
            <a:r>
              <a:rPr lang="en-US" dirty="0" err="1"/>
              <a:t>professionisti</a:t>
            </a:r>
            <a:r>
              <a:rPr lang="en-US" dirty="0"/>
              <a:t> GLAM di </a:t>
            </a:r>
            <a:r>
              <a:rPr lang="en-US" dirty="0" err="1"/>
              <a:t>digitalizzare</a:t>
            </a:r>
            <a:r>
              <a:rPr lang="en-US" dirty="0"/>
              <a:t> e </a:t>
            </a:r>
            <a:r>
              <a:rPr lang="en-US" dirty="0" err="1"/>
              <a:t>preservare</a:t>
            </a:r>
            <a:r>
              <a:rPr lang="en-US" dirty="0"/>
              <a:t> </a:t>
            </a:r>
            <a:r>
              <a:rPr lang="en-US" dirty="0" err="1"/>
              <a:t>artefatti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, </a:t>
            </a:r>
            <a:r>
              <a:rPr lang="en-US" dirty="0" err="1"/>
              <a:t>documenti</a:t>
            </a:r>
            <a:r>
              <a:rPr lang="en-US" dirty="0"/>
              <a:t> e </a:t>
            </a:r>
            <a:r>
              <a:rPr lang="en-US" dirty="0" err="1"/>
              <a:t>collezioni</a:t>
            </a:r>
            <a:r>
              <a:rPr lang="en-US" dirty="0"/>
              <a:t>. </a:t>
            </a:r>
            <a:r>
              <a:rPr lang="en-US" dirty="0" err="1"/>
              <a:t>Trasformando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fisici</a:t>
            </a:r>
            <a:r>
              <a:rPr lang="en-US" dirty="0"/>
              <a:t> in </a:t>
            </a:r>
            <a:r>
              <a:rPr lang="en-US" dirty="0" err="1"/>
              <a:t>formati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preziose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accessibili</a:t>
            </a:r>
            <a:r>
              <a:rPr lang="en-US" dirty="0"/>
              <a:t> e </a:t>
            </a:r>
            <a:r>
              <a:rPr lang="en-US" dirty="0" err="1"/>
              <a:t>fruite</a:t>
            </a:r>
            <a:r>
              <a:rPr lang="en-US" dirty="0"/>
              <a:t> da un </a:t>
            </a:r>
            <a:r>
              <a:rPr lang="en-US" dirty="0" err="1"/>
              <a:t>pubblico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vasto</a:t>
            </a:r>
            <a:r>
              <a:rPr lang="en-US" dirty="0"/>
              <a:t> senza </a:t>
            </a:r>
            <a:r>
              <a:rPr lang="en-US" dirty="0" err="1"/>
              <a:t>rischiare</a:t>
            </a:r>
            <a:r>
              <a:rPr lang="en-US" dirty="0"/>
              <a:t> di </a:t>
            </a:r>
            <a:r>
              <a:rPr lang="en-US" dirty="0" err="1"/>
              <a:t>danneggiare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originali</a:t>
            </a:r>
            <a:r>
              <a:rPr lang="en-US" dirty="0"/>
              <a:t>.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programmi</a:t>
            </a:r>
            <a:r>
              <a:rPr lang="en-US" dirty="0"/>
              <a:t> </a:t>
            </a:r>
            <a:r>
              <a:rPr lang="en-US" dirty="0" err="1"/>
              <a:t>educativi</a:t>
            </a:r>
            <a:r>
              <a:rPr lang="en-US" dirty="0"/>
              <a:t> e di </a:t>
            </a:r>
            <a:r>
              <a:rPr lang="en-US" dirty="0" err="1"/>
              <a:t>ricerca</a:t>
            </a:r>
            <a:r>
              <a:rPr lang="en-US" dirty="0"/>
              <a:t> e per </a:t>
            </a:r>
            <a:r>
              <a:rPr lang="en-US" dirty="0" err="1"/>
              <a:t>esperienze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 </a:t>
            </a:r>
            <a:r>
              <a:rPr lang="en-US" dirty="0" err="1"/>
              <a:t>interattive</a:t>
            </a:r>
            <a:r>
              <a:rPr lang="en-US" dirty="0"/>
              <a:t>. </a:t>
            </a:r>
            <a:r>
              <a:rPr lang="en-US" dirty="0" err="1"/>
              <a:t>Infine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consentono</a:t>
            </a:r>
            <a:r>
              <a:rPr lang="en-US" dirty="0"/>
              <a:t> a </a:t>
            </a:r>
            <a:r>
              <a:rPr lang="en-US" dirty="0" err="1"/>
              <a:t>persone</a:t>
            </a:r>
            <a:r>
              <a:rPr lang="en-US" dirty="0"/>
              <a:t> di </a:t>
            </a:r>
            <a:r>
              <a:rPr lang="en-US" dirty="0" err="1"/>
              <a:t>tutto</a:t>
            </a:r>
            <a:r>
              <a:rPr lang="en-US" dirty="0"/>
              <a:t> il mondo di </a:t>
            </a:r>
            <a:r>
              <a:rPr lang="en-US" dirty="0" err="1"/>
              <a:t>accedere</a:t>
            </a:r>
            <a:r>
              <a:rPr lang="en-US" dirty="0"/>
              <a:t> ed </a:t>
            </a:r>
            <a:r>
              <a:rPr lang="en-US" dirty="0" err="1"/>
              <a:t>esplorare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e </a:t>
            </a:r>
            <a:r>
              <a:rPr lang="en-US" dirty="0" err="1"/>
              <a:t>storici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GLAM.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promuove</a:t>
            </a:r>
            <a:r>
              <a:rPr lang="en-US" dirty="0"/>
              <a:t> la </a:t>
            </a:r>
            <a:r>
              <a:rPr lang="en-US" dirty="0" err="1"/>
              <a:t>comprensione</a:t>
            </a:r>
            <a:r>
              <a:rPr lang="en-US" dirty="0"/>
              <a:t> e </a:t>
            </a:r>
            <a:r>
              <a:rPr lang="en-US" dirty="0" err="1"/>
              <a:t>l'apprezzamento</a:t>
            </a:r>
            <a:r>
              <a:rPr lang="en-US" dirty="0"/>
              <a:t> </a:t>
            </a:r>
            <a:r>
              <a:rPr lang="en-US" dirty="0" err="1"/>
              <a:t>interculturale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a cui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interessate</a:t>
            </a:r>
            <a:r>
              <a:rPr lang="en-US" dirty="0"/>
              <a:t>?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archivi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e </a:t>
            </a:r>
            <a:r>
              <a:rPr lang="en-US" dirty="0" err="1"/>
              <a:t>immagini</a:t>
            </a:r>
            <a:r>
              <a:rPr lang="en-US" dirty="0"/>
              <a:t>,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multimediali</a:t>
            </a:r>
            <a:r>
              <a:rPr lang="en-US" dirty="0"/>
              <a:t>,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e storytelling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risorse</a:t>
            </a:r>
            <a:r>
              <a:rPr lang="en-US" dirty="0"/>
              <a:t> educative e </a:t>
            </a:r>
            <a:r>
              <a:rPr lang="en-US" dirty="0" err="1"/>
              <a:t>contenuti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social media.</a:t>
            </a:r>
            <a:endParaRPr dirty="0"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canva.com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piktochart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imovie-app.com/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blackmagicdesign.com/products/davinciresolv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www.audacityteam.org/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audiotool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microsoft.com/en-us/microsoft-365/p/microsoft-365-personal/cfq7ttc0k5bf?activetab=pivot:overviewtab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app.grammarly.com/" TargetMode="External"/><Relationship Id="rId10" Type="http://schemas.openxmlformats.org/officeDocument/2006/relationships/image" Target="../media/image32.jpg"/><Relationship Id="rId4" Type="http://schemas.openxmlformats.org/officeDocument/2006/relationships/hyperlink" Target="https://www.google.com/docs/about/" TargetMode="Externa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opify.com/blog/best-free-video-editing-software" TargetMode="External"/><Relationship Id="rId3" Type="http://schemas.openxmlformats.org/officeDocument/2006/relationships/hyperlink" Target="https://ahrefs.com/blog/digital-content-creation/" TargetMode="External"/><Relationship Id="rId7" Type="http://schemas.openxmlformats.org/officeDocument/2006/relationships/hyperlink" Target="https://bigsea.co/ideas/free-graphic-design-tool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log.scoop.it/2022/02/08/5-reasons-why-digital-content-is-going-to-be-the-next-big-thing-in-2022/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www.demandjump.com/blog/why-is-digital-content-so-important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semrush.com/blog/digital-content-creation/" TargetMode="External"/><Relationship Id="rId9" Type="http://schemas.openxmlformats.org/officeDocument/2006/relationships/hyperlink" Target="https://www.techradar.com/best/best-free-audio-editor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49754" y="2842791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dirty="0"/>
            </a:br>
            <a:r>
              <a:rPr lang="en-US" sz="3600" b="1" dirty="0"/>
              <a:t>Blended learning course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049754" y="3733655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Modulo 4: CREAZIONE DI CONTENUTI DIGITALI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 err="1"/>
              <a:t>Sessione</a:t>
            </a:r>
            <a:r>
              <a:rPr lang="en-US" b="1" dirty="0"/>
              <a:t> 1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 err="1"/>
              <a:t>Sviluppato</a:t>
            </a:r>
            <a:r>
              <a:rPr lang="en-US" b="1" dirty="0"/>
              <a:t> da:</a:t>
            </a:r>
            <a:r>
              <a:rPr lang="en-US" dirty="0"/>
              <a:t> Academy of Entrepreneurship, Greece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Union. Views and opinions expressed are however those of the author(s) only and do not necessarily reflect those of the European Union or OeAD-GmbH. Neither the European Union nor the granting authority can be held responsible for them.“ Project No: 2022-1-AT01-KA220-ADU-00008513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l'occupazione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l'innovazione</a:t>
            </a:r>
            <a:r>
              <a:rPr lang="en-US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endParaRPr sz="4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Archivi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e </a:t>
            </a:r>
            <a:r>
              <a:rPr lang="en-US" dirty="0" err="1"/>
              <a:t>immagini</a:t>
            </a: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Gallerie</a:t>
            </a:r>
            <a:r>
              <a:rPr lang="en-US" dirty="0"/>
              <a:t> online con </a:t>
            </a:r>
            <a:r>
              <a:rPr lang="en-US" dirty="0" err="1"/>
              <a:t>manoscritti</a:t>
            </a:r>
            <a:r>
              <a:rPr lang="en-US" dirty="0"/>
              <a:t>, </a:t>
            </a:r>
            <a:r>
              <a:rPr lang="en-US" dirty="0" err="1"/>
              <a:t>immagini</a:t>
            </a:r>
            <a:r>
              <a:rPr lang="en-US" dirty="0"/>
              <a:t> di opere </a:t>
            </a:r>
            <a:r>
              <a:rPr lang="en-US" dirty="0" err="1"/>
              <a:t>d'arte</a:t>
            </a:r>
            <a:r>
              <a:rPr lang="en-US" dirty="0"/>
              <a:t>, dipinti, </a:t>
            </a:r>
            <a:r>
              <a:rPr lang="en-US" dirty="0" err="1"/>
              <a:t>mappe</a:t>
            </a:r>
            <a:r>
              <a:rPr lang="en-US" dirty="0"/>
              <a:t>, libri e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d'archivio</a:t>
            </a:r>
            <a:r>
              <a:rPr lang="en-US" dirty="0"/>
              <a:t>. </a:t>
            </a:r>
            <a:r>
              <a:rPr lang="en-US" dirty="0" err="1"/>
              <a:t>Consentono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 di </a:t>
            </a:r>
            <a:r>
              <a:rPr lang="en-US" dirty="0" err="1"/>
              <a:t>esplorare</a:t>
            </a:r>
            <a:r>
              <a:rPr lang="en-US" dirty="0"/>
              <a:t> e </a:t>
            </a:r>
            <a:r>
              <a:rPr lang="en-US" dirty="0" err="1"/>
              <a:t>ingrandire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dettagli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 descr="online-image-upload-landing-page_23-2148282428.jpg"/>
          <p:cNvPicPr preferRelativeResize="0"/>
          <p:nvPr/>
        </p:nvPicPr>
        <p:blipFill rotWithShape="1">
          <a:blip r:embed="rId5">
            <a:alphaModFix/>
          </a:blip>
          <a:srcRect b="8895"/>
          <a:stretch/>
        </p:blipFill>
        <p:spPr>
          <a:xfrm>
            <a:off x="3809999" y="3088341"/>
            <a:ext cx="4686300" cy="2846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PRESENTAZIONI MULTIMEDIALI</a:t>
            </a:r>
            <a:endParaRPr dirty="0"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Video </a:t>
            </a:r>
            <a:r>
              <a:rPr lang="en-US" dirty="0" err="1"/>
              <a:t>documentari</a:t>
            </a:r>
            <a:r>
              <a:rPr lang="en-US" dirty="0"/>
              <a:t> o </a:t>
            </a:r>
            <a:r>
              <a:rPr lang="en-US" dirty="0" err="1"/>
              <a:t>presentazioni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o </a:t>
            </a:r>
            <a:r>
              <a:rPr lang="en-US" dirty="0" err="1"/>
              <a:t>eventi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, </a:t>
            </a:r>
            <a:r>
              <a:rPr lang="en-US" dirty="0" err="1"/>
              <a:t>audioguide</a:t>
            </a:r>
            <a:r>
              <a:rPr lang="en-US" dirty="0"/>
              <a:t> o podcast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forniscono</a:t>
            </a:r>
            <a:r>
              <a:rPr lang="en-US" dirty="0"/>
              <a:t> </a:t>
            </a:r>
            <a:r>
              <a:rPr lang="en-US" dirty="0" err="1"/>
              <a:t>approfondimenti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manufatti</a:t>
            </a:r>
            <a:r>
              <a:rPr lang="en-US" dirty="0"/>
              <a:t>, opere </a:t>
            </a:r>
            <a:r>
              <a:rPr lang="en-US" dirty="0" err="1"/>
              <a:t>d'arte</a:t>
            </a:r>
            <a:r>
              <a:rPr lang="en-US" dirty="0"/>
              <a:t> o </a:t>
            </a:r>
            <a:r>
              <a:rPr lang="en-US" dirty="0" err="1"/>
              <a:t>contesti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 descr="BUSINE~1.JPG"/>
          <p:cNvPicPr preferRelativeResize="0"/>
          <p:nvPr/>
        </p:nvPicPr>
        <p:blipFill rotWithShape="1">
          <a:blip r:embed="rId5">
            <a:alphaModFix/>
          </a:blip>
          <a:srcRect t="16871"/>
          <a:stretch/>
        </p:blipFill>
        <p:spPr>
          <a:xfrm>
            <a:off x="3647154" y="3550023"/>
            <a:ext cx="4804321" cy="266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Mostre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Virtual exhibits that show artifacts, artworks, or historical documents with interactive features (360-degree views or multimedia elements) to enhance the visitor experience.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4879" y="3612776"/>
            <a:ext cx="8182167" cy="18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Storytelling </a:t>
            </a:r>
            <a:r>
              <a:rPr lang="en-US" dirty="0" err="1"/>
              <a:t>digitale</a:t>
            </a:r>
            <a:endParaRPr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Narrazioni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raccontano</a:t>
            </a:r>
            <a:r>
              <a:rPr lang="en-US" dirty="0"/>
              <a:t> la </a:t>
            </a:r>
            <a:r>
              <a:rPr lang="en-US" dirty="0" err="1"/>
              <a:t>storia</a:t>
            </a:r>
            <a:r>
              <a:rPr lang="en-US" dirty="0"/>
              <a:t> di </a:t>
            </a:r>
            <a:r>
              <a:rPr lang="en-US" dirty="0" err="1"/>
              <a:t>specifici</a:t>
            </a:r>
            <a:r>
              <a:rPr lang="en-US" dirty="0"/>
              <a:t> </a:t>
            </a:r>
            <a:r>
              <a:rPr lang="en-US" dirty="0" err="1"/>
              <a:t>manufatti</a:t>
            </a:r>
            <a:r>
              <a:rPr lang="en-US" dirty="0"/>
              <a:t> o </a:t>
            </a:r>
            <a:r>
              <a:rPr lang="en-US" dirty="0" err="1"/>
              <a:t>collezioni</a:t>
            </a:r>
            <a:r>
              <a:rPr lang="en-US" dirty="0"/>
              <a:t>, post </a:t>
            </a:r>
            <a:r>
              <a:rPr lang="en-US" dirty="0" err="1"/>
              <a:t>su</a:t>
            </a:r>
            <a:r>
              <a:rPr lang="en-US" dirty="0"/>
              <a:t> blog, </a:t>
            </a:r>
            <a:r>
              <a:rPr lang="en-US" dirty="0" err="1"/>
              <a:t>articoli</a:t>
            </a:r>
            <a:r>
              <a:rPr lang="en-US" dirty="0"/>
              <a:t> o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social media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mettono</a:t>
            </a:r>
            <a:r>
              <a:rPr lang="en-US" dirty="0"/>
              <a:t> in luce </a:t>
            </a:r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interessanti</a:t>
            </a:r>
            <a:r>
              <a:rPr lang="en-US" dirty="0"/>
              <a:t> del </a:t>
            </a:r>
            <a:r>
              <a:rPr lang="en-US" dirty="0" err="1"/>
              <a:t>patrimonio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 descr="writer-flat-composition-with-view-open-book-with-lamp-ink-well-thought-bubbles-people-vector-illustration_98292-898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5859" y="3069770"/>
            <a:ext cx="4358242" cy="322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Risorse</a:t>
            </a:r>
            <a:r>
              <a:rPr lang="en-US" dirty="0"/>
              <a:t> educative</a:t>
            </a:r>
            <a:endParaRPr dirty="0"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Corsi online o webinar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argomenti</a:t>
            </a:r>
            <a:r>
              <a:rPr lang="en-US" dirty="0"/>
              <a:t> </a:t>
            </a:r>
            <a:r>
              <a:rPr lang="en-US" dirty="0" err="1"/>
              <a:t>legati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 descr="students-with-magnifier-reading-stack-e-books-smartphone-education-app_335657-33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0377" y="2658035"/>
            <a:ext cx="4955240" cy="330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Contenuti</a:t>
            </a:r>
            <a:r>
              <a:rPr lang="en-US" dirty="0"/>
              <a:t> Social</a:t>
            </a:r>
            <a:endParaRPr dirty="0"/>
          </a:p>
        </p:txBody>
      </p:sp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Aggiornamenti </a:t>
            </a:r>
            <a:r>
              <a:rPr lang="en-US" dirty="0" err="1"/>
              <a:t>regolari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piattaforme</a:t>
            </a:r>
            <a:r>
              <a:rPr lang="en-US" dirty="0"/>
              <a:t> di social media per </a:t>
            </a:r>
            <a:r>
              <a:rPr lang="en-US" dirty="0" err="1"/>
              <a:t>promuovere</a:t>
            </a:r>
            <a:r>
              <a:rPr lang="en-US" dirty="0"/>
              <a:t>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acquisizioni</a:t>
            </a:r>
            <a:r>
              <a:rPr lang="en-US" dirty="0"/>
              <a:t>, </a:t>
            </a:r>
            <a:r>
              <a:rPr lang="en-US" dirty="0" err="1"/>
              <a:t>scorci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 le quinte o </a:t>
            </a:r>
            <a:r>
              <a:rPr lang="en-US" dirty="0" err="1"/>
              <a:t>fatti</a:t>
            </a:r>
            <a:r>
              <a:rPr lang="en-US" dirty="0"/>
              <a:t> </a:t>
            </a:r>
            <a:r>
              <a:rPr lang="en-US" dirty="0" err="1"/>
              <a:t>storici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 descr="digital-lifestyle-concept-illustration_114360-732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7553" y="2720787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Gli strumenti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/>
          <p:nvPr/>
        </p:nvSpPr>
        <p:spPr>
          <a:xfrm>
            <a:off x="1177209" y="4041713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6" descr="flat-design-rebranding-illustration_23-214947885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7785" r="7783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Strumenti</a:t>
            </a:r>
            <a:endParaRPr dirty="0"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grafica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Montaggio</a:t>
            </a:r>
            <a:r>
              <a:rPr lang="en-US" dirty="0"/>
              <a:t> video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Editing audio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Scrittura</a:t>
            </a:r>
            <a:r>
              <a:rPr lang="en-US" dirty="0"/>
              <a:t> e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5" name="Google Shape;255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6094"/>
          <a:stretch/>
        </p:blipFill>
        <p:spPr>
          <a:xfrm>
            <a:off x="6863778" y="1240834"/>
            <a:ext cx="4351338" cy="408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Graphic Design tools</a:t>
            </a:r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Canva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https://www.canva.com/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Piktochart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https://piktochart.com/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canva 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0849" y="1577787"/>
            <a:ext cx="1692889" cy="94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 descr="Piktochart 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552" y="3316941"/>
            <a:ext cx="1389809" cy="138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Strumenti</a:t>
            </a:r>
            <a:r>
              <a:rPr lang="en-US" dirty="0"/>
              <a:t> di editing video</a:t>
            </a:r>
            <a:endParaRPr dirty="0"/>
          </a:p>
        </p:txBody>
      </p:sp>
      <p:sp>
        <p:nvSpPr>
          <p:cNvPr id="275" name="Google Shape;27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iMovie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https://imovie-app.com/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DaVinci Resolve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https://www.blackmagicdesign.com/products/davinciresolve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imovie log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9802" y="1452002"/>
            <a:ext cx="1255339" cy="125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davinci-resolve-logo-her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10799" y="3293512"/>
            <a:ext cx="1725146" cy="120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 b="0" dirty="0" err="1">
                <a:solidFill>
                  <a:schemeClr val="accent1"/>
                </a:solidFill>
              </a:rPr>
              <a:t>Scopo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della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sessione</a:t>
            </a:r>
            <a:endParaRPr sz="28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>
            <a:off x="839786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Comprendere</a:t>
            </a:r>
            <a:r>
              <a:rPr lang="en-US" dirty="0"/>
              <a:t> la </a:t>
            </a:r>
            <a:r>
              <a:rPr lang="en-US" dirty="0" err="1"/>
              <a:t>definizione</a:t>
            </a:r>
            <a:r>
              <a:rPr lang="en-US" dirty="0"/>
              <a:t> e </a:t>
            </a:r>
            <a:r>
              <a:rPr lang="en-US" dirty="0" err="1"/>
              <a:t>l'importanza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professionisti</a:t>
            </a:r>
            <a:r>
              <a:rPr lang="en-US" dirty="0"/>
              <a:t> del </a:t>
            </a:r>
            <a:r>
              <a:rPr lang="en-US" dirty="0" err="1"/>
              <a:t>settore</a:t>
            </a:r>
            <a:r>
              <a:rPr lang="en-US" dirty="0"/>
              <a:t> GLAM.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Esplorare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Introdurre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partecipanti</a:t>
            </a:r>
            <a:r>
              <a:rPr lang="en-US" dirty="0"/>
              <a:t>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Definire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identificare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tipi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dell’apprendimento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Audio Editing tools</a:t>
            </a:r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Audacity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https://www.audacityteam.org/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Audiotool 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https://www.audiotool.com/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 descr="audacity log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65140" y="1335741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 descr="audiotool log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917" y="2680445"/>
            <a:ext cx="1647265" cy="164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Writing and Content Creation tools</a:t>
            </a:r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Microsoft Word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https://www.microsoft.com/en-us/microsoft-365/p/microsoft-365-personal/cfq7ttc0k5bf?activetab=pivot:overviewtab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Google Docs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https://www.google.com/docs/about/</a:t>
            </a:r>
            <a:r>
              <a:rPr lang="en-US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Grammarly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https://app.grammarly.com/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8" name="Google Shape;29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 descr="grammarly 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3105" y="4466664"/>
            <a:ext cx="992841" cy="99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 descr="google doc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36422" y="3227014"/>
            <a:ext cx="1308847" cy="131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 descr="microsoft word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85332" y="1846450"/>
            <a:ext cx="1313610" cy="131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sz="4400" b="0" i="1">
                <a:solidFill>
                  <a:schemeClr val="accent1"/>
                </a:solidFill>
              </a:rPr>
              <a:t>References</a:t>
            </a:r>
            <a:br>
              <a:rPr lang="en-US" sz="4400"/>
            </a:br>
            <a:endParaRPr/>
          </a:p>
        </p:txBody>
      </p:sp>
      <p:sp>
        <p:nvSpPr>
          <p:cNvPr id="308" name="Google Shape;308;p22"/>
          <p:cNvSpPr txBox="1">
            <a:spLocks noGrp="1"/>
          </p:cNvSpPr>
          <p:nvPr>
            <p:ph type="body" idx="1"/>
          </p:nvPr>
        </p:nvSpPr>
        <p:spPr>
          <a:xfrm>
            <a:off x="838200" y="15598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Ong, S. Q. (2023, June 28). </a:t>
            </a:r>
            <a:r>
              <a:rPr lang="en-US" sz="1800" i="1"/>
              <a:t>Digital Content Creation: What It Is &amp; How to Do It Successfully</a:t>
            </a:r>
            <a:r>
              <a:rPr lang="en-US" sz="1800"/>
              <a:t>. SEO Blog by Ahrefs.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https://ahrefs.com/blog/digital-content-creation/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Lyons, K. (2023, February 1). </a:t>
            </a:r>
            <a:r>
              <a:rPr lang="en-US" sz="1800" i="1"/>
              <a:t>Digital Content Creation: What it is and how to excel at it</a:t>
            </a:r>
            <a:r>
              <a:rPr lang="en-US" sz="1800"/>
              <a:t>. Semrush Blog.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https://www.semrush.com/blog/digital-content-creation/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Peckham, A. (2022, July 11). Why is Digital Content So Important? </a:t>
            </a:r>
            <a:r>
              <a:rPr lang="en-US" sz="1800" i="1"/>
              <a:t>DemandJump</a:t>
            </a:r>
            <a:r>
              <a:rPr lang="en-US" sz="1800"/>
              <a:t>.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https://www.demandjump.com/blog/why-is-digital-content-so-important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Greene, L. (2022, January 21). </a:t>
            </a:r>
            <a:r>
              <a:rPr lang="en-US" sz="1800" i="1"/>
              <a:t>5 Reasons Why Digital Content is Going to be the Next Big Thing in 2022 - Scoop.it Blog</a:t>
            </a:r>
            <a:r>
              <a:rPr lang="en-US" sz="1800"/>
              <a:t>. Scoop.it Blog.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https://blog.scoop.it/2022/02/08/5-reasons-why-digital-content-is-going-to-be-the-next-big-thing-in-2022/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Graham, A. (2023, October 25). </a:t>
            </a:r>
            <a:r>
              <a:rPr lang="en-US" sz="1800" i="1"/>
              <a:t>Free graphic design software for beginners</a:t>
            </a:r>
            <a:r>
              <a:rPr lang="en-US" sz="1800"/>
              <a:t>. Big Sea.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https://bigsea.co/ideas/free-graphic-design-tools/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15 Best free video editing software for 2024</a:t>
            </a:r>
            <a:r>
              <a:rPr lang="en-US" sz="1800"/>
              <a:t>. (2023, November 2). Shopify.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https://www.shopify.com/blog/best-free-video-editing-software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Clark, S. (2023, November 13). </a:t>
            </a:r>
            <a:r>
              <a:rPr lang="en-US" sz="1800" i="1"/>
              <a:t>The best free audio editor in 2024: make and mix audio content at no cost</a:t>
            </a:r>
            <a:r>
              <a:rPr lang="en-US" sz="1800"/>
              <a:t>. TechRadar.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https://www.techradar.com/best/best-free-audio-editors</a:t>
            </a:r>
            <a:endParaRPr sz="1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9" name="Google Shape;309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3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788" y="3491779"/>
            <a:ext cx="3540351" cy="63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Vlogger producing video - 1281x854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85" r="7783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Creazione di contenuti digitali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68546" y="4533309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244366" y="365125"/>
            <a:ext cx="101094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Cos’è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465009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596296" y="1637366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Per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Internet, come </a:t>
            </a:r>
            <a:r>
              <a:rPr lang="en-US" dirty="0" err="1"/>
              <a:t>siti</a:t>
            </a:r>
            <a:r>
              <a:rPr lang="en-US" dirty="0"/>
              <a:t> web e social media.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911544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E-book, blog, </a:t>
            </a:r>
            <a:r>
              <a:rPr lang="en-US" dirty="0" err="1"/>
              <a:t>articoli</a:t>
            </a:r>
            <a:r>
              <a:rPr lang="en-US" dirty="0"/>
              <a:t>, newsletter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Podcast, musica, </a:t>
            </a:r>
            <a:r>
              <a:rPr lang="en-US" dirty="0" err="1"/>
              <a:t>audiolibri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Video, film, </a:t>
            </a:r>
            <a:r>
              <a:rPr lang="en-US" dirty="0" err="1"/>
              <a:t>spettacoli</a:t>
            </a:r>
            <a:r>
              <a:rPr lang="en-US" dirty="0"/>
              <a:t> </a:t>
            </a:r>
            <a:r>
              <a:rPr lang="en-US" dirty="0" err="1"/>
              <a:t>televisivi</a:t>
            </a:r>
            <a:r>
              <a:rPr lang="en-US" dirty="0"/>
              <a:t>, live streaming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err="1"/>
              <a:t>Giochi</a:t>
            </a:r>
            <a:r>
              <a:rPr lang="en-US" dirty="0"/>
              <a:t>, app, software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Post, </a:t>
            </a:r>
            <a:r>
              <a:rPr lang="en-US" dirty="0" err="1"/>
              <a:t>commenti</a:t>
            </a:r>
            <a:r>
              <a:rPr lang="en-US" dirty="0"/>
              <a:t> e </a:t>
            </a:r>
            <a:r>
              <a:rPr lang="en-US" dirty="0" err="1"/>
              <a:t>messaggi</a:t>
            </a:r>
            <a:r>
              <a:rPr lang="en-US" dirty="0"/>
              <a:t> sui social media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Siti web, </a:t>
            </a:r>
            <a:r>
              <a:rPr lang="en-US" dirty="0" err="1"/>
              <a:t>pagine</a:t>
            </a:r>
            <a:r>
              <a:rPr lang="en-US" dirty="0"/>
              <a:t> di </a:t>
            </a:r>
            <a:r>
              <a:rPr lang="en-US" dirty="0" err="1"/>
              <a:t>destinazione</a:t>
            </a:r>
            <a:r>
              <a:rPr lang="en-US" dirty="0"/>
              <a:t>, </a:t>
            </a:r>
            <a:r>
              <a:rPr lang="en-US" dirty="0" err="1"/>
              <a:t>annunci</a:t>
            </a:r>
            <a:endParaRPr dirty="0"/>
          </a:p>
        </p:txBody>
      </p:sp>
      <p:pic>
        <p:nvPicPr>
          <p:cNvPr id="135" name="Google Shape;135;p5" descr="EN-Content-Types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208059" y="1531695"/>
            <a:ext cx="5181600" cy="407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Perché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GLAM?</a:t>
            </a:r>
            <a:endParaRPr dirty="0"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5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b="1" dirty="0"/>
              <a:t>Le persone sono online</a:t>
            </a: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b="1" dirty="0"/>
              <a:t>Può dare informazioni utili</a:t>
            </a: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b="1" dirty="0"/>
              <a:t>Presenza online e visibilità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 descr="onlin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9576" y="2093453"/>
            <a:ext cx="1035815" cy="101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informati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3410" y="3537318"/>
            <a:ext cx="1001981" cy="100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visibili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75919" y="5107758"/>
            <a:ext cx="1149074" cy="118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Perché</a:t>
            </a:r>
            <a:r>
              <a:rPr lang="en-US" dirty="0"/>
              <a:t>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GLAM?</a:t>
            </a:r>
            <a:endParaRPr dirty="0"/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58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Conservazione</a:t>
            </a:r>
            <a:r>
              <a:rPr lang="en-US" b="1" dirty="0"/>
              <a:t> e accesso </a:t>
            </a:r>
            <a:endParaRPr b="1"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Coinvolgimento</a:t>
            </a:r>
            <a:r>
              <a:rPr lang="en-US" b="1" dirty="0"/>
              <a:t> ed </a:t>
            </a:r>
            <a:r>
              <a:rPr lang="en-US" b="1" dirty="0" err="1"/>
              <a:t>educazione</a:t>
            </a:r>
            <a:r>
              <a:rPr lang="en-US" b="1" dirty="0"/>
              <a:t> del </a:t>
            </a:r>
            <a:r>
              <a:rPr lang="en-US" b="1" dirty="0" err="1"/>
              <a:t>pubblico</a:t>
            </a:r>
            <a:r>
              <a:rPr lang="en-US" b="1" dirty="0"/>
              <a:t> </a:t>
            </a:r>
            <a:endParaRPr b="1"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Accessibilità</a:t>
            </a:r>
            <a:r>
              <a:rPr lang="en-US" b="1" dirty="0"/>
              <a:t> </a:t>
            </a:r>
            <a:r>
              <a:rPr lang="en-US" b="1" dirty="0" err="1"/>
              <a:t>globale</a:t>
            </a:r>
            <a:r>
              <a:rPr lang="en-US" b="1" dirty="0"/>
              <a:t> </a:t>
            </a: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acces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0509" y="2079812"/>
            <a:ext cx="1168078" cy="113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educatio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8023" y="2817927"/>
            <a:ext cx="1580941" cy="122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 descr="global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1756" y="4040073"/>
            <a:ext cx="1110734" cy="143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Tipi di contenuti digitali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/>
          <p:nvPr/>
        </p:nvSpPr>
        <p:spPr>
          <a:xfrm>
            <a:off x="1060667" y="408653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 descr="354393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8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Tipologia</a:t>
            </a:r>
            <a:r>
              <a:rPr lang="en-US" dirty="0"/>
              <a:t> di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  <a:endParaRPr dirty="0"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Archivi</a:t>
            </a:r>
            <a:r>
              <a:rPr lang="en-US" b="1" dirty="0"/>
              <a:t> </a:t>
            </a:r>
            <a:r>
              <a:rPr lang="en-US" b="1" dirty="0" err="1"/>
              <a:t>digitali</a:t>
            </a:r>
            <a:r>
              <a:rPr lang="en-US" b="1" dirty="0"/>
              <a:t>, opere </a:t>
            </a:r>
            <a:r>
              <a:rPr lang="en-US" b="1" dirty="0" err="1"/>
              <a:t>d'arte</a:t>
            </a:r>
            <a:r>
              <a:rPr lang="en-US" b="1" dirty="0"/>
              <a:t> e </a:t>
            </a:r>
            <a:r>
              <a:rPr lang="en-US" b="1" dirty="0" err="1"/>
              <a:t>immagini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Presentazioni</a:t>
            </a:r>
            <a:r>
              <a:rPr lang="en-US" b="1" dirty="0"/>
              <a:t> </a:t>
            </a:r>
            <a:r>
              <a:rPr lang="en-US" b="1" dirty="0" err="1"/>
              <a:t>multimediali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Mostre</a:t>
            </a:r>
            <a:r>
              <a:rPr lang="en-US" b="1" dirty="0"/>
              <a:t> </a:t>
            </a:r>
            <a:r>
              <a:rPr lang="en-US" b="1" dirty="0" err="1"/>
              <a:t>digitali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Narrazione</a:t>
            </a:r>
            <a:r>
              <a:rPr lang="en-US" b="1" dirty="0"/>
              <a:t> </a:t>
            </a:r>
            <a:r>
              <a:rPr lang="en-US" b="1" dirty="0" err="1"/>
              <a:t>digitale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Risorse</a:t>
            </a:r>
            <a:r>
              <a:rPr lang="en-US" b="1" dirty="0"/>
              <a:t> </a:t>
            </a:r>
            <a:r>
              <a:rPr lang="en-US" b="1" dirty="0" err="1"/>
              <a:t>didattiche</a:t>
            </a:r>
            <a:endParaRPr lang="en-US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Contenuti</a:t>
            </a:r>
            <a:r>
              <a:rPr lang="en-US" b="1" dirty="0"/>
              <a:t> per </a:t>
            </a:r>
            <a:r>
              <a:rPr lang="en-US" b="1" dirty="0" err="1"/>
              <a:t>i</a:t>
            </a:r>
            <a:r>
              <a:rPr lang="en-US" b="1" dirty="0"/>
              <a:t> social media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76" name="Google Shape;176;p9" descr="gallery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8705" y="2201602"/>
            <a:ext cx="4392706" cy="27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Macintosh PowerPoint</Application>
  <PresentationFormat>Widescreen</PresentationFormat>
  <Paragraphs>271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Blended learning course</vt:lpstr>
      <vt:lpstr>Presentazione standard di PowerPoint</vt:lpstr>
      <vt:lpstr>Presentazione standard di PowerPoint</vt:lpstr>
      <vt:lpstr>Cos’è la creazione di contenuti digitale?</vt:lpstr>
      <vt:lpstr>Esempi di contenuti digitali</vt:lpstr>
      <vt:lpstr>Perché la creazione di contenuti digitali è importante per il settore GLAM?</vt:lpstr>
      <vt:lpstr>Perché la creazione di contenuti digitali è importante per il settore GLAM?</vt:lpstr>
      <vt:lpstr>Presentazione standard di PowerPoint</vt:lpstr>
      <vt:lpstr>Tipologia di contenuti digitali per il settore GLAM</vt:lpstr>
      <vt:lpstr>Archivi digitali, opere d'arte e immagini</vt:lpstr>
      <vt:lpstr>PRESENTAZIONI MULTIMEDIALI</vt:lpstr>
      <vt:lpstr>Mostre digitali</vt:lpstr>
      <vt:lpstr>Storytelling digitale</vt:lpstr>
      <vt:lpstr>Risorse educative</vt:lpstr>
      <vt:lpstr>Contenuti Social</vt:lpstr>
      <vt:lpstr>Presentazione standard di PowerPoint</vt:lpstr>
      <vt:lpstr>Strumenti</vt:lpstr>
      <vt:lpstr>Graphic Design tools</vt:lpstr>
      <vt:lpstr>Strumenti di editing video</vt:lpstr>
      <vt:lpstr>Audio Editing tools</vt:lpstr>
      <vt:lpstr>Writing and Content Creation tools</vt:lpstr>
      <vt:lpstr>References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Andrea De Marco</cp:lastModifiedBy>
  <cp:revision>1</cp:revision>
  <dcterms:created xsi:type="dcterms:W3CDTF">2023-12-01T07:14:57Z</dcterms:created>
  <dcterms:modified xsi:type="dcterms:W3CDTF">2025-01-14T10:24:17Z</dcterms:modified>
</cp:coreProperties>
</file>