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Mv/PEfQ9r4nzqALLB5sbW6Nq2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GLAM-Institutionen können Online-Galerien mit Manuskripten, Bildern von Kunstwerken, Gemälden, Karten, Büchern und anderen Archivmaterialien bereitstellen, die die Nutzer erforschen und in ihren Details vergrößern können.</a:t>
            </a:r>
            <a:endParaRPr/>
          </a:p>
        </p:txBody>
      </p:sp>
      <p:sp>
        <p:nvSpPr>
          <p:cNvPr id="182" name="Google Shape;1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Multimedia-Präsentationen können für GLAM-Einrichtungen ebenfalls nützlich sein. Sie können Videodokumentationen oder Präsentationen über bestimmte Exponate oder historische Ereignisse, Audioguides oder Podcasts umfassen, die Einblicke in Artefakte, Kunstwerke oder historische Zusammenhänge geben.</a:t>
            </a:r>
            <a:endParaRPr/>
          </a:p>
          <a:p>
            <a:pPr marL="0" lvl="0" indent="0" algn="l" rtl="0">
              <a:lnSpc>
                <a:spcPct val="100000"/>
              </a:lnSpc>
              <a:spcBef>
                <a:spcPts val="0"/>
              </a:spcBef>
              <a:spcAft>
                <a:spcPts val="0"/>
              </a:spcAft>
              <a:buSzPts val="1400"/>
              <a:buNone/>
            </a:pP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Digitale Ausstellungen können virtuelle Exponate umfassen, die Artefakte, Kunstwerke oder historische Dokumente mit interaktiven Funktionen wie Multimedia-Elementen zeigen, um das Online-Erlebnis des Besuchers durch die Exponate der Institution zu verbessern. </a:t>
            </a:r>
            <a:endParaRPr/>
          </a:p>
          <a:p>
            <a:pPr marL="0" lvl="0" indent="0" algn="l" rtl="0">
              <a:lnSpc>
                <a:spcPct val="100000"/>
              </a:lnSpc>
              <a:spcBef>
                <a:spcPts val="0"/>
              </a:spcBef>
              <a:spcAft>
                <a:spcPts val="0"/>
              </a:spcAft>
              <a:buSzPts val="1400"/>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Digitales Storytelling vermittelt die Geschichten hinter bestimmten Artefakten oder Sammlungen. Es kann auch Blogbeiträge, Artikel oder Inhalte für soziale Medien liefern, die interessante Aspekte der Bestände der Institution hervorheben.</a:t>
            </a:r>
            <a:endParaRPr/>
          </a:p>
          <a:p>
            <a:pPr marL="0" lvl="0" indent="0" algn="l" rtl="0">
              <a:lnSpc>
                <a:spcPct val="100000"/>
              </a:lnSpc>
              <a:spcBef>
                <a:spcPts val="0"/>
              </a:spcBef>
              <a:spcAft>
                <a:spcPts val="0"/>
              </a:spcAft>
              <a:buSzPts val="1400"/>
              <a:buNone/>
            </a:pPr>
            <a:endParaRPr/>
          </a:p>
        </p:txBody>
      </p:sp>
      <p:sp>
        <p:nvSpPr>
          <p:cNvPr id="212" name="Google Shape;2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Digitale Bildungsressourcen können auch in Form von Online-Kursen oder Webinaren zu verschiedenen Themen im Zusammenhang mit den Sammlungen der Einrichtung angeboten werden. Bei den Online-Kursen kann es sich um eine </a:t>
            </a:r>
            <a:r>
              <a:rPr lang="en-US" sz="1200" b="0" i="0">
                <a:solidFill>
                  <a:schemeClr val="dk1"/>
                </a:solidFill>
                <a:latin typeface="Calibri"/>
                <a:ea typeface="Calibri"/>
                <a:cs typeface="Calibri"/>
                <a:sym typeface="Calibri"/>
              </a:rPr>
              <a:t>strukturierte Reihe von Videos (manchmal zusammen mit Text und Arbeitsblättern) </a:t>
            </a:r>
            <a:r>
              <a:rPr lang="en-US"/>
              <a:t>handeln</a:t>
            </a:r>
            <a:r>
              <a:rPr lang="en-US" sz="1200" b="0" i="0">
                <a:solidFill>
                  <a:schemeClr val="dk1"/>
                </a:solidFill>
                <a:latin typeface="Calibri"/>
                <a:ea typeface="Calibri"/>
                <a:cs typeface="Calibri"/>
                <a:sym typeface="Calibri"/>
              </a:rPr>
              <a:t>, die über die </a:t>
            </a:r>
            <a:r>
              <a:rPr lang="en-US"/>
              <a:t>Exponate der Einrichtung </a:t>
            </a:r>
            <a:r>
              <a:rPr lang="en-US" sz="1200" b="0" i="0">
                <a:solidFill>
                  <a:schemeClr val="dk1"/>
                </a:solidFill>
                <a:latin typeface="Calibri"/>
                <a:ea typeface="Calibri"/>
                <a:cs typeface="Calibri"/>
                <a:sym typeface="Calibri"/>
              </a:rPr>
              <a:t>informieren sollen</a:t>
            </a:r>
            <a:r>
              <a:rPr lang="en-US"/>
              <a:t>.</a:t>
            </a:r>
            <a:endParaRPr/>
          </a:p>
          <a:p>
            <a:pPr marL="0" lvl="0" indent="0" algn="l" rtl="0">
              <a:lnSpc>
                <a:spcPct val="100000"/>
              </a:lnSpc>
              <a:spcBef>
                <a:spcPts val="0"/>
              </a:spcBef>
              <a:spcAft>
                <a:spcPts val="0"/>
              </a:spcAft>
              <a:buSzPts val="1400"/>
              <a:buNone/>
            </a:pPr>
            <a:endParaRPr/>
          </a:p>
        </p:txBody>
      </p:sp>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GLAM-Institutionen können auch Social-Media-Inhalte bereitstellen, z. B. regelmäßige Updates auf ihren Social-Media-Plattformen, die Neuerwerbungen, Blicke hinter die Kulissen oder historische Fakten vorstellen. Die </a:t>
            </a:r>
            <a:r>
              <a:rPr lang="en-US" sz="1200" b="0" i="0">
                <a:solidFill>
                  <a:schemeClr val="dk1"/>
                </a:solidFill>
                <a:latin typeface="Calibri"/>
                <a:ea typeface="Calibri"/>
                <a:cs typeface="Calibri"/>
                <a:sym typeface="Calibri"/>
              </a:rPr>
              <a:t>Inhalte können auf beliebten Plattformen wie Instagram, Twitter, LinkedIn, Reddit und anderen veröffentlicht werden. Für jede Plattform kann es spezifische Formate geben (z. B. Karussells auf LinkedIn, Threads auf Twitter und mehr).</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32" name="Google Shape;2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Einige Werkzeuge für die Erstellung digitaler Inhalte sind </a:t>
            </a:r>
            <a:r>
              <a:rPr lang="en-US"/>
              <a:t>Grafikdesign, Videobearbeitung, Audiobearbeitung sowie das Schreiben und Erstellen von Inhalten.</a:t>
            </a:r>
            <a:endParaRPr sz="1200"/>
          </a:p>
          <a:p>
            <a:pPr marL="0" lvl="0" indent="0" algn="l" rtl="0">
              <a:lnSpc>
                <a:spcPct val="100000"/>
              </a:lnSpc>
              <a:spcBef>
                <a:spcPts val="0"/>
              </a:spcBef>
              <a:spcAft>
                <a:spcPts val="0"/>
              </a:spcAft>
              <a:buSzPts val="1400"/>
              <a:buNone/>
            </a:pPr>
            <a:endParaRPr/>
          </a:p>
        </p:txBody>
      </p:sp>
      <p:sp>
        <p:nvSpPr>
          <p:cNvPr id="251" name="Google Shape;2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Einige Grafikdesign-Tools, die den Prozess der </a:t>
            </a:r>
            <a:r>
              <a:rPr lang="en-US" sz="1200"/>
              <a:t>Erstellung digitaler Inhalte </a:t>
            </a:r>
            <a:r>
              <a:rPr lang="en-US"/>
              <a:t>unterstützen</a:t>
            </a:r>
            <a:r>
              <a:rPr lang="en-US" sz="1200"/>
              <a:t>, </a:t>
            </a:r>
            <a:r>
              <a:rPr lang="en-US"/>
              <a:t>sind Canva und Piktochart. </a:t>
            </a:r>
            <a:endParaRPr/>
          </a:p>
          <a:p>
            <a:pPr marL="0" lvl="0" indent="0" algn="l" rtl="0">
              <a:lnSpc>
                <a:spcPct val="100000"/>
              </a:lnSpc>
              <a:spcBef>
                <a:spcPts val="0"/>
              </a:spcBef>
              <a:spcAft>
                <a:spcPts val="0"/>
              </a:spcAft>
              <a:buSzPts val="1400"/>
              <a:buNone/>
            </a:pPr>
            <a:r>
              <a:rPr lang="en-US"/>
              <a:t>Canva ist ein </a:t>
            </a:r>
            <a:r>
              <a:rPr lang="en-US" sz="1200" b="0" i="0">
                <a:solidFill>
                  <a:schemeClr val="dk1"/>
                </a:solidFill>
                <a:latin typeface="Calibri"/>
                <a:ea typeface="Calibri"/>
                <a:cs typeface="Calibri"/>
                <a:sym typeface="Calibri"/>
              </a:rPr>
              <a:t>kostenloses Grafikdesign-Tool, das sich perfekt für Designelemente in sozialen Medien eignet, um ihnen einen kreativen Impuls zu geben.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Piktochart ist eine Plattform, auf der man lernen kann, was bei der Erstellung einer Infografik zu beachten ist, und die auch Nicht-Designern die Möglichkeit gibt, einfache Infografiken zu erstellen, ohne auf eine leistungsstarke Design-Software angewiesen zu sein.</a:t>
            </a:r>
            <a:endParaRPr/>
          </a:p>
        </p:txBody>
      </p:sp>
      <p:sp>
        <p:nvSpPr>
          <p:cNvPr id="261" name="Google Shape;26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Einige Videobearbeitungsprogramme sind iMovie und DaVinci Resolve.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Die Anwendung iMovie ist ein Videoeditor, mit dem Sie Filme bearbeiten, Effekte hinzufügen und Titel und Abspann erstellen können. </a:t>
            </a:r>
            <a:endParaRPr/>
          </a:p>
          <a:p>
            <a:pPr marL="0" lvl="0" indent="0" algn="l" rtl="0">
              <a:lnSpc>
                <a:spcPct val="100000"/>
              </a:lnSpc>
              <a:spcBef>
                <a:spcPts val="0"/>
              </a:spcBef>
              <a:spcAft>
                <a:spcPts val="0"/>
              </a:spcAft>
              <a:buSzPts val="1400"/>
              <a:buNone/>
            </a:pPr>
            <a:r>
              <a:rPr lang="en-US"/>
              <a:t>DaVinci Resolve </a:t>
            </a:r>
            <a:r>
              <a:rPr lang="en-US" sz="1200" b="0" i="0">
                <a:solidFill>
                  <a:schemeClr val="dk1"/>
                </a:solidFill>
                <a:latin typeface="Calibri"/>
                <a:ea typeface="Calibri"/>
                <a:cs typeface="Calibri"/>
                <a:sym typeface="Calibri"/>
              </a:rPr>
              <a:t>vereint Schnitt, Farbkorrektur, visuelle Effekte, Grafikanimationen und Audio-Postproduktion in einem einzigen Software-Tool.</a:t>
            </a: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Die Lernenden sollen die Definition und die Bedeutung der Erstellung digitaler Inhalte für GLAM-Fachleute verstehen, die verschiedenen Arten digitaler Inhalte erkunden und die für die Erstellung digitaler Inhalte erforderlichen Werkzeuge kennen lernen.</a:t>
            </a:r>
            <a:endParaRPr/>
          </a:p>
          <a:p>
            <a:pPr marL="0" marR="0" lvl="0" indent="0" algn="l" rtl="0">
              <a:lnSpc>
                <a:spcPct val="100000"/>
              </a:lnSpc>
              <a:spcBef>
                <a:spcPts val="0"/>
              </a:spcBef>
              <a:spcAft>
                <a:spcPts val="0"/>
              </a:spcAft>
              <a:buClr>
                <a:schemeClr val="dk1"/>
              </a:buClr>
              <a:buSzPts val="1200"/>
              <a:buFont typeface="Calibri"/>
              <a:buNone/>
            </a:pPr>
            <a:r>
              <a:rPr lang="en-US"/>
              <a:t>Nach Abschluss dieser Sitzung werden sie in der Lage sein, die Erstellung digitaler Inhalte zu definieren, verschiedene Arten digitaler Inhalte für den GLAM-Sektor zu identifizieren und sich mit Tools für die Erstellung digitaler Inhalte vertraut zu machen.</a:t>
            </a:r>
            <a:endParaRPr/>
          </a:p>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Einige Audiobearbeitungsprogramme sind Audacity und Audiotool.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Audacity ist eine kostenlose Software für die Aufnahme und Bearbeitung von Audiodateien.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Audiotool ist eine kostenlose, browserbasierte Musikproduktionssoftware und Vertriebsplattform, die es den Nutzern ermöglicht, ihre Musiktitel zu erstellen und zu veröffentlichen sowie Tracks in Echtzeit zu remixen und gemeinsam zu bearbeiten.</a:t>
            </a:r>
            <a:endParaRPr/>
          </a:p>
        </p:txBody>
      </p:sp>
      <p:sp>
        <p:nvSpPr>
          <p:cNvPr id="283" name="Google Shape;28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Einige Tools zum Schreiben und Erstellen von Inhalten sind Microsoft Word, Google Docs und Grammarly. </a:t>
            </a:r>
            <a:endParaRPr/>
          </a:p>
          <a:p>
            <a:pPr marL="0" lvl="0" indent="0" algn="l" rtl="0">
              <a:lnSpc>
                <a:spcPct val="100000"/>
              </a:lnSpc>
              <a:spcBef>
                <a:spcPts val="0"/>
              </a:spcBef>
              <a:spcAft>
                <a:spcPts val="0"/>
              </a:spcAft>
              <a:buSzPts val="1400"/>
              <a:buNone/>
            </a:pPr>
            <a:r>
              <a:rPr lang="en-US"/>
              <a:t>Mit </a:t>
            </a:r>
            <a:r>
              <a:rPr lang="en-US" sz="1200" b="0" i="0">
                <a:solidFill>
                  <a:schemeClr val="dk1"/>
                </a:solidFill>
                <a:latin typeface="Calibri"/>
                <a:ea typeface="Calibri"/>
                <a:cs typeface="Calibri"/>
                <a:sym typeface="Calibri"/>
              </a:rPr>
              <a:t>Microsoft Word, einem von Microsoft entwickelten Textverarbeitungsprogramm, können Sie Dokumente erstellen, formatieren, bearbeiten, überprüfen, Änderungen nachverfolgen und Dateien gemeinsam nutzen.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Google Docs ist ein Online-Textverarbeitungsprogramm, mit dem Sie Dokumente erstellen und formatieren und gleichzeitig mit anderen Personen zusammenarbeiten können.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Grammarly ist eine Schreib-App, die Ihnen hilft, Ihr Schreiben zu verbessern und Ihre Grammatik und Rechtschreibung zu korrigieren, damit Sie in all Ihren Apps das Beste schreiben können.</a:t>
            </a:r>
            <a:endParaRPr b="0"/>
          </a:p>
        </p:txBody>
      </p:sp>
      <p:sp>
        <p:nvSpPr>
          <p:cNvPr id="294" name="Google Shape;2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Die Erstellung digitaler Inhalte ist der Prozess der Erstellung und Veröffentlichung von Inhalten auf digitalen Plattformen wie Websites, sozialen Medien und anderen.</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Digitale Inhalte können Text, Bilder, Audio, Video, Animationen, interaktive Funktionen und vieles mehr enthalten. Diese Art von Inhalten kann für verschiedene Zwecke wie Unterhaltung, Bildung, Kommunikation und Marketing verwendet werden.</a:t>
            </a: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Digitale Inhalte sind für GLAM-Fachleute aus vielen Gründen wichtig. Zunächst einmal geht es um die Sichtbarkeit: Laut Statistik gab es im Oktober 2023 weltweit 5,3 Milliarden Internetnutzer, was 65,7 Prozent der Weltbevölkerung entspricht. All diese Menschen, die online sind, nutzen die digitalen Inhalte der GLAM-Institutionen, um nützliche Informationen über ihren Betrieb, die Öffnungszeiten, die Eintrittspreise, aktuelle und zukünftige Ausstellungen usw. zu erhalten. Auf diese Weise können GLAM-Institutionen eine Präsenz im Internet aufbauen und die Menschen können sich mit der Institution auseinandersetzen.</a:t>
            </a: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Ein weiterer Grund ist, dass die Erstellung digitaler Inhalte es den GLAM-Fachleuten ermöglicht, kulturelle Artefakte, Dokumente und Sammlungen zu digitalisieren und zu erhalten. Durch die Umwandlung von physischen Materialien in digitale Formate können diese wertvollen Ressourcen einem breiteren Publikum zugänglich gemacht werden, ohne dass die Originalobjekte beschädigt werden. Diese digitalen Inhalte können auch für Bildungsprogramme, Forschungsarbeiten und interaktive Multimedia-Erlebnisse genutzt werden. Schließlich ermöglichen digitale Inhalte Menschen aus der ganzen Welt den Zugang zu den kulturellen und historischen Beständen der GLAM-Einrichtungen und deren Erforschung. Dies fördert das interkulturelle Verständnis und die Wertschätzung.</a:t>
            </a:r>
            <a:endParaRPr/>
          </a:p>
          <a:p>
            <a:pPr marL="0" lvl="0" indent="0" algn="l" rtl="0">
              <a:lnSpc>
                <a:spcPct val="100000"/>
              </a:lnSpc>
              <a:spcBef>
                <a:spcPts val="0"/>
              </a:spcBef>
              <a:spcAft>
                <a:spcPts val="0"/>
              </a:spcAft>
              <a:buSzPts val="1400"/>
              <a:buNone/>
            </a:pPr>
            <a:r>
              <a:rPr lang="en-US"/>
              <a:t> </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welchen Arten von digitalen Inhalten sind die GLAM-Einrichtungen interessiert? Das können digitale Archive, Kunstwerke und Bilder, Multimedia-Präsentationen, digitale Ausstellungen und digitales Storytelling, Bildungsressourcen und Inhalte für soziale Medien sein.</a:t>
            </a: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canva.com/" TargetMode="External"/><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piktochart.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imovie-app.com/" TargetMode="External"/><Relationship Id="rId7"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ww.blackmagicdesign.com/products/davinciresol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www.audacityteam.org/" TargetMode="External"/><Relationship Id="rId7"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ww.audiotool.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microsoft.com/en-us/microsoft-365/p/microsoft-365-personal/cfq7ttc0k5bf?activetab=pivot:overviewtab" TargetMode="External"/><Relationship Id="rId7"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app.grammarly.com/" TargetMode="External"/><Relationship Id="rId10" Type="http://schemas.openxmlformats.org/officeDocument/2006/relationships/image" Target="../media/image32.jpg"/><Relationship Id="rId4" Type="http://schemas.openxmlformats.org/officeDocument/2006/relationships/hyperlink" Target="https://www.google.com/docs/about/" TargetMode="External"/><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hyperlink" Target="https://www.shopify.com/blog/best-free-video-editing-software" TargetMode="External"/><Relationship Id="rId3" Type="http://schemas.openxmlformats.org/officeDocument/2006/relationships/hyperlink" Target="https://ahrefs.com/blog/digital-content-creation/" TargetMode="External"/><Relationship Id="rId7" Type="http://schemas.openxmlformats.org/officeDocument/2006/relationships/hyperlink" Target="https://bigsea.co/ideas/free-graphic-design-tool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blog.scoop.it/2022/02/08/5-reasons-why-digital-content-is-going-to-be-the-next-big-thing-in-2022/" TargetMode="External"/><Relationship Id="rId11" Type="http://schemas.openxmlformats.org/officeDocument/2006/relationships/image" Target="../media/image4.jpg"/><Relationship Id="rId5" Type="http://schemas.openxmlformats.org/officeDocument/2006/relationships/hyperlink" Target="https://www.demandjump.com/blog/why-is-digital-content-so-important" TargetMode="External"/><Relationship Id="rId10" Type="http://schemas.openxmlformats.org/officeDocument/2006/relationships/image" Target="../media/image3.png"/><Relationship Id="rId4" Type="http://schemas.openxmlformats.org/officeDocument/2006/relationships/hyperlink" Target="https://www.semrush.com/blog/digital-content-creation/" TargetMode="External"/><Relationship Id="rId9" Type="http://schemas.openxmlformats.org/officeDocument/2006/relationships/hyperlink" Target="https://www.techradar.com/best/best-free-audio-editor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jpg"/><Relationship Id="rId7"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842791"/>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Learning-Kurs</a:t>
            </a:r>
            <a:endParaRPr sz="3600" b="1"/>
          </a:p>
        </p:txBody>
      </p:sp>
      <p:sp>
        <p:nvSpPr>
          <p:cNvPr id="89" name="Google Shape;89;p1"/>
          <p:cNvSpPr txBox="1">
            <a:spLocks noGrp="1"/>
          </p:cNvSpPr>
          <p:nvPr>
            <p:ph type="subTitle" idx="1"/>
          </p:nvPr>
        </p:nvSpPr>
        <p:spPr>
          <a:xfrm>
            <a:off x="4049754" y="3733655"/>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Modul 4: Erstellung von DIGITALEN INHALTEN </a:t>
            </a:r>
            <a:endParaRPr/>
          </a:p>
          <a:p>
            <a:pPr marL="0" lvl="0" indent="0" algn="ctr" rtl="0">
              <a:lnSpc>
                <a:spcPct val="90000"/>
              </a:lnSpc>
              <a:spcBef>
                <a:spcPts val="1000"/>
              </a:spcBef>
              <a:spcAft>
                <a:spcPts val="0"/>
              </a:spcAft>
              <a:buClr>
                <a:schemeClr val="dk1"/>
              </a:buClr>
              <a:buSzPts val="2400"/>
              <a:buNone/>
            </a:pPr>
            <a:r>
              <a:rPr lang="en-US" b="1"/>
              <a:t>Sitzung 1</a:t>
            </a:r>
            <a:endParaRPr b="1"/>
          </a:p>
          <a:p>
            <a:pPr marL="0" lvl="0" indent="0" algn="ctr" rtl="0">
              <a:lnSpc>
                <a:spcPct val="90000"/>
              </a:lnSpc>
              <a:spcBef>
                <a:spcPts val="1000"/>
              </a:spcBef>
              <a:spcAft>
                <a:spcPts val="0"/>
              </a:spcAft>
              <a:buClr>
                <a:schemeClr val="dk1"/>
              </a:buClr>
              <a:buSzPts val="2400"/>
              <a:buNone/>
            </a:pPr>
            <a:r>
              <a:rPr lang="en-US"/>
              <a:t>Entwickelt von: Akademie für Unternehmertum, Griechenland</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Gefördert von der Europäischen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Digitale Archive, Kunstwerke und Bilder</a:t>
            </a:r>
            <a:endParaRPr/>
          </a:p>
        </p:txBody>
      </p:sp>
      <p:sp>
        <p:nvSpPr>
          <p:cNvPr id="185" name="Google Shape;18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Online-Galerien mit Manuskripten, Abbildungen von Kunstwerken, Gemälden, Karten, Büchern und anderen Archivmaterialien. Sie ermöglichen es den Nutzern, Details zu erkunden und zu vergrößern.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86" name="Google Shape;186;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7" name="Google Shape;187;p1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88" name="Google Shape;188;p10" descr="online-image-upload-landing-page_23-2148282428.jpg"/>
          <p:cNvPicPr preferRelativeResize="0"/>
          <p:nvPr/>
        </p:nvPicPr>
        <p:blipFill rotWithShape="1">
          <a:blip r:embed="rId5">
            <a:alphaModFix/>
          </a:blip>
          <a:srcRect b="8895"/>
          <a:stretch/>
        </p:blipFill>
        <p:spPr>
          <a:xfrm>
            <a:off x="3809999" y="3088341"/>
            <a:ext cx="4686300" cy="28462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Multimedia-Präsentationen</a:t>
            </a:r>
            <a:endParaRPr/>
          </a:p>
        </p:txBody>
      </p:sp>
      <p:sp>
        <p:nvSpPr>
          <p:cNvPr id="195" name="Google Shape;19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Videodokumentationen oder Präsentationen über bestimmte Exponate oder historische Ereignisse, Audioguides oder Podcasts, die Einblicke in Artefakte, Kunstwerke oder historische Zusammenhänge geben.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96" name="Google Shape;196;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7" name="Google Shape;197;p1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8" name="Google Shape;198;p11" descr="BUSINE~1.JPG"/>
          <p:cNvPicPr preferRelativeResize="0"/>
          <p:nvPr/>
        </p:nvPicPr>
        <p:blipFill rotWithShape="1">
          <a:blip r:embed="rId5">
            <a:alphaModFix/>
          </a:blip>
          <a:srcRect t="16871"/>
          <a:stretch/>
        </p:blipFill>
        <p:spPr>
          <a:xfrm>
            <a:off x="3647154" y="3550023"/>
            <a:ext cx="4804321" cy="2662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Digitale Ausstellungen</a:t>
            </a:r>
            <a:endParaRPr/>
          </a:p>
        </p:txBody>
      </p:sp>
      <p:sp>
        <p:nvSpPr>
          <p:cNvPr id="205" name="Google Shape;20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Virtuelle Exponate, die Artefakte, Kunstwerke oder historische Dokumente mit interaktiven Funktionen (360-Grad-Ansichten oder Multimedia-Elemente) zeigen, um das Besuchererlebnis zu verbessern.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06" name="Google Shape;206;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7" name="Google Shape;207;p1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08" name="Google Shape;208;p12"/>
          <p:cNvPicPr preferRelativeResize="0"/>
          <p:nvPr/>
        </p:nvPicPr>
        <p:blipFill rotWithShape="1">
          <a:blip r:embed="rId5">
            <a:alphaModFix/>
          </a:blip>
          <a:srcRect/>
          <a:stretch/>
        </p:blipFill>
        <p:spPr>
          <a:xfrm>
            <a:off x="1584879" y="3612776"/>
            <a:ext cx="8182167" cy="18144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Digitales Geschichtenerzählen</a:t>
            </a:r>
            <a:endParaRPr/>
          </a:p>
        </p:txBody>
      </p:sp>
      <p:sp>
        <p:nvSpPr>
          <p:cNvPr id="215" name="Google Shape;21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Digitale Erzählungen, die die Geschichten hinter bestimmten Artefakten oder Sammlungen vermitteln, Blogbeiträge, Artikel oder Inhalte in sozialen Medien, die interessante Aspekte der Bestände der Institution hervorheben.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16" name="Google Shape;216;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7" name="Google Shape;217;p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8" name="Google Shape;218;p13" descr="writer-flat-composition-with-view-open-book-with-lamp-ink-well-thought-bubbles-people-vector-illustration_98292-8981.jpg"/>
          <p:cNvPicPr preferRelativeResize="0"/>
          <p:nvPr/>
        </p:nvPicPr>
        <p:blipFill rotWithShape="1">
          <a:blip r:embed="rId5">
            <a:alphaModFix/>
          </a:blip>
          <a:srcRect/>
          <a:stretch/>
        </p:blipFill>
        <p:spPr>
          <a:xfrm>
            <a:off x="3916884" y="3428995"/>
            <a:ext cx="4358243" cy="32234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Pädagogische Ressourcen</a:t>
            </a:r>
            <a:endParaRPr/>
          </a:p>
        </p:txBody>
      </p:sp>
      <p:sp>
        <p:nvSpPr>
          <p:cNvPr id="225" name="Google Shape;22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Online-Kurse oder Webinare zu verschiedenen Themen im Zusammenhang mit der Sammlung der Einrichtung.</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26" name="Google Shape;226;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7" name="Google Shape;227;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8" name="Google Shape;228;p14" descr="students-with-magnifier-reading-stack-e-books-smartphone-education-app_335657-3300.jpg"/>
          <p:cNvPicPr preferRelativeResize="0"/>
          <p:nvPr/>
        </p:nvPicPr>
        <p:blipFill rotWithShape="1">
          <a:blip r:embed="rId5">
            <a:alphaModFix/>
          </a:blip>
          <a:srcRect/>
          <a:stretch/>
        </p:blipFill>
        <p:spPr>
          <a:xfrm>
            <a:off x="3460377" y="2658035"/>
            <a:ext cx="4955240" cy="3303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Inhalt der sozialen Medien</a:t>
            </a:r>
            <a:endParaRPr/>
          </a:p>
        </p:txBody>
      </p:sp>
      <p:sp>
        <p:nvSpPr>
          <p:cNvPr id="235" name="Google Shape;23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Regelmäßige Aktualisierungen auf Social-Media-Plattformen, um Neuerwerbungen, Blicke hinter die Kulissen oder historische Fakten zu präsentieren.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36" name="Google Shape;236;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7" name="Google Shape;237;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8" name="Google Shape;238;p15" descr="digital-lifestyle-concept-illustration_114360-7327.jpg"/>
          <p:cNvPicPr preferRelativeResize="0"/>
          <p:nvPr/>
        </p:nvPicPr>
        <p:blipFill rotWithShape="1">
          <a:blip r:embed="rId5">
            <a:alphaModFix/>
          </a:blip>
          <a:srcRect/>
          <a:stretch/>
        </p:blipFill>
        <p:spPr>
          <a:xfrm>
            <a:off x="4177553" y="2720787"/>
            <a:ext cx="3276600" cy="327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body" idx="1"/>
          </p:nvPr>
        </p:nvSpPr>
        <p:spPr>
          <a:xfrm>
            <a:off x="243775" y="2057400"/>
            <a:ext cx="45282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Tools für die Erstellung digitaler Inhalte</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244" name="Google Shape;244;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5" name="Google Shape;245;p16"/>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46" name="Google Shape;246;p16"/>
          <p:cNvSpPr/>
          <p:nvPr/>
        </p:nvSpPr>
        <p:spPr>
          <a:xfrm>
            <a:off x="1177209" y="4041713"/>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47" name="Google Shape;247;p16" descr="flat-design-rebranding-illustration_23-2149478851.jpg"/>
          <p:cNvPicPr preferRelativeResize="0">
            <a:picLocks noGrp="1"/>
          </p:cNvPicPr>
          <p:nvPr>
            <p:ph type="pic" idx="2"/>
          </p:nvPr>
        </p:nvPicPr>
        <p:blipFill rotWithShape="1">
          <a:blip r:embed="rId5">
            <a:alphaModFix/>
          </a:blip>
          <a:srcRect l="7785" r="7783"/>
          <a:stretch/>
        </p:blipFill>
        <p:spPr>
          <a:xfrm>
            <a:off x="5183188" y="987425"/>
            <a:ext cx="6172200" cy="487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Werkzeuge</a:t>
            </a:r>
            <a:endParaRPr/>
          </a:p>
        </p:txBody>
      </p:sp>
      <p:sp>
        <p:nvSpPr>
          <p:cNvPr id="254" name="Google Shape;25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Grafisches Design</a:t>
            </a:r>
            <a:endParaRPr/>
          </a:p>
          <a:p>
            <a:pPr marL="228600" lvl="0" indent="-228600" algn="l" rtl="0">
              <a:lnSpc>
                <a:spcPct val="90000"/>
              </a:lnSpc>
              <a:spcBef>
                <a:spcPts val="1000"/>
              </a:spcBef>
              <a:spcAft>
                <a:spcPts val="0"/>
              </a:spcAft>
              <a:buClr>
                <a:schemeClr val="dk1"/>
              </a:buClr>
              <a:buSzPts val="2800"/>
              <a:buChar char="•"/>
            </a:pPr>
            <a:r>
              <a:rPr lang="en-US"/>
              <a:t>Videobearbeitung</a:t>
            </a:r>
            <a:endParaRPr b="0"/>
          </a:p>
          <a:p>
            <a:pPr marL="228600" lvl="0" indent="-228600" algn="l" rtl="0">
              <a:lnSpc>
                <a:spcPct val="90000"/>
              </a:lnSpc>
              <a:spcBef>
                <a:spcPts val="1000"/>
              </a:spcBef>
              <a:spcAft>
                <a:spcPts val="0"/>
              </a:spcAft>
              <a:buClr>
                <a:schemeClr val="dk1"/>
              </a:buClr>
              <a:buSzPts val="2800"/>
              <a:buChar char="•"/>
            </a:pPr>
            <a:r>
              <a:rPr lang="en-US"/>
              <a:t>Audio-Bearbeitung</a:t>
            </a:r>
            <a:endParaRPr/>
          </a:p>
          <a:p>
            <a:pPr marL="228600" lvl="0" indent="-228600" algn="l" rtl="0">
              <a:lnSpc>
                <a:spcPct val="90000"/>
              </a:lnSpc>
              <a:spcBef>
                <a:spcPts val="1000"/>
              </a:spcBef>
              <a:spcAft>
                <a:spcPts val="0"/>
              </a:spcAft>
              <a:buClr>
                <a:schemeClr val="dk1"/>
              </a:buClr>
              <a:buSzPts val="2800"/>
              <a:buChar char="•"/>
            </a:pPr>
            <a:r>
              <a:rPr lang="en-US"/>
              <a:t>Schreiben und Erstellen von Inhalten</a:t>
            </a: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55" name="Google Shape;255;p17"/>
          <p:cNvPicPr preferRelativeResize="0">
            <a:picLocks noGrp="1"/>
          </p:cNvPicPr>
          <p:nvPr>
            <p:ph type="body" idx="2"/>
          </p:nvPr>
        </p:nvPicPr>
        <p:blipFill rotWithShape="1">
          <a:blip r:embed="rId3">
            <a:alphaModFix/>
          </a:blip>
          <a:srcRect b="6094"/>
          <a:stretch/>
        </p:blipFill>
        <p:spPr>
          <a:xfrm>
            <a:off x="6863778" y="1240834"/>
            <a:ext cx="4351338" cy="4086077"/>
          </a:xfrm>
          <a:prstGeom prst="rect">
            <a:avLst/>
          </a:prstGeom>
          <a:noFill/>
          <a:ln>
            <a:noFill/>
          </a:ln>
        </p:spPr>
      </p:pic>
      <p:pic>
        <p:nvPicPr>
          <p:cNvPr id="256" name="Google Shape;256;p1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57" name="Google Shape;257;p17"/>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Grafikdesign-Tools</a:t>
            </a:r>
            <a:endParaRPr/>
          </a:p>
        </p:txBody>
      </p:sp>
      <p:sp>
        <p:nvSpPr>
          <p:cNvPr id="264" name="Google Shape;26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Canva </a:t>
            </a:r>
            <a:r>
              <a:rPr lang="en-US" u="sng">
                <a:solidFill>
                  <a:schemeClr val="hlink"/>
                </a:solidFill>
                <a:hlinkClick r:id="rId3"/>
              </a:rPr>
              <a:t>(</a:t>
            </a:r>
            <a:r>
              <a:rPr lang="en-US"/>
              <a:t>https://www.canva.com/)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Piktochart </a:t>
            </a:r>
            <a:r>
              <a:rPr lang="en-US" u="sng">
                <a:solidFill>
                  <a:schemeClr val="hlink"/>
                </a:solidFill>
                <a:hlinkClick r:id="rId4"/>
              </a:rPr>
              <a:t>(</a:t>
            </a:r>
            <a:r>
              <a:rPr lang="en-US"/>
              <a:t>https://piktochart.com/)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65" name="Google Shape;265;p18"/>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66" name="Google Shape;266;p18"/>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267" name="Google Shape;267;p18" descr="canva logo.png"/>
          <p:cNvPicPr preferRelativeResize="0"/>
          <p:nvPr/>
        </p:nvPicPr>
        <p:blipFill rotWithShape="1">
          <a:blip r:embed="rId7">
            <a:alphaModFix/>
          </a:blip>
          <a:srcRect/>
          <a:stretch/>
        </p:blipFill>
        <p:spPr>
          <a:xfrm>
            <a:off x="6800849" y="1577787"/>
            <a:ext cx="1692889" cy="948018"/>
          </a:xfrm>
          <a:prstGeom prst="rect">
            <a:avLst/>
          </a:prstGeom>
          <a:noFill/>
          <a:ln>
            <a:noFill/>
          </a:ln>
        </p:spPr>
      </p:pic>
      <p:pic>
        <p:nvPicPr>
          <p:cNvPr id="268" name="Google Shape;268;p18" descr="Piktochart logo.png"/>
          <p:cNvPicPr preferRelativeResize="0"/>
          <p:nvPr/>
        </p:nvPicPr>
        <p:blipFill rotWithShape="1">
          <a:blip r:embed="rId8">
            <a:alphaModFix/>
          </a:blip>
          <a:srcRect/>
          <a:stretch/>
        </p:blipFill>
        <p:spPr>
          <a:xfrm>
            <a:off x="6844552" y="3316941"/>
            <a:ext cx="1389809" cy="13898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Werkzeuge für die Videobearbeitung</a:t>
            </a:r>
            <a:endParaRPr/>
          </a:p>
        </p:txBody>
      </p:sp>
      <p:sp>
        <p:nvSpPr>
          <p:cNvPr id="275" name="Google Shape;27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iMovie </a:t>
            </a:r>
            <a:r>
              <a:rPr lang="en-US" u="sng">
                <a:solidFill>
                  <a:schemeClr val="hlink"/>
                </a:solidFill>
                <a:hlinkClick r:id="rId3"/>
              </a:rPr>
              <a:t>(</a:t>
            </a:r>
            <a:r>
              <a:rPr lang="en-US"/>
              <a:t>https://imovie-app.com/)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 DaVinci Resolve </a:t>
            </a:r>
            <a:r>
              <a:rPr lang="en-US" u="sng">
                <a:solidFill>
                  <a:schemeClr val="hlink"/>
                </a:solidFill>
                <a:hlinkClick r:id="rId4"/>
              </a:rPr>
              <a:t>(</a:t>
            </a:r>
            <a:r>
              <a:rPr lang="en-US"/>
              <a:t>https://www.blackmagicdesign.com/products/davinciresolve)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76" name="Google Shape;276;p19"/>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77" name="Google Shape;277;p19"/>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278" name="Google Shape;278;p19" descr="imovie logo.jpg"/>
          <p:cNvPicPr preferRelativeResize="0"/>
          <p:nvPr/>
        </p:nvPicPr>
        <p:blipFill rotWithShape="1">
          <a:blip r:embed="rId7">
            <a:alphaModFix/>
          </a:blip>
          <a:srcRect/>
          <a:stretch/>
        </p:blipFill>
        <p:spPr>
          <a:xfrm>
            <a:off x="6709802" y="1452002"/>
            <a:ext cx="1255339" cy="1255339"/>
          </a:xfrm>
          <a:prstGeom prst="rect">
            <a:avLst/>
          </a:prstGeom>
          <a:noFill/>
          <a:ln>
            <a:noFill/>
          </a:ln>
        </p:spPr>
      </p:pic>
      <p:pic>
        <p:nvPicPr>
          <p:cNvPr id="279" name="Google Shape;279;p19" descr="davinci-resolve-logo-hero.jpg"/>
          <p:cNvPicPr preferRelativeResize="0"/>
          <p:nvPr/>
        </p:nvPicPr>
        <p:blipFill rotWithShape="1">
          <a:blip r:embed="rId8">
            <a:alphaModFix/>
          </a:blip>
          <a:srcRect/>
          <a:stretch/>
        </p:blipFill>
        <p:spPr>
          <a:xfrm>
            <a:off x="10210799" y="3293512"/>
            <a:ext cx="1725146" cy="12048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b="0">
                <a:solidFill>
                  <a:schemeClr val="accent1"/>
                </a:solidFill>
              </a:rPr>
              <a:t>Ziele der Sitzung:</a:t>
            </a:r>
            <a:endParaRPr sz="2800"/>
          </a:p>
        </p:txBody>
      </p:sp>
      <p:sp>
        <p:nvSpPr>
          <p:cNvPr id="102" name="Google Shape;102;p2"/>
          <p:cNvSpPr txBox="1">
            <a:spLocks noGrp="1"/>
          </p:cNvSpPr>
          <p:nvPr>
            <p:ph type="body" idx="2"/>
          </p:nvPr>
        </p:nvSpPr>
        <p:spPr>
          <a:xfrm>
            <a:off x="839786" y="1338606"/>
            <a:ext cx="5157787" cy="48510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Die Definition und Bedeutung der Erstellung digitaler Inhalte für GLAM-Fachleute zu verstehen</a:t>
            </a:r>
            <a:endParaRPr/>
          </a:p>
          <a:p>
            <a:pPr marL="228600" lvl="0" indent="-228600" algn="l" rtl="0">
              <a:lnSpc>
                <a:spcPct val="90000"/>
              </a:lnSpc>
              <a:spcBef>
                <a:spcPts val="1000"/>
              </a:spcBef>
              <a:spcAft>
                <a:spcPts val="0"/>
              </a:spcAft>
              <a:buClr>
                <a:schemeClr val="dk1"/>
              </a:buClr>
              <a:buSzPts val="2800"/>
              <a:buChar char="•"/>
            </a:pPr>
            <a:r>
              <a:rPr lang="en-US"/>
              <a:t>Erkundung der verschiedenen Arten von digitalen Inhalten für den GLAM-Sektor</a:t>
            </a:r>
            <a:endParaRPr/>
          </a:p>
          <a:p>
            <a:pPr marL="228600" lvl="0" indent="-228600" algn="l" rtl="0">
              <a:lnSpc>
                <a:spcPct val="90000"/>
              </a:lnSpc>
              <a:spcBef>
                <a:spcPts val="1000"/>
              </a:spcBef>
              <a:spcAft>
                <a:spcPts val="0"/>
              </a:spcAft>
              <a:buClr>
                <a:schemeClr val="dk1"/>
              </a:buClr>
              <a:buSzPts val="2800"/>
              <a:buChar char="•"/>
            </a:pPr>
            <a:r>
              <a:rPr lang="en-US"/>
              <a:t>Einführung in die für die Erstellung digitaler Inhalte erforderlichen Tools</a:t>
            </a:r>
            <a:endParaRPr/>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SzPts val="2800"/>
              <a:buChar char="•"/>
            </a:pPr>
            <a:r>
              <a:rPr lang="en-US"/>
              <a:t>Definition der Erstellung digitaler Inhalte</a:t>
            </a:r>
            <a:endParaRPr/>
          </a:p>
          <a:p>
            <a:pPr marL="228600" marR="0" lvl="0" indent="-228600" algn="l" rtl="0">
              <a:lnSpc>
                <a:spcPct val="90000"/>
              </a:lnSpc>
              <a:spcBef>
                <a:spcPts val="1000"/>
              </a:spcBef>
              <a:spcAft>
                <a:spcPts val="0"/>
              </a:spcAft>
              <a:buSzPts val="2800"/>
              <a:buChar char="•"/>
            </a:pPr>
            <a:r>
              <a:rPr lang="en-US"/>
              <a:t>Identifizierung verschiedener Arten von digitalen Inhalten für den GLAM-Sektor</a:t>
            </a:r>
            <a:endParaRPr/>
          </a:p>
          <a:p>
            <a:pPr marL="228600" lvl="0" indent="-228600" algn="l" rtl="0">
              <a:lnSpc>
                <a:spcPct val="90000"/>
              </a:lnSpc>
              <a:spcBef>
                <a:spcPts val="1000"/>
              </a:spcBef>
              <a:spcAft>
                <a:spcPts val="0"/>
              </a:spcAft>
              <a:buClr>
                <a:schemeClr val="dk1"/>
              </a:buClr>
              <a:buSzPts val="2800"/>
              <a:buChar char="•"/>
            </a:pPr>
            <a:r>
              <a:rPr lang="en-US"/>
              <a:t>Vertraut sein mit Tools für die Erstellung digitaler Inhalte</a:t>
            </a:r>
            <a:endParaRPr/>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i="0" u="none" strike="noStrike" cap="none">
                <a:solidFill>
                  <a:schemeClr val="accent1"/>
                </a:solidFill>
                <a:latin typeface="Calibri"/>
                <a:ea typeface="Calibri"/>
                <a:cs typeface="Calibri"/>
                <a:sym typeface="Calibri"/>
              </a:rPr>
              <a:t>Lernergebnisse:</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Werkzeuge zur Audiobearbeitung</a:t>
            </a:r>
            <a:endParaRPr/>
          </a:p>
        </p:txBody>
      </p:sp>
      <p:sp>
        <p:nvSpPr>
          <p:cNvPr id="286" name="Google Shape;28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Audacity </a:t>
            </a:r>
            <a:r>
              <a:rPr lang="en-US" u="sng">
                <a:solidFill>
                  <a:schemeClr val="hlink"/>
                </a:solidFill>
                <a:hlinkClick r:id="rId3"/>
              </a:rPr>
              <a:t>(</a:t>
            </a:r>
            <a:r>
              <a:rPr lang="en-US"/>
              <a:t>https://www.audacityteam.org/)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 Audiotool </a:t>
            </a:r>
            <a:r>
              <a:rPr lang="en-US" u="sng">
                <a:solidFill>
                  <a:schemeClr val="hlink"/>
                </a:solidFill>
                <a:hlinkClick r:id="rId4"/>
              </a:rPr>
              <a:t>(</a:t>
            </a:r>
            <a:r>
              <a:rPr lang="en-US"/>
              <a:t>https://www.audiotool.com/)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87" name="Google Shape;287;p2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88" name="Google Shape;288;p20"/>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289" name="Google Shape;289;p20" descr="audacity logo.jpg"/>
          <p:cNvPicPr preferRelativeResize="0"/>
          <p:nvPr/>
        </p:nvPicPr>
        <p:blipFill rotWithShape="1">
          <a:blip r:embed="rId7">
            <a:alphaModFix/>
          </a:blip>
          <a:srcRect/>
          <a:stretch/>
        </p:blipFill>
        <p:spPr>
          <a:xfrm>
            <a:off x="7965140" y="1335741"/>
            <a:ext cx="1219200" cy="1219200"/>
          </a:xfrm>
          <a:prstGeom prst="rect">
            <a:avLst/>
          </a:prstGeom>
          <a:noFill/>
          <a:ln>
            <a:noFill/>
          </a:ln>
        </p:spPr>
      </p:pic>
      <p:pic>
        <p:nvPicPr>
          <p:cNvPr id="290" name="Google Shape;290;p20" descr="audiotool logo.jpg"/>
          <p:cNvPicPr preferRelativeResize="0"/>
          <p:nvPr/>
        </p:nvPicPr>
        <p:blipFill rotWithShape="1">
          <a:blip r:embed="rId8">
            <a:alphaModFix/>
          </a:blip>
          <a:srcRect/>
          <a:stretch/>
        </p:blipFill>
        <p:spPr>
          <a:xfrm>
            <a:off x="7767917" y="2680445"/>
            <a:ext cx="1647265" cy="16472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Tools zum Schreiben und Erstellen von Inhalten</a:t>
            </a:r>
            <a:endParaRPr/>
          </a:p>
        </p:txBody>
      </p:sp>
      <p:sp>
        <p:nvSpPr>
          <p:cNvPr id="297" name="Google Shape;29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Microsoft Word </a:t>
            </a:r>
            <a:r>
              <a:rPr lang="en-US" u="sng">
                <a:solidFill>
                  <a:schemeClr val="hlink"/>
                </a:solidFill>
                <a:hlinkClick r:id="rId3"/>
              </a:rPr>
              <a:t>(https://www.microsoft.com/en-us/microsoft-365/p/microsoft-365-personal/cfq7ttc0k5bf?activetab=pivot:overviewtab</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Google Docs </a:t>
            </a:r>
            <a:r>
              <a:rPr lang="en-US" u="sng">
                <a:solidFill>
                  <a:schemeClr val="hlink"/>
                </a:solidFill>
                <a:hlinkClick r:id="rId4"/>
              </a:rPr>
              <a:t>(</a:t>
            </a:r>
            <a:r>
              <a:rPr lang="en-US"/>
              <a:t>https://www.google.com/docs/about/)</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 Grammarly </a:t>
            </a:r>
            <a:r>
              <a:rPr lang="en-US" u="sng">
                <a:solidFill>
                  <a:schemeClr val="hlink"/>
                </a:solidFill>
                <a:hlinkClick r:id="rId5"/>
              </a:rPr>
              <a:t>(</a:t>
            </a:r>
            <a:r>
              <a:rPr lang="en-US"/>
              <a:t>https://app.grammarly.com/)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298" name="Google Shape;298;p21"/>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99" name="Google Shape;299;p21"/>
          <p:cNvPicPr preferRelativeResize="0"/>
          <p:nvPr/>
        </p:nvPicPr>
        <p:blipFill rotWithShape="1">
          <a:blip r:embed="rId7">
            <a:alphaModFix/>
          </a:blip>
          <a:srcRect/>
          <a:stretch/>
        </p:blipFill>
        <p:spPr>
          <a:xfrm>
            <a:off x="9498964" y="6062785"/>
            <a:ext cx="2372524" cy="498230"/>
          </a:xfrm>
          <a:prstGeom prst="rect">
            <a:avLst/>
          </a:prstGeom>
          <a:noFill/>
          <a:ln>
            <a:noFill/>
          </a:ln>
        </p:spPr>
      </p:pic>
      <p:pic>
        <p:nvPicPr>
          <p:cNvPr id="300" name="Google Shape;300;p21" descr="grammarly logo.png"/>
          <p:cNvPicPr preferRelativeResize="0"/>
          <p:nvPr/>
        </p:nvPicPr>
        <p:blipFill rotWithShape="1">
          <a:blip r:embed="rId8">
            <a:alphaModFix/>
          </a:blip>
          <a:srcRect/>
          <a:stretch/>
        </p:blipFill>
        <p:spPr>
          <a:xfrm>
            <a:off x="7593105" y="4466664"/>
            <a:ext cx="992841" cy="992841"/>
          </a:xfrm>
          <a:prstGeom prst="rect">
            <a:avLst/>
          </a:prstGeom>
          <a:noFill/>
          <a:ln>
            <a:noFill/>
          </a:ln>
        </p:spPr>
      </p:pic>
      <p:pic>
        <p:nvPicPr>
          <p:cNvPr id="301" name="Google Shape;301;p21" descr="google docs.png"/>
          <p:cNvPicPr preferRelativeResize="0"/>
          <p:nvPr/>
        </p:nvPicPr>
        <p:blipFill rotWithShape="1">
          <a:blip r:embed="rId9">
            <a:alphaModFix/>
          </a:blip>
          <a:srcRect/>
          <a:stretch/>
        </p:blipFill>
        <p:spPr>
          <a:xfrm>
            <a:off x="9036422" y="3227014"/>
            <a:ext cx="1308847" cy="1314690"/>
          </a:xfrm>
          <a:prstGeom prst="rect">
            <a:avLst/>
          </a:prstGeom>
          <a:noFill/>
          <a:ln>
            <a:noFill/>
          </a:ln>
        </p:spPr>
      </p:pic>
      <p:pic>
        <p:nvPicPr>
          <p:cNvPr id="302" name="Google Shape;302;p21" descr="microsoft word.jpg"/>
          <p:cNvPicPr preferRelativeResize="0"/>
          <p:nvPr/>
        </p:nvPicPr>
        <p:blipFill rotWithShape="1">
          <a:blip r:embed="rId10">
            <a:alphaModFix/>
          </a:blip>
          <a:srcRect/>
          <a:stretch/>
        </p:blipFill>
        <p:spPr>
          <a:xfrm>
            <a:off x="10385332" y="1846450"/>
            <a:ext cx="1313610" cy="1313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sz="4400" b="0" i="1">
                <a:solidFill>
                  <a:schemeClr val="accent1"/>
                </a:solidFill>
              </a:rPr>
              <a:t>Referenzen</a:t>
            </a:r>
            <a:br>
              <a:rPr lang="en-US" sz="4400"/>
            </a:br>
            <a:endParaRPr/>
          </a:p>
        </p:txBody>
      </p:sp>
      <p:sp>
        <p:nvSpPr>
          <p:cNvPr id="308" name="Google Shape;308;p22"/>
          <p:cNvSpPr txBox="1">
            <a:spLocks noGrp="1"/>
          </p:cNvSpPr>
          <p:nvPr>
            <p:ph type="body" idx="1"/>
          </p:nvPr>
        </p:nvSpPr>
        <p:spPr>
          <a:xfrm>
            <a:off x="838200" y="1559811"/>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Char char="•"/>
            </a:pPr>
            <a:r>
              <a:rPr lang="en-US" sz="1800"/>
              <a:t>Ong, S. Q. (2023, 28. Juni). </a:t>
            </a:r>
            <a:r>
              <a:rPr lang="en-US" sz="1800" i="1"/>
              <a:t>Erstellung digitaler Inhalte: What It Is &amp; How to Do It Successfully</a:t>
            </a:r>
            <a:r>
              <a:rPr lang="en-US" sz="1800"/>
              <a:t>. SEO Blog von Ahrefs. </a:t>
            </a:r>
            <a:r>
              <a:rPr lang="en-US" sz="1800" u="sng">
                <a:solidFill>
                  <a:schemeClr val="hlink"/>
                </a:solidFill>
                <a:hlinkClick r:id="rId3"/>
              </a:rPr>
              <a:t>https://ahrefs.com/blog/digital-content-creation/</a:t>
            </a:r>
            <a:endParaRPr sz="1800"/>
          </a:p>
          <a:p>
            <a:pPr marL="228600" lvl="0" indent="-228600" algn="l" rtl="0">
              <a:lnSpc>
                <a:spcPct val="90000"/>
              </a:lnSpc>
              <a:spcBef>
                <a:spcPts val="1000"/>
              </a:spcBef>
              <a:spcAft>
                <a:spcPts val="0"/>
              </a:spcAft>
              <a:buClr>
                <a:schemeClr val="dk1"/>
              </a:buClr>
              <a:buSzPts val="1800"/>
              <a:buChar char="•"/>
            </a:pPr>
            <a:r>
              <a:rPr lang="en-US" sz="1800"/>
              <a:t>Lyons, K. (2023, 1. Februar). </a:t>
            </a:r>
            <a:r>
              <a:rPr lang="en-US" sz="1800" i="1"/>
              <a:t>Erstellung digitaler Inhalte: Was sie ist und wie man sie meistert</a:t>
            </a:r>
            <a:r>
              <a:rPr lang="en-US" sz="1800"/>
              <a:t>. Semrush Blog. </a:t>
            </a:r>
            <a:r>
              <a:rPr lang="en-US" sz="1800" u="sng">
                <a:solidFill>
                  <a:schemeClr val="hlink"/>
                </a:solidFill>
                <a:hlinkClick r:id="rId4"/>
              </a:rPr>
              <a:t>https://www.semrush.com/blog/digital-content-creation/</a:t>
            </a:r>
            <a:endParaRPr sz="1800"/>
          </a:p>
          <a:p>
            <a:pPr marL="228600" lvl="0" indent="-228600" algn="l" rtl="0">
              <a:lnSpc>
                <a:spcPct val="90000"/>
              </a:lnSpc>
              <a:spcBef>
                <a:spcPts val="1000"/>
              </a:spcBef>
              <a:spcAft>
                <a:spcPts val="0"/>
              </a:spcAft>
              <a:buClr>
                <a:schemeClr val="dk1"/>
              </a:buClr>
              <a:buSzPts val="1800"/>
              <a:buChar char="•"/>
            </a:pPr>
            <a:r>
              <a:rPr lang="en-US" sz="1800"/>
              <a:t>Peckham, A. (2022, Juli 11). Warum sind digitale Inhalte so wichtig? </a:t>
            </a:r>
            <a:r>
              <a:rPr lang="en-US" sz="1800" i="1"/>
              <a:t>DemandJump. </a:t>
            </a:r>
            <a:r>
              <a:rPr lang="en-US" sz="1800" u="sng">
                <a:solidFill>
                  <a:schemeClr val="hlink"/>
                </a:solidFill>
                <a:hlinkClick r:id="rId5"/>
              </a:rPr>
              <a:t>https://www.demandjump.com/blog/why-is-digital-content-so-important</a:t>
            </a:r>
            <a:endParaRPr sz="1800"/>
          </a:p>
          <a:p>
            <a:pPr marL="228600" lvl="0" indent="-228600" algn="l" rtl="0">
              <a:lnSpc>
                <a:spcPct val="90000"/>
              </a:lnSpc>
              <a:spcBef>
                <a:spcPts val="1000"/>
              </a:spcBef>
              <a:spcAft>
                <a:spcPts val="0"/>
              </a:spcAft>
              <a:buClr>
                <a:schemeClr val="dk1"/>
              </a:buClr>
              <a:buSzPts val="1800"/>
              <a:buChar char="•"/>
            </a:pPr>
            <a:r>
              <a:rPr lang="en-US" sz="1800"/>
              <a:t>Greene, L. (2022, Januar 21). </a:t>
            </a:r>
            <a:r>
              <a:rPr lang="en-US" sz="1800" i="1"/>
              <a:t>5 Gründe, warum digitale Inhalte das nächste große Ding im Jahr 2022 sein werden - Scoop.it Blog</a:t>
            </a:r>
            <a:r>
              <a:rPr lang="en-US" sz="1800"/>
              <a:t>. Scoop.it Blog. </a:t>
            </a:r>
            <a:r>
              <a:rPr lang="en-US" sz="1800" u="sng">
                <a:solidFill>
                  <a:schemeClr val="hlink"/>
                </a:solidFill>
                <a:hlinkClick r:id="rId6"/>
              </a:rPr>
              <a:t>https://blog.scoop.it/2022/02/08/5-reasons-why-digital-content-is-going-to-be-the-next-big-thing-in-2022/</a:t>
            </a:r>
            <a:endParaRPr sz="1800"/>
          </a:p>
          <a:p>
            <a:pPr marL="228600" lvl="0" indent="-228600" algn="l" rtl="0">
              <a:lnSpc>
                <a:spcPct val="90000"/>
              </a:lnSpc>
              <a:spcBef>
                <a:spcPts val="1000"/>
              </a:spcBef>
              <a:spcAft>
                <a:spcPts val="0"/>
              </a:spcAft>
              <a:buClr>
                <a:schemeClr val="dk1"/>
              </a:buClr>
              <a:buSzPts val="1800"/>
              <a:buChar char="•"/>
            </a:pPr>
            <a:r>
              <a:rPr lang="en-US" sz="1800"/>
              <a:t>Graham, A. (2023, Oktober 25). </a:t>
            </a:r>
            <a:r>
              <a:rPr lang="en-US" sz="1800" i="1"/>
              <a:t>Kostenlose Grafikdesignsoftware für Anfänger</a:t>
            </a:r>
            <a:r>
              <a:rPr lang="en-US" sz="1800"/>
              <a:t>. Big Sea. </a:t>
            </a:r>
            <a:r>
              <a:rPr lang="en-US" sz="1800" u="sng">
                <a:solidFill>
                  <a:schemeClr val="hlink"/>
                </a:solidFill>
                <a:hlinkClick r:id="rId7"/>
              </a:rPr>
              <a:t>https://bigsea.co/ideas/free-graphic-design-tools/</a:t>
            </a:r>
            <a:endParaRPr sz="1800"/>
          </a:p>
          <a:p>
            <a:pPr marL="228600" lvl="0" indent="-228600" algn="l" rtl="0">
              <a:lnSpc>
                <a:spcPct val="90000"/>
              </a:lnSpc>
              <a:spcBef>
                <a:spcPts val="1000"/>
              </a:spcBef>
              <a:spcAft>
                <a:spcPts val="0"/>
              </a:spcAft>
              <a:buClr>
                <a:schemeClr val="dk1"/>
              </a:buClr>
              <a:buSzPts val="1800"/>
              <a:buChar char="•"/>
            </a:pPr>
            <a:r>
              <a:rPr lang="en-US" sz="1800" i="1"/>
              <a:t>15 beste kostenlose Videobearbeitungssoftware für 2024</a:t>
            </a:r>
            <a:r>
              <a:rPr lang="en-US" sz="1800"/>
              <a:t>. (2023, 2. November). Shopify. </a:t>
            </a:r>
            <a:r>
              <a:rPr lang="en-US" sz="1800" u="sng">
                <a:solidFill>
                  <a:schemeClr val="hlink"/>
                </a:solidFill>
                <a:hlinkClick r:id="rId8"/>
              </a:rPr>
              <a:t>https://www.shopify.com/blog/best-free-video-editing-software</a:t>
            </a:r>
            <a:endParaRPr sz="1800"/>
          </a:p>
          <a:p>
            <a:pPr marL="228600" lvl="0" indent="-228600" algn="l" rtl="0">
              <a:lnSpc>
                <a:spcPct val="90000"/>
              </a:lnSpc>
              <a:spcBef>
                <a:spcPts val="1000"/>
              </a:spcBef>
              <a:spcAft>
                <a:spcPts val="0"/>
              </a:spcAft>
              <a:buClr>
                <a:schemeClr val="dk1"/>
              </a:buClr>
              <a:buSzPts val="1800"/>
              <a:buChar char="•"/>
            </a:pPr>
            <a:r>
              <a:rPr lang="en-US" sz="1800"/>
              <a:t>Clark, S. (2023, November 13). </a:t>
            </a:r>
            <a:r>
              <a:rPr lang="en-US" sz="1800" i="1"/>
              <a:t>Der beste kostenlose Audio-Editor im Jahr 2024: Erstellen und mischen Sie Audio-Inhalte zum Nulltarif</a:t>
            </a:r>
            <a:r>
              <a:rPr lang="en-US" sz="1800"/>
              <a:t>. TechRadar. </a:t>
            </a:r>
            <a:r>
              <a:rPr lang="en-US" sz="1800" u="sng">
                <a:solidFill>
                  <a:schemeClr val="hlink"/>
                </a:solidFill>
                <a:hlinkClick r:id="rId9"/>
              </a:rPr>
              <a:t>https://www.techradar.com/best/best-free-audio-editors</a:t>
            </a:r>
            <a:endParaRPr sz="1800"/>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09" name="Google Shape;309;p22"/>
          <p:cNvPicPr preferRelativeResize="0"/>
          <p:nvPr/>
        </p:nvPicPr>
        <p:blipFill rotWithShape="1">
          <a:blip r:embed="rId10">
            <a:alphaModFix/>
          </a:blip>
          <a:srcRect/>
          <a:stretch/>
        </p:blipFill>
        <p:spPr>
          <a:xfrm>
            <a:off x="320512" y="5585931"/>
            <a:ext cx="1182064" cy="1182064"/>
          </a:xfrm>
          <a:prstGeom prst="rect">
            <a:avLst/>
          </a:prstGeom>
          <a:noFill/>
          <a:ln>
            <a:noFill/>
          </a:ln>
        </p:spPr>
      </p:pic>
      <p:pic>
        <p:nvPicPr>
          <p:cNvPr id="310" name="Google Shape;310;p22"/>
          <p:cNvPicPr preferRelativeResize="0"/>
          <p:nvPr/>
        </p:nvPicPr>
        <p:blipFill rotWithShape="1">
          <a:blip r:embed="rId11">
            <a:alphaModFix/>
          </a:blip>
          <a:srcRect/>
          <a:stretch/>
        </p:blipFill>
        <p:spPr>
          <a:xfrm>
            <a:off x="9498964" y="6062785"/>
            <a:ext cx="2372524" cy="4982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3"/>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316" name="Google Shape;316;p23"/>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317" name="Google Shape;317;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320" name="Google Shape;320;p23"/>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321" name="Google Shape;321;p23"/>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322" name="Google Shape;322;p23"/>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323" name="Google Shape;323;p23"/>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324" name="Google Shape;324;p23"/>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325" name="Google Shape;325;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326" name="Google Shape;326;p23"/>
          <p:cNvPicPr preferRelativeResize="0"/>
          <p:nvPr/>
        </p:nvPicPr>
        <p:blipFill rotWithShape="1">
          <a:blip r:embed="rId10">
            <a:alphaModFix/>
          </a:blip>
          <a:srcRect/>
          <a:stretch/>
        </p:blipFill>
        <p:spPr>
          <a:xfrm>
            <a:off x="5828788" y="3491779"/>
            <a:ext cx="3540351" cy="639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descr="Vlogger producing video - 1281x854.png"/>
          <p:cNvPicPr preferRelativeResize="0">
            <a:picLocks noGrp="1"/>
          </p:cNvPicPr>
          <p:nvPr>
            <p:ph type="pic" idx="2"/>
          </p:nvPr>
        </p:nvPicPr>
        <p:blipFill rotWithShape="1">
          <a:blip r:embed="rId3">
            <a:alphaModFix/>
          </a:blip>
          <a:srcRect l="7785" r="7783"/>
          <a:stretch/>
        </p:blipFill>
        <p:spPr>
          <a:xfrm>
            <a:off x="5183188" y="987425"/>
            <a:ext cx="6172200" cy="4873625"/>
          </a:xfrm>
          <a:prstGeom prst="rect">
            <a:avLst/>
          </a:prstGeom>
          <a:noFill/>
          <a:ln>
            <a:noFill/>
          </a:ln>
        </p:spPr>
      </p:pic>
      <p:sp>
        <p:nvSpPr>
          <p:cNvPr id="112" name="Google Shape;112;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Erstellung digitaler Inhalte</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3" name="Google Shape;113;p3"/>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5">
            <a:alphaModFix/>
          </a:blip>
          <a:srcRect/>
          <a:stretch/>
        </p:blipFill>
        <p:spPr>
          <a:xfrm>
            <a:off x="9498964" y="6062785"/>
            <a:ext cx="2372524" cy="498230"/>
          </a:xfrm>
          <a:prstGeom prst="rect">
            <a:avLst/>
          </a:prstGeom>
          <a:noFill/>
          <a:ln>
            <a:noFill/>
          </a:ln>
        </p:spPr>
      </p:pic>
      <p:sp>
        <p:nvSpPr>
          <p:cNvPr id="115" name="Google Shape;115;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Was ist die Erstellung digitaler Inhalte?</a:t>
            </a:r>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24" name="Google Shape;124;p4" descr="4650095.jpg"/>
          <p:cNvPicPr preferRelativeResize="0">
            <a:picLocks noGrp="1"/>
          </p:cNvPicPr>
          <p:nvPr>
            <p:ph type="body" idx="2"/>
          </p:nvPr>
        </p:nvPicPr>
        <p:blipFill rotWithShape="1">
          <a:blip r:embed="rId5">
            <a:alphaModFix/>
          </a:blip>
          <a:srcRect/>
          <a:stretch/>
        </p:blipFill>
        <p:spPr>
          <a:xfrm>
            <a:off x="6596296" y="1637366"/>
            <a:ext cx="4351338" cy="4351338"/>
          </a:xfrm>
          <a:prstGeom prst="rect">
            <a:avLst/>
          </a:prstGeom>
          <a:noFill/>
          <a:ln>
            <a:noFill/>
          </a:ln>
        </p:spPr>
      </p:pic>
      <p:sp>
        <p:nvSpPr>
          <p:cNvPr id="125" name="Google Shape;1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Die Erstellung digitaler Inhalte bedeutet die </a:t>
            </a:r>
            <a:r>
              <a:rPr lang="en-US" b="1"/>
              <a:t>Erstellung und Verbreitung von Inhalten im Internet</a:t>
            </a:r>
            <a:r>
              <a:rPr lang="en-US"/>
              <a:t>, z. B. auf Websites und in sozialen Medien.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Beispiele für digitale Inhalte</a:t>
            </a:r>
            <a:endParaRPr/>
          </a:p>
        </p:txBody>
      </p:sp>
      <p:pic>
        <p:nvPicPr>
          <p:cNvPr id="132" name="Google Shape;132;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4" name="Google Shape;134;p5"/>
          <p:cNvSpPr txBox="1">
            <a:spLocks noGrp="1"/>
          </p:cNvSpPr>
          <p:nvPr>
            <p:ph type="body" idx="1"/>
          </p:nvPr>
        </p:nvSpPr>
        <p:spPr>
          <a:xfrm>
            <a:off x="911544" y="1690688"/>
            <a:ext cx="5181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Einige Beispiele für digitale Inhalte sind:</a:t>
            </a:r>
            <a:endParaRPr/>
          </a:p>
          <a:p>
            <a:pPr marL="228600" lvl="0" indent="-228600" algn="l" rtl="0">
              <a:lnSpc>
                <a:spcPct val="90000"/>
              </a:lnSpc>
              <a:spcBef>
                <a:spcPts val="1000"/>
              </a:spcBef>
              <a:spcAft>
                <a:spcPts val="0"/>
              </a:spcAft>
              <a:buClr>
                <a:schemeClr val="dk1"/>
              </a:buClr>
              <a:buSzPct val="100000"/>
              <a:buChar char="•"/>
            </a:pPr>
            <a:r>
              <a:rPr lang="en-US"/>
              <a:t>E-Bücher, Blogs, Artikel, Newsletter</a:t>
            </a:r>
            <a:endParaRPr/>
          </a:p>
          <a:p>
            <a:pPr marL="228600" lvl="0" indent="-228600" algn="l" rtl="0">
              <a:lnSpc>
                <a:spcPct val="90000"/>
              </a:lnSpc>
              <a:spcBef>
                <a:spcPts val="1000"/>
              </a:spcBef>
              <a:spcAft>
                <a:spcPts val="0"/>
              </a:spcAft>
              <a:buClr>
                <a:schemeClr val="dk1"/>
              </a:buClr>
              <a:buSzPct val="100000"/>
              <a:buChar char="•"/>
            </a:pPr>
            <a:r>
              <a:rPr lang="en-US"/>
              <a:t>Podcasts, Musik, Hörbücher</a:t>
            </a:r>
            <a:endParaRPr/>
          </a:p>
          <a:p>
            <a:pPr marL="228600" lvl="0" indent="-228600" algn="l" rtl="0">
              <a:lnSpc>
                <a:spcPct val="90000"/>
              </a:lnSpc>
              <a:spcBef>
                <a:spcPts val="1000"/>
              </a:spcBef>
              <a:spcAft>
                <a:spcPts val="0"/>
              </a:spcAft>
              <a:buClr>
                <a:schemeClr val="dk1"/>
              </a:buClr>
              <a:buSzPct val="100000"/>
              <a:buChar char="•"/>
            </a:pPr>
            <a:r>
              <a:rPr lang="en-US"/>
              <a:t>Videos, Filme, TV-Sendungen, Live-Streams</a:t>
            </a:r>
            <a:endParaRPr/>
          </a:p>
          <a:p>
            <a:pPr marL="228600" lvl="0" indent="-228600" algn="l" rtl="0">
              <a:lnSpc>
                <a:spcPct val="90000"/>
              </a:lnSpc>
              <a:spcBef>
                <a:spcPts val="1000"/>
              </a:spcBef>
              <a:spcAft>
                <a:spcPts val="0"/>
              </a:spcAft>
              <a:buClr>
                <a:schemeClr val="dk1"/>
              </a:buClr>
              <a:buSzPct val="100000"/>
              <a:buChar char="•"/>
            </a:pPr>
            <a:r>
              <a:rPr lang="en-US"/>
              <a:t>Spiele, Anwendungen, Software</a:t>
            </a:r>
            <a:endParaRPr/>
          </a:p>
          <a:p>
            <a:pPr marL="228600" lvl="0" indent="-228600" algn="l" rtl="0">
              <a:lnSpc>
                <a:spcPct val="90000"/>
              </a:lnSpc>
              <a:spcBef>
                <a:spcPts val="1000"/>
              </a:spcBef>
              <a:spcAft>
                <a:spcPts val="0"/>
              </a:spcAft>
              <a:buClr>
                <a:schemeClr val="dk1"/>
              </a:buClr>
              <a:buSzPct val="100000"/>
              <a:buChar char="•"/>
            </a:pPr>
            <a:r>
              <a:rPr lang="en-US"/>
              <a:t>Beiträge in sozialen Medien, Kommentare, Nachrichten</a:t>
            </a:r>
            <a:endParaRPr/>
          </a:p>
          <a:p>
            <a:pPr marL="228600" lvl="0" indent="-228600" algn="l" rtl="0">
              <a:lnSpc>
                <a:spcPct val="90000"/>
              </a:lnSpc>
              <a:spcBef>
                <a:spcPts val="1000"/>
              </a:spcBef>
              <a:spcAft>
                <a:spcPts val="0"/>
              </a:spcAft>
              <a:buClr>
                <a:schemeClr val="dk1"/>
              </a:buClr>
              <a:buSzPct val="100000"/>
              <a:buChar char="•"/>
            </a:pPr>
            <a:r>
              <a:rPr lang="en-US"/>
              <a:t>Websites, Landing Pages, Anzeigen</a:t>
            </a:r>
            <a:endParaRPr/>
          </a:p>
          <a:p>
            <a:pPr marL="0" lvl="0" indent="0" algn="l" rtl="0">
              <a:lnSpc>
                <a:spcPct val="90000"/>
              </a:lnSpc>
              <a:spcBef>
                <a:spcPts val="1000"/>
              </a:spcBef>
              <a:spcAft>
                <a:spcPts val="0"/>
              </a:spcAft>
              <a:buClr>
                <a:schemeClr val="dk1"/>
              </a:buClr>
              <a:buSzPct val="100000"/>
              <a:buNone/>
            </a:pPr>
            <a:endParaRPr/>
          </a:p>
        </p:txBody>
      </p:sp>
      <p:pic>
        <p:nvPicPr>
          <p:cNvPr id="135" name="Google Shape;135;p5" descr="EN-Content-Types.png"/>
          <p:cNvPicPr preferRelativeResize="0">
            <a:picLocks noGrp="1"/>
          </p:cNvPicPr>
          <p:nvPr>
            <p:ph type="body" idx="2"/>
          </p:nvPr>
        </p:nvPicPr>
        <p:blipFill rotWithShape="1">
          <a:blip r:embed="rId5">
            <a:alphaModFix/>
          </a:blip>
          <a:srcRect/>
          <a:stretch/>
        </p:blipFill>
        <p:spPr>
          <a:xfrm>
            <a:off x="6208059" y="1531695"/>
            <a:ext cx="5181600" cy="40785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Warum ist die Erstellung digitaler Inhalte für den GLAM-Sektor wichtig?</a:t>
            </a:r>
            <a:endParaRPr/>
          </a:p>
        </p:txBody>
      </p:sp>
      <p:sp>
        <p:nvSpPr>
          <p:cNvPr id="142" name="Google Shape;14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79388" lvl="0" indent="-1586" algn="l" rtl="0">
              <a:lnSpc>
                <a:spcPct val="90000"/>
              </a:lnSpc>
              <a:spcBef>
                <a:spcPts val="0"/>
              </a:spcBef>
              <a:spcAft>
                <a:spcPts val="0"/>
              </a:spcAft>
              <a:buClr>
                <a:schemeClr val="dk1"/>
              </a:buClr>
              <a:buSzPts val="2800"/>
              <a:buNone/>
            </a:pPr>
            <a:endParaRPr b="1"/>
          </a:p>
          <a:p>
            <a:pPr marL="179388" lvl="0" indent="-179388" algn="l" rtl="0">
              <a:lnSpc>
                <a:spcPct val="90000"/>
              </a:lnSpc>
              <a:spcBef>
                <a:spcPts val="1000"/>
              </a:spcBef>
              <a:spcAft>
                <a:spcPts val="0"/>
              </a:spcAft>
              <a:buClr>
                <a:schemeClr val="dk1"/>
              </a:buClr>
              <a:buSzPts val="2800"/>
              <a:buChar char="•"/>
            </a:pPr>
            <a:r>
              <a:rPr lang="en-US" b="1"/>
              <a:t>Menschen sind online </a:t>
            </a:r>
            <a:endParaRPr/>
          </a:p>
          <a:p>
            <a:pPr marL="179388" lvl="0" indent="-1586" algn="l" rtl="0">
              <a:lnSpc>
                <a:spcPct val="90000"/>
              </a:lnSpc>
              <a:spcBef>
                <a:spcPts val="1000"/>
              </a:spcBef>
              <a:spcAft>
                <a:spcPts val="0"/>
              </a:spcAft>
              <a:buClr>
                <a:schemeClr val="dk1"/>
              </a:buClr>
              <a:buSzPts val="2800"/>
              <a:buNone/>
            </a:pPr>
            <a:endParaRPr b="1"/>
          </a:p>
          <a:p>
            <a:pPr marL="179388" lvl="0" indent="-1586" algn="l" rtl="0">
              <a:lnSpc>
                <a:spcPct val="90000"/>
              </a:lnSpc>
              <a:spcBef>
                <a:spcPts val="1000"/>
              </a:spcBef>
              <a:spcAft>
                <a:spcPts val="0"/>
              </a:spcAft>
              <a:buClr>
                <a:schemeClr val="dk1"/>
              </a:buClr>
              <a:buSzPts val="2800"/>
              <a:buNone/>
            </a:pPr>
            <a:endParaRPr b="1"/>
          </a:p>
          <a:p>
            <a:pPr marL="179388" lvl="0" indent="-179388" algn="l" rtl="0">
              <a:lnSpc>
                <a:spcPct val="90000"/>
              </a:lnSpc>
              <a:spcBef>
                <a:spcPts val="1000"/>
              </a:spcBef>
              <a:spcAft>
                <a:spcPts val="0"/>
              </a:spcAft>
              <a:buClr>
                <a:schemeClr val="dk1"/>
              </a:buClr>
              <a:buSzPts val="2800"/>
              <a:buChar char="•"/>
            </a:pPr>
            <a:r>
              <a:rPr lang="en-US" b="1"/>
              <a:t>Liefert nützliche Informationen </a:t>
            </a:r>
            <a:endParaRPr/>
          </a:p>
          <a:p>
            <a:pPr marL="179388" lvl="0" indent="-1586" algn="l" rtl="0">
              <a:lnSpc>
                <a:spcPct val="90000"/>
              </a:lnSpc>
              <a:spcBef>
                <a:spcPts val="1000"/>
              </a:spcBef>
              <a:spcAft>
                <a:spcPts val="0"/>
              </a:spcAft>
              <a:buClr>
                <a:schemeClr val="dk1"/>
              </a:buClr>
              <a:buSzPts val="2800"/>
              <a:buNone/>
            </a:pPr>
            <a:endParaRPr b="1"/>
          </a:p>
          <a:p>
            <a:pPr marL="179388" lvl="0" indent="-1586" algn="l" rtl="0">
              <a:lnSpc>
                <a:spcPct val="90000"/>
              </a:lnSpc>
              <a:spcBef>
                <a:spcPts val="1000"/>
              </a:spcBef>
              <a:spcAft>
                <a:spcPts val="0"/>
              </a:spcAft>
              <a:buClr>
                <a:schemeClr val="dk1"/>
              </a:buClr>
              <a:buSzPts val="2800"/>
              <a:buNone/>
            </a:pPr>
            <a:endParaRPr b="1"/>
          </a:p>
          <a:p>
            <a:pPr marL="179388" lvl="0" indent="-179388" algn="l" rtl="0">
              <a:lnSpc>
                <a:spcPct val="90000"/>
              </a:lnSpc>
              <a:spcBef>
                <a:spcPts val="1000"/>
              </a:spcBef>
              <a:spcAft>
                <a:spcPts val="0"/>
              </a:spcAft>
              <a:buClr>
                <a:schemeClr val="dk1"/>
              </a:buClr>
              <a:buSzPts val="2800"/>
              <a:buChar char="•"/>
            </a:pPr>
            <a:r>
              <a:rPr lang="en-US" b="1"/>
              <a:t>Online-Präsenz und Sichtbarkeit </a:t>
            </a:r>
            <a:endParaRPr/>
          </a:p>
          <a:p>
            <a:pPr marL="228600" lvl="0" indent="-2286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43" name="Google Shape;143;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45" name="Google Shape;145;p6" descr="online.png"/>
          <p:cNvPicPr preferRelativeResize="0"/>
          <p:nvPr/>
        </p:nvPicPr>
        <p:blipFill rotWithShape="1">
          <a:blip r:embed="rId5">
            <a:alphaModFix/>
          </a:blip>
          <a:srcRect/>
          <a:stretch/>
        </p:blipFill>
        <p:spPr>
          <a:xfrm>
            <a:off x="4673618" y="1967622"/>
            <a:ext cx="1035815" cy="1013216"/>
          </a:xfrm>
          <a:prstGeom prst="rect">
            <a:avLst/>
          </a:prstGeom>
          <a:noFill/>
          <a:ln>
            <a:noFill/>
          </a:ln>
        </p:spPr>
      </p:pic>
      <p:pic>
        <p:nvPicPr>
          <p:cNvPr id="146" name="Google Shape;146;p6" descr="information.png"/>
          <p:cNvPicPr preferRelativeResize="0"/>
          <p:nvPr/>
        </p:nvPicPr>
        <p:blipFill rotWithShape="1">
          <a:blip r:embed="rId6">
            <a:alphaModFix/>
          </a:blip>
          <a:srcRect/>
          <a:stretch/>
        </p:blipFill>
        <p:spPr>
          <a:xfrm>
            <a:off x="5923010" y="3500305"/>
            <a:ext cx="1001981" cy="1001981"/>
          </a:xfrm>
          <a:prstGeom prst="rect">
            <a:avLst/>
          </a:prstGeom>
          <a:noFill/>
          <a:ln>
            <a:noFill/>
          </a:ln>
        </p:spPr>
      </p:pic>
      <p:pic>
        <p:nvPicPr>
          <p:cNvPr id="147" name="Google Shape;147;p6" descr="visibility.png"/>
          <p:cNvPicPr preferRelativeResize="0"/>
          <p:nvPr/>
        </p:nvPicPr>
        <p:blipFill rotWithShape="1">
          <a:blip r:embed="rId7">
            <a:alphaModFix/>
          </a:blip>
          <a:srcRect/>
          <a:stretch/>
        </p:blipFill>
        <p:spPr>
          <a:xfrm>
            <a:off x="6095994" y="4996833"/>
            <a:ext cx="1149074" cy="1180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Warum ist die Erstellung digitaler Inhalte für den GLAM-Sektor wichtig?</a:t>
            </a:r>
            <a:endParaRPr/>
          </a:p>
        </p:txBody>
      </p:sp>
      <p:sp>
        <p:nvSpPr>
          <p:cNvPr id="154" name="Google Shape;15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79388" lvl="0" indent="-1586" algn="l" rtl="0">
              <a:lnSpc>
                <a:spcPct val="90000"/>
              </a:lnSpc>
              <a:spcBef>
                <a:spcPts val="0"/>
              </a:spcBef>
              <a:spcAft>
                <a:spcPts val="0"/>
              </a:spcAft>
              <a:buClr>
                <a:schemeClr val="dk1"/>
              </a:buClr>
              <a:buSzPts val="2800"/>
              <a:buNone/>
            </a:pPr>
            <a:endParaRPr b="1"/>
          </a:p>
          <a:p>
            <a:pPr marL="179388" lvl="0" indent="-179388" algn="l" rtl="0">
              <a:lnSpc>
                <a:spcPct val="90000"/>
              </a:lnSpc>
              <a:spcBef>
                <a:spcPts val="1000"/>
              </a:spcBef>
              <a:spcAft>
                <a:spcPts val="0"/>
              </a:spcAft>
              <a:buClr>
                <a:schemeClr val="dk1"/>
              </a:buClr>
              <a:buSzPts val="2800"/>
              <a:buChar char="•"/>
            </a:pPr>
            <a:r>
              <a:rPr lang="en-US" b="1"/>
              <a:t>Bewahrung und Zugang </a:t>
            </a:r>
            <a:endParaRPr/>
          </a:p>
          <a:p>
            <a:pPr marL="179388" lvl="0" indent="-1586" algn="l" rtl="0">
              <a:lnSpc>
                <a:spcPct val="90000"/>
              </a:lnSpc>
              <a:spcBef>
                <a:spcPts val="1000"/>
              </a:spcBef>
              <a:spcAft>
                <a:spcPts val="0"/>
              </a:spcAft>
              <a:buClr>
                <a:schemeClr val="dk1"/>
              </a:buClr>
              <a:buSzPts val="2800"/>
              <a:buNone/>
            </a:pPr>
            <a:endParaRPr b="1"/>
          </a:p>
          <a:p>
            <a:pPr marL="179388" lvl="0" indent="-1586" algn="l" rtl="0">
              <a:lnSpc>
                <a:spcPct val="90000"/>
              </a:lnSpc>
              <a:spcBef>
                <a:spcPts val="100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Char char="•"/>
            </a:pPr>
            <a:r>
              <a:rPr lang="en-US" b="1"/>
              <a:t>Einbindung des Publikums und Bildung  </a:t>
            </a:r>
            <a:endParaRPr/>
          </a:p>
          <a:p>
            <a:pPr marL="179388" lvl="0" indent="-1586" algn="l" rtl="0">
              <a:lnSpc>
                <a:spcPct val="90000"/>
              </a:lnSpc>
              <a:spcBef>
                <a:spcPts val="1000"/>
              </a:spcBef>
              <a:spcAft>
                <a:spcPts val="0"/>
              </a:spcAft>
              <a:buClr>
                <a:schemeClr val="dk1"/>
              </a:buClr>
              <a:buSzPts val="2800"/>
              <a:buNone/>
            </a:pPr>
            <a:endParaRPr b="1"/>
          </a:p>
          <a:p>
            <a:pPr marL="179388" lvl="0" indent="-1586" algn="l" rtl="0">
              <a:lnSpc>
                <a:spcPct val="90000"/>
              </a:lnSpc>
              <a:spcBef>
                <a:spcPts val="100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Char char="•"/>
            </a:pPr>
            <a:r>
              <a:rPr lang="en-US" b="1"/>
              <a:t>Globale Zugänglichkeit  </a:t>
            </a: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55" name="Google Shape;155;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6" name="Google Shape;156;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7" name="Google Shape;157;p7" descr="access.png"/>
          <p:cNvPicPr preferRelativeResize="0"/>
          <p:nvPr/>
        </p:nvPicPr>
        <p:blipFill rotWithShape="1">
          <a:blip r:embed="rId5">
            <a:alphaModFix/>
          </a:blip>
          <a:srcRect/>
          <a:stretch/>
        </p:blipFill>
        <p:spPr>
          <a:xfrm>
            <a:off x="4850509" y="2079812"/>
            <a:ext cx="1168078" cy="1135058"/>
          </a:xfrm>
          <a:prstGeom prst="rect">
            <a:avLst/>
          </a:prstGeom>
          <a:noFill/>
          <a:ln>
            <a:noFill/>
          </a:ln>
        </p:spPr>
      </p:pic>
      <p:pic>
        <p:nvPicPr>
          <p:cNvPr id="158" name="Google Shape;158;p7" descr="education.png"/>
          <p:cNvPicPr preferRelativeResize="0"/>
          <p:nvPr/>
        </p:nvPicPr>
        <p:blipFill rotWithShape="1">
          <a:blip r:embed="rId6">
            <a:alphaModFix/>
          </a:blip>
          <a:srcRect/>
          <a:stretch/>
        </p:blipFill>
        <p:spPr>
          <a:xfrm>
            <a:off x="6916107" y="3433484"/>
            <a:ext cx="1580941" cy="1222146"/>
          </a:xfrm>
          <a:prstGeom prst="rect">
            <a:avLst/>
          </a:prstGeom>
          <a:noFill/>
          <a:ln>
            <a:noFill/>
          </a:ln>
        </p:spPr>
      </p:pic>
      <p:pic>
        <p:nvPicPr>
          <p:cNvPr id="159" name="Google Shape;159;p7" descr="global.png"/>
          <p:cNvPicPr preferRelativeResize="0"/>
          <p:nvPr/>
        </p:nvPicPr>
        <p:blipFill rotWithShape="1">
          <a:blip r:embed="rId7">
            <a:alphaModFix/>
          </a:blip>
          <a:srcRect/>
          <a:stretch/>
        </p:blipFill>
        <p:spPr>
          <a:xfrm>
            <a:off x="4734141" y="4885765"/>
            <a:ext cx="1110734" cy="1430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Arten von digitalen Inhalten</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65" name="Google Shape;165;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6" name="Google Shape;166;p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7" name="Google Shape;167;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68" name="Google Shape;168;p8" descr="3543932.jpg"/>
          <p:cNvPicPr preferRelativeResize="0">
            <a:picLocks noGrp="1"/>
          </p:cNvPicPr>
          <p:nvPr>
            <p:ph type="pic" idx="2"/>
          </p:nvPr>
        </p:nvPicPr>
        <p:blipFill rotWithShape="1">
          <a:blip r:embed="rId5">
            <a:alphaModFix/>
          </a:blip>
          <a:srcRect t="10520" b="10518"/>
          <a:stretch/>
        </p:blipFill>
        <p:spPr>
          <a:xfrm>
            <a:off x="5183188" y="987425"/>
            <a:ext cx="6172200" cy="48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Arten von digitalen Inhalten für den GLAM-Sektor</a:t>
            </a:r>
            <a:endParaRPr/>
          </a:p>
        </p:txBody>
      </p:sp>
      <p:sp>
        <p:nvSpPr>
          <p:cNvPr id="175" name="Google Shape;17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Digitale Archive, Kunstwerke und Bilder</a:t>
            </a:r>
            <a:endParaRPr/>
          </a:p>
          <a:p>
            <a:pPr marL="228600" lvl="0" indent="-228600" algn="l" rtl="0">
              <a:lnSpc>
                <a:spcPct val="90000"/>
              </a:lnSpc>
              <a:spcBef>
                <a:spcPts val="1000"/>
              </a:spcBef>
              <a:spcAft>
                <a:spcPts val="0"/>
              </a:spcAft>
              <a:buClr>
                <a:schemeClr val="dk1"/>
              </a:buClr>
              <a:buSzPts val="2800"/>
              <a:buChar char="•"/>
            </a:pPr>
            <a:r>
              <a:rPr lang="en-US" b="1"/>
              <a:t>Multimedia-Präsentationen</a:t>
            </a:r>
            <a:endParaRPr/>
          </a:p>
          <a:p>
            <a:pPr marL="228600" lvl="0" indent="-228600" algn="l" rtl="0">
              <a:lnSpc>
                <a:spcPct val="90000"/>
              </a:lnSpc>
              <a:spcBef>
                <a:spcPts val="1000"/>
              </a:spcBef>
              <a:spcAft>
                <a:spcPts val="0"/>
              </a:spcAft>
              <a:buClr>
                <a:schemeClr val="dk1"/>
              </a:buClr>
              <a:buSzPts val="2800"/>
              <a:buChar char="•"/>
            </a:pPr>
            <a:r>
              <a:rPr lang="en-US" b="1"/>
              <a:t>Digitale Ausstellungen</a:t>
            </a:r>
            <a:endParaRPr/>
          </a:p>
          <a:p>
            <a:pPr marL="228600" lvl="0" indent="-228600" algn="l" rtl="0">
              <a:lnSpc>
                <a:spcPct val="90000"/>
              </a:lnSpc>
              <a:spcBef>
                <a:spcPts val="1000"/>
              </a:spcBef>
              <a:spcAft>
                <a:spcPts val="0"/>
              </a:spcAft>
              <a:buClr>
                <a:schemeClr val="dk1"/>
              </a:buClr>
              <a:buSzPts val="2800"/>
              <a:buChar char="•"/>
            </a:pPr>
            <a:r>
              <a:rPr lang="en-US" b="1"/>
              <a:t>Digitales Geschichtenerzählen</a:t>
            </a:r>
            <a:endParaRPr/>
          </a:p>
          <a:p>
            <a:pPr marL="228600" lvl="0" indent="-228600" algn="l" rtl="0">
              <a:lnSpc>
                <a:spcPct val="90000"/>
              </a:lnSpc>
              <a:spcBef>
                <a:spcPts val="1000"/>
              </a:spcBef>
              <a:spcAft>
                <a:spcPts val="0"/>
              </a:spcAft>
              <a:buClr>
                <a:schemeClr val="dk1"/>
              </a:buClr>
              <a:buSzPts val="2800"/>
              <a:buChar char="•"/>
            </a:pPr>
            <a:r>
              <a:rPr lang="en-US" b="1"/>
              <a:t>Pädagogische Ressourcen</a:t>
            </a:r>
            <a:endParaRPr/>
          </a:p>
          <a:p>
            <a:pPr marL="228600" lvl="0" indent="-228600" algn="l" rtl="0">
              <a:lnSpc>
                <a:spcPct val="90000"/>
              </a:lnSpc>
              <a:spcBef>
                <a:spcPts val="1000"/>
              </a:spcBef>
              <a:spcAft>
                <a:spcPts val="0"/>
              </a:spcAft>
              <a:buClr>
                <a:schemeClr val="dk1"/>
              </a:buClr>
              <a:buSzPts val="2800"/>
              <a:buChar char="•"/>
            </a:pPr>
            <a:r>
              <a:rPr lang="en-US" b="1"/>
              <a:t>Inhalt der sozialen Medien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a:p>
            <a:pPr marL="179388" lvl="0" indent="-1586" algn="l" rtl="0">
              <a:lnSpc>
                <a:spcPct val="90000"/>
              </a:lnSpc>
              <a:spcBef>
                <a:spcPts val="1000"/>
              </a:spcBef>
              <a:spcAft>
                <a:spcPts val="0"/>
              </a:spcAft>
              <a:buClr>
                <a:schemeClr val="dk1"/>
              </a:buClr>
              <a:buSzPts val="2800"/>
              <a:buNone/>
            </a:pPr>
            <a:endParaRPr/>
          </a:p>
        </p:txBody>
      </p:sp>
      <p:pic>
        <p:nvPicPr>
          <p:cNvPr id="176" name="Google Shape;176;p9" descr="gallery.jpg"/>
          <p:cNvPicPr preferRelativeResize="0">
            <a:picLocks noGrp="1"/>
          </p:cNvPicPr>
          <p:nvPr>
            <p:ph type="body" idx="2"/>
          </p:nvPr>
        </p:nvPicPr>
        <p:blipFill rotWithShape="1">
          <a:blip r:embed="rId3">
            <a:alphaModFix/>
          </a:blip>
          <a:srcRect/>
          <a:stretch/>
        </p:blipFill>
        <p:spPr>
          <a:xfrm>
            <a:off x="6678705" y="2201602"/>
            <a:ext cx="4392706" cy="2743850"/>
          </a:xfrm>
          <a:prstGeom prst="rect">
            <a:avLst/>
          </a:prstGeom>
          <a:noFill/>
          <a:ln>
            <a:noFill/>
          </a:ln>
        </p:spPr>
      </p:pic>
      <p:pic>
        <p:nvPicPr>
          <p:cNvPr id="177" name="Google Shape;177;p9"/>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78" name="Google Shape;178;p9"/>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Breitbild</PresentationFormat>
  <Paragraphs>282</Paragraphs>
  <Slides>23</Slides>
  <Notes>23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Calibri</vt:lpstr>
      <vt:lpstr>Office Theme</vt:lpstr>
      <vt:lpstr> Blended Learning-Kurs</vt:lpstr>
      <vt:lpstr>PowerPoint-Präsentation</vt:lpstr>
      <vt:lpstr>PowerPoint-Präsentation</vt:lpstr>
      <vt:lpstr>Was ist die Erstellung digitaler Inhalte?</vt:lpstr>
      <vt:lpstr>Beispiele für digitale Inhalte</vt:lpstr>
      <vt:lpstr>Warum ist die Erstellung digitaler Inhalte für den GLAM-Sektor wichtig?</vt:lpstr>
      <vt:lpstr>Warum ist die Erstellung digitaler Inhalte für den GLAM-Sektor wichtig?</vt:lpstr>
      <vt:lpstr>PowerPoint-Präsentation</vt:lpstr>
      <vt:lpstr>Arten von digitalen Inhalten für den GLAM-Sektor</vt:lpstr>
      <vt:lpstr>Digitale Archive, Kunstwerke und Bilder</vt:lpstr>
      <vt:lpstr>Multimedia-Präsentationen</vt:lpstr>
      <vt:lpstr>Digitale Ausstellungen</vt:lpstr>
      <vt:lpstr>Digitales Geschichtenerzählen</vt:lpstr>
      <vt:lpstr>Pädagogische Ressourcen</vt:lpstr>
      <vt:lpstr>Inhalt der sozialen Medien</vt:lpstr>
      <vt:lpstr>PowerPoint-Präsentation</vt:lpstr>
      <vt:lpstr>Werkzeuge</vt:lpstr>
      <vt:lpstr>Grafikdesign-Tools</vt:lpstr>
      <vt:lpstr>Werkzeuge für die Videobearbeitung</vt:lpstr>
      <vt:lpstr>Werkzeuge zur Audiobearbeitung</vt:lpstr>
      <vt:lpstr>Tools zum Schreiben und Erstellen von Inhalten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2024-05-01T18:49:13Z</dcterms:modified>
</cp:coreProperties>
</file>