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9" roundtripDataSignature="AMtx7mhSg3sWqyZS53jRChgj4UZf192lX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Τα ιδρύματα GLAM μπορούν να παρέχουν διαδικτυακές γκαλερί με χειρόγραφα, εικόνες έργων τέχνης, πίνακες, χάρτες, βιβλία και άλλο αρχειακό υλικό, τα οποία οι χρήστες θα μπορούν να εξερευνούν και να εστιάζουν στις λεπτομέρειές τους.</a:t>
            </a:r>
            <a:endParaRPr/>
          </a:p>
        </p:txBody>
      </p:sp>
      <p:sp>
        <p:nvSpPr>
          <p:cNvPr id="182" name="Google Shape;18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Οι παρουσιάσεις πολυμέσων μπορούν επίσης να είναι χρήσιμες για τα ιδρύματα GLAM. Μπορούν να περιλαμβάνουν βίντεο-ντοκιμαντέρ ή παρουσιάσεις για συγκεκριμένα εκθέματα ή ιστορικά γεγονότα, ηχητικούς οδηγούς ή podcasts που παρέχουν πληροφορίες για αντικείμενα, έργα τέχνης ή ιστορικά συμφραζόμενα.</a:t>
            </a:r>
            <a:endParaRPr/>
          </a:p>
        </p:txBody>
      </p:sp>
      <p:sp>
        <p:nvSpPr>
          <p:cNvPr id="192" name="Google Shape;19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Οι ψηφιακές εκθέσεις μπορούν να περιλαμβάνουν εικονικά εκθέματα που παρουσιάζουν δημιουργήματα, έργα τέχνης ή ιστορικά έγγραφα με διαδραστικά χαρακτηριστικά, όπως στοιχεία πολυμέσων, για να ενισχύσουν την ηλεκτρονική εμπειρία του επισκέπτη μέσα από τα εκθέματα του ιδρύματος. </a:t>
            </a:r>
            <a:endParaRPr/>
          </a:p>
        </p:txBody>
      </p:sp>
      <p:sp>
        <p:nvSpPr>
          <p:cNvPr id="202" name="Google Shape;20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Η ψηφιακή αφήγηση μεταφέρει τις ιστορίες πίσω από συγκεκριμένα δημιουργήματα ή συλλογές. Μπορεί επίσης να παρέχει αναρτήσεις σε ιστολόγια, άρθρα ή περιεχόμενο στα μέσα κοινωνικής δικτύωσης που αναδεικνύουν ενδιαφέρουσες πτυχές των αποθεμάτων του ιδρύματος.</a:t>
            </a:r>
            <a:endParaRPr/>
          </a:p>
        </p:txBody>
      </p:sp>
      <p:sp>
        <p:nvSpPr>
          <p:cNvPr id="212" name="Google Shape;21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Οι ψηφιακοί εκπαιδευτικοί πόροι μπορούν επίσης να παρέχονται με τη μορφή διαδικτυακών μαθημάτων ή διαδικτυακών σεμιναρίων για διάφορα θέματα που σχετίζονται με τη συλλογή του ιδρύματος. Τα διαδικτυακά μαθήματα μπορεί να είναι </a:t>
            </a:r>
            <a:r>
              <a:rPr b="0" i="0" lang="en-US" sz="1200">
                <a:solidFill>
                  <a:schemeClr val="dk1"/>
                </a:solidFill>
                <a:latin typeface="Calibri"/>
                <a:ea typeface="Calibri"/>
                <a:cs typeface="Calibri"/>
                <a:sym typeface="Calibri"/>
              </a:rPr>
              <a:t>δομημένες σειρές βίντεο (μερικές φορές μαζί με κείμενο και φύλλα εργασίας) που προορίζονται για την ενημέρωση σχετικά με </a:t>
            </a:r>
            <a:r>
              <a:rPr lang="en-US"/>
              <a:t>τα εκθέματα του ιδρύματος.</a:t>
            </a:r>
            <a:endParaRPr/>
          </a:p>
        </p:txBody>
      </p:sp>
      <p:sp>
        <p:nvSpPr>
          <p:cNvPr id="222" name="Google Shape;22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Τα ιδρύματα GLAM μπορούν επίσης να παρέχουν περιεχόμενο στα μέσα κοινωνικής δικτύωσης, για παράδειγμα τακτικές ενημερώσεις στις πλατφόρμες τους στα μέσα κοινωνικής δικτύωσης για την προώθηση νέων αποκτημάτων, ματιές στα παρασκήνια ή ιστορικά γεγονότα. Το </a:t>
            </a:r>
            <a:r>
              <a:rPr b="0" i="0" lang="en-US" sz="1200">
                <a:solidFill>
                  <a:schemeClr val="dk1"/>
                </a:solidFill>
                <a:latin typeface="Calibri"/>
                <a:ea typeface="Calibri"/>
                <a:cs typeface="Calibri"/>
                <a:sym typeface="Calibri"/>
              </a:rPr>
              <a:t>περιεχόμενο μπορεί να δημοσιεύεται σε δημοφιλείς πλατφόρμες όπως το Instagram, το Twitter, το LinkedIn, το Reddit και άλλα. Μπορεί να υπάρχουν συγκεκριμένες μορφές για κάθε πλατφόρμα (π.χ. καρουζέλ στο LinkedIn, νήματα στο Twitter και άλλα).</a:t>
            </a:r>
            <a:endParaRPr/>
          </a:p>
          <a:p>
            <a:pPr indent="0" lvl="0" marL="0" rtl="0" algn="l">
              <a:lnSpc>
                <a:spcPct val="100000"/>
              </a:lnSpc>
              <a:spcBef>
                <a:spcPts val="0"/>
              </a:spcBef>
              <a:spcAft>
                <a:spcPts val="0"/>
              </a:spcAft>
              <a:buSzPts val="1400"/>
              <a:buNone/>
            </a:pPr>
            <a:r>
              <a:t/>
            </a:r>
            <a:endParaRPr/>
          </a:p>
        </p:txBody>
      </p:sp>
      <p:sp>
        <p:nvSpPr>
          <p:cNvPr id="232" name="Google Shape;232;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t>Ορισμένα εργαλεία για τη δημιουργία ψηφιακού περιεχομένου αφορούν τη </a:t>
            </a:r>
            <a:r>
              <a:rPr lang="en-US"/>
              <a:t>γραφιστική σχεδίαση, την επεξεργασία βίντεο, την επεξεργασία ήχου, καθώς και τη συγγραφή και τη δημιουργία περιεχομένου.</a:t>
            </a:r>
            <a:endParaRPr/>
          </a:p>
        </p:txBody>
      </p:sp>
      <p:sp>
        <p:nvSpPr>
          <p:cNvPr id="251" name="Google Shape;251;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Ορισμένα εργαλεία γραφιστικής σχεδίασης που βοηθούν στη διαδικασία </a:t>
            </a:r>
            <a:r>
              <a:rPr lang="en-US" sz="1200"/>
              <a:t>δημιουργίας ψηφιακού περιεχομένου </a:t>
            </a:r>
            <a:r>
              <a:rPr lang="en-US"/>
              <a:t>είναι το Canva και το Piktochart. </a:t>
            </a:r>
            <a:endParaRPr/>
          </a:p>
          <a:p>
            <a:pPr indent="0" lvl="0" marL="0" rtl="0" algn="l">
              <a:lnSpc>
                <a:spcPct val="100000"/>
              </a:lnSpc>
              <a:spcBef>
                <a:spcPts val="0"/>
              </a:spcBef>
              <a:spcAft>
                <a:spcPts val="0"/>
              </a:spcAft>
              <a:buSzPts val="1400"/>
              <a:buNone/>
            </a:pPr>
            <a:r>
              <a:rPr lang="en-US"/>
              <a:t>Το Canva είναι ένα </a:t>
            </a:r>
            <a:r>
              <a:rPr b="0" i="0" lang="en-US" sz="1200">
                <a:solidFill>
                  <a:schemeClr val="dk1"/>
                </a:solidFill>
                <a:latin typeface="Calibri"/>
                <a:ea typeface="Calibri"/>
                <a:cs typeface="Calibri"/>
                <a:sym typeface="Calibri"/>
              </a:rPr>
              <a:t>δωρεάν εργαλείο γραφιστικής σχεδίασης που είναι ιδανικό για στοιχεία σχεδιασμού στα μέσα κοινωνικής δικτύωσης για να τους δώσει μια δημιουργική ώθηση. </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Το Piktochart είναι μια πλατφόρμα για να αρχίσετε να μαθαίνετε τι χρειάζεται για τη δημιουργία ενός γραφήματος, δίνοντας στους μη σχεδιαστές τη δυνατότητα να δημιουργούν βασικά γραφήματα χωρίς να βασίζονται σε ισχυρό λογισμικό σχεδιασμού.</a:t>
            </a:r>
            <a:endParaRPr/>
          </a:p>
        </p:txBody>
      </p:sp>
      <p:sp>
        <p:nvSpPr>
          <p:cNvPr id="261" name="Google Shape;261;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Ορισμένα εργαλεία επεξεργασίας βίντεο είναι το iMovie και το DaVinci Resolve. </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Η εφαρμογή iMovie είναι ένα πρόγραμμα επεξεργασίας βίντεο με το οποίο μπορείτε να επεξεργαστείτε ταινίες, να προσθέσετε εφέ και να δημιουργήσετε τίτλους και </a:t>
            </a:r>
            <a:r>
              <a:rPr lang="en-US"/>
              <a:t>ευχαριστίες</a:t>
            </a:r>
            <a:r>
              <a:rPr b="0" i="0" lang="en-US" sz="1200">
                <a:solidFill>
                  <a:schemeClr val="dk1"/>
                </a:solidFill>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lang="en-US"/>
              <a:t>Το DaVinci Resolve </a:t>
            </a:r>
            <a:r>
              <a:rPr b="0" i="0" lang="en-US" sz="1200">
                <a:solidFill>
                  <a:schemeClr val="dk1"/>
                </a:solidFill>
                <a:latin typeface="Calibri"/>
                <a:ea typeface="Calibri"/>
                <a:cs typeface="Calibri"/>
                <a:sym typeface="Calibri"/>
              </a:rPr>
              <a:t>συνδυάζει μοντάζ, χρωματική διόρθωση, οπτικά εφέ, γραφικά κίνησης και post production ήχου (</a:t>
            </a:r>
            <a:r>
              <a:rPr b="0" i="0" lang="en-US" sz="1200" u="none" cap="none" strike="noStrike">
                <a:solidFill>
                  <a:schemeClr val="dk1"/>
                </a:solidFill>
                <a:latin typeface="Calibri"/>
                <a:ea typeface="Calibri"/>
                <a:cs typeface="Calibri"/>
                <a:sym typeface="Calibri"/>
              </a:rPr>
              <a:t>μεταπαραγωγή ήχου)</a:t>
            </a:r>
            <a:r>
              <a:rPr b="0" i="0" lang="en-US" sz="1200">
                <a:solidFill>
                  <a:schemeClr val="dk1"/>
                </a:solidFill>
                <a:latin typeface="Calibri"/>
                <a:ea typeface="Calibri"/>
                <a:cs typeface="Calibri"/>
                <a:sym typeface="Calibri"/>
              </a:rPr>
              <a:t> σε ένα εργαλείο λογισμικού.</a:t>
            </a:r>
            <a:endParaRPr/>
          </a:p>
        </p:txBody>
      </p:sp>
      <p:sp>
        <p:nvSpPr>
          <p:cNvPr id="272" name="Google Shape;27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solidFill>
                  <a:schemeClr val="dk1"/>
                </a:solidFill>
              </a:rPr>
              <a:t>Καλώς ήρθατε στην ενότητα «</a:t>
            </a:r>
            <a:r>
              <a:rPr b="0" i="0" lang="en-US" sz="1200" u="none" cap="none" strike="noStrike">
                <a:solidFill>
                  <a:schemeClr val="dk1"/>
                </a:solidFill>
                <a:latin typeface="Calibri"/>
                <a:ea typeface="Calibri"/>
                <a:cs typeface="Calibri"/>
                <a:sym typeface="Calibri"/>
              </a:rPr>
              <a:t>Δημιουργία ψηφιακού περιεχομένου</a:t>
            </a:r>
            <a:r>
              <a:rPr lang="en-US">
                <a:solidFill>
                  <a:schemeClr val="dk1"/>
                </a:solidFill>
              </a:rPr>
              <a:t>». </a:t>
            </a:r>
            <a:r>
              <a:rPr lang="en-US"/>
              <a:t>Οι στόχοι αυτής της συνεδρίας είναι οι εκπαιδευόμενοι να κατανοήσουν τον ορισμό και τη σημασία της δημιουργίας ψηφιακού περιεχομένου για τους επαγγελματίες του τομέα GLAM, να εξερευνήσουν τους διαφορετικούς τύπους ψηφιακού περιεχομένου και να γνωρίσουν τα απαραίτητα εργαλεία για τη δημιουργία ψηφιακού περιεχομένου.</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Με την ολοκλήρωση αυτής της </a:t>
            </a:r>
            <a:r>
              <a:rPr lang="en-US">
                <a:solidFill>
                  <a:schemeClr val="dk1"/>
                </a:solidFill>
              </a:rPr>
              <a:t>διαδικτυακής </a:t>
            </a:r>
            <a:r>
              <a:rPr lang="en-US"/>
              <a:t>συνεδρίας, </a:t>
            </a:r>
            <a:r>
              <a:rPr lang="en-US">
                <a:solidFill>
                  <a:schemeClr val="dk1"/>
                </a:solidFill>
              </a:rPr>
              <a:t>αναμένεται ότι ο εκπαιδευόμενος </a:t>
            </a:r>
            <a:r>
              <a:rPr lang="en-US"/>
              <a:t>θα είναι σε θέση να ορίζει τη δημιουργία ψηφιακού περιεχομένου, να προσδιορίζει διάφορους τύπους ψηφιακού περιεχομένου για τον τομέα GLAM και να εξοικειωθεί με εργαλεία για τη δημιουργία ψηφιακού περιεχομένου.</a:t>
            </a:r>
            <a:endParaRPr/>
          </a:p>
        </p:txBody>
      </p:sp>
      <p:sp>
        <p:nvSpPr>
          <p:cNvPr id="99" name="Google Shape;9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Ορισμένα εργαλεία επεξεργασίας ήχου είναι το Audacity και το Audiotool. </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Το Audacity είναι ένα δωρεάν λογισμικό για την εγγραφή και την επεξεργασία ήχου. </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Το Audiotool είναι ένα δωρεάν, βασισμένο σε πρόγραμμα περιήγησης, λογισμικό μουσικής παραγωγής και πλατφόρμα διανομής, το οποίο επιτρέπει στους χρήστες να δημιουργούν και να δημοσιεύουν τα μουσικά τους κομμάτια, καθώς και να κάνουν remix και να συνεργάζονται σε πραγματικό χρόνο.</a:t>
            </a:r>
            <a:endParaRPr/>
          </a:p>
        </p:txBody>
      </p:sp>
      <p:sp>
        <p:nvSpPr>
          <p:cNvPr id="283" name="Google Shape;283;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Ορισμένα εργαλεία συγγραφής και δημιουργίας περιεχομένου είναι το Microsoft Word, το Google Docs και το Grammarly. Με το Microsoft Word, το οποίο είναι ένας επεξεργαστής κειμένου που αναπτύχθηκε από τη Microsoft, μπορείτε να δημιουργείτε, να μορφοποιείτε και να επεξεργάζεστε έγγραφα, να τα αναθεωρείτε μέσα από τον εντοπισμό των αλλαγών και να μοιράζεστε αρχεία. </a:t>
            </a:r>
            <a:endParaRPr/>
          </a:p>
          <a:p>
            <a:pPr indent="0" lvl="0" marL="0" rtl="0" algn="l">
              <a:lnSpc>
                <a:spcPct val="100000"/>
              </a:lnSpc>
              <a:spcBef>
                <a:spcPts val="0"/>
              </a:spcBef>
              <a:spcAft>
                <a:spcPts val="0"/>
              </a:spcAft>
              <a:buSzPts val="1400"/>
              <a:buNone/>
            </a:pPr>
            <a:r>
              <a:rPr lang="en-US"/>
              <a:t>Το Google Docs είναι ένας διαδικτυακός επεξεργαστής κειμένου που σας επιτρέπει να δημιουργείτε και να μορφοποιείτε έγγραφα και να συνεργάζεστε ταυτόχρονα με άλλους ανθρώπους. </a:t>
            </a:r>
            <a:endParaRPr/>
          </a:p>
          <a:p>
            <a:pPr indent="0" lvl="0" marL="0" rtl="0" algn="l">
              <a:lnSpc>
                <a:spcPct val="100000"/>
              </a:lnSpc>
              <a:spcBef>
                <a:spcPts val="0"/>
              </a:spcBef>
              <a:spcAft>
                <a:spcPts val="0"/>
              </a:spcAft>
              <a:buSzPts val="1400"/>
              <a:buNone/>
            </a:pPr>
            <a:r>
              <a:rPr lang="en-US"/>
              <a:t>Το Grammarly είναι μια εφαρμογή γραφής που σας βοηθά να βελτιώσετε το γραπτό σας και να διορθώσετε τη γραμματική και την ορθογραφία σας, ώστε να μπορείτε να γράφετε με τον καλύτερο τρόπο σε όλες τις εφαρμογές σας.</a:t>
            </a:r>
            <a:endParaRPr b="0"/>
          </a:p>
        </p:txBody>
      </p:sp>
      <p:sp>
        <p:nvSpPr>
          <p:cNvPr id="294" name="Google Shape;294;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5" name="Google Shape;30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3" name="Google Shape;31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 name="Google Shape;10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Η δημιουργία ψηφιακού περιεχομένου είναι η διαδικασία δημιουργίας και δημοσίευσης περιεχομένου σε ψηφιακές πλατφόρμες, όπως ιστότοποι, μέσα κοινωνικής δικτύωσης και άλλα.</a:t>
            </a:r>
            <a:endParaRPr/>
          </a:p>
        </p:txBody>
      </p:sp>
      <p:sp>
        <p:nvSpPr>
          <p:cNvPr id="119" name="Google Shape;11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Το ψηφιακό περιεχόμενο μπορεί να περιλαμβάνει κείμενο, εικόνες, ήχο, βίντεο, κινούμενα σχέδια, διαδραστικές λειτουργίες και άλλα. Αυτό το είδος περιεχομένου μπορεί να χρησιμοποιηθεί για διάφορους σκοπούς, όπως η ψυχαγωγία, η εκπαίδευση, η επικοινωνία και το μάρκετινγκ.</a:t>
            </a:r>
            <a:endParaRPr/>
          </a:p>
        </p:txBody>
      </p:sp>
      <p:sp>
        <p:nvSpPr>
          <p:cNvPr id="129" name="Google Shape;12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Το ψηφιακό περιεχόμενο είναι σημαντικό για τους επαγγελματίες του GLAM για πολλούς λόγους. Πρώτα απ' όλα, για την προβολή: Σύμφωνα με στατιστικά στοιχεία, τον Οκτώβριο του 2023 υπήρχαν 5,3 δισεκατομμύρια χρήστες του διαδικτύου παγκοσμίως, που αντιστοιχούσαν στο 65,7% του παγκόσμιου πληθυσμού. Όλοι αυτοί οι άνθρωποι που είναι συνδεδεμένοι στο διαδίκτυο, στρέφονται στο ψηφιακό περιεχόμενο που παρέχουν τα ιδρύματα GLAM για να λάβουν χρήσιμες πληροφορίες σχετικά με τη λειτουργία τους, τις ώρες λειτουργίας, τις τιμές των εισιτηρίων, τις τρέχουσες και μελλοντικές εκθέσεις κ.λπ. Αυτό επιτρέπει στα ιδρύματα GLAM να δημιουργήσουν μια παρουσία στο Διαδίκτυο και στους ανθρώπους να </a:t>
            </a:r>
            <a:r>
              <a:rPr lang="en-US"/>
              <a:t>έρθουν</a:t>
            </a:r>
            <a:r>
              <a:rPr lang="en-US"/>
              <a:t> σε επαφή με το ίδρυμα.</a:t>
            </a:r>
            <a:endParaRPr/>
          </a:p>
        </p:txBody>
      </p:sp>
      <p:sp>
        <p:nvSpPr>
          <p:cNvPr id="139" name="Google Shape;13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Ένας άλλος λόγος είναι ότι η δημιουργία ψηφιακού περιεχομένου επιτρέπει στους επαγγελματίες του τομέα GLAM να ψηφιοποιούν και να διατηρούν πολιτιστικά αντικείμενα, έγγραφα και συλλογές. Με τη μετατροπή των φυσικών υλικών σε ψηφιακές μορφές, αυτοί οι πολύτιμοι πόροι μπορούν να είναι προσβάσιμοι και να αξιοποιούνται από ένα ευρύτερο κοινό χωρίς τον κίνδυνο να καταστραφούν τα πρωτότυπα αντικείμενα. Αυτό το ψηφιακό περιεχόμενο μπορεί επίσης να χρησιμοποιηθεί για εκπαιδευτικά προγράμματα και έρευνα, καθώς και για διαδραστικές εμπειρίες πολυμέσων. Τέλος, το ψηφιακό περιεχόμενο επιτρέπει σε ανθρώπους από όλο τον κόσμο να έχουν πρόσβαση και να εξερευνούν τα πολιτιστικά και ιστορικά αγαθά των ιδρυμάτων GLAM. Αυτό προάγει τη διαπολιτισμική κατανόηση και εκτίμηση.</a:t>
            </a:r>
            <a:endParaRPr/>
          </a:p>
        </p:txBody>
      </p:sp>
      <p:sp>
        <p:nvSpPr>
          <p:cNvPr id="151" name="Google Shape;15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 name="Google Shape;16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Ποιοι είναι οι τύποι ψηφιακού περιεχομένου για τους οποίους ενδιαφέρονται τα ιδρύματα GLAM; Μπορεί να είναι ψηφιακά αρχεία, έργα τέχνης και εικόνες, παρουσιάσεις πολυμέσων, ψηφιακές εκθέσεις και ψηφιακή αφήγηση, εκπαιδευτικοί πόροι και περιεχόμενο των μέσων κοινωνικής δικτύωσης.</a:t>
            </a:r>
            <a:endParaRPr/>
          </a:p>
        </p:txBody>
      </p:sp>
      <p:sp>
        <p:nvSpPr>
          <p:cNvPr id="172" name="Google Shape;17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1" name="Shape 21"/>
        <p:cNvGrpSpPr/>
        <p:nvPr/>
      </p:nvGrpSpPr>
      <p:grpSpPr>
        <a:xfrm>
          <a:off x="0" y="0"/>
          <a:ext cx="0" cy="0"/>
          <a:chOff x="0" y="0"/>
          <a:chExt cx="0" cy="0"/>
        </a:xfrm>
      </p:grpSpPr>
      <p:sp>
        <p:nvSpPr>
          <p:cNvPr id="22" name="Google Shape;22;p2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4" name="Google Shape;24;p2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 name="Google Shape;26;p2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0" name="Shape 30"/>
        <p:cNvGrpSpPr/>
        <p:nvPr/>
      </p:nvGrpSpPr>
      <p:grpSpPr>
        <a:xfrm>
          <a:off x="0" y="0"/>
          <a:ext cx="0" cy="0"/>
          <a:chOff x="0" y="0"/>
          <a:chExt cx="0" cy="0"/>
        </a:xfrm>
      </p:grpSpPr>
      <p:sp>
        <p:nvSpPr>
          <p:cNvPr id="31" name="Google Shape;31;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7"/>
          <p:cNvSpPr/>
          <p:nvPr>
            <p:ph idx="2" type="pic"/>
          </p:nvPr>
        </p:nvSpPr>
        <p:spPr>
          <a:xfrm>
            <a:off x="5183188" y="987425"/>
            <a:ext cx="6172200" cy="4873625"/>
          </a:xfrm>
          <a:prstGeom prst="rect">
            <a:avLst/>
          </a:prstGeom>
          <a:noFill/>
          <a:ln>
            <a:noFill/>
          </a:ln>
        </p:spPr>
      </p:sp>
      <p:sp>
        <p:nvSpPr>
          <p:cNvPr id="33" name="Google Shape;33;p2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4" name="Google Shape;34;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4" name="Shape 44"/>
        <p:cNvGrpSpPr/>
        <p:nvPr/>
      </p:nvGrpSpPr>
      <p:grpSpPr>
        <a:xfrm>
          <a:off x="0" y="0"/>
          <a:ext cx="0" cy="0"/>
          <a:chOff x="0" y="0"/>
          <a:chExt cx="0" cy="0"/>
        </a:xfrm>
      </p:grpSpPr>
      <p:sp>
        <p:nvSpPr>
          <p:cNvPr id="45" name="Google Shape;45;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0" name="Shape 50"/>
        <p:cNvGrpSpPr/>
        <p:nvPr/>
      </p:nvGrpSpPr>
      <p:grpSpPr>
        <a:xfrm>
          <a:off x="0" y="0"/>
          <a:ext cx="0" cy="0"/>
          <a:chOff x="0" y="0"/>
          <a:chExt cx="0" cy="0"/>
        </a:xfrm>
      </p:grpSpPr>
      <p:sp>
        <p:nvSpPr>
          <p:cNvPr id="51" name="Google Shape;51;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3" name="Google Shape;53;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8" name="Google Shape;68;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3.jpg"/><Relationship Id="rId5"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3.jpg"/><Relationship Id="rId5"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3.jpg"/><Relationship Id="rId5"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3.jpg"/><Relationship Id="rId5"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3.jpg"/><Relationship Id="rId5" Type="http://schemas.openxmlformats.org/officeDocument/2006/relationships/image" Target="../media/image2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3.jpg"/><Relationship Id="rId5"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3.jpg"/><Relationship Id="rId5" Type="http://schemas.openxmlformats.org/officeDocument/2006/relationships/image" Target="../media/image2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5.png"/><Relationship Id="rId4" Type="http://schemas.openxmlformats.org/officeDocument/2006/relationships/image" Target="../media/image9.png"/><Relationship Id="rId5"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hyperlink" Target="https://www.canva.com/" TargetMode="External"/><Relationship Id="rId4" Type="http://schemas.openxmlformats.org/officeDocument/2006/relationships/hyperlink" Target="https://piktochart.com/" TargetMode="External"/><Relationship Id="rId5" Type="http://schemas.openxmlformats.org/officeDocument/2006/relationships/image" Target="../media/image9.png"/><Relationship Id="rId6" Type="http://schemas.openxmlformats.org/officeDocument/2006/relationships/image" Target="../media/image3.jpg"/><Relationship Id="rId7" Type="http://schemas.openxmlformats.org/officeDocument/2006/relationships/image" Target="../media/image32.png"/><Relationship Id="rId8"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hyperlink" Target="https://imovie-app.com/" TargetMode="External"/><Relationship Id="rId4" Type="http://schemas.openxmlformats.org/officeDocument/2006/relationships/hyperlink" Target="https://www.blackmagicdesign.com/products/davinciresolve" TargetMode="External"/><Relationship Id="rId5" Type="http://schemas.openxmlformats.org/officeDocument/2006/relationships/image" Target="../media/image9.png"/><Relationship Id="rId6" Type="http://schemas.openxmlformats.org/officeDocument/2006/relationships/image" Target="../media/image3.jpg"/><Relationship Id="rId7" Type="http://schemas.openxmlformats.org/officeDocument/2006/relationships/image" Target="../media/image27.jpg"/><Relationship Id="rId8"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hyperlink" Target="https://www.audacityteam.org/" TargetMode="External"/><Relationship Id="rId4" Type="http://schemas.openxmlformats.org/officeDocument/2006/relationships/hyperlink" Target="https://www.audiotool.com/" TargetMode="External"/><Relationship Id="rId5" Type="http://schemas.openxmlformats.org/officeDocument/2006/relationships/image" Target="../media/image9.png"/><Relationship Id="rId6" Type="http://schemas.openxmlformats.org/officeDocument/2006/relationships/image" Target="../media/image3.jpg"/><Relationship Id="rId7" Type="http://schemas.openxmlformats.org/officeDocument/2006/relationships/image" Target="../media/image28.jpg"/><Relationship Id="rId8" Type="http://schemas.openxmlformats.org/officeDocument/2006/relationships/image" Target="../media/image3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hyperlink" Target="https://www.microsoft.com/en-us/microsoft-365/p/microsoft-365-personal/cfq7ttc0k5bf?activetab=pivot:overviewtab" TargetMode="External"/><Relationship Id="rId4" Type="http://schemas.openxmlformats.org/officeDocument/2006/relationships/hyperlink" Target="https://www.google.com/docs/about/" TargetMode="External"/><Relationship Id="rId10" Type="http://schemas.openxmlformats.org/officeDocument/2006/relationships/image" Target="../media/image30.jpg"/><Relationship Id="rId9" Type="http://schemas.openxmlformats.org/officeDocument/2006/relationships/image" Target="../media/image34.png"/><Relationship Id="rId5" Type="http://schemas.openxmlformats.org/officeDocument/2006/relationships/hyperlink" Target="https://app.grammarly.com/" TargetMode="External"/><Relationship Id="rId6" Type="http://schemas.openxmlformats.org/officeDocument/2006/relationships/image" Target="../media/image9.png"/><Relationship Id="rId7" Type="http://schemas.openxmlformats.org/officeDocument/2006/relationships/image" Target="../media/image3.jpg"/><Relationship Id="rId8"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hyperlink" Target="https://ahrefs.com/blog/digital-content-creation/" TargetMode="External"/><Relationship Id="rId4" Type="http://schemas.openxmlformats.org/officeDocument/2006/relationships/hyperlink" Target="https://www.semrush.com/blog/digital-content-creation/" TargetMode="External"/><Relationship Id="rId11" Type="http://schemas.openxmlformats.org/officeDocument/2006/relationships/image" Target="../media/image3.jpg"/><Relationship Id="rId10" Type="http://schemas.openxmlformats.org/officeDocument/2006/relationships/image" Target="../media/image9.png"/><Relationship Id="rId9" Type="http://schemas.openxmlformats.org/officeDocument/2006/relationships/hyperlink" Target="https://www.techradar.com/best/best-free-audio-editors" TargetMode="External"/><Relationship Id="rId5" Type="http://schemas.openxmlformats.org/officeDocument/2006/relationships/hyperlink" Target="https://www.demandjump.com/blog/why-is-digital-content-so-important" TargetMode="External"/><Relationship Id="rId6" Type="http://schemas.openxmlformats.org/officeDocument/2006/relationships/hyperlink" Target="https://blog.scoop.it/2022/02/08/5-reasons-why-digital-content-is-going-to-be-the-next-big-thing-in-2022/" TargetMode="External"/><Relationship Id="rId7" Type="http://schemas.openxmlformats.org/officeDocument/2006/relationships/hyperlink" Target="https://bigsea.co/ideas/free-graphic-design-tools/" TargetMode="External"/><Relationship Id="rId8" Type="http://schemas.openxmlformats.org/officeDocument/2006/relationships/hyperlink" Target="https://www.shopify.com/blog/best-free-video-editing-softwar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jpg"/><Relationship Id="rId4" Type="http://schemas.openxmlformats.org/officeDocument/2006/relationships/image" Target="../media/image23.png"/><Relationship Id="rId10" Type="http://schemas.openxmlformats.org/officeDocument/2006/relationships/image" Target="../media/image41.png"/><Relationship Id="rId9" Type="http://schemas.openxmlformats.org/officeDocument/2006/relationships/image" Target="../media/image42.jpg"/><Relationship Id="rId5" Type="http://schemas.openxmlformats.org/officeDocument/2006/relationships/image" Target="../media/image40.jpg"/><Relationship Id="rId6" Type="http://schemas.openxmlformats.org/officeDocument/2006/relationships/image" Target="../media/image33.jpg"/><Relationship Id="rId7" Type="http://schemas.openxmlformats.org/officeDocument/2006/relationships/image" Target="../media/image37.jpg"/><Relationship Id="rId8" Type="http://schemas.openxmlformats.org/officeDocument/2006/relationships/image" Target="../media/image3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3.jpg"/><Relationship Id="rId5"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3.jp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3.jpg"/><Relationship Id="rId5" Type="http://schemas.openxmlformats.org/officeDocument/2006/relationships/image" Target="../media/image15.png"/><Relationship Id="rId6" Type="http://schemas.openxmlformats.org/officeDocument/2006/relationships/image" Target="../media/image7.png"/><Relationship Id="rId7"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3.jpg"/><Relationship Id="rId5" Type="http://schemas.openxmlformats.org/officeDocument/2006/relationships/image" Target="../media/image16.png"/><Relationship Id="rId6" Type="http://schemas.openxmlformats.org/officeDocument/2006/relationships/image" Target="../media/image8.png"/><Relationship Id="rId7"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3.jpg"/><Relationship Id="rId5"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3.jpg"/><Relationship Id="rId4" Type="http://schemas.openxmlformats.org/officeDocument/2006/relationships/image" Target="../media/image9.png"/><Relationship Id="rId5"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4049754" y="2842791"/>
            <a:ext cx="6454220" cy="526239"/>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SzPct val="100000"/>
              <a:buNone/>
            </a:pPr>
            <a:br>
              <a:rPr lang="en-US" sz="3600"/>
            </a:br>
            <a:r>
              <a:rPr b="1" lang="en-US" sz="3600"/>
              <a:t>Πρόγραμμα μικτής μάθησης</a:t>
            </a:r>
            <a:endParaRPr b="1" sz="3600">
              <a:latin typeface="Calibri"/>
              <a:ea typeface="Calibri"/>
              <a:cs typeface="Calibri"/>
              <a:sym typeface="Calibri"/>
            </a:endParaRPr>
          </a:p>
        </p:txBody>
      </p:sp>
      <p:sp>
        <p:nvSpPr>
          <p:cNvPr id="89" name="Google Shape;89;p1"/>
          <p:cNvSpPr txBox="1"/>
          <p:nvPr>
            <p:ph idx="1" type="subTitle"/>
          </p:nvPr>
        </p:nvSpPr>
        <p:spPr>
          <a:xfrm>
            <a:off x="3685310" y="3733655"/>
            <a:ext cx="7398326" cy="160777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rPr b="1" lang="en-US"/>
              <a:t>Ενότητα 4: Δημιουργία ψηφιακού περιεχομένου </a:t>
            </a:r>
            <a:endParaRPr/>
          </a:p>
          <a:p>
            <a:pPr indent="0" lvl="0" marL="0" rtl="0" algn="ctr">
              <a:lnSpc>
                <a:spcPct val="90000"/>
              </a:lnSpc>
              <a:spcBef>
                <a:spcPts val="1000"/>
              </a:spcBef>
              <a:spcAft>
                <a:spcPts val="0"/>
              </a:spcAft>
              <a:buClr>
                <a:schemeClr val="dk1"/>
              </a:buClr>
              <a:buSzPts val="2400"/>
              <a:buNone/>
            </a:pPr>
            <a:r>
              <a:rPr b="1" lang="en-US"/>
              <a:t>Συνεδρία 1: Εισαγωγή στο ψηφιακό περιεχόμενο</a:t>
            </a:r>
            <a:endParaRPr b="1"/>
          </a:p>
          <a:p>
            <a:pPr indent="0" lvl="0" marL="0" rtl="0" algn="ctr">
              <a:lnSpc>
                <a:spcPct val="90000"/>
              </a:lnSpc>
              <a:spcBef>
                <a:spcPts val="1000"/>
              </a:spcBef>
              <a:spcAft>
                <a:spcPts val="0"/>
              </a:spcAft>
              <a:buSzPts val="2400"/>
              <a:buNone/>
            </a:pPr>
            <a:r>
              <a:rPr lang="en-US"/>
              <a:t>Αναπτύχθηκε από:</a:t>
            </a:r>
            <a:endParaRPr b="1"/>
          </a:p>
          <a:p>
            <a:pPr indent="0" lvl="0" marL="0" rtl="0" algn="ctr">
              <a:lnSpc>
                <a:spcPct val="90000"/>
              </a:lnSpc>
              <a:spcBef>
                <a:spcPts val="1000"/>
              </a:spcBef>
              <a:spcAft>
                <a:spcPts val="0"/>
              </a:spcAft>
              <a:buSzPts val="2400"/>
              <a:buNone/>
            </a:pPr>
            <a:r>
              <a:rPr lang="en-US"/>
              <a:t>Ακαδημία Επιχειρηματικότητας</a:t>
            </a:r>
            <a:endParaRPr/>
          </a:p>
        </p:txBody>
      </p:sp>
      <p:pic>
        <p:nvPicPr>
          <p:cNvPr id="90" name="Google Shape;90;p1"/>
          <p:cNvPicPr preferRelativeResize="0"/>
          <p:nvPr/>
        </p:nvPicPr>
        <p:blipFill rotWithShape="1">
          <a:blip r:embed="rId3">
            <a:alphaModFix/>
          </a:blip>
          <a:srcRect b="0" l="0" r="0" t="0"/>
          <a:stretch/>
        </p:blipFill>
        <p:spPr>
          <a:xfrm>
            <a:off x="9251027" y="6148955"/>
            <a:ext cx="2505895" cy="526238"/>
          </a:xfrm>
          <a:prstGeom prst="rect">
            <a:avLst/>
          </a:prstGeom>
          <a:noFill/>
          <a:ln>
            <a:noFill/>
          </a:ln>
        </p:spPr>
      </p:pic>
      <p:pic>
        <p:nvPicPr>
          <p:cNvPr id="91" name="Google Shape;91;p1"/>
          <p:cNvPicPr preferRelativeResize="0"/>
          <p:nvPr/>
        </p:nvPicPr>
        <p:blipFill rotWithShape="1">
          <a:blip r:embed="rId4">
            <a:alphaModFix/>
          </a:blip>
          <a:srcRect b="0" l="0" r="0" t="0"/>
          <a:stretch/>
        </p:blipFill>
        <p:spPr>
          <a:xfrm>
            <a:off x="698154" y="-39188"/>
            <a:ext cx="2557807" cy="2557807"/>
          </a:xfrm>
          <a:prstGeom prst="rect">
            <a:avLst/>
          </a:prstGeom>
          <a:noFill/>
          <a:ln>
            <a:noFill/>
          </a:ln>
        </p:spPr>
      </p:pic>
      <p:sp>
        <p:nvSpPr>
          <p:cNvPr id="92" name="Google Shape;92;p1"/>
          <p:cNvSpPr txBox="1"/>
          <p:nvPr/>
        </p:nvSpPr>
        <p:spPr>
          <a:xfrm>
            <a:off x="698154" y="6117368"/>
            <a:ext cx="8444971" cy="95406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50" u="none" cap="none" strike="noStrike">
                <a:solidFill>
                  <a:srgbClr val="000000"/>
                </a:solidFill>
                <a:latin typeface="Calibri"/>
                <a:ea typeface="Calibri"/>
                <a:cs typeface="Calibri"/>
                <a:sym typeface="Calibri"/>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της OeAD-GmbH. Ούτε η Ευρωπαϊκή Ένωση ούτε η χορηγούσα αρχή μπορούν να θεωρηθούν υπεύθυνοι γι' αυτές.»Αριθμός έργου: 2022-1-AT01-KA220-ADU-00008513</a:t>
            </a:r>
            <a:endParaRPr b="0" i="0" sz="105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endParaRPr b="0" i="0" sz="1050" u="none" cap="none" strike="noStrike">
              <a:solidFill>
                <a:schemeClr val="dk1"/>
              </a:solidFill>
              <a:latin typeface="Calibri"/>
              <a:ea typeface="Calibri"/>
              <a:cs typeface="Calibri"/>
              <a:sym typeface="Calibri"/>
            </a:endParaRPr>
          </a:p>
        </p:txBody>
      </p:sp>
      <p:sp>
        <p:nvSpPr>
          <p:cNvPr id="93" name="Google Shape;93;p1"/>
          <p:cNvSpPr/>
          <p:nvPr/>
        </p:nvSpPr>
        <p:spPr>
          <a:xfrm rot="5400000">
            <a:off x="-114992" y="3041120"/>
            <a:ext cx="3485945" cy="3255962"/>
          </a:xfrm>
          <a:prstGeom prst="triangle">
            <a:avLst>
              <a:gd fmla="val 50000" name="adj"/>
            </a:avLst>
          </a:prstGeom>
          <a:gradFill>
            <a:gsLst>
              <a:gs pos="0">
                <a:srgbClr val="50608A"/>
              </a:gs>
              <a:gs pos="50000">
                <a:srgbClr val="748BC8"/>
              </a:gs>
              <a:gs pos="100000">
                <a:srgbClr val="8BA7F0"/>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 name="Google Shape;94;p1"/>
          <p:cNvSpPr/>
          <p:nvPr/>
        </p:nvSpPr>
        <p:spPr>
          <a:xfrm rot="5400000">
            <a:off x="-114993" y="1801018"/>
            <a:ext cx="3485945" cy="3255962"/>
          </a:xfrm>
          <a:prstGeom prst="triangle">
            <a:avLst>
              <a:gd fmla="val 50000" name="adj"/>
            </a:avLst>
          </a:prstGeom>
          <a:gradFill>
            <a:gsLst>
              <a:gs pos="0">
                <a:srgbClr val="91735F"/>
              </a:gs>
              <a:gs pos="50000">
                <a:srgbClr val="D2A78A"/>
              </a:gs>
              <a:gs pos="100000">
                <a:srgbClr val="FCC8A6"/>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 name="Google Shape;95;p1"/>
          <p:cNvSpPr/>
          <p:nvPr/>
        </p:nvSpPr>
        <p:spPr>
          <a:xfrm>
            <a:off x="3532909" y="716530"/>
            <a:ext cx="7550727" cy="193895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000" u="none" cap="none" strike="noStrike">
                <a:solidFill>
                  <a:schemeClr val="accent1"/>
                </a:solidFill>
                <a:latin typeface="Calibri"/>
                <a:ea typeface="Calibri"/>
                <a:cs typeface="Calibri"/>
                <a:sym typeface="Calibri"/>
              </a:rPr>
              <a:t>Προώθηση της απασχόλησης χωρίς αποκλεισμούς στον τομέα GLAM μέσω της ανοικτής καινοτομίας</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Ψηφιακά αρχεία, έργα τέχνης και εικόνες</a:t>
            </a:r>
            <a:endParaRPr/>
          </a:p>
        </p:txBody>
      </p:sp>
      <p:sp>
        <p:nvSpPr>
          <p:cNvPr id="185" name="Google Shape;185;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Διαδικτυακές γκαλερί με χειρόγραφα, εικόνες έργων τέχνης, πίνακες, χάρτες, βιβλία και άλλο αρχειακό υλικό. Επιτρέπουν στους χρήστες να εξερευνήσουν και να εστιάσουν στις λεπτομέρειες.</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p:txBody>
      </p:sp>
      <p:pic>
        <p:nvPicPr>
          <p:cNvPr id="186" name="Google Shape;186;p10"/>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87" name="Google Shape;187;p10"/>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descr="online-image-upload-landing-page_23-2148282428.jpg" id="188" name="Google Shape;188;p10"/>
          <p:cNvPicPr preferRelativeResize="0"/>
          <p:nvPr/>
        </p:nvPicPr>
        <p:blipFill rotWithShape="1">
          <a:blip r:embed="rId5">
            <a:alphaModFix/>
          </a:blip>
          <a:srcRect b="8895" l="0" r="0" t="0"/>
          <a:stretch/>
        </p:blipFill>
        <p:spPr>
          <a:xfrm>
            <a:off x="3809999" y="3088341"/>
            <a:ext cx="4686300" cy="284629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Παρουσιάσεις πολυμέσων</a:t>
            </a:r>
            <a:endParaRPr/>
          </a:p>
        </p:txBody>
      </p:sp>
      <p:sp>
        <p:nvSpPr>
          <p:cNvPr id="195" name="Google Shape;195;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Βίντεο-ντοκιμαντέρ ή παρουσιάσεις σχετικά με συγκεκριμένα εκθέματα ή ιστορικά γεγονότα, ηχητικοί οδηγοί ή podcast που παρέχουν πληροφορίες για δημιουργήματα, έργα τέχνης ή ιστορικά συμφραζόμενα.</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p:txBody>
      </p:sp>
      <p:pic>
        <p:nvPicPr>
          <p:cNvPr id="196" name="Google Shape;196;p11"/>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97" name="Google Shape;197;p11"/>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descr="BUSINE~1.JPG" id="198" name="Google Shape;198;p11"/>
          <p:cNvPicPr preferRelativeResize="0"/>
          <p:nvPr/>
        </p:nvPicPr>
        <p:blipFill rotWithShape="1">
          <a:blip r:embed="rId5">
            <a:alphaModFix/>
          </a:blip>
          <a:srcRect b="0" l="0" r="0" t="16871"/>
          <a:stretch/>
        </p:blipFill>
        <p:spPr>
          <a:xfrm>
            <a:off x="3647154" y="3550023"/>
            <a:ext cx="4804321" cy="266251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Ψηφιακές εκθέσεις</a:t>
            </a:r>
            <a:endParaRPr/>
          </a:p>
        </p:txBody>
      </p:sp>
      <p:sp>
        <p:nvSpPr>
          <p:cNvPr id="205" name="Google Shape;205;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Εικονικά εκθέματα που παρουσιάζουν δημιουργήματα, έργα τέχνης ή ιστορικά έγγραφα με διαδραστικά χαρακτηριστικά (προβολές 360 μοιρών ή στοιχεία πολυμέσων) για να βελτιώσουν την εμπειρία του επισκέπτη.</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p:txBody>
      </p:sp>
      <p:pic>
        <p:nvPicPr>
          <p:cNvPr id="206" name="Google Shape;206;p12"/>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07" name="Google Shape;207;p12"/>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208" name="Google Shape;208;p12"/>
          <p:cNvPicPr preferRelativeResize="0"/>
          <p:nvPr/>
        </p:nvPicPr>
        <p:blipFill rotWithShape="1">
          <a:blip r:embed="rId5">
            <a:alphaModFix/>
          </a:blip>
          <a:srcRect b="0" l="0" r="0" t="0"/>
          <a:stretch/>
        </p:blipFill>
        <p:spPr>
          <a:xfrm>
            <a:off x="1584879" y="3612776"/>
            <a:ext cx="8182167" cy="181443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Ψηφιακή αφήγηση</a:t>
            </a:r>
            <a:endParaRPr/>
          </a:p>
        </p:txBody>
      </p:sp>
      <p:sp>
        <p:nvSpPr>
          <p:cNvPr id="215" name="Google Shape;215;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Ψηφιακές αφηγήσεις που μεταφέρουν τις ιστορίες πίσω από συγκεκριμένα δημιουργήματα ή συλλογές, αναρτήσεις σε ιστολόγια, άρθρα ή περιεχόμενο στα μέσα κοινωνικής δικτύωσης που αναδεικνύουν ενδιαφέρουσες πτυχές των αποθεμάτων του ιδρύματος.</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p:txBody>
      </p:sp>
      <p:pic>
        <p:nvPicPr>
          <p:cNvPr id="216" name="Google Shape;216;p13"/>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17" name="Google Shape;217;p13"/>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descr="writer-flat-composition-with-view-open-book-with-lamp-ink-well-thought-bubbles-people-vector-illustration_98292-8981.jpg" id="218" name="Google Shape;218;p13"/>
          <p:cNvPicPr preferRelativeResize="0"/>
          <p:nvPr/>
        </p:nvPicPr>
        <p:blipFill rotWithShape="1">
          <a:blip r:embed="rId5">
            <a:alphaModFix/>
          </a:blip>
          <a:srcRect b="0" l="0" r="0" t="0"/>
          <a:stretch/>
        </p:blipFill>
        <p:spPr>
          <a:xfrm>
            <a:off x="3471786" y="3508130"/>
            <a:ext cx="4358242" cy="322345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Εκπαιδευτικοί πόροι</a:t>
            </a:r>
            <a:endParaRPr/>
          </a:p>
        </p:txBody>
      </p:sp>
      <p:sp>
        <p:nvSpPr>
          <p:cNvPr id="225" name="Google Shape;225;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Διαδικτυακά μαθήματα ή διαδικτυακά σεμινάρια για διάφορα θέματα σχετικά με τη συλλογή του ιδρύματος.</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p:txBody>
      </p:sp>
      <p:pic>
        <p:nvPicPr>
          <p:cNvPr id="226" name="Google Shape;226;p14"/>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27" name="Google Shape;227;p14"/>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descr="students-with-magnifier-reading-stack-e-books-smartphone-education-app_335657-3300.jpg" id="228" name="Google Shape;228;p14"/>
          <p:cNvPicPr preferRelativeResize="0"/>
          <p:nvPr/>
        </p:nvPicPr>
        <p:blipFill rotWithShape="1">
          <a:blip r:embed="rId5">
            <a:alphaModFix/>
          </a:blip>
          <a:srcRect b="0" l="0" r="0" t="0"/>
          <a:stretch/>
        </p:blipFill>
        <p:spPr>
          <a:xfrm>
            <a:off x="3460377" y="2658035"/>
            <a:ext cx="4955240" cy="330349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Περιεχόμενο των μέσων κοινωνικής δικτύωσης</a:t>
            </a:r>
            <a:endParaRPr/>
          </a:p>
        </p:txBody>
      </p:sp>
      <p:sp>
        <p:nvSpPr>
          <p:cNvPr id="235" name="Google Shape;235;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Τακτικές ενημερώσεις στις πλατφόρμες κοινωνικής δικτύωσης για την προώθηση νέων αποκτημάτων, ματιές στα παρασκήνια ή ιστορικά γεγονότα.</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p:txBody>
      </p:sp>
      <p:pic>
        <p:nvPicPr>
          <p:cNvPr id="236" name="Google Shape;236;p15"/>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37" name="Google Shape;237;p15"/>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descr="digital-lifestyle-concept-illustration_114360-7327.jpg" id="238" name="Google Shape;238;p15"/>
          <p:cNvPicPr preferRelativeResize="0"/>
          <p:nvPr/>
        </p:nvPicPr>
        <p:blipFill rotWithShape="1">
          <a:blip r:embed="rId5">
            <a:alphaModFix/>
          </a:blip>
          <a:srcRect b="0" l="0" r="0" t="0"/>
          <a:stretch/>
        </p:blipFill>
        <p:spPr>
          <a:xfrm>
            <a:off x="4177553" y="2720787"/>
            <a:ext cx="3276600" cy="3276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6"/>
          <p:cNvSpPr txBox="1"/>
          <p:nvPr>
            <p:ph idx="1" type="body"/>
          </p:nvPr>
        </p:nvSpPr>
        <p:spPr>
          <a:xfrm>
            <a:off x="911544" y="2154207"/>
            <a:ext cx="3932237" cy="3811588"/>
          </a:xfrm>
          <a:prstGeom prst="rect">
            <a:avLst/>
          </a:prstGeom>
          <a:noFill/>
          <a:ln>
            <a:noFill/>
          </a:ln>
        </p:spPr>
        <p:txBody>
          <a:bodyPr anchorCtr="0" anchor="t" bIns="45700" lIns="91425" spcFirstLastPara="1" rIns="91425" wrap="square" tIns="45700">
            <a:normAutofit fontScale="55000" lnSpcReduction="20000"/>
          </a:bodyPr>
          <a:lstStyle/>
          <a:p>
            <a:pPr indent="0" lvl="0" marL="0" rtl="0" algn="l">
              <a:lnSpc>
                <a:spcPct val="90000"/>
              </a:lnSpc>
              <a:spcBef>
                <a:spcPts val="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ctr">
              <a:lnSpc>
                <a:spcPct val="90000"/>
              </a:lnSpc>
              <a:spcBef>
                <a:spcPts val="1000"/>
              </a:spcBef>
              <a:spcAft>
                <a:spcPts val="0"/>
              </a:spcAft>
              <a:buClr>
                <a:schemeClr val="dk1"/>
              </a:buClr>
              <a:buSzPct val="100000"/>
              <a:buNone/>
            </a:pPr>
            <a:r>
              <a:t/>
            </a:r>
            <a:endParaRPr sz="5200"/>
          </a:p>
          <a:p>
            <a:pPr indent="0" lvl="0" marL="0" rtl="0" algn="ctr">
              <a:lnSpc>
                <a:spcPct val="90000"/>
              </a:lnSpc>
              <a:spcBef>
                <a:spcPts val="1000"/>
              </a:spcBef>
              <a:spcAft>
                <a:spcPts val="0"/>
              </a:spcAft>
              <a:buClr>
                <a:schemeClr val="dk1"/>
              </a:buClr>
              <a:buSzPct val="100000"/>
              <a:buNone/>
            </a:pPr>
            <a:r>
              <a:rPr lang="en-US" sz="5200"/>
              <a:t>Εργαλεία για τη Δημιουργία Ψηφιακού Περιεχομένου</a:t>
            </a:r>
            <a:endParaRPr/>
          </a:p>
          <a:p>
            <a:pPr indent="0" lvl="0" marL="0" rtl="0" algn="ctr">
              <a:lnSpc>
                <a:spcPct val="90000"/>
              </a:lnSpc>
              <a:spcBef>
                <a:spcPts val="1000"/>
              </a:spcBef>
              <a:spcAft>
                <a:spcPts val="0"/>
              </a:spcAft>
              <a:buClr>
                <a:schemeClr val="dk1"/>
              </a:buClr>
              <a:buSzPct val="100000"/>
              <a:buNone/>
            </a:pPr>
            <a:r>
              <a:rPr lang="en-US" sz="5200"/>
              <a:t> </a:t>
            </a:r>
            <a:endParaRPr/>
          </a:p>
          <a:p>
            <a:pPr indent="0" lvl="0" marL="0" rtl="0" algn="ctr">
              <a:lnSpc>
                <a:spcPct val="90000"/>
              </a:lnSpc>
              <a:spcBef>
                <a:spcPts val="1000"/>
              </a:spcBef>
              <a:spcAft>
                <a:spcPts val="0"/>
              </a:spcAft>
              <a:buClr>
                <a:schemeClr val="dk1"/>
              </a:buClr>
              <a:buSzPct val="100000"/>
              <a:buNone/>
            </a:pPr>
            <a:r>
              <a:t/>
            </a:r>
            <a:endParaRPr sz="5200"/>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US"/>
              <a:t> </a:t>
            </a:r>
            <a:endParaRPr/>
          </a:p>
        </p:txBody>
      </p:sp>
      <p:pic>
        <p:nvPicPr>
          <p:cNvPr id="244" name="Google Shape;244;p16"/>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45" name="Google Shape;245;p16"/>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246" name="Google Shape;246;p16"/>
          <p:cNvSpPr/>
          <p:nvPr/>
        </p:nvSpPr>
        <p:spPr>
          <a:xfrm>
            <a:off x="1177209" y="4041713"/>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rgbClr val="2F549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descr="flat-design-rebranding-illustration_23-2149478851.jpg" id="247" name="Google Shape;247;p16"/>
          <p:cNvPicPr preferRelativeResize="0"/>
          <p:nvPr>
            <p:ph idx="2" type="pic"/>
          </p:nvPr>
        </p:nvPicPr>
        <p:blipFill rotWithShape="1">
          <a:blip r:embed="rId5">
            <a:alphaModFix/>
          </a:blip>
          <a:srcRect b="0" l="7785" r="7783" t="0"/>
          <a:stretch/>
        </p:blipFill>
        <p:spPr>
          <a:xfrm>
            <a:off x="5183188" y="987425"/>
            <a:ext cx="6172200" cy="48736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Εργαλεία</a:t>
            </a:r>
            <a:endParaRPr/>
          </a:p>
        </p:txBody>
      </p:sp>
      <p:sp>
        <p:nvSpPr>
          <p:cNvPr id="254" name="Google Shape;254;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Γραφιστική Σχεδίαση</a:t>
            </a:r>
            <a:endParaRPr/>
          </a:p>
          <a:p>
            <a:pPr indent="-228600" lvl="0" marL="228600" rtl="0" algn="l">
              <a:lnSpc>
                <a:spcPct val="90000"/>
              </a:lnSpc>
              <a:spcBef>
                <a:spcPts val="1000"/>
              </a:spcBef>
              <a:spcAft>
                <a:spcPts val="0"/>
              </a:spcAft>
              <a:buClr>
                <a:schemeClr val="dk1"/>
              </a:buClr>
              <a:buSzPts val="2800"/>
              <a:buChar char="•"/>
            </a:pPr>
            <a:r>
              <a:rPr lang="en-US"/>
              <a:t>Επεξεργασία βίντεο</a:t>
            </a:r>
            <a:endParaRPr b="0"/>
          </a:p>
          <a:p>
            <a:pPr indent="-228600" lvl="0" marL="228600" rtl="0" algn="l">
              <a:lnSpc>
                <a:spcPct val="90000"/>
              </a:lnSpc>
              <a:spcBef>
                <a:spcPts val="1000"/>
              </a:spcBef>
              <a:spcAft>
                <a:spcPts val="0"/>
              </a:spcAft>
              <a:buClr>
                <a:schemeClr val="dk1"/>
              </a:buClr>
              <a:buSzPts val="2800"/>
              <a:buChar char="•"/>
            </a:pPr>
            <a:r>
              <a:rPr lang="en-US"/>
              <a:t>Επεξεργασία ήχου</a:t>
            </a:r>
            <a:endParaRPr/>
          </a:p>
          <a:p>
            <a:pPr indent="-228600" lvl="0" marL="228600" rtl="0" algn="l">
              <a:lnSpc>
                <a:spcPct val="90000"/>
              </a:lnSpc>
              <a:spcBef>
                <a:spcPts val="1000"/>
              </a:spcBef>
              <a:spcAft>
                <a:spcPts val="0"/>
              </a:spcAft>
              <a:buClr>
                <a:schemeClr val="dk1"/>
              </a:buClr>
              <a:buSzPts val="2800"/>
              <a:buChar char="•"/>
            </a:pPr>
            <a:r>
              <a:rPr lang="en-US"/>
              <a:t>Συγγραφή και δημιουργία περιεχομένου</a:t>
            </a:r>
            <a:endParaRPr/>
          </a:p>
          <a:p>
            <a:pPr indent="-50800" lvl="0" marL="228600"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p:txBody>
      </p:sp>
      <p:pic>
        <p:nvPicPr>
          <p:cNvPr id="255" name="Google Shape;255;p17"/>
          <p:cNvPicPr preferRelativeResize="0"/>
          <p:nvPr>
            <p:ph idx="2" type="body"/>
          </p:nvPr>
        </p:nvPicPr>
        <p:blipFill rotWithShape="1">
          <a:blip r:embed="rId3">
            <a:alphaModFix/>
          </a:blip>
          <a:srcRect b="6094" l="0" r="0" t="0"/>
          <a:stretch/>
        </p:blipFill>
        <p:spPr>
          <a:xfrm>
            <a:off x="6863778" y="1240834"/>
            <a:ext cx="4351338" cy="4086077"/>
          </a:xfrm>
          <a:prstGeom prst="rect">
            <a:avLst/>
          </a:prstGeom>
          <a:noFill/>
          <a:ln>
            <a:noFill/>
          </a:ln>
        </p:spPr>
      </p:pic>
      <p:pic>
        <p:nvPicPr>
          <p:cNvPr id="256" name="Google Shape;256;p17"/>
          <p:cNvPicPr preferRelativeResize="0"/>
          <p:nvPr/>
        </p:nvPicPr>
        <p:blipFill rotWithShape="1">
          <a:blip r:embed="rId4">
            <a:alphaModFix/>
          </a:blip>
          <a:srcRect b="0" l="0" r="0" t="0"/>
          <a:stretch/>
        </p:blipFill>
        <p:spPr>
          <a:xfrm>
            <a:off x="320512" y="5585931"/>
            <a:ext cx="1182064" cy="1182064"/>
          </a:xfrm>
          <a:prstGeom prst="rect">
            <a:avLst/>
          </a:prstGeom>
          <a:noFill/>
          <a:ln>
            <a:noFill/>
          </a:ln>
        </p:spPr>
      </p:pic>
      <p:pic>
        <p:nvPicPr>
          <p:cNvPr id="257" name="Google Shape;257;p17"/>
          <p:cNvPicPr preferRelativeResize="0"/>
          <p:nvPr/>
        </p:nvPicPr>
        <p:blipFill rotWithShape="1">
          <a:blip r:embed="rId5">
            <a:alphaModFix/>
          </a:blip>
          <a:srcRect b="0" l="0" r="0" t="0"/>
          <a:stretch/>
        </p:blipFill>
        <p:spPr>
          <a:xfrm>
            <a:off x="9498964" y="6062785"/>
            <a:ext cx="2372524" cy="49823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Εργαλεία γραφιστικής σχεδίασης</a:t>
            </a:r>
            <a:endParaRPr/>
          </a:p>
        </p:txBody>
      </p:sp>
      <p:sp>
        <p:nvSpPr>
          <p:cNvPr id="264" name="Google Shape;264;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Canva </a:t>
            </a:r>
            <a:r>
              <a:rPr lang="en-US" u="sng">
                <a:solidFill>
                  <a:schemeClr val="hlink"/>
                </a:solidFill>
                <a:hlinkClick r:id="rId3"/>
              </a:rPr>
              <a:t>(</a:t>
            </a:r>
            <a:r>
              <a:rPr lang="en-US"/>
              <a:t>https://www.canva.com/)</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Piktochart </a:t>
            </a:r>
            <a:r>
              <a:rPr lang="en-US" u="sng">
                <a:solidFill>
                  <a:schemeClr val="hlink"/>
                </a:solidFill>
                <a:hlinkClick r:id="rId4"/>
              </a:rPr>
              <a:t>(</a:t>
            </a:r>
            <a:r>
              <a:rPr lang="en-US"/>
              <a:t>https://piktochart.com/)</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p:txBody>
      </p:sp>
      <p:pic>
        <p:nvPicPr>
          <p:cNvPr id="265" name="Google Shape;265;p18"/>
          <p:cNvPicPr preferRelativeResize="0"/>
          <p:nvPr/>
        </p:nvPicPr>
        <p:blipFill rotWithShape="1">
          <a:blip r:embed="rId5">
            <a:alphaModFix/>
          </a:blip>
          <a:srcRect b="0" l="0" r="0" t="0"/>
          <a:stretch/>
        </p:blipFill>
        <p:spPr>
          <a:xfrm>
            <a:off x="320512" y="5585931"/>
            <a:ext cx="1182064" cy="1182064"/>
          </a:xfrm>
          <a:prstGeom prst="rect">
            <a:avLst/>
          </a:prstGeom>
          <a:noFill/>
          <a:ln>
            <a:noFill/>
          </a:ln>
        </p:spPr>
      </p:pic>
      <p:pic>
        <p:nvPicPr>
          <p:cNvPr id="266" name="Google Shape;266;p18"/>
          <p:cNvPicPr preferRelativeResize="0"/>
          <p:nvPr/>
        </p:nvPicPr>
        <p:blipFill rotWithShape="1">
          <a:blip r:embed="rId6">
            <a:alphaModFix/>
          </a:blip>
          <a:srcRect b="0" l="0" r="0" t="0"/>
          <a:stretch/>
        </p:blipFill>
        <p:spPr>
          <a:xfrm>
            <a:off x="9498964" y="6062785"/>
            <a:ext cx="2372524" cy="498230"/>
          </a:xfrm>
          <a:prstGeom prst="rect">
            <a:avLst/>
          </a:prstGeom>
          <a:noFill/>
          <a:ln>
            <a:noFill/>
          </a:ln>
        </p:spPr>
      </p:pic>
      <p:pic>
        <p:nvPicPr>
          <p:cNvPr descr="canva logo.png" id="267" name="Google Shape;267;p18"/>
          <p:cNvPicPr preferRelativeResize="0"/>
          <p:nvPr/>
        </p:nvPicPr>
        <p:blipFill rotWithShape="1">
          <a:blip r:embed="rId7">
            <a:alphaModFix/>
          </a:blip>
          <a:srcRect b="0" l="0" r="0" t="0"/>
          <a:stretch/>
        </p:blipFill>
        <p:spPr>
          <a:xfrm>
            <a:off x="6800849" y="1577787"/>
            <a:ext cx="1692889" cy="948018"/>
          </a:xfrm>
          <a:prstGeom prst="rect">
            <a:avLst/>
          </a:prstGeom>
          <a:noFill/>
          <a:ln>
            <a:noFill/>
          </a:ln>
        </p:spPr>
      </p:pic>
      <p:pic>
        <p:nvPicPr>
          <p:cNvPr descr="Piktochart logo.png" id="268" name="Google Shape;268;p18"/>
          <p:cNvPicPr preferRelativeResize="0"/>
          <p:nvPr/>
        </p:nvPicPr>
        <p:blipFill rotWithShape="1">
          <a:blip r:embed="rId8">
            <a:alphaModFix/>
          </a:blip>
          <a:srcRect b="0" l="0" r="0" t="0"/>
          <a:stretch/>
        </p:blipFill>
        <p:spPr>
          <a:xfrm>
            <a:off x="6844552" y="3316941"/>
            <a:ext cx="1389809" cy="138980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Εργαλεία επεξεργασίας βίντεο</a:t>
            </a:r>
            <a:endParaRPr/>
          </a:p>
        </p:txBody>
      </p:sp>
      <p:sp>
        <p:nvSpPr>
          <p:cNvPr id="275" name="Google Shape;275;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iMovie </a:t>
            </a:r>
            <a:r>
              <a:rPr lang="en-US" u="sng">
                <a:solidFill>
                  <a:schemeClr val="hlink"/>
                </a:solidFill>
                <a:hlinkClick r:id="rId3"/>
              </a:rPr>
              <a:t>(</a:t>
            </a:r>
            <a:r>
              <a:rPr lang="en-US"/>
              <a:t>https://imovie-app.com/)</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 DaVinci Resolve </a:t>
            </a:r>
            <a:r>
              <a:rPr lang="en-US" u="sng">
                <a:solidFill>
                  <a:schemeClr val="hlink"/>
                </a:solidFill>
                <a:hlinkClick r:id="rId4"/>
              </a:rPr>
              <a:t>(</a:t>
            </a:r>
            <a:r>
              <a:rPr lang="en-US"/>
              <a:t>https://www.blackmagicdesign.com/products/davinciresolve)</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p:txBody>
      </p:sp>
      <p:pic>
        <p:nvPicPr>
          <p:cNvPr id="276" name="Google Shape;276;p19"/>
          <p:cNvPicPr preferRelativeResize="0"/>
          <p:nvPr/>
        </p:nvPicPr>
        <p:blipFill rotWithShape="1">
          <a:blip r:embed="rId5">
            <a:alphaModFix/>
          </a:blip>
          <a:srcRect b="0" l="0" r="0" t="0"/>
          <a:stretch/>
        </p:blipFill>
        <p:spPr>
          <a:xfrm>
            <a:off x="320512" y="5585931"/>
            <a:ext cx="1182064" cy="1182064"/>
          </a:xfrm>
          <a:prstGeom prst="rect">
            <a:avLst/>
          </a:prstGeom>
          <a:noFill/>
          <a:ln>
            <a:noFill/>
          </a:ln>
        </p:spPr>
      </p:pic>
      <p:pic>
        <p:nvPicPr>
          <p:cNvPr id="277" name="Google Shape;277;p19"/>
          <p:cNvPicPr preferRelativeResize="0"/>
          <p:nvPr/>
        </p:nvPicPr>
        <p:blipFill rotWithShape="1">
          <a:blip r:embed="rId6">
            <a:alphaModFix/>
          </a:blip>
          <a:srcRect b="0" l="0" r="0" t="0"/>
          <a:stretch/>
        </p:blipFill>
        <p:spPr>
          <a:xfrm>
            <a:off x="9498964" y="6062785"/>
            <a:ext cx="2372524" cy="498230"/>
          </a:xfrm>
          <a:prstGeom prst="rect">
            <a:avLst/>
          </a:prstGeom>
          <a:noFill/>
          <a:ln>
            <a:noFill/>
          </a:ln>
        </p:spPr>
      </p:pic>
      <p:pic>
        <p:nvPicPr>
          <p:cNvPr descr="imovie logo.jpg" id="278" name="Google Shape;278;p19"/>
          <p:cNvPicPr preferRelativeResize="0"/>
          <p:nvPr/>
        </p:nvPicPr>
        <p:blipFill rotWithShape="1">
          <a:blip r:embed="rId7">
            <a:alphaModFix/>
          </a:blip>
          <a:srcRect b="0" l="0" r="0" t="0"/>
          <a:stretch/>
        </p:blipFill>
        <p:spPr>
          <a:xfrm>
            <a:off x="6709802" y="1452002"/>
            <a:ext cx="1255339" cy="1255339"/>
          </a:xfrm>
          <a:prstGeom prst="rect">
            <a:avLst/>
          </a:prstGeom>
          <a:noFill/>
          <a:ln>
            <a:noFill/>
          </a:ln>
        </p:spPr>
      </p:pic>
      <p:pic>
        <p:nvPicPr>
          <p:cNvPr descr="davinci-resolve-logo-hero.jpg" id="279" name="Google Shape;279;p19"/>
          <p:cNvPicPr preferRelativeResize="0"/>
          <p:nvPr/>
        </p:nvPicPr>
        <p:blipFill rotWithShape="1">
          <a:blip r:embed="rId8">
            <a:alphaModFix/>
          </a:blip>
          <a:srcRect b="0" l="0" r="0" t="0"/>
          <a:stretch/>
        </p:blipFill>
        <p:spPr>
          <a:xfrm>
            <a:off x="10210799" y="3293512"/>
            <a:ext cx="1725146" cy="120480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ph idx="1" type="body"/>
          </p:nvPr>
        </p:nvSpPr>
        <p:spPr>
          <a:xfrm>
            <a:off x="839787" y="668337"/>
            <a:ext cx="5157787" cy="58542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None/>
            </a:pPr>
            <a:r>
              <a:rPr b="0" lang="en-US" sz="2800">
                <a:solidFill>
                  <a:schemeClr val="accent1"/>
                </a:solidFill>
              </a:rPr>
              <a:t>Στόχοι της συνεδρίας:</a:t>
            </a:r>
            <a:endParaRPr sz="2800"/>
          </a:p>
        </p:txBody>
      </p:sp>
      <p:sp>
        <p:nvSpPr>
          <p:cNvPr id="102" name="Google Shape;102;p2"/>
          <p:cNvSpPr txBox="1"/>
          <p:nvPr>
            <p:ph idx="2" type="body"/>
          </p:nvPr>
        </p:nvSpPr>
        <p:spPr>
          <a:xfrm>
            <a:off x="839786" y="1338606"/>
            <a:ext cx="5157787" cy="485105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Κατανόηση του ορισμού και της σημασίας της δημιουργίας ψηφιακού περιεχομένου για τους επαγγελματίες του τομέα GLAM.</a:t>
            </a:r>
            <a:endParaRPr/>
          </a:p>
          <a:p>
            <a:pPr indent="-228600" lvl="0" marL="228600" rtl="0" algn="l">
              <a:lnSpc>
                <a:spcPct val="90000"/>
              </a:lnSpc>
              <a:spcBef>
                <a:spcPts val="1000"/>
              </a:spcBef>
              <a:spcAft>
                <a:spcPts val="0"/>
              </a:spcAft>
              <a:buClr>
                <a:schemeClr val="dk1"/>
              </a:buClr>
              <a:buSzPts val="2800"/>
              <a:buChar char="•"/>
            </a:pPr>
            <a:r>
              <a:rPr lang="en-US"/>
              <a:t>Εξερεύνηση των διαφορετικών τύπων ψηφιακού περιεχομένου για τον τομέα GLAM</a:t>
            </a:r>
            <a:endParaRPr/>
          </a:p>
          <a:p>
            <a:pPr indent="-228600" lvl="0" marL="228600" rtl="0" algn="l">
              <a:lnSpc>
                <a:spcPct val="90000"/>
              </a:lnSpc>
              <a:spcBef>
                <a:spcPts val="1000"/>
              </a:spcBef>
              <a:spcAft>
                <a:spcPts val="0"/>
              </a:spcAft>
              <a:buClr>
                <a:schemeClr val="dk1"/>
              </a:buClr>
              <a:buSzPts val="2800"/>
              <a:buChar char="•"/>
            </a:pPr>
            <a:r>
              <a:rPr lang="en-US"/>
              <a:t>Εισαγωγή των απαραίτητων εργαλείων για τη δημιουργία ψηφιακού περιεχομένου</a:t>
            </a:r>
            <a:endParaRPr/>
          </a:p>
        </p:txBody>
      </p:sp>
      <p:sp>
        <p:nvSpPr>
          <p:cNvPr id="103" name="Google Shape;103;p2"/>
          <p:cNvSpPr txBox="1"/>
          <p:nvPr>
            <p:ph idx="4" type="body"/>
          </p:nvPr>
        </p:nvSpPr>
        <p:spPr>
          <a:xfrm>
            <a:off x="6172200" y="1338606"/>
            <a:ext cx="5183188" cy="485105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2800"/>
              <a:buNone/>
            </a:pPr>
            <a:r>
              <a:rPr lang="en-US"/>
              <a:t>Με την ολοκλήρωση αυτών των εργασιών, αναμένεται ότι ο εκπαιδευόμενος θα: </a:t>
            </a:r>
            <a:endParaRPr/>
          </a:p>
          <a:p>
            <a:pPr indent="-228600" lvl="0" marL="228600" rtl="0" algn="l">
              <a:lnSpc>
                <a:spcPct val="90000"/>
              </a:lnSpc>
              <a:spcBef>
                <a:spcPts val="1000"/>
              </a:spcBef>
              <a:spcAft>
                <a:spcPts val="0"/>
              </a:spcAft>
              <a:buClr>
                <a:schemeClr val="dk1"/>
              </a:buClr>
              <a:buSzPts val="2800"/>
              <a:buChar char="•"/>
            </a:pPr>
            <a:r>
              <a:rPr lang="en-US"/>
              <a:t>Ορίζει τη δημιουργία ψηφιακού περιεχομένου</a:t>
            </a:r>
            <a:endParaRPr/>
          </a:p>
          <a:p>
            <a:pPr indent="-228600" lvl="0" marL="228600" rtl="0" algn="l">
              <a:lnSpc>
                <a:spcPct val="90000"/>
              </a:lnSpc>
              <a:spcBef>
                <a:spcPts val="1000"/>
              </a:spcBef>
              <a:spcAft>
                <a:spcPts val="0"/>
              </a:spcAft>
              <a:buClr>
                <a:schemeClr val="dk1"/>
              </a:buClr>
              <a:buSzPts val="2800"/>
              <a:buChar char="•"/>
            </a:pPr>
            <a:r>
              <a:rPr lang="en-US"/>
              <a:t>Προσδιορίζει διάφορους τύπους ψηφιακού περιεχομένου για τον τομέα GLAM</a:t>
            </a:r>
            <a:endParaRPr/>
          </a:p>
          <a:p>
            <a:pPr indent="-228600" lvl="0" marL="228600" rtl="0" algn="l">
              <a:lnSpc>
                <a:spcPct val="90000"/>
              </a:lnSpc>
              <a:spcBef>
                <a:spcPts val="1000"/>
              </a:spcBef>
              <a:spcAft>
                <a:spcPts val="0"/>
              </a:spcAft>
              <a:buClr>
                <a:schemeClr val="dk1"/>
              </a:buClr>
              <a:buSzPts val="2800"/>
              <a:buChar char="•"/>
            </a:pPr>
            <a:r>
              <a:rPr lang="en-US"/>
              <a:t>Εξοικειωθεί με εργαλεία για τη δημιουργία ψηφιακού περιεχομένου</a:t>
            </a:r>
            <a:endParaRPr/>
          </a:p>
        </p:txBody>
      </p:sp>
      <p:pic>
        <p:nvPicPr>
          <p:cNvPr id="104" name="Google Shape;104;p2"/>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05" name="Google Shape;105;p2"/>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06" name="Google Shape;106;p2"/>
          <p:cNvSpPr txBox="1"/>
          <p:nvPr/>
        </p:nvSpPr>
        <p:spPr>
          <a:xfrm>
            <a:off x="6172200" y="668337"/>
            <a:ext cx="5157787" cy="58542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accent1"/>
              </a:buClr>
              <a:buSzPts val="2800"/>
              <a:buFont typeface="Arial"/>
              <a:buNone/>
            </a:pPr>
            <a:r>
              <a:rPr b="0" i="0" lang="en-US" sz="2800" u="none" cap="none" strike="noStrike">
                <a:solidFill>
                  <a:schemeClr val="accent1"/>
                </a:solidFill>
                <a:latin typeface="Calibri"/>
                <a:ea typeface="Calibri"/>
                <a:cs typeface="Calibri"/>
                <a:sym typeface="Calibri"/>
              </a:rPr>
              <a:t>Μαθησιακά αποτελέσματα:</a:t>
            </a:r>
            <a:endParaRPr b="1" i="0" sz="28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Εργαλεία επεξεργασίας ήχου</a:t>
            </a:r>
            <a:endParaRPr/>
          </a:p>
        </p:txBody>
      </p:sp>
      <p:sp>
        <p:nvSpPr>
          <p:cNvPr id="286" name="Google Shape;286;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Audacity </a:t>
            </a:r>
            <a:r>
              <a:rPr lang="en-US" u="sng">
                <a:solidFill>
                  <a:schemeClr val="hlink"/>
                </a:solidFill>
                <a:hlinkClick r:id="rId3"/>
              </a:rPr>
              <a:t>(</a:t>
            </a:r>
            <a:r>
              <a:rPr lang="en-US"/>
              <a:t>https://www.audacityteam.org/)</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 Audiotool </a:t>
            </a:r>
            <a:r>
              <a:rPr lang="en-US" u="sng">
                <a:solidFill>
                  <a:schemeClr val="hlink"/>
                </a:solidFill>
                <a:hlinkClick r:id="rId4"/>
              </a:rPr>
              <a:t>(</a:t>
            </a:r>
            <a:r>
              <a:rPr lang="en-US"/>
              <a:t>https://www.audiotool.com/)</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p:txBody>
      </p:sp>
      <p:pic>
        <p:nvPicPr>
          <p:cNvPr id="287" name="Google Shape;287;p20"/>
          <p:cNvPicPr preferRelativeResize="0"/>
          <p:nvPr/>
        </p:nvPicPr>
        <p:blipFill rotWithShape="1">
          <a:blip r:embed="rId5">
            <a:alphaModFix/>
          </a:blip>
          <a:srcRect b="0" l="0" r="0" t="0"/>
          <a:stretch/>
        </p:blipFill>
        <p:spPr>
          <a:xfrm>
            <a:off x="320512" y="5585931"/>
            <a:ext cx="1182064" cy="1182064"/>
          </a:xfrm>
          <a:prstGeom prst="rect">
            <a:avLst/>
          </a:prstGeom>
          <a:noFill/>
          <a:ln>
            <a:noFill/>
          </a:ln>
        </p:spPr>
      </p:pic>
      <p:pic>
        <p:nvPicPr>
          <p:cNvPr id="288" name="Google Shape;288;p20"/>
          <p:cNvPicPr preferRelativeResize="0"/>
          <p:nvPr/>
        </p:nvPicPr>
        <p:blipFill rotWithShape="1">
          <a:blip r:embed="rId6">
            <a:alphaModFix/>
          </a:blip>
          <a:srcRect b="0" l="0" r="0" t="0"/>
          <a:stretch/>
        </p:blipFill>
        <p:spPr>
          <a:xfrm>
            <a:off x="9498964" y="6062785"/>
            <a:ext cx="2372524" cy="498230"/>
          </a:xfrm>
          <a:prstGeom prst="rect">
            <a:avLst/>
          </a:prstGeom>
          <a:noFill/>
          <a:ln>
            <a:noFill/>
          </a:ln>
        </p:spPr>
      </p:pic>
      <p:pic>
        <p:nvPicPr>
          <p:cNvPr descr="audacity logo.jpg" id="289" name="Google Shape;289;p20"/>
          <p:cNvPicPr preferRelativeResize="0"/>
          <p:nvPr/>
        </p:nvPicPr>
        <p:blipFill rotWithShape="1">
          <a:blip r:embed="rId7">
            <a:alphaModFix/>
          </a:blip>
          <a:srcRect b="0" l="0" r="0" t="0"/>
          <a:stretch/>
        </p:blipFill>
        <p:spPr>
          <a:xfrm>
            <a:off x="7965140" y="1335741"/>
            <a:ext cx="1219200" cy="1219200"/>
          </a:xfrm>
          <a:prstGeom prst="rect">
            <a:avLst/>
          </a:prstGeom>
          <a:noFill/>
          <a:ln>
            <a:noFill/>
          </a:ln>
        </p:spPr>
      </p:pic>
      <p:pic>
        <p:nvPicPr>
          <p:cNvPr descr="audiotool logo.jpg" id="290" name="Google Shape;290;p20"/>
          <p:cNvPicPr preferRelativeResize="0"/>
          <p:nvPr/>
        </p:nvPicPr>
        <p:blipFill rotWithShape="1">
          <a:blip r:embed="rId8">
            <a:alphaModFix/>
          </a:blip>
          <a:srcRect b="0" l="0" r="0" t="0"/>
          <a:stretch/>
        </p:blipFill>
        <p:spPr>
          <a:xfrm>
            <a:off x="7767917" y="2680445"/>
            <a:ext cx="1647265" cy="164726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Εργαλεία συγγραφής και δημιουργίας περιεχομένου</a:t>
            </a:r>
            <a:endParaRPr/>
          </a:p>
        </p:txBody>
      </p:sp>
      <p:sp>
        <p:nvSpPr>
          <p:cNvPr id="297" name="Google Shape;297;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Microsoft Word </a:t>
            </a:r>
            <a:r>
              <a:rPr lang="en-US" u="sng">
                <a:solidFill>
                  <a:schemeClr val="hlink"/>
                </a:solidFill>
                <a:hlinkClick r:id="rId3"/>
              </a:rPr>
              <a:t>(https://www.microsoft.com/en-us/microsoft-365/p/microsoft-365-personal/cfq7ttc0k5bf?activetab=pivot:overviewtab</a:t>
            </a:r>
            <a:endParaRPr/>
          </a:p>
          <a:p>
            <a:pPr indent="-2286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SzPts val="2800"/>
              <a:buChar char="•"/>
            </a:pPr>
            <a:r>
              <a:rPr lang="en-US"/>
              <a:t>Google Docs </a:t>
            </a:r>
            <a:r>
              <a:rPr lang="en-US" u="sng">
                <a:solidFill>
                  <a:schemeClr val="hlink"/>
                </a:solidFill>
                <a:hlinkClick r:id="rId4"/>
              </a:rPr>
              <a:t>(</a:t>
            </a:r>
            <a:r>
              <a:rPr lang="en-US"/>
              <a:t>https://www.google.com/docs/about/)</a:t>
            </a:r>
            <a:endParaRPr/>
          </a:p>
          <a:p>
            <a:pPr indent="-2286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 Grammarly </a:t>
            </a:r>
            <a:r>
              <a:rPr lang="en-US" u="sng">
                <a:solidFill>
                  <a:schemeClr val="hlink"/>
                </a:solidFill>
                <a:hlinkClick r:id="rId5"/>
              </a:rPr>
              <a:t>(</a:t>
            </a:r>
            <a:r>
              <a:rPr lang="en-US"/>
              <a:t>https://app.grammarly.com/)</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p:txBody>
      </p:sp>
      <p:pic>
        <p:nvPicPr>
          <p:cNvPr id="298" name="Google Shape;298;p21"/>
          <p:cNvPicPr preferRelativeResize="0"/>
          <p:nvPr/>
        </p:nvPicPr>
        <p:blipFill rotWithShape="1">
          <a:blip r:embed="rId6">
            <a:alphaModFix/>
          </a:blip>
          <a:srcRect b="0" l="0" r="0" t="0"/>
          <a:stretch/>
        </p:blipFill>
        <p:spPr>
          <a:xfrm>
            <a:off x="320512" y="5585931"/>
            <a:ext cx="1182064" cy="1182064"/>
          </a:xfrm>
          <a:prstGeom prst="rect">
            <a:avLst/>
          </a:prstGeom>
          <a:noFill/>
          <a:ln>
            <a:noFill/>
          </a:ln>
        </p:spPr>
      </p:pic>
      <p:pic>
        <p:nvPicPr>
          <p:cNvPr id="299" name="Google Shape;299;p21"/>
          <p:cNvPicPr preferRelativeResize="0"/>
          <p:nvPr/>
        </p:nvPicPr>
        <p:blipFill rotWithShape="1">
          <a:blip r:embed="rId7">
            <a:alphaModFix/>
          </a:blip>
          <a:srcRect b="0" l="0" r="0" t="0"/>
          <a:stretch/>
        </p:blipFill>
        <p:spPr>
          <a:xfrm>
            <a:off x="9498964" y="6062785"/>
            <a:ext cx="2372524" cy="498230"/>
          </a:xfrm>
          <a:prstGeom prst="rect">
            <a:avLst/>
          </a:prstGeom>
          <a:noFill/>
          <a:ln>
            <a:noFill/>
          </a:ln>
        </p:spPr>
      </p:pic>
      <p:pic>
        <p:nvPicPr>
          <p:cNvPr descr="grammarly logo.png" id="300" name="Google Shape;300;p21"/>
          <p:cNvPicPr preferRelativeResize="0"/>
          <p:nvPr/>
        </p:nvPicPr>
        <p:blipFill rotWithShape="1">
          <a:blip r:embed="rId8">
            <a:alphaModFix/>
          </a:blip>
          <a:srcRect b="0" l="0" r="0" t="0"/>
          <a:stretch/>
        </p:blipFill>
        <p:spPr>
          <a:xfrm>
            <a:off x="7593105" y="4466664"/>
            <a:ext cx="992841" cy="992841"/>
          </a:xfrm>
          <a:prstGeom prst="rect">
            <a:avLst/>
          </a:prstGeom>
          <a:noFill/>
          <a:ln>
            <a:noFill/>
          </a:ln>
        </p:spPr>
      </p:pic>
      <p:pic>
        <p:nvPicPr>
          <p:cNvPr descr="google docs.png" id="301" name="Google Shape;301;p21"/>
          <p:cNvPicPr preferRelativeResize="0"/>
          <p:nvPr/>
        </p:nvPicPr>
        <p:blipFill rotWithShape="1">
          <a:blip r:embed="rId9">
            <a:alphaModFix/>
          </a:blip>
          <a:srcRect b="0" l="0" r="0" t="0"/>
          <a:stretch/>
        </p:blipFill>
        <p:spPr>
          <a:xfrm>
            <a:off x="9036422" y="3170915"/>
            <a:ext cx="1308847" cy="1314690"/>
          </a:xfrm>
          <a:prstGeom prst="rect">
            <a:avLst/>
          </a:prstGeom>
          <a:noFill/>
          <a:ln>
            <a:noFill/>
          </a:ln>
        </p:spPr>
      </p:pic>
      <p:pic>
        <p:nvPicPr>
          <p:cNvPr descr="microsoft word.jpg" id="302" name="Google Shape;302;p21"/>
          <p:cNvPicPr preferRelativeResize="0"/>
          <p:nvPr/>
        </p:nvPicPr>
        <p:blipFill rotWithShape="1">
          <a:blip r:embed="rId10">
            <a:alphaModFix/>
          </a:blip>
          <a:srcRect b="0" l="0" r="0" t="0"/>
          <a:stretch/>
        </p:blipFill>
        <p:spPr>
          <a:xfrm>
            <a:off x="10345269" y="1441573"/>
            <a:ext cx="1313610" cy="131361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1"/>
              </a:buClr>
              <a:buSzPts val="4400"/>
              <a:buNone/>
            </a:pPr>
            <a:r>
              <a:rPr i="1" lang="en-US">
                <a:solidFill>
                  <a:schemeClr val="accent1"/>
                </a:solidFill>
              </a:rPr>
              <a:t>Αναφορές</a:t>
            </a:r>
            <a:br>
              <a:rPr lang="en-US" sz="4400"/>
            </a:br>
            <a:endParaRPr/>
          </a:p>
        </p:txBody>
      </p:sp>
      <p:sp>
        <p:nvSpPr>
          <p:cNvPr id="308" name="Google Shape;308;p22"/>
          <p:cNvSpPr txBox="1"/>
          <p:nvPr>
            <p:ph idx="1" type="body"/>
          </p:nvPr>
        </p:nvSpPr>
        <p:spPr>
          <a:xfrm>
            <a:off x="838200" y="1559811"/>
            <a:ext cx="10515600" cy="4351338"/>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90000"/>
              </a:lnSpc>
              <a:spcBef>
                <a:spcPts val="0"/>
              </a:spcBef>
              <a:spcAft>
                <a:spcPts val="0"/>
              </a:spcAft>
              <a:buClr>
                <a:schemeClr val="dk1"/>
              </a:buClr>
              <a:buSzPct val="108108"/>
              <a:buChar char="•"/>
            </a:pPr>
            <a:r>
              <a:rPr lang="en-US" sz="1800"/>
              <a:t>Ong, S. Q. (2023, 28 Ιουνίου). </a:t>
            </a:r>
            <a:r>
              <a:rPr i="1" lang="en-US" sz="1800"/>
              <a:t>Δημιουργία ψηφιακού περιεχομένου: Τι είναι &amp; πώς να το κάνετε με επιτυχία</a:t>
            </a:r>
            <a:r>
              <a:rPr lang="en-US" sz="1800"/>
              <a:t>. SEO Blog by Ahrefs. </a:t>
            </a:r>
            <a:r>
              <a:rPr lang="en-US" sz="1800" u="sng">
                <a:solidFill>
                  <a:schemeClr val="hlink"/>
                </a:solidFill>
                <a:hlinkClick r:id="rId3"/>
              </a:rPr>
              <a:t>https://ahrefs.com/blog/digital-content-creation/</a:t>
            </a:r>
            <a:endParaRPr sz="1800"/>
          </a:p>
          <a:p>
            <a:pPr indent="-228600" lvl="0" marL="228600" rtl="0" algn="l">
              <a:lnSpc>
                <a:spcPct val="90000"/>
              </a:lnSpc>
              <a:spcBef>
                <a:spcPts val="1000"/>
              </a:spcBef>
              <a:spcAft>
                <a:spcPts val="0"/>
              </a:spcAft>
              <a:buClr>
                <a:schemeClr val="dk1"/>
              </a:buClr>
              <a:buSzPct val="108108"/>
              <a:buChar char="•"/>
            </a:pPr>
            <a:r>
              <a:rPr lang="en-US" sz="1800"/>
              <a:t>Lyons, K. (2023, 1 Φεβρουαρίου 2023). </a:t>
            </a:r>
            <a:r>
              <a:rPr i="1" lang="en-US" sz="1800"/>
              <a:t>Δημιουργία ψηφιακού περιεχομένου: Τι είναι και πώς να διαπρέψετε σε αυτό</a:t>
            </a:r>
            <a:r>
              <a:rPr lang="en-US" sz="1800"/>
              <a:t>. Semrush Blog. </a:t>
            </a:r>
            <a:r>
              <a:rPr lang="en-US" sz="1800" u="sng">
                <a:solidFill>
                  <a:schemeClr val="hlink"/>
                </a:solidFill>
                <a:hlinkClick r:id="rId4"/>
              </a:rPr>
              <a:t>https://www.semrush.com/blog/digital-content-creation/</a:t>
            </a:r>
            <a:endParaRPr sz="1800"/>
          </a:p>
          <a:p>
            <a:pPr indent="-228600" lvl="0" marL="228600" rtl="0" algn="l">
              <a:lnSpc>
                <a:spcPct val="90000"/>
              </a:lnSpc>
              <a:spcBef>
                <a:spcPts val="1000"/>
              </a:spcBef>
              <a:spcAft>
                <a:spcPts val="0"/>
              </a:spcAft>
              <a:buClr>
                <a:schemeClr val="dk1"/>
              </a:buClr>
              <a:buSzPct val="108108"/>
              <a:buChar char="•"/>
            </a:pPr>
            <a:r>
              <a:rPr lang="en-US" sz="1800"/>
              <a:t>Peckham, A. (2022, 11 Ιουλίου). Γιατί είναι τόσο σημαντικό το ψηφιακό περιεχόμενο; </a:t>
            </a:r>
            <a:r>
              <a:rPr i="1" lang="en-US" sz="1800"/>
              <a:t>DemandJump. </a:t>
            </a:r>
            <a:r>
              <a:rPr lang="en-US" sz="1800" u="sng">
                <a:solidFill>
                  <a:schemeClr val="hlink"/>
                </a:solidFill>
                <a:hlinkClick r:id="rId5"/>
              </a:rPr>
              <a:t>https://www.demandjump.com/blog/why-is-digital-content-so-important</a:t>
            </a:r>
            <a:endParaRPr sz="1800"/>
          </a:p>
          <a:p>
            <a:pPr indent="-228600" lvl="0" marL="228600" rtl="0" algn="l">
              <a:lnSpc>
                <a:spcPct val="90000"/>
              </a:lnSpc>
              <a:spcBef>
                <a:spcPts val="1000"/>
              </a:spcBef>
              <a:spcAft>
                <a:spcPts val="0"/>
              </a:spcAft>
              <a:buClr>
                <a:schemeClr val="dk1"/>
              </a:buClr>
              <a:buSzPct val="108108"/>
              <a:buChar char="•"/>
            </a:pPr>
            <a:r>
              <a:rPr lang="en-US" sz="1800"/>
              <a:t>Greene, L. (2022, 21 Ιανουαρίου). </a:t>
            </a:r>
            <a:r>
              <a:rPr i="1" lang="en-US" sz="1800"/>
              <a:t>5 λόγοι για τους οποίους το ψηφιακό περιεχόμενο θα είναι το επόμενο μεγάλο πράγμα το 2022 - Scoop.it Blog</a:t>
            </a:r>
            <a:r>
              <a:rPr lang="en-US" sz="1800"/>
              <a:t>. Scoop.it Blog. </a:t>
            </a:r>
            <a:r>
              <a:rPr lang="en-US" sz="1800" u="sng">
                <a:solidFill>
                  <a:schemeClr val="hlink"/>
                </a:solidFill>
                <a:hlinkClick r:id="rId6"/>
              </a:rPr>
              <a:t>https://blog.scoop.it/2022/02/08/5-reasons-why-digital-content-is-going-to-be-the-next-big-thing-in-2022/</a:t>
            </a:r>
            <a:endParaRPr sz="1800"/>
          </a:p>
          <a:p>
            <a:pPr indent="-228600" lvl="0" marL="228600" rtl="0" algn="l">
              <a:lnSpc>
                <a:spcPct val="90000"/>
              </a:lnSpc>
              <a:spcBef>
                <a:spcPts val="1000"/>
              </a:spcBef>
              <a:spcAft>
                <a:spcPts val="0"/>
              </a:spcAft>
              <a:buClr>
                <a:schemeClr val="dk1"/>
              </a:buClr>
              <a:buSzPct val="108108"/>
              <a:buChar char="•"/>
            </a:pPr>
            <a:r>
              <a:rPr lang="en-US" sz="1800"/>
              <a:t>Graham, A. (2023, 25 Οκτωβρίου). </a:t>
            </a:r>
            <a:r>
              <a:rPr i="1" lang="en-US" sz="1800"/>
              <a:t>Δωρεάν λογισμικό γραφικών για αρχάριους</a:t>
            </a:r>
            <a:r>
              <a:rPr lang="en-US" sz="1800"/>
              <a:t>. Big Sea. </a:t>
            </a:r>
            <a:r>
              <a:rPr lang="en-US" sz="1800" u="sng">
                <a:solidFill>
                  <a:schemeClr val="hlink"/>
                </a:solidFill>
                <a:hlinkClick r:id="rId7"/>
              </a:rPr>
              <a:t>https://bigsea.co/ideas/free-graphic-design-tools/</a:t>
            </a:r>
            <a:endParaRPr sz="1800"/>
          </a:p>
          <a:p>
            <a:pPr indent="-228600" lvl="0" marL="228600" rtl="0" algn="l">
              <a:lnSpc>
                <a:spcPct val="90000"/>
              </a:lnSpc>
              <a:spcBef>
                <a:spcPts val="1000"/>
              </a:spcBef>
              <a:spcAft>
                <a:spcPts val="0"/>
              </a:spcAft>
              <a:buClr>
                <a:schemeClr val="dk1"/>
              </a:buClr>
              <a:buSzPct val="108108"/>
              <a:buChar char="•"/>
            </a:pPr>
            <a:r>
              <a:rPr i="1" lang="en-US" sz="1800"/>
              <a:t>15 Το καλύτερο δωρεάν λογισμικό επεξεργασίας βίντεο για το 2024</a:t>
            </a:r>
            <a:r>
              <a:rPr lang="en-US" sz="1800"/>
              <a:t>. (2023, 2 Νοεμβρίου). Shopify. </a:t>
            </a:r>
            <a:r>
              <a:rPr lang="en-US" sz="1800" u="sng">
                <a:solidFill>
                  <a:schemeClr val="hlink"/>
                </a:solidFill>
                <a:hlinkClick r:id="rId8"/>
              </a:rPr>
              <a:t>https://www.shopify.com/blog/best-free-video-editing-software</a:t>
            </a:r>
            <a:endParaRPr sz="1800"/>
          </a:p>
          <a:p>
            <a:pPr indent="-228600" lvl="0" marL="228600" rtl="0" algn="l">
              <a:lnSpc>
                <a:spcPct val="90000"/>
              </a:lnSpc>
              <a:spcBef>
                <a:spcPts val="1000"/>
              </a:spcBef>
              <a:spcAft>
                <a:spcPts val="0"/>
              </a:spcAft>
              <a:buClr>
                <a:schemeClr val="dk1"/>
              </a:buClr>
              <a:buSzPct val="108108"/>
              <a:buChar char="•"/>
            </a:pPr>
            <a:r>
              <a:rPr lang="en-US" sz="1800"/>
              <a:t>Clark, S. (2023, 13 Νοεμβρίου). </a:t>
            </a:r>
            <a:r>
              <a:rPr i="1" lang="en-US" sz="1800"/>
              <a:t>Ο καλύτερος δωρεάν επεξεργαστής ήχου το 2024: δημιουργήστε και αναμείξτε περιεχόμενο ήχου χωρίς κόστος</a:t>
            </a:r>
            <a:r>
              <a:rPr lang="en-US" sz="1800"/>
              <a:t>. TechRadar. </a:t>
            </a:r>
            <a:r>
              <a:rPr lang="en-US" sz="1800" u="sng">
                <a:solidFill>
                  <a:schemeClr val="hlink"/>
                </a:solidFill>
                <a:hlinkClick r:id="rId9"/>
              </a:rPr>
              <a:t>https://www.techradar.com/best/best-free-audio-editors</a:t>
            </a:r>
            <a:endParaRPr sz="1800"/>
          </a:p>
          <a:p>
            <a:pPr indent="-50800" lvl="0" marL="228600" rtl="0" algn="l">
              <a:lnSpc>
                <a:spcPct val="90000"/>
              </a:lnSpc>
              <a:spcBef>
                <a:spcPts val="1000"/>
              </a:spcBef>
              <a:spcAft>
                <a:spcPts val="0"/>
              </a:spcAft>
              <a:buClr>
                <a:schemeClr val="dk1"/>
              </a:buClr>
              <a:buSzPct val="108108"/>
              <a:buNone/>
            </a:pPr>
            <a:r>
              <a:t/>
            </a:r>
            <a:endParaRPr/>
          </a:p>
          <a:p>
            <a:pPr indent="-50800" lvl="0" marL="228600" rtl="0" algn="l">
              <a:lnSpc>
                <a:spcPct val="90000"/>
              </a:lnSpc>
              <a:spcBef>
                <a:spcPts val="1000"/>
              </a:spcBef>
              <a:spcAft>
                <a:spcPts val="0"/>
              </a:spcAft>
              <a:buClr>
                <a:schemeClr val="dk1"/>
              </a:buClr>
              <a:buSzPct val="108108"/>
              <a:buNone/>
            </a:pPr>
            <a:r>
              <a:t/>
            </a:r>
            <a:endParaRPr/>
          </a:p>
          <a:p>
            <a:pPr indent="-50800" lvl="0" marL="228600" rtl="0" algn="l">
              <a:lnSpc>
                <a:spcPct val="90000"/>
              </a:lnSpc>
              <a:spcBef>
                <a:spcPts val="1000"/>
              </a:spcBef>
              <a:spcAft>
                <a:spcPts val="0"/>
              </a:spcAft>
              <a:buClr>
                <a:schemeClr val="dk1"/>
              </a:buClr>
              <a:buSzPct val="108108"/>
              <a:buNone/>
            </a:pPr>
            <a:r>
              <a:t/>
            </a:r>
            <a:endParaRPr/>
          </a:p>
          <a:p>
            <a:pPr indent="-50800" lvl="0" marL="228600" rtl="0" algn="l">
              <a:lnSpc>
                <a:spcPct val="90000"/>
              </a:lnSpc>
              <a:spcBef>
                <a:spcPts val="1000"/>
              </a:spcBef>
              <a:spcAft>
                <a:spcPts val="0"/>
              </a:spcAft>
              <a:buClr>
                <a:schemeClr val="dk1"/>
              </a:buClr>
              <a:buSzPct val="108108"/>
              <a:buNone/>
            </a:pPr>
            <a:r>
              <a:t/>
            </a:r>
            <a:endParaRPr/>
          </a:p>
          <a:p>
            <a:pPr indent="-50800" lvl="0" marL="228600" rtl="0" algn="l">
              <a:lnSpc>
                <a:spcPct val="90000"/>
              </a:lnSpc>
              <a:spcBef>
                <a:spcPts val="1000"/>
              </a:spcBef>
              <a:spcAft>
                <a:spcPts val="0"/>
              </a:spcAft>
              <a:buClr>
                <a:schemeClr val="dk1"/>
              </a:buClr>
              <a:buSzPct val="108108"/>
              <a:buNone/>
            </a:pPr>
            <a:r>
              <a:t/>
            </a:r>
            <a:endParaRPr/>
          </a:p>
          <a:p>
            <a:pPr indent="-50800" lvl="0" marL="228600" rtl="0" algn="l">
              <a:lnSpc>
                <a:spcPct val="90000"/>
              </a:lnSpc>
              <a:spcBef>
                <a:spcPts val="1000"/>
              </a:spcBef>
              <a:spcAft>
                <a:spcPts val="0"/>
              </a:spcAft>
              <a:buClr>
                <a:schemeClr val="dk1"/>
              </a:buClr>
              <a:buSzPct val="108108"/>
              <a:buNone/>
            </a:pPr>
            <a:r>
              <a:t/>
            </a:r>
            <a:endParaRPr/>
          </a:p>
        </p:txBody>
      </p:sp>
      <p:pic>
        <p:nvPicPr>
          <p:cNvPr id="309" name="Google Shape;309;p22"/>
          <p:cNvPicPr preferRelativeResize="0"/>
          <p:nvPr/>
        </p:nvPicPr>
        <p:blipFill rotWithShape="1">
          <a:blip r:embed="rId10">
            <a:alphaModFix/>
          </a:blip>
          <a:srcRect b="0" l="0" r="0" t="0"/>
          <a:stretch/>
        </p:blipFill>
        <p:spPr>
          <a:xfrm>
            <a:off x="320512" y="5585931"/>
            <a:ext cx="1182064" cy="1182064"/>
          </a:xfrm>
          <a:prstGeom prst="rect">
            <a:avLst/>
          </a:prstGeom>
          <a:noFill/>
          <a:ln>
            <a:noFill/>
          </a:ln>
        </p:spPr>
      </p:pic>
      <p:pic>
        <p:nvPicPr>
          <p:cNvPr id="310" name="Google Shape;310;p22"/>
          <p:cNvPicPr preferRelativeResize="0"/>
          <p:nvPr/>
        </p:nvPicPr>
        <p:blipFill rotWithShape="1">
          <a:blip r:embed="rId11">
            <a:alphaModFix/>
          </a:blip>
          <a:srcRect b="0" l="0" r="0" t="0"/>
          <a:stretch/>
        </p:blipFill>
        <p:spPr>
          <a:xfrm>
            <a:off x="9498964" y="6062785"/>
            <a:ext cx="2372524" cy="49823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id="315" name="Google Shape;315;p23"/>
          <p:cNvPicPr preferRelativeResize="0"/>
          <p:nvPr/>
        </p:nvPicPr>
        <p:blipFill rotWithShape="1">
          <a:blip r:embed="rId3">
            <a:alphaModFix/>
          </a:blip>
          <a:srcRect b="0" l="0" r="0" t="0"/>
          <a:stretch/>
        </p:blipFill>
        <p:spPr>
          <a:xfrm>
            <a:off x="9251027" y="6148955"/>
            <a:ext cx="2505895" cy="526238"/>
          </a:xfrm>
          <a:prstGeom prst="rect">
            <a:avLst/>
          </a:prstGeom>
          <a:noFill/>
          <a:ln>
            <a:noFill/>
          </a:ln>
        </p:spPr>
      </p:pic>
      <p:pic>
        <p:nvPicPr>
          <p:cNvPr id="316" name="Google Shape;316;p23"/>
          <p:cNvPicPr preferRelativeResize="0"/>
          <p:nvPr/>
        </p:nvPicPr>
        <p:blipFill rotWithShape="1">
          <a:blip r:embed="rId4">
            <a:alphaModFix/>
          </a:blip>
          <a:srcRect b="0" l="0" r="0" t="0"/>
          <a:stretch/>
        </p:blipFill>
        <p:spPr>
          <a:xfrm>
            <a:off x="547325" y="97715"/>
            <a:ext cx="2557807" cy="2557807"/>
          </a:xfrm>
          <a:prstGeom prst="rect">
            <a:avLst/>
          </a:prstGeom>
          <a:noFill/>
          <a:ln>
            <a:noFill/>
          </a:ln>
        </p:spPr>
      </p:pic>
      <p:sp>
        <p:nvSpPr>
          <p:cNvPr id="317" name="Google Shape;317;p23"/>
          <p:cNvSpPr/>
          <p:nvPr/>
        </p:nvSpPr>
        <p:spPr>
          <a:xfrm rot="5400000">
            <a:off x="-114994" y="3487047"/>
            <a:ext cx="3485945" cy="3255962"/>
          </a:xfrm>
          <a:prstGeom prst="triangle">
            <a:avLst>
              <a:gd fmla="val 50000" name="adj"/>
            </a:avLst>
          </a:prstGeom>
          <a:gradFill>
            <a:gsLst>
              <a:gs pos="0">
                <a:srgbClr val="50608A"/>
              </a:gs>
              <a:gs pos="50000">
                <a:srgbClr val="748BC8"/>
              </a:gs>
              <a:gs pos="100000">
                <a:srgbClr val="8BA7F0"/>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8" name="Google Shape;318;p23"/>
          <p:cNvSpPr/>
          <p:nvPr/>
        </p:nvSpPr>
        <p:spPr>
          <a:xfrm rot="5400000">
            <a:off x="-114991" y="2091470"/>
            <a:ext cx="3485945" cy="3255962"/>
          </a:xfrm>
          <a:prstGeom prst="triangle">
            <a:avLst>
              <a:gd fmla="val 50000" name="adj"/>
            </a:avLst>
          </a:prstGeom>
          <a:gradFill>
            <a:gsLst>
              <a:gs pos="0">
                <a:srgbClr val="91735F"/>
              </a:gs>
              <a:gs pos="50000">
                <a:srgbClr val="D2A78A"/>
              </a:gs>
              <a:gs pos="100000">
                <a:srgbClr val="FCC8A6"/>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9" name="Google Shape;319;p23"/>
          <p:cNvSpPr/>
          <p:nvPr/>
        </p:nvSpPr>
        <p:spPr>
          <a:xfrm>
            <a:off x="3832264" y="716530"/>
            <a:ext cx="7017900" cy="19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accent1"/>
                </a:solidFill>
                <a:latin typeface="Calibri"/>
                <a:ea typeface="Calibri"/>
                <a:cs typeface="Calibri"/>
                <a:sym typeface="Calibri"/>
              </a:rPr>
              <a:t>Προώθηση της απασχόλησης χωρίς αποκλεισμούς στον τομέα GLAM μέσω της ανοικτής καινοτομίας</a:t>
            </a:r>
            <a:endParaRPr b="0" i="0" sz="4000" u="none" cap="none" strike="noStrike">
              <a:solidFill>
                <a:schemeClr val="accent1"/>
              </a:solidFill>
              <a:latin typeface="Calibri"/>
              <a:ea typeface="Calibri"/>
              <a:cs typeface="Calibri"/>
              <a:sym typeface="Calibri"/>
            </a:endParaRPr>
          </a:p>
        </p:txBody>
      </p:sp>
      <p:pic>
        <p:nvPicPr>
          <p:cNvPr id="320" name="Google Shape;320;p23"/>
          <p:cNvPicPr preferRelativeResize="0"/>
          <p:nvPr/>
        </p:nvPicPr>
        <p:blipFill rotWithShape="1">
          <a:blip r:embed="rId5">
            <a:alphaModFix/>
          </a:blip>
          <a:srcRect b="0" l="0" r="0" t="0"/>
          <a:stretch/>
        </p:blipFill>
        <p:spPr>
          <a:xfrm>
            <a:off x="9554893" y="3103160"/>
            <a:ext cx="1524273" cy="979627"/>
          </a:xfrm>
          <a:prstGeom prst="rect">
            <a:avLst/>
          </a:prstGeom>
          <a:noFill/>
          <a:ln>
            <a:noFill/>
          </a:ln>
        </p:spPr>
      </p:pic>
      <p:pic>
        <p:nvPicPr>
          <p:cNvPr id="321" name="Google Shape;321;p23"/>
          <p:cNvPicPr preferRelativeResize="0"/>
          <p:nvPr/>
        </p:nvPicPr>
        <p:blipFill rotWithShape="1">
          <a:blip r:embed="rId6">
            <a:alphaModFix/>
          </a:blip>
          <a:srcRect b="0" l="0" r="0" t="0"/>
          <a:stretch/>
        </p:blipFill>
        <p:spPr>
          <a:xfrm>
            <a:off x="3880074" y="4675114"/>
            <a:ext cx="2129231" cy="1086684"/>
          </a:xfrm>
          <a:prstGeom prst="rect">
            <a:avLst/>
          </a:prstGeom>
          <a:noFill/>
          <a:ln>
            <a:noFill/>
          </a:ln>
        </p:spPr>
      </p:pic>
      <p:pic>
        <p:nvPicPr>
          <p:cNvPr id="322" name="Google Shape;322;p23"/>
          <p:cNvPicPr preferRelativeResize="0"/>
          <p:nvPr/>
        </p:nvPicPr>
        <p:blipFill rotWithShape="1">
          <a:blip r:embed="rId7">
            <a:alphaModFix/>
          </a:blip>
          <a:srcRect b="0" l="0" r="0" t="0"/>
          <a:stretch/>
        </p:blipFill>
        <p:spPr>
          <a:xfrm>
            <a:off x="6381827" y="4739380"/>
            <a:ext cx="2869200" cy="723043"/>
          </a:xfrm>
          <a:prstGeom prst="rect">
            <a:avLst/>
          </a:prstGeom>
          <a:noFill/>
          <a:ln>
            <a:noFill/>
          </a:ln>
        </p:spPr>
      </p:pic>
      <p:pic>
        <p:nvPicPr>
          <p:cNvPr id="323" name="Google Shape;323;p23"/>
          <p:cNvPicPr preferRelativeResize="0"/>
          <p:nvPr/>
        </p:nvPicPr>
        <p:blipFill rotWithShape="1">
          <a:blip r:embed="rId8">
            <a:alphaModFix/>
          </a:blip>
          <a:srcRect b="0" l="0" r="0" t="0"/>
          <a:stretch/>
        </p:blipFill>
        <p:spPr>
          <a:xfrm>
            <a:off x="9847014" y="4638603"/>
            <a:ext cx="1003238" cy="823820"/>
          </a:xfrm>
          <a:prstGeom prst="rect">
            <a:avLst/>
          </a:prstGeom>
          <a:noFill/>
          <a:ln>
            <a:noFill/>
          </a:ln>
        </p:spPr>
      </p:pic>
      <p:pic>
        <p:nvPicPr>
          <p:cNvPr id="324" name="Google Shape;324;p23"/>
          <p:cNvPicPr preferRelativeResize="0"/>
          <p:nvPr/>
        </p:nvPicPr>
        <p:blipFill rotWithShape="1">
          <a:blip r:embed="rId9">
            <a:alphaModFix/>
          </a:blip>
          <a:srcRect b="0" l="0" r="0" t="0"/>
          <a:stretch/>
        </p:blipFill>
        <p:spPr>
          <a:xfrm>
            <a:off x="4055240" y="2759937"/>
            <a:ext cx="1773548" cy="1773548"/>
          </a:xfrm>
          <a:prstGeom prst="rect">
            <a:avLst/>
          </a:prstGeom>
          <a:noFill/>
          <a:ln>
            <a:noFill/>
          </a:ln>
        </p:spPr>
      </p:pic>
      <p:sp>
        <p:nvSpPr>
          <p:cNvPr id="325" name="Google Shape;325;p23"/>
          <p:cNvSpPr txBox="1"/>
          <p:nvPr/>
        </p:nvSpPr>
        <p:spPr>
          <a:xfrm>
            <a:off x="2396766" y="6305861"/>
            <a:ext cx="609442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Αριθμός έργου: 2022-1-AT01-KA220-ADU-00008513</a:t>
            </a:r>
            <a:endParaRPr b="0" i="0" sz="1800" u="none" cap="none" strike="noStrike">
              <a:solidFill>
                <a:schemeClr val="dk1"/>
              </a:solidFill>
              <a:latin typeface="Calibri"/>
              <a:ea typeface="Calibri"/>
              <a:cs typeface="Calibri"/>
              <a:sym typeface="Calibri"/>
            </a:endParaRPr>
          </a:p>
        </p:txBody>
      </p:sp>
      <p:pic>
        <p:nvPicPr>
          <p:cNvPr id="326" name="Google Shape;326;p23"/>
          <p:cNvPicPr preferRelativeResize="0"/>
          <p:nvPr/>
        </p:nvPicPr>
        <p:blipFill rotWithShape="1">
          <a:blip r:embed="rId10">
            <a:alphaModFix/>
          </a:blip>
          <a:srcRect b="0" l="0" r="0" t="0"/>
          <a:stretch/>
        </p:blipFill>
        <p:spPr>
          <a:xfrm>
            <a:off x="5828788" y="3491779"/>
            <a:ext cx="3540351" cy="63927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descr="Vlogger producing video - 1281x854.png" id="111" name="Google Shape;111;p3"/>
          <p:cNvPicPr preferRelativeResize="0"/>
          <p:nvPr>
            <p:ph idx="2" type="pic"/>
          </p:nvPr>
        </p:nvPicPr>
        <p:blipFill rotWithShape="1">
          <a:blip r:embed="rId3">
            <a:alphaModFix/>
          </a:blip>
          <a:srcRect b="0" l="7785" r="7783" t="0"/>
          <a:stretch/>
        </p:blipFill>
        <p:spPr>
          <a:xfrm>
            <a:off x="5183188" y="987425"/>
            <a:ext cx="6172200" cy="4873625"/>
          </a:xfrm>
          <a:prstGeom prst="rect">
            <a:avLst/>
          </a:prstGeom>
          <a:noFill/>
          <a:ln>
            <a:noFill/>
          </a:ln>
        </p:spPr>
      </p:pic>
      <p:sp>
        <p:nvSpPr>
          <p:cNvPr id="112" name="Google Shape;112;p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ctr">
              <a:lnSpc>
                <a:spcPct val="90000"/>
              </a:lnSpc>
              <a:spcBef>
                <a:spcPts val="1000"/>
              </a:spcBef>
              <a:spcAft>
                <a:spcPts val="0"/>
              </a:spcAft>
              <a:buClr>
                <a:schemeClr val="dk1"/>
              </a:buClr>
              <a:buSzPct val="100000"/>
              <a:buNone/>
            </a:pPr>
            <a:r>
              <a:rPr lang="en-US" sz="5200"/>
              <a:t>Δημιουργία Ψηφιακού Περιεχομένου</a:t>
            </a:r>
            <a:endParaRPr/>
          </a:p>
          <a:p>
            <a:pPr indent="0" lvl="0" marL="0" rtl="0" algn="ctr">
              <a:lnSpc>
                <a:spcPct val="90000"/>
              </a:lnSpc>
              <a:spcBef>
                <a:spcPts val="1000"/>
              </a:spcBef>
              <a:spcAft>
                <a:spcPts val="0"/>
              </a:spcAft>
              <a:buClr>
                <a:schemeClr val="dk1"/>
              </a:buClr>
              <a:buSzPct val="100000"/>
              <a:buNone/>
            </a:pPr>
            <a:r>
              <a:rPr lang="en-US" sz="5200"/>
              <a:t> </a:t>
            </a:r>
            <a:endParaRPr/>
          </a:p>
          <a:p>
            <a:pPr indent="0" lvl="0" marL="0" rtl="0" algn="ctr">
              <a:lnSpc>
                <a:spcPct val="90000"/>
              </a:lnSpc>
              <a:spcBef>
                <a:spcPts val="1000"/>
              </a:spcBef>
              <a:spcAft>
                <a:spcPts val="0"/>
              </a:spcAft>
              <a:buClr>
                <a:schemeClr val="dk1"/>
              </a:buClr>
              <a:buSzPct val="100000"/>
              <a:buNone/>
            </a:pPr>
            <a:r>
              <a:t/>
            </a:r>
            <a:endParaRPr sz="5200"/>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US"/>
              <a:t> </a:t>
            </a:r>
            <a:endParaRPr/>
          </a:p>
        </p:txBody>
      </p:sp>
      <p:pic>
        <p:nvPicPr>
          <p:cNvPr id="113" name="Google Shape;113;p3"/>
          <p:cNvPicPr preferRelativeResize="0"/>
          <p:nvPr/>
        </p:nvPicPr>
        <p:blipFill rotWithShape="1">
          <a:blip r:embed="rId4">
            <a:alphaModFix/>
          </a:blip>
          <a:srcRect b="0" l="0" r="0" t="0"/>
          <a:stretch/>
        </p:blipFill>
        <p:spPr>
          <a:xfrm>
            <a:off x="320512" y="5585931"/>
            <a:ext cx="1182064" cy="1182064"/>
          </a:xfrm>
          <a:prstGeom prst="rect">
            <a:avLst/>
          </a:prstGeom>
          <a:noFill/>
          <a:ln>
            <a:noFill/>
          </a:ln>
        </p:spPr>
      </p:pic>
      <p:pic>
        <p:nvPicPr>
          <p:cNvPr id="114" name="Google Shape;114;p3"/>
          <p:cNvPicPr preferRelativeResize="0"/>
          <p:nvPr/>
        </p:nvPicPr>
        <p:blipFill rotWithShape="1">
          <a:blip r:embed="rId5">
            <a:alphaModFix/>
          </a:blip>
          <a:srcRect b="0" l="0" r="0" t="0"/>
          <a:stretch/>
        </p:blipFill>
        <p:spPr>
          <a:xfrm>
            <a:off x="9498964" y="6062785"/>
            <a:ext cx="2372524" cy="498230"/>
          </a:xfrm>
          <a:prstGeom prst="rect">
            <a:avLst/>
          </a:prstGeom>
          <a:noFill/>
          <a:ln>
            <a:noFill/>
          </a:ln>
        </p:spPr>
      </p:pic>
      <p:sp>
        <p:nvSpPr>
          <p:cNvPr id="115" name="Google Shape;115;p3"/>
          <p:cNvSpPr/>
          <p:nvPr/>
        </p:nvSpPr>
        <p:spPr>
          <a:xfrm>
            <a:off x="1184543" y="3944906"/>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rgbClr val="2F549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Τι είναι η δημιουργία ψηφιακού περιεχομένου;</a:t>
            </a:r>
            <a:endParaRPr/>
          </a:p>
        </p:txBody>
      </p:sp>
      <p:pic>
        <p:nvPicPr>
          <p:cNvPr id="122" name="Google Shape;122;p4"/>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23" name="Google Shape;123;p4"/>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descr="4650095.jpg" id="124" name="Google Shape;124;p4"/>
          <p:cNvPicPr preferRelativeResize="0"/>
          <p:nvPr>
            <p:ph idx="2" type="body"/>
          </p:nvPr>
        </p:nvPicPr>
        <p:blipFill rotWithShape="1">
          <a:blip r:embed="rId5">
            <a:alphaModFix/>
          </a:blip>
          <a:srcRect b="0" l="0" r="0" t="0"/>
          <a:stretch/>
        </p:blipFill>
        <p:spPr>
          <a:xfrm>
            <a:off x="6596296" y="1637366"/>
            <a:ext cx="4351338" cy="4351338"/>
          </a:xfrm>
          <a:prstGeom prst="rect">
            <a:avLst/>
          </a:prstGeom>
          <a:noFill/>
          <a:ln>
            <a:noFill/>
          </a:ln>
        </p:spPr>
      </p:pic>
      <p:sp>
        <p:nvSpPr>
          <p:cNvPr id="125" name="Google Shape;125;p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US"/>
              <a:t>Δημιουργία ψηφιακού περιεχομένου σημαίνει </a:t>
            </a:r>
            <a:r>
              <a:rPr b="1" lang="en-US"/>
              <a:t>δημιουργία και διαμοιρασμός περιεχομένου στο διαδίκτυο</a:t>
            </a:r>
            <a:r>
              <a:rPr lang="en-US"/>
              <a:t>, όπως ιστότοποι και μέσα κοινωνικής δικτύωσης.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Παραδείγματα ψηφιακού περιεχομένου</a:t>
            </a:r>
            <a:endParaRPr/>
          </a:p>
        </p:txBody>
      </p:sp>
      <p:pic>
        <p:nvPicPr>
          <p:cNvPr id="132" name="Google Shape;132;p5"/>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33" name="Google Shape;133;p5"/>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34" name="Google Shape;134;p5"/>
          <p:cNvSpPr txBox="1"/>
          <p:nvPr>
            <p:ph idx="1" type="body"/>
          </p:nvPr>
        </p:nvSpPr>
        <p:spPr>
          <a:xfrm>
            <a:off x="911544" y="1690688"/>
            <a:ext cx="5181600" cy="4351338"/>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en-US"/>
              <a:t>Ορισμένα παραδείγματα ψηφιακού περιεχομένου περιλαμβάνουν:</a:t>
            </a:r>
            <a:endParaRPr/>
          </a:p>
          <a:p>
            <a:pPr indent="-228600" lvl="0" marL="228600" rtl="0" algn="l">
              <a:lnSpc>
                <a:spcPct val="90000"/>
              </a:lnSpc>
              <a:spcBef>
                <a:spcPts val="1000"/>
              </a:spcBef>
              <a:spcAft>
                <a:spcPts val="0"/>
              </a:spcAft>
              <a:buClr>
                <a:schemeClr val="dk1"/>
              </a:buClr>
              <a:buSzPct val="100000"/>
              <a:buChar char="•"/>
            </a:pPr>
            <a:r>
              <a:rPr lang="en-US"/>
              <a:t>Ηλεκτρονικά βιβλία, ιστολόγια, άρθρα, ενημερωτικά δελτία</a:t>
            </a:r>
            <a:endParaRPr/>
          </a:p>
          <a:p>
            <a:pPr indent="-228600" lvl="0" marL="228600" rtl="0" algn="l">
              <a:lnSpc>
                <a:spcPct val="90000"/>
              </a:lnSpc>
              <a:spcBef>
                <a:spcPts val="1000"/>
              </a:spcBef>
              <a:spcAft>
                <a:spcPts val="0"/>
              </a:spcAft>
              <a:buClr>
                <a:schemeClr val="dk1"/>
              </a:buClr>
              <a:buSzPct val="100000"/>
              <a:buChar char="•"/>
            </a:pPr>
            <a:r>
              <a:rPr lang="en-US"/>
              <a:t>Podcasts, μουσική, ακουστικά βιβλία</a:t>
            </a:r>
            <a:endParaRPr/>
          </a:p>
          <a:p>
            <a:pPr indent="-228600" lvl="0" marL="228600" rtl="0" algn="l">
              <a:lnSpc>
                <a:spcPct val="90000"/>
              </a:lnSpc>
              <a:spcBef>
                <a:spcPts val="1000"/>
              </a:spcBef>
              <a:spcAft>
                <a:spcPts val="0"/>
              </a:spcAft>
              <a:buClr>
                <a:schemeClr val="dk1"/>
              </a:buClr>
              <a:buSzPct val="100000"/>
              <a:buChar char="•"/>
            </a:pPr>
            <a:r>
              <a:rPr lang="en-US"/>
              <a:t>Βίντεο, ταινίες, τηλεοπτικές εκπομπές, ζωντανές ροές</a:t>
            </a:r>
            <a:endParaRPr/>
          </a:p>
          <a:p>
            <a:pPr indent="-228600" lvl="0" marL="228600" rtl="0" algn="l">
              <a:lnSpc>
                <a:spcPct val="90000"/>
              </a:lnSpc>
              <a:spcBef>
                <a:spcPts val="1000"/>
              </a:spcBef>
              <a:spcAft>
                <a:spcPts val="0"/>
              </a:spcAft>
              <a:buClr>
                <a:schemeClr val="dk1"/>
              </a:buClr>
              <a:buSzPct val="100000"/>
              <a:buChar char="•"/>
            </a:pPr>
            <a:r>
              <a:rPr lang="en-US"/>
              <a:t>Παιχνίδια, εφαρμογές, λογισμικό</a:t>
            </a:r>
            <a:endParaRPr/>
          </a:p>
          <a:p>
            <a:pPr indent="-228600" lvl="0" marL="228600" rtl="0" algn="l">
              <a:lnSpc>
                <a:spcPct val="90000"/>
              </a:lnSpc>
              <a:spcBef>
                <a:spcPts val="1000"/>
              </a:spcBef>
              <a:spcAft>
                <a:spcPts val="0"/>
              </a:spcAft>
              <a:buClr>
                <a:schemeClr val="dk1"/>
              </a:buClr>
              <a:buSzPct val="100000"/>
              <a:buChar char="•"/>
            </a:pPr>
            <a:r>
              <a:rPr lang="en-US"/>
              <a:t>Δημοσιεύσεις, σχόλια, μηνύματα στα μέσα κοινωνικής δικτύωσης</a:t>
            </a:r>
            <a:endParaRPr/>
          </a:p>
          <a:p>
            <a:pPr indent="-228600" lvl="0" marL="228600" rtl="0" algn="l">
              <a:lnSpc>
                <a:spcPct val="90000"/>
              </a:lnSpc>
              <a:spcBef>
                <a:spcPts val="1000"/>
              </a:spcBef>
              <a:spcAft>
                <a:spcPts val="0"/>
              </a:spcAft>
              <a:buClr>
                <a:schemeClr val="dk1"/>
              </a:buClr>
              <a:buSzPct val="100000"/>
              <a:buChar char="•"/>
            </a:pPr>
            <a:r>
              <a:rPr lang="en-US"/>
              <a:t>Ιστοσελίδες, σελίδες προορισμού, διαφημίσεις</a:t>
            </a:r>
            <a:endParaRPr/>
          </a:p>
          <a:p>
            <a:pPr indent="0" lvl="0" marL="0" rtl="0" algn="l">
              <a:lnSpc>
                <a:spcPct val="90000"/>
              </a:lnSpc>
              <a:spcBef>
                <a:spcPts val="1000"/>
              </a:spcBef>
              <a:spcAft>
                <a:spcPts val="0"/>
              </a:spcAft>
              <a:buClr>
                <a:schemeClr val="dk1"/>
              </a:buClr>
              <a:buSzPct val="100000"/>
              <a:buNone/>
            </a:pPr>
            <a:r>
              <a:t/>
            </a:r>
            <a:endParaRPr/>
          </a:p>
        </p:txBody>
      </p:sp>
      <p:pic>
        <p:nvPicPr>
          <p:cNvPr descr="EN-Content-Types.png" id="135" name="Google Shape;135;p5"/>
          <p:cNvPicPr preferRelativeResize="0"/>
          <p:nvPr>
            <p:ph idx="2" type="body"/>
          </p:nvPr>
        </p:nvPicPr>
        <p:blipFill rotWithShape="1">
          <a:blip r:embed="rId5">
            <a:alphaModFix/>
          </a:blip>
          <a:srcRect b="0" l="0" r="0" t="0"/>
          <a:stretch/>
        </p:blipFill>
        <p:spPr>
          <a:xfrm>
            <a:off x="6208059" y="1531695"/>
            <a:ext cx="5181600" cy="407858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Calibri"/>
              <a:buNone/>
            </a:pPr>
            <a:r>
              <a:rPr lang="en-US"/>
              <a:t>Γιατί είναι σημαντική η δημιουργία ψηφιακού περιεχομένου για τον τομέα GLAM;</a:t>
            </a:r>
            <a:endParaRPr/>
          </a:p>
        </p:txBody>
      </p:sp>
      <p:sp>
        <p:nvSpPr>
          <p:cNvPr id="142" name="Google Shape;142;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1586" lvl="0" marL="179388" rtl="0" algn="l">
              <a:lnSpc>
                <a:spcPct val="90000"/>
              </a:lnSpc>
              <a:spcBef>
                <a:spcPts val="0"/>
              </a:spcBef>
              <a:spcAft>
                <a:spcPts val="0"/>
              </a:spcAft>
              <a:buClr>
                <a:schemeClr val="dk1"/>
              </a:buClr>
              <a:buSzPts val="2800"/>
              <a:buNone/>
            </a:pPr>
            <a:r>
              <a:t/>
            </a:r>
            <a:endParaRPr b="1"/>
          </a:p>
          <a:p>
            <a:pPr indent="-179388" lvl="0" marL="179388" rtl="0" algn="l">
              <a:lnSpc>
                <a:spcPct val="90000"/>
              </a:lnSpc>
              <a:spcBef>
                <a:spcPts val="1000"/>
              </a:spcBef>
              <a:spcAft>
                <a:spcPts val="0"/>
              </a:spcAft>
              <a:buClr>
                <a:schemeClr val="dk1"/>
              </a:buClr>
              <a:buSzPts val="2800"/>
              <a:buChar char="•"/>
            </a:pPr>
            <a:r>
              <a:rPr b="1" lang="en-US"/>
              <a:t>Οι άνθρωποι είναι online </a:t>
            </a:r>
            <a:endParaRPr/>
          </a:p>
          <a:p>
            <a:pPr indent="-1586" lvl="0" marL="179388" rtl="0" algn="l">
              <a:lnSpc>
                <a:spcPct val="90000"/>
              </a:lnSpc>
              <a:spcBef>
                <a:spcPts val="1000"/>
              </a:spcBef>
              <a:spcAft>
                <a:spcPts val="0"/>
              </a:spcAft>
              <a:buClr>
                <a:schemeClr val="dk1"/>
              </a:buClr>
              <a:buSzPts val="2800"/>
              <a:buNone/>
            </a:pPr>
            <a:r>
              <a:t/>
            </a:r>
            <a:endParaRPr b="1"/>
          </a:p>
          <a:p>
            <a:pPr indent="-1586" lvl="0" marL="179388" rtl="0" algn="l">
              <a:lnSpc>
                <a:spcPct val="90000"/>
              </a:lnSpc>
              <a:spcBef>
                <a:spcPts val="1000"/>
              </a:spcBef>
              <a:spcAft>
                <a:spcPts val="0"/>
              </a:spcAft>
              <a:buClr>
                <a:schemeClr val="dk1"/>
              </a:buClr>
              <a:buSzPts val="2800"/>
              <a:buNone/>
            </a:pPr>
            <a:r>
              <a:t/>
            </a:r>
            <a:endParaRPr b="1"/>
          </a:p>
          <a:p>
            <a:pPr indent="-179388" lvl="0" marL="179388" rtl="0" algn="l">
              <a:lnSpc>
                <a:spcPct val="90000"/>
              </a:lnSpc>
              <a:spcBef>
                <a:spcPts val="1000"/>
              </a:spcBef>
              <a:spcAft>
                <a:spcPts val="0"/>
              </a:spcAft>
              <a:buClr>
                <a:schemeClr val="dk1"/>
              </a:buClr>
              <a:buSzPts val="2800"/>
              <a:buChar char="•"/>
            </a:pPr>
            <a:r>
              <a:rPr b="1" lang="en-US"/>
              <a:t>Παρέχει χρήσιμες πληροφορίες </a:t>
            </a:r>
            <a:endParaRPr/>
          </a:p>
          <a:p>
            <a:pPr indent="-1586" lvl="0" marL="179388" rtl="0" algn="l">
              <a:lnSpc>
                <a:spcPct val="90000"/>
              </a:lnSpc>
              <a:spcBef>
                <a:spcPts val="1000"/>
              </a:spcBef>
              <a:spcAft>
                <a:spcPts val="0"/>
              </a:spcAft>
              <a:buClr>
                <a:schemeClr val="dk1"/>
              </a:buClr>
              <a:buSzPts val="2800"/>
              <a:buNone/>
            </a:pPr>
            <a:r>
              <a:t/>
            </a:r>
            <a:endParaRPr b="1"/>
          </a:p>
          <a:p>
            <a:pPr indent="-1586" lvl="0" marL="179388" rtl="0" algn="l">
              <a:lnSpc>
                <a:spcPct val="90000"/>
              </a:lnSpc>
              <a:spcBef>
                <a:spcPts val="1000"/>
              </a:spcBef>
              <a:spcAft>
                <a:spcPts val="0"/>
              </a:spcAft>
              <a:buClr>
                <a:schemeClr val="dk1"/>
              </a:buClr>
              <a:buSzPts val="2800"/>
              <a:buNone/>
            </a:pPr>
            <a:r>
              <a:t/>
            </a:r>
            <a:endParaRPr b="1"/>
          </a:p>
          <a:p>
            <a:pPr indent="-179388" lvl="0" marL="179388" rtl="0" algn="l">
              <a:lnSpc>
                <a:spcPct val="90000"/>
              </a:lnSpc>
              <a:spcBef>
                <a:spcPts val="1000"/>
              </a:spcBef>
              <a:spcAft>
                <a:spcPts val="0"/>
              </a:spcAft>
              <a:buClr>
                <a:schemeClr val="dk1"/>
              </a:buClr>
              <a:buSzPts val="2800"/>
              <a:buChar char="•"/>
            </a:pPr>
            <a:r>
              <a:rPr b="1" lang="en-US"/>
              <a:t>Διαδικτυακή παρουσία και προβολή </a:t>
            </a:r>
            <a:endParaRPr/>
          </a:p>
          <a:p>
            <a:pPr indent="-228600" lvl="0" marL="228600"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p:txBody>
      </p:sp>
      <p:pic>
        <p:nvPicPr>
          <p:cNvPr id="143" name="Google Shape;143;p6"/>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44" name="Google Shape;144;p6"/>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descr="online.png" id="145" name="Google Shape;145;p6"/>
          <p:cNvPicPr preferRelativeResize="0"/>
          <p:nvPr/>
        </p:nvPicPr>
        <p:blipFill rotWithShape="1">
          <a:blip r:embed="rId5">
            <a:alphaModFix/>
          </a:blip>
          <a:srcRect b="0" l="0" r="0" t="0"/>
          <a:stretch/>
        </p:blipFill>
        <p:spPr>
          <a:xfrm>
            <a:off x="4935493" y="1946868"/>
            <a:ext cx="1035815" cy="1013216"/>
          </a:xfrm>
          <a:prstGeom prst="rect">
            <a:avLst/>
          </a:prstGeom>
          <a:noFill/>
          <a:ln>
            <a:noFill/>
          </a:ln>
        </p:spPr>
      </p:pic>
      <p:pic>
        <p:nvPicPr>
          <p:cNvPr descr="information.png" id="146" name="Google Shape;146;p6"/>
          <p:cNvPicPr preferRelativeResize="0"/>
          <p:nvPr/>
        </p:nvPicPr>
        <p:blipFill rotWithShape="1">
          <a:blip r:embed="rId6">
            <a:alphaModFix/>
          </a:blip>
          <a:srcRect b="0" l="0" r="0" t="0"/>
          <a:stretch/>
        </p:blipFill>
        <p:spPr>
          <a:xfrm>
            <a:off x="6017947" y="3500303"/>
            <a:ext cx="1001981" cy="1001981"/>
          </a:xfrm>
          <a:prstGeom prst="rect">
            <a:avLst/>
          </a:prstGeom>
          <a:noFill/>
          <a:ln>
            <a:noFill/>
          </a:ln>
        </p:spPr>
      </p:pic>
      <p:pic>
        <p:nvPicPr>
          <p:cNvPr descr="visibility.png" id="147" name="Google Shape;147;p6"/>
          <p:cNvPicPr preferRelativeResize="0"/>
          <p:nvPr/>
        </p:nvPicPr>
        <p:blipFill rotWithShape="1">
          <a:blip r:embed="rId7">
            <a:alphaModFix/>
          </a:blip>
          <a:srcRect b="0" l="0" r="0" t="0"/>
          <a:stretch/>
        </p:blipFill>
        <p:spPr>
          <a:xfrm>
            <a:off x="6671337" y="4995866"/>
            <a:ext cx="1149074" cy="118013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Calibri"/>
              <a:buNone/>
            </a:pPr>
            <a:r>
              <a:rPr lang="en-US"/>
              <a:t>Γιατί είναι σημαντική η δημιουργία ψηφιακού περιεχομένου για τον τομέα GLAM;</a:t>
            </a:r>
            <a:endParaRPr/>
          </a:p>
        </p:txBody>
      </p:sp>
      <p:sp>
        <p:nvSpPr>
          <p:cNvPr id="154" name="Google Shape;154;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1586" lvl="0" marL="179388" rtl="0" algn="l">
              <a:lnSpc>
                <a:spcPct val="90000"/>
              </a:lnSpc>
              <a:spcBef>
                <a:spcPts val="0"/>
              </a:spcBef>
              <a:spcAft>
                <a:spcPts val="0"/>
              </a:spcAft>
              <a:buClr>
                <a:schemeClr val="dk1"/>
              </a:buClr>
              <a:buSzPts val="2800"/>
              <a:buNone/>
            </a:pPr>
            <a:r>
              <a:t/>
            </a:r>
            <a:endParaRPr b="1"/>
          </a:p>
          <a:p>
            <a:pPr indent="-179388" lvl="0" marL="179388" rtl="0" algn="l">
              <a:lnSpc>
                <a:spcPct val="90000"/>
              </a:lnSpc>
              <a:spcBef>
                <a:spcPts val="1000"/>
              </a:spcBef>
              <a:spcAft>
                <a:spcPts val="0"/>
              </a:spcAft>
              <a:buClr>
                <a:schemeClr val="dk1"/>
              </a:buClr>
              <a:buSzPts val="2800"/>
              <a:buChar char="•"/>
            </a:pPr>
            <a:r>
              <a:rPr b="1" lang="en-US"/>
              <a:t>Διατήρηση και πρόσβαση </a:t>
            </a:r>
            <a:endParaRPr/>
          </a:p>
          <a:p>
            <a:pPr indent="-1586" lvl="0" marL="179388" rtl="0" algn="l">
              <a:lnSpc>
                <a:spcPct val="90000"/>
              </a:lnSpc>
              <a:spcBef>
                <a:spcPts val="1000"/>
              </a:spcBef>
              <a:spcAft>
                <a:spcPts val="0"/>
              </a:spcAft>
              <a:buClr>
                <a:schemeClr val="dk1"/>
              </a:buClr>
              <a:buSzPts val="2800"/>
              <a:buNone/>
            </a:pPr>
            <a:r>
              <a:t/>
            </a:r>
            <a:endParaRPr b="1"/>
          </a:p>
          <a:p>
            <a:pPr indent="-1586" lvl="0" marL="179388" rtl="0" algn="l">
              <a:lnSpc>
                <a:spcPct val="90000"/>
              </a:lnSpc>
              <a:spcBef>
                <a:spcPts val="1000"/>
              </a:spcBef>
              <a:spcAft>
                <a:spcPts val="0"/>
              </a:spcAft>
              <a:buClr>
                <a:schemeClr val="dk1"/>
              </a:buClr>
              <a:buSzPts val="2800"/>
              <a:buNone/>
            </a:pPr>
            <a:r>
              <a:t/>
            </a:r>
            <a:endParaRPr/>
          </a:p>
          <a:p>
            <a:pPr indent="-179388" lvl="0" marL="179388" rtl="0" algn="l">
              <a:lnSpc>
                <a:spcPct val="90000"/>
              </a:lnSpc>
              <a:spcBef>
                <a:spcPts val="1000"/>
              </a:spcBef>
              <a:spcAft>
                <a:spcPts val="0"/>
              </a:spcAft>
              <a:buClr>
                <a:schemeClr val="dk1"/>
              </a:buClr>
              <a:buSzPts val="2800"/>
              <a:buChar char="•"/>
            </a:pPr>
            <a:r>
              <a:rPr b="1" lang="en-US"/>
              <a:t>Συμμετοχή του κοινού και εκπαίδευση  </a:t>
            </a:r>
            <a:endParaRPr/>
          </a:p>
          <a:p>
            <a:pPr indent="-1586" lvl="0" marL="179388" rtl="0" algn="l">
              <a:lnSpc>
                <a:spcPct val="90000"/>
              </a:lnSpc>
              <a:spcBef>
                <a:spcPts val="1000"/>
              </a:spcBef>
              <a:spcAft>
                <a:spcPts val="0"/>
              </a:spcAft>
              <a:buClr>
                <a:schemeClr val="dk1"/>
              </a:buClr>
              <a:buSzPts val="2800"/>
              <a:buNone/>
            </a:pPr>
            <a:r>
              <a:t/>
            </a:r>
            <a:endParaRPr b="1"/>
          </a:p>
          <a:p>
            <a:pPr indent="-1586" lvl="0" marL="179388" rtl="0" algn="l">
              <a:lnSpc>
                <a:spcPct val="90000"/>
              </a:lnSpc>
              <a:spcBef>
                <a:spcPts val="1000"/>
              </a:spcBef>
              <a:spcAft>
                <a:spcPts val="0"/>
              </a:spcAft>
              <a:buClr>
                <a:schemeClr val="dk1"/>
              </a:buClr>
              <a:buSzPts val="2800"/>
              <a:buNone/>
            </a:pPr>
            <a:r>
              <a:t/>
            </a:r>
            <a:endParaRPr/>
          </a:p>
          <a:p>
            <a:pPr indent="-179388" lvl="0" marL="179388" rtl="0" algn="l">
              <a:lnSpc>
                <a:spcPct val="90000"/>
              </a:lnSpc>
              <a:spcBef>
                <a:spcPts val="1000"/>
              </a:spcBef>
              <a:spcAft>
                <a:spcPts val="0"/>
              </a:spcAft>
              <a:buClr>
                <a:schemeClr val="dk1"/>
              </a:buClr>
              <a:buSzPts val="2800"/>
              <a:buChar char="•"/>
            </a:pPr>
            <a:r>
              <a:rPr b="1" lang="en-US"/>
              <a:t>Παγκόσμια προσβασιμότητα  </a:t>
            </a:r>
            <a:endParaRPr/>
          </a:p>
          <a:p>
            <a:pPr indent="-50800" lvl="0" marL="228600"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p:txBody>
      </p:sp>
      <p:pic>
        <p:nvPicPr>
          <p:cNvPr id="155" name="Google Shape;155;p7"/>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56" name="Google Shape;156;p7"/>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descr="access.png" id="157" name="Google Shape;157;p7"/>
          <p:cNvPicPr preferRelativeResize="0"/>
          <p:nvPr/>
        </p:nvPicPr>
        <p:blipFill rotWithShape="1">
          <a:blip r:embed="rId5">
            <a:alphaModFix/>
          </a:blip>
          <a:srcRect b="0" l="0" r="0" t="0"/>
          <a:stretch/>
        </p:blipFill>
        <p:spPr>
          <a:xfrm>
            <a:off x="5072182" y="2052103"/>
            <a:ext cx="1168078" cy="1135058"/>
          </a:xfrm>
          <a:prstGeom prst="rect">
            <a:avLst/>
          </a:prstGeom>
          <a:noFill/>
          <a:ln>
            <a:noFill/>
          </a:ln>
        </p:spPr>
      </p:pic>
      <p:pic>
        <p:nvPicPr>
          <p:cNvPr descr="education.png" id="158" name="Google Shape;158;p7"/>
          <p:cNvPicPr preferRelativeResize="0"/>
          <p:nvPr/>
        </p:nvPicPr>
        <p:blipFill rotWithShape="1">
          <a:blip r:embed="rId6">
            <a:alphaModFix/>
          </a:blip>
          <a:srcRect b="0" l="0" r="0" t="0"/>
          <a:stretch/>
        </p:blipFill>
        <p:spPr>
          <a:xfrm>
            <a:off x="6971525" y="3390221"/>
            <a:ext cx="1580941" cy="1222146"/>
          </a:xfrm>
          <a:prstGeom prst="rect">
            <a:avLst/>
          </a:prstGeom>
          <a:noFill/>
          <a:ln>
            <a:noFill/>
          </a:ln>
        </p:spPr>
      </p:pic>
      <p:pic>
        <p:nvPicPr>
          <p:cNvPr descr="global.png" id="159" name="Google Shape;159;p7"/>
          <p:cNvPicPr preferRelativeResize="0"/>
          <p:nvPr/>
        </p:nvPicPr>
        <p:blipFill rotWithShape="1">
          <a:blip r:embed="rId7">
            <a:alphaModFix/>
          </a:blip>
          <a:srcRect b="0" l="0" r="0" t="0"/>
          <a:stretch/>
        </p:blipFill>
        <p:spPr>
          <a:xfrm>
            <a:off x="5540633" y="4973109"/>
            <a:ext cx="1110734" cy="143033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8"/>
          <p:cNvSpPr txBox="1"/>
          <p:nvPr>
            <p:ph idx="1" type="body"/>
          </p:nvPr>
        </p:nvSpPr>
        <p:spPr>
          <a:xfrm>
            <a:off x="831908" y="2180743"/>
            <a:ext cx="3932237" cy="3811588"/>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90000"/>
              </a:lnSpc>
              <a:spcBef>
                <a:spcPts val="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ctr">
              <a:lnSpc>
                <a:spcPct val="90000"/>
              </a:lnSpc>
              <a:spcBef>
                <a:spcPts val="1000"/>
              </a:spcBef>
              <a:spcAft>
                <a:spcPts val="0"/>
              </a:spcAft>
              <a:buClr>
                <a:schemeClr val="dk1"/>
              </a:buClr>
              <a:buSzPct val="100000"/>
              <a:buNone/>
            </a:pPr>
            <a:r>
              <a:t/>
            </a:r>
            <a:endParaRPr sz="5200"/>
          </a:p>
          <a:p>
            <a:pPr indent="0" lvl="0" marL="0" rtl="0" algn="ctr">
              <a:lnSpc>
                <a:spcPct val="90000"/>
              </a:lnSpc>
              <a:spcBef>
                <a:spcPts val="1000"/>
              </a:spcBef>
              <a:spcAft>
                <a:spcPts val="0"/>
              </a:spcAft>
              <a:buClr>
                <a:schemeClr val="dk1"/>
              </a:buClr>
              <a:buSzPct val="100000"/>
              <a:buNone/>
            </a:pPr>
            <a:r>
              <a:rPr lang="en-US" sz="5200"/>
              <a:t>Τύποι Ψηφιακού Περιεχομένου</a:t>
            </a:r>
            <a:endParaRPr/>
          </a:p>
          <a:p>
            <a:pPr indent="0" lvl="0" marL="0" rtl="0" algn="ctr">
              <a:lnSpc>
                <a:spcPct val="90000"/>
              </a:lnSpc>
              <a:spcBef>
                <a:spcPts val="1000"/>
              </a:spcBef>
              <a:spcAft>
                <a:spcPts val="0"/>
              </a:spcAft>
              <a:buClr>
                <a:schemeClr val="dk1"/>
              </a:buClr>
              <a:buSzPct val="100000"/>
              <a:buNone/>
            </a:pPr>
            <a:r>
              <a:rPr lang="en-US" sz="5200"/>
              <a:t> </a:t>
            </a:r>
            <a:endParaRPr/>
          </a:p>
          <a:p>
            <a:pPr indent="0" lvl="0" marL="0" rtl="0" algn="ctr">
              <a:lnSpc>
                <a:spcPct val="90000"/>
              </a:lnSpc>
              <a:spcBef>
                <a:spcPts val="1000"/>
              </a:spcBef>
              <a:spcAft>
                <a:spcPts val="0"/>
              </a:spcAft>
              <a:buClr>
                <a:schemeClr val="dk1"/>
              </a:buClr>
              <a:buSzPct val="100000"/>
              <a:buNone/>
            </a:pPr>
            <a:r>
              <a:t/>
            </a:r>
            <a:endParaRPr sz="5200"/>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US"/>
              <a:t> </a:t>
            </a:r>
            <a:endParaRPr/>
          </a:p>
        </p:txBody>
      </p:sp>
      <p:pic>
        <p:nvPicPr>
          <p:cNvPr id="165" name="Google Shape;165;p8"/>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66" name="Google Shape;166;p8"/>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67" name="Google Shape;167;p8"/>
          <p:cNvSpPr/>
          <p:nvPr/>
        </p:nvSpPr>
        <p:spPr>
          <a:xfrm>
            <a:off x="1060667" y="4086537"/>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rgbClr val="2F549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descr="3543932.jpg" id="168" name="Google Shape;168;p8"/>
          <p:cNvPicPr preferRelativeResize="0"/>
          <p:nvPr>
            <p:ph idx="2" type="pic"/>
          </p:nvPr>
        </p:nvPicPr>
        <p:blipFill rotWithShape="1">
          <a:blip r:embed="rId5">
            <a:alphaModFix/>
          </a:blip>
          <a:srcRect b="10518" l="0" r="0" t="10520"/>
          <a:stretch/>
        </p:blipFill>
        <p:spPr>
          <a:xfrm>
            <a:off x="5183188" y="987425"/>
            <a:ext cx="6172200" cy="4873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Τύποι ψηφιακού περιεχομένου για τον τομέα GLAM</a:t>
            </a:r>
            <a:endParaRPr/>
          </a:p>
        </p:txBody>
      </p:sp>
      <p:sp>
        <p:nvSpPr>
          <p:cNvPr id="175" name="Google Shape;175;p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en-US"/>
              <a:t>Ψηφιακά αρχεία, έργα τέχνης και εικόνες</a:t>
            </a:r>
            <a:endParaRPr/>
          </a:p>
          <a:p>
            <a:pPr indent="-228600" lvl="0" marL="228600" rtl="0" algn="l">
              <a:lnSpc>
                <a:spcPct val="90000"/>
              </a:lnSpc>
              <a:spcBef>
                <a:spcPts val="1000"/>
              </a:spcBef>
              <a:spcAft>
                <a:spcPts val="0"/>
              </a:spcAft>
              <a:buClr>
                <a:schemeClr val="dk1"/>
              </a:buClr>
              <a:buSzPts val="2800"/>
              <a:buChar char="•"/>
            </a:pPr>
            <a:r>
              <a:rPr b="1" lang="en-US"/>
              <a:t>Παρουσιάσεις πολυμέσων</a:t>
            </a:r>
            <a:endParaRPr/>
          </a:p>
          <a:p>
            <a:pPr indent="-228600" lvl="0" marL="228600" rtl="0" algn="l">
              <a:lnSpc>
                <a:spcPct val="90000"/>
              </a:lnSpc>
              <a:spcBef>
                <a:spcPts val="1000"/>
              </a:spcBef>
              <a:spcAft>
                <a:spcPts val="0"/>
              </a:spcAft>
              <a:buClr>
                <a:schemeClr val="dk1"/>
              </a:buClr>
              <a:buSzPts val="2800"/>
              <a:buChar char="•"/>
            </a:pPr>
            <a:r>
              <a:rPr b="1" lang="en-US"/>
              <a:t>Ψηφιακές εκθέσεις</a:t>
            </a:r>
            <a:endParaRPr/>
          </a:p>
          <a:p>
            <a:pPr indent="-228600" lvl="0" marL="228600" rtl="0" algn="l">
              <a:lnSpc>
                <a:spcPct val="90000"/>
              </a:lnSpc>
              <a:spcBef>
                <a:spcPts val="1000"/>
              </a:spcBef>
              <a:spcAft>
                <a:spcPts val="0"/>
              </a:spcAft>
              <a:buClr>
                <a:schemeClr val="dk1"/>
              </a:buClr>
              <a:buSzPts val="2800"/>
              <a:buChar char="•"/>
            </a:pPr>
            <a:r>
              <a:rPr b="1" lang="en-US"/>
              <a:t>Ψηφιακή αφήγηση</a:t>
            </a:r>
            <a:endParaRPr/>
          </a:p>
          <a:p>
            <a:pPr indent="-228600" lvl="0" marL="228600" rtl="0" algn="l">
              <a:lnSpc>
                <a:spcPct val="90000"/>
              </a:lnSpc>
              <a:spcBef>
                <a:spcPts val="1000"/>
              </a:spcBef>
              <a:spcAft>
                <a:spcPts val="0"/>
              </a:spcAft>
              <a:buClr>
                <a:schemeClr val="dk1"/>
              </a:buClr>
              <a:buSzPts val="2800"/>
              <a:buChar char="•"/>
            </a:pPr>
            <a:r>
              <a:rPr b="1" lang="en-US"/>
              <a:t>Εκπαιδευτικοί πόροι</a:t>
            </a:r>
            <a:endParaRPr/>
          </a:p>
          <a:p>
            <a:pPr indent="-228600" lvl="0" marL="228600" rtl="0" algn="l">
              <a:lnSpc>
                <a:spcPct val="90000"/>
              </a:lnSpc>
              <a:spcBef>
                <a:spcPts val="1000"/>
              </a:spcBef>
              <a:spcAft>
                <a:spcPts val="0"/>
              </a:spcAft>
              <a:buClr>
                <a:schemeClr val="dk1"/>
              </a:buClr>
              <a:buSzPts val="2800"/>
              <a:buChar char="•"/>
            </a:pPr>
            <a:r>
              <a:rPr b="1" lang="en-US"/>
              <a:t>Περιεχόμενο των μέσων κοινωνικής δικτύωσης</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p:txBody>
      </p:sp>
      <p:pic>
        <p:nvPicPr>
          <p:cNvPr descr="gallery.jpg" id="176" name="Google Shape;176;p9"/>
          <p:cNvPicPr preferRelativeResize="0"/>
          <p:nvPr>
            <p:ph idx="2" type="body"/>
          </p:nvPr>
        </p:nvPicPr>
        <p:blipFill rotWithShape="1">
          <a:blip r:embed="rId3">
            <a:alphaModFix/>
          </a:blip>
          <a:srcRect b="0" l="0" r="0" t="0"/>
          <a:stretch/>
        </p:blipFill>
        <p:spPr>
          <a:xfrm>
            <a:off x="6678705" y="2201602"/>
            <a:ext cx="4392706" cy="2743850"/>
          </a:xfrm>
          <a:prstGeom prst="rect">
            <a:avLst/>
          </a:prstGeom>
          <a:noFill/>
          <a:ln>
            <a:noFill/>
          </a:ln>
        </p:spPr>
      </p:pic>
      <p:pic>
        <p:nvPicPr>
          <p:cNvPr id="177" name="Google Shape;177;p9"/>
          <p:cNvPicPr preferRelativeResize="0"/>
          <p:nvPr/>
        </p:nvPicPr>
        <p:blipFill rotWithShape="1">
          <a:blip r:embed="rId4">
            <a:alphaModFix/>
          </a:blip>
          <a:srcRect b="0" l="0" r="0" t="0"/>
          <a:stretch/>
        </p:blipFill>
        <p:spPr>
          <a:xfrm>
            <a:off x="320512" y="5585931"/>
            <a:ext cx="1182064" cy="1182064"/>
          </a:xfrm>
          <a:prstGeom prst="rect">
            <a:avLst/>
          </a:prstGeom>
          <a:noFill/>
          <a:ln>
            <a:noFill/>
          </a:ln>
        </p:spPr>
      </p:pic>
      <p:pic>
        <p:nvPicPr>
          <p:cNvPr id="178" name="Google Shape;178;p9"/>
          <p:cNvPicPr preferRelativeResize="0"/>
          <p:nvPr/>
        </p:nvPicPr>
        <p:blipFill rotWithShape="1">
          <a:blip r:embed="rId5">
            <a:alphaModFix/>
          </a:blip>
          <a:srcRect b="0" l="0" r="0" t="0"/>
          <a:stretch/>
        </p:blipFill>
        <p:spPr>
          <a:xfrm>
            <a:off x="9498964" y="6062785"/>
            <a:ext cx="2372524" cy="49823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2023-12-01T07:14:57Z</dcterms:created>
  <dc:creator>admin</dc:creator>
</cp:coreProperties>
</file>