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2" roundtripDataSignature="AMtx7mgTMf7KQzjQgbmmHkyvSQOe2nhP6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slide" Target="slides/slide7.xml"/><Relationship Id="rId10" Type="http://schemas.openxmlformats.org/officeDocument/2006/relationships/slide" Target="slides/slide6.xml"/><Relationship Id="rId12" Type="http://customschemas.google.com/relationships/presentationmetadata" Target="metadata"/><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it-IT"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None/>
            </a:pPr>
            <a:r>
              <a:rPr lang="it-IT"/>
              <a:t>L'obiettivo di questa sessione è riassumere e riflettere tutti i capitoli del modulo IT e sicurezza informatica. </a:t>
            </a:r>
            <a:endParaRPr/>
          </a:p>
          <a:p>
            <a:pPr indent="0" lvl="0" marL="0" rtl="0" algn="l">
              <a:spcBef>
                <a:spcPts val="0"/>
              </a:spcBef>
              <a:spcAft>
                <a:spcPts val="0"/>
              </a:spcAft>
              <a:buNone/>
            </a:pPr>
            <a:r>
              <a:t/>
            </a:r>
            <a:endParaRPr/>
          </a:p>
          <a:p>
            <a:pPr indent="0" lvl="0" marL="0" rtl="0" algn="l">
              <a:spcBef>
                <a:spcPts val="0"/>
              </a:spcBef>
              <a:spcAft>
                <a:spcPts val="0"/>
              </a:spcAft>
              <a:buNone/>
            </a:pPr>
            <a:r>
              <a:rPr lang="it-IT"/>
              <a:t>Imparerete a comprendere le sfide della sicurezza informatica nel settore GLAM.</a:t>
            </a:r>
            <a:endParaRPr/>
          </a:p>
          <a:p>
            <a:pPr indent="0" lvl="0" marL="0" rtl="0" algn="l">
              <a:spcBef>
                <a:spcPts val="0"/>
              </a:spcBef>
              <a:spcAft>
                <a:spcPts val="0"/>
              </a:spcAft>
              <a:buNone/>
            </a:pPr>
            <a:r>
              <a:t/>
            </a:r>
            <a:endParaRPr/>
          </a:p>
        </p:txBody>
      </p:sp>
      <p:sp>
        <p:nvSpPr>
          <p:cNvPr id="99" name="Google Shape;99;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9" name="Google Shape;109;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Vi invitiamo a consultare ogni video/documento e a studiarlo. L'obiettivo è quello di farvi capire meglio perché la sicurezza informatica è importante.</a:t>
            </a:r>
            <a:endParaRPr/>
          </a:p>
        </p:txBody>
      </p:sp>
      <p:sp>
        <p:nvSpPr>
          <p:cNvPr id="110" name="Google Shape;110;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200"/>
              <a:buFont typeface="Calibri"/>
              <a:buNone/>
            </a:pPr>
            <a:r>
              <a:rPr lang="it-IT"/>
              <a:t>Vi invitiamo a consultare ogni video/documento e a studiarlo. L'obiettivo è quello di ottenere ulteriori informazioni sulla sicurezza dei clienti e delle informazioni.</a:t>
            </a:r>
            <a:endParaRPr/>
          </a:p>
          <a:p>
            <a:pPr indent="0" lvl="0" marL="0" rtl="0" algn="l">
              <a:spcBef>
                <a:spcPts val="0"/>
              </a:spcBef>
              <a:spcAft>
                <a:spcPts val="0"/>
              </a:spcAft>
              <a:buNone/>
            </a:pPr>
            <a:r>
              <a:t/>
            </a:r>
            <a:endParaRPr/>
          </a:p>
        </p:txBody>
      </p:sp>
      <p:sp>
        <p:nvSpPr>
          <p:cNvPr id="119" name="Google Shape;119;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7" name="Google Shape;127;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Vi invitiamo a visitare ogni video/documento e a studiarlo. L'obiettivo è quello di approfondire i motivi per cui la conoscenza dei social media e delle fake news è importante.</a:t>
            </a:r>
            <a:endParaRPr/>
          </a:p>
          <a:p>
            <a:pPr indent="0" lvl="0" marL="0" rtl="0" algn="l">
              <a:spcBef>
                <a:spcPts val="0"/>
              </a:spcBef>
              <a:spcAft>
                <a:spcPts val="0"/>
              </a:spcAft>
              <a:buNone/>
            </a:pPr>
            <a:r>
              <a:t/>
            </a:r>
            <a:endParaRPr/>
          </a:p>
        </p:txBody>
      </p:sp>
      <p:sp>
        <p:nvSpPr>
          <p:cNvPr id="128" name="Google Shape;128;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6" name="Google Shape;13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it-IT"/>
              <a:t>Vi invitiamo a consultare ogni video/documento e a studiarlo. L'obiettivo è quello di ottenere ulteriori informazioni sulle politiche di sicurezza nel settore GLAM.</a:t>
            </a:r>
            <a:endParaRPr/>
          </a:p>
        </p:txBody>
      </p:sp>
      <p:sp>
        <p:nvSpPr>
          <p:cNvPr id="137" name="Google Shape;137;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1" name="Shape 21"/>
        <p:cNvGrpSpPr/>
        <p:nvPr/>
      </p:nvGrpSpPr>
      <p:grpSpPr>
        <a:xfrm>
          <a:off x="0" y="0"/>
          <a:ext cx="0" cy="0"/>
          <a:chOff x="0" y="0"/>
          <a:chExt cx="0" cy="0"/>
        </a:xfrm>
      </p:grpSpPr>
      <p:sp>
        <p:nvSpPr>
          <p:cNvPr id="22" name="Google Shape;22;p1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4" name="Google Shape;24;p1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 name="Google Shape;25;p1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26" name="Google Shape;26;p1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7" name="Google Shape;27;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0" name="Shape 30"/>
        <p:cNvGrpSpPr/>
        <p:nvPr/>
      </p:nvGrpSpPr>
      <p:grpSpPr>
        <a:xfrm>
          <a:off x="0" y="0"/>
          <a:ext cx="0" cy="0"/>
          <a:chOff x="0" y="0"/>
          <a:chExt cx="0" cy="0"/>
        </a:xfrm>
      </p:grpSpPr>
      <p:sp>
        <p:nvSpPr>
          <p:cNvPr id="31" name="Google Shape;31;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12"/>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2"/>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9" name="Google Shape;39;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13"/>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13"/>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1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7"/>
          <p:cNvSpPr/>
          <p:nvPr>
            <p:ph idx="2" type="pic"/>
          </p:nvPr>
        </p:nvSpPr>
        <p:spPr>
          <a:xfrm>
            <a:off x="5183188" y="987425"/>
            <a:ext cx="6172200" cy="4873625"/>
          </a:xfrm>
          <a:prstGeom prst="rect">
            <a:avLst/>
          </a:prstGeom>
          <a:noFill/>
          <a:ln>
            <a:noFill/>
          </a:ln>
        </p:spPr>
      </p:sp>
      <p:sp>
        <p:nvSpPr>
          <p:cNvPr id="68" name="Google Shape;68;p1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it-IT"/>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staysafeonline.org/online-safety-privacy-basics/how-to-tell-if-your-computer-has-a-virus-what-to-do-about-it/" TargetMode="External"/><Relationship Id="rId4" Type="http://schemas.openxmlformats.org/officeDocument/2006/relationships/hyperlink" Target="https://staysafeonline.org/resources/manage-your-privacy-settings/" TargetMode="External"/><Relationship Id="rId9" Type="http://schemas.openxmlformats.org/officeDocument/2006/relationships/image" Target="../media/image2.jpg"/><Relationship Id="rId5" Type="http://schemas.openxmlformats.org/officeDocument/2006/relationships/hyperlink" Target="https://staysafeonline.org/theft-fraud-cybercrime/phishing/" TargetMode="External"/><Relationship Id="rId6" Type="http://schemas.openxmlformats.org/officeDocument/2006/relationships/hyperlink" Target="https://staysafeonline.org/resources/the-benefits-of-using-a-random-password-generator-for-safer-online-access/" TargetMode="External"/><Relationship Id="rId7" Type="http://schemas.openxmlformats.org/officeDocument/2006/relationships/hyperlink" Target="https://youtu.be/Cx_jscT-Qvo?feature=shared" TargetMode="External"/><Relationship Id="rId8"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jpg"/><Relationship Id="rId4" Type="http://schemas.openxmlformats.org/officeDocument/2006/relationships/image" Target="../media/image1.png"/><Relationship Id="rId10" Type="http://schemas.openxmlformats.org/officeDocument/2006/relationships/image" Target="../media/image7.jpg"/><Relationship Id="rId9" Type="http://schemas.openxmlformats.org/officeDocument/2006/relationships/image" Target="../media/image8.jpg"/><Relationship Id="rId5" Type="http://schemas.openxmlformats.org/officeDocument/2006/relationships/image" Target="../media/image5.jpg"/><Relationship Id="rId6" Type="http://schemas.openxmlformats.org/officeDocument/2006/relationships/image" Target="../media/image6.jpg"/><Relationship Id="rId7" Type="http://schemas.openxmlformats.org/officeDocument/2006/relationships/image" Target="../media/image10.jpg"/><Relationship Id="rId8"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4049754" y="2686449"/>
            <a:ext cx="6454220" cy="526239"/>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br>
              <a:rPr lang="it-IT" sz="3600"/>
            </a:br>
            <a:r>
              <a:rPr b="1" lang="it-IT" sz="3600"/>
              <a:t>Blended learning course</a:t>
            </a:r>
            <a:endParaRPr b="1" sz="3600"/>
          </a:p>
        </p:txBody>
      </p:sp>
      <p:sp>
        <p:nvSpPr>
          <p:cNvPr id="89" name="Google Shape;89;p1"/>
          <p:cNvSpPr txBox="1"/>
          <p:nvPr>
            <p:ph idx="1" type="subTitle"/>
          </p:nvPr>
        </p:nvSpPr>
        <p:spPr>
          <a:xfrm>
            <a:off x="3079803" y="3673350"/>
            <a:ext cx="6454219" cy="1607774"/>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b="1" lang="it-IT"/>
              <a:t>Module IT Security</a:t>
            </a:r>
            <a:endParaRPr b="1"/>
          </a:p>
          <a:p>
            <a:pPr indent="0" lvl="0" marL="0" rtl="0" algn="ctr">
              <a:lnSpc>
                <a:spcPct val="90000"/>
              </a:lnSpc>
              <a:spcBef>
                <a:spcPts val="1000"/>
              </a:spcBef>
              <a:spcAft>
                <a:spcPts val="0"/>
              </a:spcAft>
              <a:buClr>
                <a:schemeClr val="dk1"/>
              </a:buClr>
              <a:buSzPts val="2400"/>
              <a:buNone/>
            </a:pPr>
            <a:r>
              <a:rPr b="1" lang="it-IT"/>
              <a:t>Chapter: Reflexion</a:t>
            </a:r>
            <a:endParaRPr b="1"/>
          </a:p>
          <a:p>
            <a:pPr indent="0" lvl="0" marL="0" rtl="0" algn="ctr">
              <a:lnSpc>
                <a:spcPct val="90000"/>
              </a:lnSpc>
              <a:spcBef>
                <a:spcPts val="1000"/>
              </a:spcBef>
              <a:spcAft>
                <a:spcPts val="0"/>
              </a:spcAft>
              <a:buClr>
                <a:schemeClr val="dk1"/>
              </a:buClr>
              <a:buSzPts val="2400"/>
              <a:buNone/>
            </a:pPr>
            <a:r>
              <a:rPr lang="it-IT"/>
              <a:t>Developed by: brainplus LTD</a:t>
            </a:r>
            <a:endParaRPr/>
          </a:p>
        </p:txBody>
      </p:sp>
      <p:pic>
        <p:nvPicPr>
          <p:cNvPr id="90" name="Google Shape;90;p1"/>
          <p:cNvPicPr preferRelativeResize="0"/>
          <p:nvPr/>
        </p:nvPicPr>
        <p:blipFill rotWithShape="1">
          <a:blip r:embed="rId3">
            <a:alphaModFix/>
          </a:blip>
          <a:srcRect b="0" l="0" r="0" t="0"/>
          <a:stretch/>
        </p:blipFill>
        <p:spPr>
          <a:xfrm>
            <a:off x="9251027" y="6148955"/>
            <a:ext cx="2505895" cy="526238"/>
          </a:xfrm>
          <a:prstGeom prst="rect">
            <a:avLst/>
          </a:prstGeom>
          <a:noFill/>
          <a:ln>
            <a:noFill/>
          </a:ln>
        </p:spPr>
      </p:pic>
      <p:pic>
        <p:nvPicPr>
          <p:cNvPr id="91" name="Google Shape;91;p1"/>
          <p:cNvPicPr preferRelativeResize="0"/>
          <p:nvPr/>
        </p:nvPicPr>
        <p:blipFill rotWithShape="1">
          <a:blip r:embed="rId4">
            <a:alphaModFix/>
          </a:blip>
          <a:srcRect b="0" l="0" r="0" t="0"/>
          <a:stretch/>
        </p:blipFill>
        <p:spPr>
          <a:xfrm>
            <a:off x="698154" y="-39188"/>
            <a:ext cx="2557807" cy="2557807"/>
          </a:xfrm>
          <a:prstGeom prst="rect">
            <a:avLst/>
          </a:prstGeom>
          <a:noFill/>
          <a:ln>
            <a:noFill/>
          </a:ln>
        </p:spPr>
      </p:pic>
      <p:sp>
        <p:nvSpPr>
          <p:cNvPr id="92" name="Google Shape;92;p1"/>
          <p:cNvSpPr txBox="1"/>
          <p:nvPr/>
        </p:nvSpPr>
        <p:spPr>
          <a:xfrm>
            <a:off x="491069" y="6280395"/>
            <a:ext cx="8444971" cy="41549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it-IT" sz="1050" u="none" cap="none" strike="noStrike">
                <a:solidFill>
                  <a:schemeClr val="dk1"/>
                </a:solidFill>
                <a:latin typeface="Calibri"/>
                <a:ea typeface="Calibri"/>
                <a:cs typeface="Calibri"/>
                <a:sym typeface="Calibri"/>
              </a:rPr>
              <a:t>This project has been funded with the support of the European Commission. This publication reflects the views only of the author and the Commission cannot be held responsible for any use which may be made of the information contained therein. Project No: 2022-1-AT01-KA220-ADU-00008513</a:t>
            </a:r>
            <a:endParaRPr/>
          </a:p>
        </p:txBody>
      </p:sp>
      <p:sp>
        <p:nvSpPr>
          <p:cNvPr id="93" name="Google Shape;93;p1"/>
          <p:cNvSpPr/>
          <p:nvPr/>
        </p:nvSpPr>
        <p:spPr>
          <a:xfrm rot="5400000">
            <a:off x="-114992" y="3041120"/>
            <a:ext cx="3485945" cy="3255962"/>
          </a:xfrm>
          <a:prstGeom prst="triangle">
            <a:avLst>
              <a:gd fmla="val 50000" name="adj"/>
            </a:avLst>
          </a:prstGeom>
          <a:gradFill>
            <a:gsLst>
              <a:gs pos="0">
                <a:srgbClr val="50608A"/>
              </a:gs>
              <a:gs pos="50000">
                <a:srgbClr val="748BC8"/>
              </a:gs>
              <a:gs pos="100000">
                <a:srgbClr val="8BA7F0"/>
              </a:gs>
            </a:gsLst>
            <a:lin ang="135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 name="Google Shape;94;p1"/>
          <p:cNvSpPr/>
          <p:nvPr/>
        </p:nvSpPr>
        <p:spPr>
          <a:xfrm rot="5400000">
            <a:off x="-114993" y="1801018"/>
            <a:ext cx="3485945" cy="3255962"/>
          </a:xfrm>
          <a:prstGeom prst="triangle">
            <a:avLst>
              <a:gd fmla="val 50000" name="adj"/>
            </a:avLst>
          </a:prstGeom>
          <a:gradFill>
            <a:gsLst>
              <a:gs pos="0">
                <a:srgbClr val="91735F"/>
              </a:gs>
              <a:gs pos="50000">
                <a:srgbClr val="D2A78A"/>
              </a:gs>
              <a:gs pos="100000">
                <a:srgbClr val="FCC8A6"/>
              </a:gs>
            </a:gsLst>
            <a:path path="circle">
              <a:fillToRect l="100%" t="100%"/>
            </a:path>
            <a:tileRect b="-100%" r="-10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 name="Google Shape;95;p1"/>
          <p:cNvSpPr/>
          <p:nvPr/>
        </p:nvSpPr>
        <p:spPr>
          <a:xfrm>
            <a:off x="3832264" y="716530"/>
            <a:ext cx="7017988" cy="193899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lang="it-IT" sz="4000" cap="none">
                <a:solidFill>
                  <a:schemeClr val="accent1"/>
                </a:solidFill>
                <a:latin typeface="Calibri"/>
                <a:ea typeface="Calibri"/>
                <a:cs typeface="Calibri"/>
                <a:sym typeface="Calibri"/>
              </a:rPr>
              <a:t>Promoting Inclusive Employment in the GLAM Sector through Open Innovation</a:t>
            </a:r>
            <a:endParaRPr b="0" sz="4000" cap="none">
              <a:solidFill>
                <a:schemeClr val="accen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
          <p:cNvSpPr txBox="1"/>
          <p:nvPr>
            <p:ph idx="1" type="body"/>
          </p:nvPr>
        </p:nvSpPr>
        <p:spPr>
          <a:xfrm>
            <a:off x="839787" y="668337"/>
            <a:ext cx="5157787" cy="585428"/>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accent1"/>
              </a:buClr>
              <a:buSzPts val="2800"/>
              <a:buNone/>
            </a:pPr>
            <a:r>
              <a:rPr b="0" lang="it-IT" sz="2800">
                <a:solidFill>
                  <a:schemeClr val="accent1"/>
                </a:solidFill>
              </a:rPr>
              <a:t>Scopo della sessione:</a:t>
            </a:r>
            <a:endParaRPr sz="2800"/>
          </a:p>
        </p:txBody>
      </p:sp>
      <p:sp>
        <p:nvSpPr>
          <p:cNvPr id="102" name="Google Shape;102;p2"/>
          <p:cNvSpPr txBox="1"/>
          <p:nvPr>
            <p:ph idx="2" type="body"/>
          </p:nvPr>
        </p:nvSpPr>
        <p:spPr>
          <a:xfrm>
            <a:off x="706488" y="1343843"/>
            <a:ext cx="5157787" cy="4851057"/>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it-IT"/>
              <a:t>L'obiettivo di questa sessione è riassumere e riflettere tutti i capitoli del modulo IT e sicurezza informatica. </a:t>
            </a:r>
            <a:endParaRPr/>
          </a:p>
          <a:p>
            <a:pPr indent="-50800" lvl="0" marL="228600" rtl="0" algn="l">
              <a:lnSpc>
                <a:spcPct val="90000"/>
              </a:lnSpc>
              <a:spcBef>
                <a:spcPts val="1000"/>
              </a:spcBef>
              <a:spcAft>
                <a:spcPts val="0"/>
              </a:spcAft>
              <a:buClr>
                <a:schemeClr val="dk1"/>
              </a:buClr>
              <a:buSzPts val="2800"/>
              <a:buNone/>
            </a:pPr>
            <a:r>
              <a:t/>
            </a:r>
            <a:endParaRPr/>
          </a:p>
        </p:txBody>
      </p:sp>
      <p:sp>
        <p:nvSpPr>
          <p:cNvPr id="103" name="Google Shape;103;p2"/>
          <p:cNvSpPr txBox="1"/>
          <p:nvPr>
            <p:ph idx="4" type="body"/>
          </p:nvPr>
        </p:nvSpPr>
        <p:spPr>
          <a:xfrm>
            <a:off x="6172200" y="1338606"/>
            <a:ext cx="5183188" cy="4851057"/>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it-IT"/>
              <a:t>Comprensione delle sfide in tema di sicurezza informatica nel settore GLAM</a:t>
            </a:r>
            <a:endParaRPr/>
          </a:p>
        </p:txBody>
      </p:sp>
      <p:pic>
        <p:nvPicPr>
          <p:cNvPr id="104" name="Google Shape;104;p2"/>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05" name="Google Shape;105;p2"/>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
        <p:nvSpPr>
          <p:cNvPr id="106" name="Google Shape;106;p2"/>
          <p:cNvSpPr txBox="1"/>
          <p:nvPr/>
        </p:nvSpPr>
        <p:spPr>
          <a:xfrm>
            <a:off x="6172200" y="668337"/>
            <a:ext cx="5157787" cy="585428"/>
          </a:xfrm>
          <a:prstGeom prst="rect">
            <a:avLst/>
          </a:prstGeom>
          <a:noFill/>
          <a:ln>
            <a:noFill/>
          </a:ln>
        </p:spPr>
        <p:txBody>
          <a:bodyPr anchorCtr="0" anchor="b" bIns="45700" lIns="91425" spcFirstLastPara="1" rIns="91425" wrap="square" tIns="45700">
            <a:normAutofit/>
          </a:bodyPr>
          <a:lstStyle/>
          <a:p>
            <a:pPr indent="0" lvl="0" marL="0" marR="0" rtl="0" algn="l">
              <a:lnSpc>
                <a:spcPct val="90000"/>
              </a:lnSpc>
              <a:spcBef>
                <a:spcPts val="0"/>
              </a:spcBef>
              <a:spcAft>
                <a:spcPts val="0"/>
              </a:spcAft>
              <a:buClr>
                <a:schemeClr val="accent1"/>
              </a:buClr>
              <a:buSzPts val="2800"/>
              <a:buFont typeface="Arial"/>
              <a:buNone/>
            </a:pPr>
            <a:r>
              <a:rPr b="0" lang="it-IT" sz="2800">
                <a:solidFill>
                  <a:schemeClr val="accent1"/>
                </a:solidFill>
                <a:latin typeface="Calibri"/>
                <a:ea typeface="Calibri"/>
                <a:cs typeface="Calibri"/>
                <a:sym typeface="Calibri"/>
              </a:rPr>
              <a:t>Obiettivi formativi</a:t>
            </a:r>
            <a:endParaRPr b="1" sz="2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it-IT" sz="4400">
                <a:latin typeface="Calibri"/>
                <a:ea typeface="Calibri"/>
                <a:cs typeface="Calibri"/>
                <a:sym typeface="Calibri"/>
              </a:rPr>
              <a:t>Perché la sicurezza informatica</a:t>
            </a:r>
            <a:endParaRPr/>
          </a:p>
        </p:txBody>
      </p:sp>
      <p:sp>
        <p:nvSpPr>
          <p:cNvPr id="113" name="Google Shape;113;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107000"/>
              </a:lnSpc>
              <a:spcBef>
                <a:spcPts val="0"/>
              </a:spcBef>
              <a:spcAft>
                <a:spcPts val="0"/>
              </a:spcAft>
              <a:buClr>
                <a:schemeClr val="dk1"/>
              </a:buClr>
              <a:buSzPct val="100000"/>
              <a:buNone/>
            </a:pPr>
            <a:r>
              <a:rPr lang="it-IT" sz="1800"/>
              <a:t>Sicurezza informatica in 7 minuti | Cos'è la sicurezza informatica: come funziona? | Sicurezza informatica</a:t>
            </a:r>
            <a:endParaRPr/>
          </a:p>
          <a:p>
            <a:pPr indent="0" lvl="0" marL="0" rtl="0" algn="l">
              <a:lnSpc>
                <a:spcPct val="107000"/>
              </a:lnSpc>
              <a:spcBef>
                <a:spcPts val="1800"/>
              </a:spcBef>
              <a:spcAft>
                <a:spcPts val="0"/>
              </a:spcAft>
              <a:buClr>
                <a:schemeClr val="dk1"/>
              </a:buClr>
              <a:buSzPct val="100000"/>
              <a:buNone/>
            </a:pPr>
            <a:r>
              <a:rPr lang="it-IT" sz="1800"/>
              <a:t>https://youtu.be/inWWhr5tnEA?feature=shared</a:t>
            </a:r>
            <a:endParaRPr sz="1800"/>
          </a:p>
          <a:p>
            <a:pPr indent="0" lvl="0" marL="0" rtl="0" algn="l">
              <a:lnSpc>
                <a:spcPct val="107000"/>
              </a:lnSpc>
              <a:spcBef>
                <a:spcPts val="1800"/>
              </a:spcBef>
              <a:spcAft>
                <a:spcPts val="0"/>
              </a:spcAft>
              <a:buClr>
                <a:schemeClr val="dk1"/>
              </a:buClr>
              <a:buSzPct val="100000"/>
              <a:buNone/>
            </a:pPr>
            <a:r>
              <a:rPr lang="it-IT" sz="1800"/>
              <a:t>Siate cyber intelligenti: Una guida per aiutarvi a fare la vostra parte</a:t>
            </a:r>
            <a:endParaRPr/>
          </a:p>
          <a:p>
            <a:pPr indent="0" lvl="0" marL="0" rtl="0" algn="l">
              <a:lnSpc>
                <a:spcPct val="107000"/>
              </a:lnSpc>
              <a:spcBef>
                <a:spcPts val="1800"/>
              </a:spcBef>
              <a:spcAft>
                <a:spcPts val="0"/>
              </a:spcAft>
              <a:buClr>
                <a:schemeClr val="dk1"/>
              </a:buClr>
              <a:buSzPct val="100000"/>
              <a:buNone/>
            </a:pPr>
            <a:r>
              <a:rPr lang="it-IT" sz="1800"/>
              <a:t>https://staysafeonline.org/online-safety-privacy-basics/be-cyber-smart-a-guide-to-help-you-do-your-part/</a:t>
            </a:r>
            <a:endParaRPr/>
          </a:p>
          <a:p>
            <a:pPr indent="0" lvl="0" marL="0" rtl="0" algn="l">
              <a:lnSpc>
                <a:spcPct val="107000"/>
              </a:lnSpc>
              <a:spcBef>
                <a:spcPts val="1800"/>
              </a:spcBef>
              <a:spcAft>
                <a:spcPts val="0"/>
              </a:spcAft>
              <a:buClr>
                <a:schemeClr val="dk1"/>
              </a:buClr>
              <a:buSzPct val="100000"/>
              <a:buNone/>
            </a:pPr>
            <a:r>
              <a:rPr lang="it-IT" sz="1800"/>
              <a:t>La sicurezza informatica spiegata: Una guida semplice</a:t>
            </a:r>
            <a:endParaRPr/>
          </a:p>
          <a:p>
            <a:pPr indent="0" lvl="0" marL="0" rtl="0" algn="l">
              <a:lnSpc>
                <a:spcPct val="107000"/>
              </a:lnSpc>
              <a:spcBef>
                <a:spcPts val="1800"/>
              </a:spcBef>
              <a:spcAft>
                <a:spcPts val="0"/>
              </a:spcAft>
              <a:buClr>
                <a:schemeClr val="dk1"/>
              </a:buClr>
              <a:buSzPct val="100000"/>
              <a:buNone/>
            </a:pPr>
            <a:r>
              <a:rPr lang="it-IT" sz="1800"/>
              <a:t>https://safetyculture.com/topics/cyber-security/</a:t>
            </a:r>
            <a:endParaRPr/>
          </a:p>
          <a:p>
            <a:pPr indent="0" lvl="0" marL="0" rtl="0" algn="l">
              <a:lnSpc>
                <a:spcPct val="107000"/>
              </a:lnSpc>
              <a:spcBef>
                <a:spcPts val="1800"/>
              </a:spcBef>
              <a:spcAft>
                <a:spcPts val="0"/>
              </a:spcAft>
              <a:buClr>
                <a:schemeClr val="dk1"/>
              </a:buClr>
              <a:buSzPct val="100000"/>
              <a:buNone/>
            </a:pPr>
            <a:r>
              <a:rPr lang="it-IT" sz="1800"/>
              <a:t>Sicurezza informatica (Mantenere la sicurezza delle informazioni e dei dati personali)</a:t>
            </a:r>
            <a:endParaRPr/>
          </a:p>
          <a:p>
            <a:pPr indent="0" lvl="0" marL="0" rtl="0" algn="l">
              <a:lnSpc>
                <a:spcPct val="107000"/>
              </a:lnSpc>
              <a:spcBef>
                <a:spcPts val="1800"/>
              </a:spcBef>
              <a:spcAft>
                <a:spcPts val="0"/>
              </a:spcAft>
              <a:buClr>
                <a:schemeClr val="dk1"/>
              </a:buClr>
              <a:buSzPct val="100000"/>
              <a:buNone/>
            </a:pPr>
            <a:r>
              <a:rPr lang="it-IT" sz="1800"/>
              <a:t>https://youtu.be/eUxUUarTRW4?feature=shared</a:t>
            </a:r>
            <a:endParaRPr sz="1800"/>
          </a:p>
          <a:p>
            <a:pPr indent="0" lvl="0" marL="0" rtl="0" algn="l">
              <a:lnSpc>
                <a:spcPct val="107000"/>
              </a:lnSpc>
              <a:spcBef>
                <a:spcPts val="1800"/>
              </a:spcBef>
              <a:spcAft>
                <a:spcPts val="0"/>
              </a:spcAft>
              <a:buClr>
                <a:schemeClr val="dk1"/>
              </a:buClr>
              <a:buSzPct val="100000"/>
              <a:buNone/>
            </a:pPr>
            <a:r>
              <a:rPr lang="it-IT" sz="1800"/>
              <a:t>Introduzione alla sicurezza informatica | GoldPhish</a:t>
            </a:r>
            <a:endParaRPr sz="1800"/>
          </a:p>
          <a:p>
            <a:pPr indent="0" lvl="0" marL="0" rtl="0" algn="l">
              <a:lnSpc>
                <a:spcPct val="107000"/>
              </a:lnSpc>
              <a:spcBef>
                <a:spcPts val="1800"/>
              </a:spcBef>
              <a:spcAft>
                <a:spcPts val="0"/>
              </a:spcAft>
              <a:buClr>
                <a:schemeClr val="dk1"/>
              </a:buClr>
              <a:buSzPct val="100000"/>
              <a:buNone/>
            </a:pPr>
            <a:r>
              <a:rPr lang="it-IT" sz="1800"/>
              <a:t>https://youtu.be/GVDuArr8Y8k?feature=shared</a:t>
            </a:r>
            <a:endParaRPr sz="1800"/>
          </a:p>
          <a:p>
            <a:pPr indent="-77470" lvl="0" marL="228600" rtl="0" algn="l">
              <a:lnSpc>
                <a:spcPct val="90000"/>
              </a:lnSpc>
              <a:spcBef>
                <a:spcPts val="1800"/>
              </a:spcBef>
              <a:spcAft>
                <a:spcPts val="0"/>
              </a:spcAft>
              <a:buClr>
                <a:schemeClr val="dk1"/>
              </a:buClr>
              <a:buSzPct val="100000"/>
              <a:buNone/>
            </a:pPr>
            <a:r>
              <a:t/>
            </a:r>
            <a:endParaRPr/>
          </a:p>
        </p:txBody>
      </p:sp>
      <p:pic>
        <p:nvPicPr>
          <p:cNvPr id="114" name="Google Shape;114;p3"/>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15" name="Google Shape;115;p3"/>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it-IT">
                <a:latin typeface="Calibri"/>
                <a:ea typeface="Calibri"/>
                <a:cs typeface="Calibri"/>
                <a:sym typeface="Calibri"/>
              </a:rPr>
              <a:t>Client and information security </a:t>
            </a:r>
            <a:br>
              <a:rPr lang="it-IT" sz="1800">
                <a:latin typeface="Calibri"/>
                <a:ea typeface="Calibri"/>
                <a:cs typeface="Calibri"/>
                <a:sym typeface="Calibri"/>
              </a:rPr>
            </a:br>
            <a:endParaRPr/>
          </a:p>
        </p:txBody>
      </p:sp>
      <p:sp>
        <p:nvSpPr>
          <p:cNvPr id="122" name="Google Shape;122;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107000"/>
              </a:lnSpc>
              <a:spcBef>
                <a:spcPts val="0"/>
              </a:spcBef>
              <a:spcAft>
                <a:spcPts val="0"/>
              </a:spcAft>
              <a:buClr>
                <a:schemeClr val="dk1"/>
              </a:buClr>
              <a:buSzPct val="100000"/>
              <a:buNone/>
            </a:pPr>
            <a:r>
              <a:rPr lang="it-IT" sz="1800">
                <a:latin typeface="Calibri"/>
                <a:ea typeface="Calibri"/>
                <a:cs typeface="Calibri"/>
                <a:sym typeface="Calibri"/>
              </a:rPr>
              <a:t>How to tell if  your computer has a virus and what to do about It</a:t>
            </a:r>
            <a:endParaRPr sz="1800">
              <a:latin typeface="Calibri"/>
              <a:ea typeface="Calibri"/>
              <a:cs typeface="Calibri"/>
              <a:sym typeface="Calibri"/>
            </a:endParaRPr>
          </a:p>
          <a:p>
            <a:pPr indent="-228600" lvl="0" marL="228600" rtl="0" algn="l">
              <a:lnSpc>
                <a:spcPct val="107000"/>
              </a:lnSpc>
              <a:spcBef>
                <a:spcPts val="1800"/>
              </a:spcBef>
              <a:spcAft>
                <a:spcPts val="0"/>
              </a:spcAft>
              <a:buClr>
                <a:srgbClr val="0563C1"/>
              </a:buClr>
              <a:buSzPct val="100000"/>
              <a:buChar char="•"/>
            </a:pPr>
            <a:r>
              <a:rPr lang="it-IT" sz="1800" u="sng">
                <a:solidFill>
                  <a:srgbClr val="0563C1"/>
                </a:solidFill>
                <a:latin typeface="Calibri"/>
                <a:ea typeface="Calibri"/>
                <a:cs typeface="Calibri"/>
                <a:sym typeface="Calibri"/>
                <a:hlinkClick r:id="rId3">
                  <a:extLst>
                    <a:ext uri="{A12FA001-AC4F-418D-AE19-62706E023703}">
                      <ahyp:hlinkClr val="tx"/>
                    </a:ext>
                  </a:extLst>
                </a:hlinkClick>
              </a:rPr>
              <a:t>https://staysafeonline.org/online-safety-privacy-basics/how-to-tell-if-your-computer-has-a-virus-what-to-do-about-it/</a:t>
            </a:r>
            <a:endParaRPr sz="1800">
              <a:latin typeface="Calibri"/>
              <a:ea typeface="Calibri"/>
              <a:cs typeface="Calibri"/>
              <a:sym typeface="Calibri"/>
            </a:endParaRPr>
          </a:p>
          <a:p>
            <a:pPr indent="0" lvl="0" marL="0" rtl="0" algn="l">
              <a:lnSpc>
                <a:spcPct val="107000"/>
              </a:lnSpc>
              <a:spcBef>
                <a:spcPts val="1800"/>
              </a:spcBef>
              <a:spcAft>
                <a:spcPts val="0"/>
              </a:spcAft>
              <a:buClr>
                <a:schemeClr val="dk1"/>
              </a:buClr>
              <a:buSzPct val="100000"/>
              <a:buNone/>
            </a:pPr>
            <a:r>
              <a:rPr lang="it-IT" sz="1800">
                <a:latin typeface="Calibri"/>
                <a:ea typeface="Calibri"/>
                <a:cs typeface="Calibri"/>
                <a:sym typeface="Calibri"/>
              </a:rPr>
              <a:t>Manage your privacy settings</a:t>
            </a:r>
            <a:endParaRPr sz="1800">
              <a:latin typeface="Calibri"/>
              <a:ea typeface="Calibri"/>
              <a:cs typeface="Calibri"/>
              <a:sym typeface="Calibri"/>
            </a:endParaRPr>
          </a:p>
          <a:p>
            <a:pPr indent="-228600" lvl="0" marL="228600" rtl="0" algn="l">
              <a:lnSpc>
                <a:spcPct val="107000"/>
              </a:lnSpc>
              <a:spcBef>
                <a:spcPts val="1800"/>
              </a:spcBef>
              <a:spcAft>
                <a:spcPts val="0"/>
              </a:spcAft>
              <a:buClr>
                <a:srgbClr val="0563C1"/>
              </a:buClr>
              <a:buSzPct val="100000"/>
              <a:buChar char="•"/>
            </a:pPr>
            <a:r>
              <a:rPr lang="it-IT" sz="1800" u="sng">
                <a:solidFill>
                  <a:srgbClr val="0563C1"/>
                </a:solidFill>
                <a:latin typeface="Calibri"/>
                <a:ea typeface="Calibri"/>
                <a:cs typeface="Calibri"/>
                <a:sym typeface="Calibri"/>
                <a:hlinkClick r:id="rId4">
                  <a:extLst>
                    <a:ext uri="{A12FA001-AC4F-418D-AE19-62706E023703}">
                      <ahyp:hlinkClr val="tx"/>
                    </a:ext>
                  </a:extLst>
                </a:hlinkClick>
              </a:rPr>
              <a:t>https://staysafeonline.org/resources/manage-your-privacy-settings/</a:t>
            </a:r>
            <a:r>
              <a:rPr lang="it-IT" sz="1800">
                <a:latin typeface="Calibri"/>
                <a:ea typeface="Calibri"/>
                <a:cs typeface="Calibri"/>
                <a:sym typeface="Calibri"/>
              </a:rPr>
              <a:t> </a:t>
            </a:r>
            <a:endParaRPr sz="1800">
              <a:latin typeface="Calibri"/>
              <a:ea typeface="Calibri"/>
              <a:cs typeface="Calibri"/>
              <a:sym typeface="Calibri"/>
            </a:endParaRPr>
          </a:p>
          <a:p>
            <a:pPr indent="0" lvl="0" marL="0" rtl="0" algn="l">
              <a:lnSpc>
                <a:spcPct val="107000"/>
              </a:lnSpc>
              <a:spcBef>
                <a:spcPts val="1800"/>
              </a:spcBef>
              <a:spcAft>
                <a:spcPts val="0"/>
              </a:spcAft>
              <a:buClr>
                <a:schemeClr val="dk1"/>
              </a:buClr>
              <a:buSzPct val="100000"/>
              <a:buNone/>
            </a:pPr>
            <a:r>
              <a:rPr lang="it-IT" sz="1800">
                <a:latin typeface="Calibri"/>
                <a:ea typeface="Calibri"/>
                <a:cs typeface="Calibri"/>
                <a:sym typeface="Calibri"/>
              </a:rPr>
              <a:t>Phishing</a:t>
            </a:r>
            <a:endParaRPr sz="1800">
              <a:latin typeface="Calibri"/>
              <a:ea typeface="Calibri"/>
              <a:cs typeface="Calibri"/>
              <a:sym typeface="Calibri"/>
            </a:endParaRPr>
          </a:p>
          <a:p>
            <a:pPr indent="-228600" lvl="0" marL="228600" rtl="0" algn="l">
              <a:lnSpc>
                <a:spcPct val="107000"/>
              </a:lnSpc>
              <a:spcBef>
                <a:spcPts val="1800"/>
              </a:spcBef>
              <a:spcAft>
                <a:spcPts val="0"/>
              </a:spcAft>
              <a:buClr>
                <a:srgbClr val="0563C1"/>
              </a:buClr>
              <a:buSzPct val="100000"/>
              <a:buChar char="•"/>
            </a:pPr>
            <a:r>
              <a:rPr lang="it-IT" sz="1800" u="sng">
                <a:solidFill>
                  <a:srgbClr val="0563C1"/>
                </a:solidFill>
                <a:latin typeface="Calibri"/>
                <a:ea typeface="Calibri"/>
                <a:cs typeface="Calibri"/>
                <a:sym typeface="Calibri"/>
                <a:hlinkClick r:id="rId5">
                  <a:extLst>
                    <a:ext uri="{A12FA001-AC4F-418D-AE19-62706E023703}">
                      <ahyp:hlinkClr val="tx"/>
                    </a:ext>
                  </a:extLst>
                </a:hlinkClick>
              </a:rPr>
              <a:t>https://staysafeonline.org/theft-fraud-cybercrime/phishing/</a:t>
            </a:r>
            <a:endParaRPr sz="1800">
              <a:latin typeface="Calibri"/>
              <a:ea typeface="Calibri"/>
              <a:cs typeface="Calibri"/>
              <a:sym typeface="Calibri"/>
            </a:endParaRPr>
          </a:p>
          <a:p>
            <a:pPr indent="0" lvl="0" marL="0" rtl="0" algn="l">
              <a:lnSpc>
                <a:spcPct val="107000"/>
              </a:lnSpc>
              <a:spcBef>
                <a:spcPts val="1800"/>
              </a:spcBef>
              <a:spcAft>
                <a:spcPts val="0"/>
              </a:spcAft>
              <a:buClr>
                <a:schemeClr val="dk1"/>
              </a:buClr>
              <a:buSzPct val="100000"/>
              <a:buNone/>
            </a:pPr>
            <a:r>
              <a:rPr lang="it-IT" sz="1800">
                <a:latin typeface="Calibri"/>
                <a:ea typeface="Calibri"/>
                <a:cs typeface="Calibri"/>
                <a:sym typeface="Calibri"/>
              </a:rPr>
              <a:t>The benefits of using a random password generator for safer online access</a:t>
            </a:r>
            <a:endParaRPr sz="1800">
              <a:latin typeface="Calibri"/>
              <a:ea typeface="Calibri"/>
              <a:cs typeface="Calibri"/>
              <a:sym typeface="Calibri"/>
            </a:endParaRPr>
          </a:p>
          <a:p>
            <a:pPr indent="-228600" lvl="0" marL="228600" rtl="0" algn="l">
              <a:lnSpc>
                <a:spcPct val="107000"/>
              </a:lnSpc>
              <a:spcBef>
                <a:spcPts val="1800"/>
              </a:spcBef>
              <a:spcAft>
                <a:spcPts val="0"/>
              </a:spcAft>
              <a:buClr>
                <a:srgbClr val="0563C1"/>
              </a:buClr>
              <a:buSzPct val="100000"/>
              <a:buChar char="•"/>
            </a:pPr>
            <a:r>
              <a:rPr lang="it-IT" sz="1800" u="sng">
                <a:solidFill>
                  <a:srgbClr val="0563C1"/>
                </a:solidFill>
                <a:latin typeface="Calibri"/>
                <a:ea typeface="Calibri"/>
                <a:cs typeface="Calibri"/>
                <a:sym typeface="Calibri"/>
                <a:hlinkClick r:id="rId6">
                  <a:extLst>
                    <a:ext uri="{A12FA001-AC4F-418D-AE19-62706E023703}">
                      <ahyp:hlinkClr val="tx"/>
                    </a:ext>
                  </a:extLst>
                </a:hlinkClick>
              </a:rPr>
              <a:t>https://staysafeonline.org/resources/the-benefits-of-using-a-random-password-generator-for-safer-online-access/</a:t>
            </a:r>
            <a:endParaRPr sz="1800">
              <a:latin typeface="Calibri"/>
              <a:ea typeface="Calibri"/>
              <a:cs typeface="Calibri"/>
              <a:sym typeface="Calibri"/>
            </a:endParaRPr>
          </a:p>
          <a:p>
            <a:pPr indent="0" lvl="0" marL="0" rtl="0" algn="l">
              <a:lnSpc>
                <a:spcPct val="107000"/>
              </a:lnSpc>
              <a:spcBef>
                <a:spcPts val="1800"/>
              </a:spcBef>
              <a:spcAft>
                <a:spcPts val="0"/>
              </a:spcAft>
              <a:buClr>
                <a:schemeClr val="dk1"/>
              </a:buClr>
              <a:buSzPct val="100000"/>
              <a:buNone/>
            </a:pPr>
            <a:r>
              <a:rPr lang="it-IT" sz="1800">
                <a:latin typeface="Calibri"/>
                <a:ea typeface="Calibri"/>
                <a:cs typeface="Calibri"/>
                <a:sym typeface="Calibri"/>
              </a:rPr>
              <a:t>What is social engineering?</a:t>
            </a:r>
            <a:endParaRPr sz="1800">
              <a:latin typeface="Calibri"/>
              <a:ea typeface="Calibri"/>
              <a:cs typeface="Calibri"/>
              <a:sym typeface="Calibri"/>
            </a:endParaRPr>
          </a:p>
          <a:p>
            <a:pPr indent="-228600" lvl="0" marL="228600" rtl="0" algn="l">
              <a:lnSpc>
                <a:spcPct val="107000"/>
              </a:lnSpc>
              <a:spcBef>
                <a:spcPts val="1800"/>
              </a:spcBef>
              <a:spcAft>
                <a:spcPts val="0"/>
              </a:spcAft>
              <a:buClr>
                <a:srgbClr val="0563C1"/>
              </a:buClr>
              <a:buSzPct val="100000"/>
              <a:buChar char="•"/>
            </a:pPr>
            <a:r>
              <a:rPr lang="it-IT" sz="1800" u="sng">
                <a:solidFill>
                  <a:srgbClr val="0563C1"/>
                </a:solidFill>
                <a:latin typeface="Calibri"/>
                <a:ea typeface="Calibri"/>
                <a:cs typeface="Calibri"/>
                <a:sym typeface="Calibri"/>
                <a:hlinkClick r:id="rId7">
                  <a:extLst>
                    <a:ext uri="{A12FA001-AC4F-418D-AE19-62706E023703}">
                      <ahyp:hlinkClr val="tx"/>
                    </a:ext>
                  </a:extLst>
                </a:hlinkClick>
              </a:rPr>
              <a:t>https://youtu.be/Cx_jscT-Qvo?feature=shared</a:t>
            </a:r>
            <a:endParaRPr sz="1800">
              <a:latin typeface="Calibri"/>
              <a:ea typeface="Calibri"/>
              <a:cs typeface="Calibri"/>
              <a:sym typeface="Calibri"/>
            </a:endParaRPr>
          </a:p>
          <a:p>
            <a:pPr indent="-77470" lvl="0" marL="228600" rtl="0" algn="l">
              <a:lnSpc>
                <a:spcPct val="90000"/>
              </a:lnSpc>
              <a:spcBef>
                <a:spcPts val="1800"/>
              </a:spcBef>
              <a:spcAft>
                <a:spcPts val="0"/>
              </a:spcAft>
              <a:buClr>
                <a:schemeClr val="dk1"/>
              </a:buClr>
              <a:buSzPct val="100000"/>
              <a:buNone/>
            </a:pPr>
            <a:r>
              <a:t/>
            </a:r>
            <a:endParaRPr/>
          </a:p>
        </p:txBody>
      </p:sp>
      <p:pic>
        <p:nvPicPr>
          <p:cNvPr id="123" name="Google Shape;123;p4"/>
          <p:cNvPicPr preferRelativeResize="0"/>
          <p:nvPr/>
        </p:nvPicPr>
        <p:blipFill rotWithShape="1">
          <a:blip r:embed="rId8">
            <a:alphaModFix/>
          </a:blip>
          <a:srcRect b="0" l="0" r="0" t="0"/>
          <a:stretch/>
        </p:blipFill>
        <p:spPr>
          <a:xfrm>
            <a:off x="320512" y="5585931"/>
            <a:ext cx="1182064" cy="1182064"/>
          </a:xfrm>
          <a:prstGeom prst="rect">
            <a:avLst/>
          </a:prstGeom>
          <a:noFill/>
          <a:ln>
            <a:noFill/>
          </a:ln>
        </p:spPr>
      </p:pic>
      <p:pic>
        <p:nvPicPr>
          <p:cNvPr id="124" name="Google Shape;124;p4"/>
          <p:cNvPicPr preferRelativeResize="0"/>
          <p:nvPr/>
        </p:nvPicPr>
        <p:blipFill rotWithShape="1">
          <a:blip r:embed="rId9">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5"/>
          <p:cNvSpPr txBox="1"/>
          <p:nvPr>
            <p:ph type="title"/>
          </p:nvPr>
        </p:nvSpPr>
        <p:spPr>
          <a:xfrm>
            <a:off x="838200" y="365125"/>
            <a:ext cx="10515600" cy="1357539"/>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it-IT">
                <a:latin typeface="Calibri"/>
                <a:ea typeface="Calibri"/>
                <a:cs typeface="Calibri"/>
                <a:sym typeface="Calibri"/>
              </a:rPr>
              <a:t>Social media e fake news</a:t>
            </a:r>
            <a:endParaRPr/>
          </a:p>
        </p:txBody>
      </p:sp>
      <p:sp>
        <p:nvSpPr>
          <p:cNvPr id="131" name="Google Shape;131;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107000"/>
              </a:lnSpc>
              <a:spcBef>
                <a:spcPts val="0"/>
              </a:spcBef>
              <a:spcAft>
                <a:spcPts val="0"/>
              </a:spcAft>
              <a:buClr>
                <a:schemeClr val="dk1"/>
              </a:buClr>
              <a:buSzPct val="100000"/>
              <a:buNone/>
            </a:pPr>
            <a:r>
              <a:rPr lang="it-IT" sz="1800"/>
              <a:t>Condividere con cura: Sicurezza sui social media</a:t>
            </a:r>
            <a:endParaRPr/>
          </a:p>
          <a:p>
            <a:pPr indent="0" lvl="0" marL="0" rtl="0" algn="l">
              <a:lnSpc>
                <a:spcPct val="107000"/>
              </a:lnSpc>
              <a:spcBef>
                <a:spcPts val="1800"/>
              </a:spcBef>
              <a:spcAft>
                <a:spcPts val="0"/>
              </a:spcAft>
              <a:buClr>
                <a:schemeClr val="dk1"/>
              </a:buClr>
              <a:buSzPct val="100000"/>
              <a:buNone/>
            </a:pPr>
            <a:r>
              <a:rPr lang="it-IT" sz="1800"/>
              <a:t>https://staysafeonline.org/resources/social-media/</a:t>
            </a:r>
            <a:endParaRPr/>
          </a:p>
          <a:p>
            <a:pPr indent="0" lvl="0" marL="0" rtl="0" algn="l">
              <a:lnSpc>
                <a:spcPct val="107000"/>
              </a:lnSpc>
              <a:spcBef>
                <a:spcPts val="1800"/>
              </a:spcBef>
              <a:spcAft>
                <a:spcPts val="0"/>
              </a:spcAft>
              <a:buClr>
                <a:schemeClr val="dk1"/>
              </a:buClr>
              <a:buSzPct val="100000"/>
              <a:buNone/>
            </a:pPr>
            <a:r>
              <a:rPr lang="it-IT" sz="1800"/>
              <a:t>Come proteggersi dai deepfakes</a:t>
            </a:r>
            <a:endParaRPr sz="1800"/>
          </a:p>
          <a:p>
            <a:pPr indent="0" lvl="0" marL="0" rtl="0" algn="l">
              <a:lnSpc>
                <a:spcPct val="107000"/>
              </a:lnSpc>
              <a:spcBef>
                <a:spcPts val="1800"/>
              </a:spcBef>
              <a:spcAft>
                <a:spcPts val="0"/>
              </a:spcAft>
              <a:buClr>
                <a:schemeClr val="dk1"/>
              </a:buClr>
              <a:buSzPct val="100000"/>
              <a:buNone/>
            </a:pPr>
            <a:r>
              <a:rPr lang="it-IT" sz="1800"/>
              <a:t>https://staysafeonline.org/resources/how-to-protect-yourself-against-deepfakes/</a:t>
            </a:r>
            <a:endParaRPr/>
          </a:p>
          <a:p>
            <a:pPr indent="0" lvl="0" marL="0" rtl="0" algn="l">
              <a:lnSpc>
                <a:spcPct val="107000"/>
              </a:lnSpc>
              <a:spcBef>
                <a:spcPts val="1800"/>
              </a:spcBef>
              <a:spcAft>
                <a:spcPts val="0"/>
              </a:spcAft>
              <a:buClr>
                <a:schemeClr val="dk1"/>
              </a:buClr>
              <a:buSzPct val="100000"/>
              <a:buNone/>
            </a:pPr>
            <a:r>
              <a:rPr lang="it-IT" sz="1800"/>
              <a:t>Extra! Extra! Evita le Fake News!</a:t>
            </a:r>
            <a:endParaRPr/>
          </a:p>
          <a:p>
            <a:pPr indent="0" lvl="0" marL="0" rtl="0" algn="l">
              <a:lnSpc>
                <a:spcPct val="107000"/>
              </a:lnSpc>
              <a:spcBef>
                <a:spcPts val="1800"/>
              </a:spcBef>
              <a:spcAft>
                <a:spcPts val="0"/>
              </a:spcAft>
              <a:buClr>
                <a:schemeClr val="dk1"/>
              </a:buClr>
              <a:buSzPct val="100000"/>
              <a:buNone/>
            </a:pPr>
            <a:r>
              <a:rPr lang="it-IT" sz="1800"/>
              <a:t>https://staysafeonline.org/resources/extra-extra-avoid-fake-news/</a:t>
            </a:r>
            <a:endParaRPr/>
          </a:p>
          <a:p>
            <a:pPr indent="0" lvl="0" marL="0" rtl="0" algn="l">
              <a:lnSpc>
                <a:spcPct val="107000"/>
              </a:lnSpc>
              <a:spcBef>
                <a:spcPts val="1800"/>
              </a:spcBef>
              <a:spcAft>
                <a:spcPts val="0"/>
              </a:spcAft>
              <a:buClr>
                <a:schemeClr val="dk1"/>
              </a:buClr>
              <a:buSzPct val="100000"/>
              <a:buNone/>
            </a:pPr>
            <a:r>
              <a:rPr lang="it-IT" sz="1800"/>
              <a:t>Social media - Serie sulla sicurezza informatica</a:t>
            </a:r>
            <a:endParaRPr/>
          </a:p>
          <a:p>
            <a:pPr indent="0" lvl="0" marL="0" rtl="0" algn="l">
              <a:lnSpc>
                <a:spcPct val="107000"/>
              </a:lnSpc>
              <a:spcBef>
                <a:spcPts val="1800"/>
              </a:spcBef>
              <a:spcAft>
                <a:spcPts val="0"/>
              </a:spcAft>
              <a:buClr>
                <a:schemeClr val="dk1"/>
              </a:buClr>
              <a:buSzPct val="100000"/>
              <a:buNone/>
            </a:pPr>
            <a:r>
              <a:rPr lang="it-IT" sz="1800"/>
              <a:t>https://youtu.be/6iPKt6F64rc?feature=shared</a:t>
            </a:r>
            <a:endParaRPr sz="1800"/>
          </a:p>
          <a:p>
            <a:pPr indent="0" lvl="0" marL="0" rtl="0" algn="l">
              <a:lnSpc>
                <a:spcPct val="107000"/>
              </a:lnSpc>
              <a:spcBef>
                <a:spcPts val="1800"/>
              </a:spcBef>
              <a:spcAft>
                <a:spcPts val="0"/>
              </a:spcAft>
              <a:buClr>
                <a:schemeClr val="dk1"/>
              </a:buClr>
              <a:buSzPct val="100000"/>
              <a:buNone/>
            </a:pPr>
            <a:r>
              <a:rPr lang="it-IT" sz="1800"/>
              <a:t>Cosa sono le fake news?</a:t>
            </a:r>
            <a:endParaRPr/>
          </a:p>
          <a:p>
            <a:pPr indent="0" lvl="0" marL="0" rtl="0" algn="l">
              <a:lnSpc>
                <a:spcPct val="107000"/>
              </a:lnSpc>
              <a:spcBef>
                <a:spcPts val="1800"/>
              </a:spcBef>
              <a:spcAft>
                <a:spcPts val="0"/>
              </a:spcAft>
              <a:buClr>
                <a:schemeClr val="dk1"/>
              </a:buClr>
              <a:buSzPct val="100000"/>
              <a:buNone/>
            </a:pPr>
            <a:r>
              <a:rPr lang="it-IT" sz="1800"/>
              <a:t>https://www.youtube.com/watch?v=V4o0B6IDo50</a:t>
            </a:r>
            <a:endParaRPr/>
          </a:p>
          <a:p>
            <a:pPr indent="-77470" lvl="0" marL="228600" rtl="0" algn="l">
              <a:lnSpc>
                <a:spcPct val="90000"/>
              </a:lnSpc>
              <a:spcBef>
                <a:spcPts val="1800"/>
              </a:spcBef>
              <a:spcAft>
                <a:spcPts val="0"/>
              </a:spcAft>
              <a:buClr>
                <a:schemeClr val="dk1"/>
              </a:buClr>
              <a:buSzPct val="100000"/>
              <a:buNone/>
            </a:pPr>
            <a:r>
              <a:t/>
            </a:r>
            <a:endParaRPr/>
          </a:p>
        </p:txBody>
      </p:sp>
      <p:pic>
        <p:nvPicPr>
          <p:cNvPr id="132" name="Google Shape;132;p5"/>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33" name="Google Shape;133;p5"/>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it-IT">
                <a:latin typeface="Calibri"/>
                <a:ea typeface="Calibri"/>
                <a:cs typeface="Calibri"/>
                <a:sym typeface="Calibri"/>
              </a:rPr>
              <a:t>Politiche di sicurezza nel settore GLAM</a:t>
            </a:r>
            <a:endParaRPr/>
          </a:p>
        </p:txBody>
      </p:sp>
      <p:sp>
        <p:nvSpPr>
          <p:cNvPr id="140" name="Google Shape;140;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107000"/>
              </a:lnSpc>
              <a:spcBef>
                <a:spcPts val="0"/>
              </a:spcBef>
              <a:spcAft>
                <a:spcPts val="0"/>
              </a:spcAft>
              <a:buClr>
                <a:schemeClr val="dk1"/>
              </a:buClr>
              <a:buSzPct val="100000"/>
              <a:buNone/>
            </a:pPr>
            <a:r>
              <a:rPr lang="it-IT" sz="1800"/>
              <a:t>Le 8 principali idee sbagliate sulla sicurezza informatica delle piccole imprese</a:t>
            </a:r>
            <a:endParaRPr/>
          </a:p>
          <a:p>
            <a:pPr indent="0" lvl="0" marL="0" rtl="0" algn="l">
              <a:lnSpc>
                <a:spcPct val="107000"/>
              </a:lnSpc>
              <a:spcBef>
                <a:spcPts val="1800"/>
              </a:spcBef>
              <a:spcAft>
                <a:spcPts val="0"/>
              </a:spcAft>
              <a:buClr>
                <a:schemeClr val="dk1"/>
              </a:buClr>
              <a:buSzPct val="100000"/>
              <a:buNone/>
            </a:pPr>
            <a:r>
              <a:rPr lang="it-IT" sz="1800"/>
              <a:t>https://staysafeonline.org/resources/8-biggest-small-business-cybersecurity-misconceptions/</a:t>
            </a:r>
            <a:endParaRPr/>
          </a:p>
          <a:p>
            <a:pPr indent="0" lvl="0" marL="0" rtl="0" algn="l">
              <a:lnSpc>
                <a:spcPct val="107000"/>
              </a:lnSpc>
              <a:spcBef>
                <a:spcPts val="1800"/>
              </a:spcBef>
              <a:spcAft>
                <a:spcPts val="0"/>
              </a:spcAft>
              <a:buClr>
                <a:schemeClr val="dk1"/>
              </a:buClr>
              <a:buSzPct val="100000"/>
              <a:buNone/>
            </a:pPr>
            <a:r>
              <a:rPr lang="it-IT" sz="1800"/>
              <a:t>Episodio 1 sulla consapevolezza della sicurezza: le password</a:t>
            </a:r>
            <a:endParaRPr/>
          </a:p>
          <a:p>
            <a:pPr indent="0" lvl="0" marL="0" rtl="0" algn="l">
              <a:lnSpc>
                <a:spcPct val="107000"/>
              </a:lnSpc>
              <a:spcBef>
                <a:spcPts val="1800"/>
              </a:spcBef>
              <a:spcAft>
                <a:spcPts val="0"/>
              </a:spcAft>
              <a:buClr>
                <a:schemeClr val="dk1"/>
              </a:buClr>
              <a:buSzPct val="100000"/>
              <a:buNone/>
            </a:pPr>
            <a:r>
              <a:rPr lang="it-IT" sz="1800"/>
              <a:t>https://www.youtube.com/watch?v=0Wd3JoUHXno</a:t>
            </a:r>
            <a:endParaRPr/>
          </a:p>
          <a:p>
            <a:pPr indent="0" lvl="0" marL="0" rtl="0" algn="l">
              <a:lnSpc>
                <a:spcPct val="107000"/>
              </a:lnSpc>
              <a:spcBef>
                <a:spcPts val="1800"/>
              </a:spcBef>
              <a:spcAft>
                <a:spcPts val="0"/>
              </a:spcAft>
              <a:buClr>
                <a:schemeClr val="dk1"/>
              </a:buClr>
              <a:buSzPct val="100000"/>
              <a:buNone/>
            </a:pPr>
            <a:r>
              <a:rPr lang="it-IT" sz="1800"/>
              <a:t>Formazione divertente sulla sicurezza | Phishing: Inoltrare e cancellare - evitare gli attacchi di phishing</a:t>
            </a:r>
            <a:endParaRPr sz="1800"/>
          </a:p>
          <a:p>
            <a:pPr indent="0" lvl="0" marL="0" rtl="0" algn="l">
              <a:lnSpc>
                <a:spcPct val="107000"/>
              </a:lnSpc>
              <a:spcBef>
                <a:spcPts val="1800"/>
              </a:spcBef>
              <a:spcAft>
                <a:spcPts val="0"/>
              </a:spcAft>
              <a:buClr>
                <a:schemeClr val="dk1"/>
              </a:buClr>
              <a:buSzPct val="100000"/>
              <a:buNone/>
            </a:pPr>
            <a:r>
              <a:rPr lang="it-IT" sz="1800"/>
              <a:t>https://www.youtube.com/watch?v=2zt_25kYWIs</a:t>
            </a:r>
            <a:endParaRPr/>
          </a:p>
          <a:p>
            <a:pPr indent="0" lvl="0" marL="0" rtl="0" algn="l">
              <a:lnSpc>
                <a:spcPct val="107000"/>
              </a:lnSpc>
              <a:spcBef>
                <a:spcPts val="1800"/>
              </a:spcBef>
              <a:spcAft>
                <a:spcPts val="0"/>
              </a:spcAft>
              <a:buClr>
                <a:schemeClr val="dk1"/>
              </a:buClr>
              <a:buSzPct val="100000"/>
              <a:buNone/>
            </a:pPr>
            <a:r>
              <a:rPr lang="it-IT" sz="1800"/>
              <a:t>Formazione dei dipendenti sulla consapevolezza della sicurezza informatica: Proteggere i dati e la reputazione dell'azienda</a:t>
            </a:r>
            <a:endParaRPr/>
          </a:p>
          <a:p>
            <a:pPr indent="0" lvl="0" marL="0" rtl="0" algn="l">
              <a:lnSpc>
                <a:spcPct val="107000"/>
              </a:lnSpc>
              <a:spcBef>
                <a:spcPts val="1800"/>
              </a:spcBef>
              <a:spcAft>
                <a:spcPts val="0"/>
              </a:spcAft>
              <a:buClr>
                <a:schemeClr val="dk1"/>
              </a:buClr>
              <a:buSzPct val="100000"/>
              <a:buNone/>
            </a:pPr>
            <a:r>
              <a:rPr lang="it-IT" sz="1800"/>
              <a:t>https://youtu.be/BGMG7AIKNRg?feature=shared </a:t>
            </a:r>
            <a:endParaRPr/>
          </a:p>
          <a:p>
            <a:pPr indent="0" lvl="0" marL="0" rtl="0" algn="l">
              <a:lnSpc>
                <a:spcPct val="107000"/>
              </a:lnSpc>
              <a:spcBef>
                <a:spcPts val="1800"/>
              </a:spcBef>
              <a:spcAft>
                <a:spcPts val="0"/>
              </a:spcAft>
              <a:buClr>
                <a:schemeClr val="dk1"/>
              </a:buClr>
              <a:buSzPct val="100000"/>
              <a:buNone/>
            </a:pPr>
            <a:r>
              <a:rPr lang="it-IT" sz="1800"/>
              <a:t>Quali sono i diversi tipi di distruzione dei dati e quale utilizzare?</a:t>
            </a:r>
            <a:endParaRPr/>
          </a:p>
          <a:p>
            <a:pPr indent="0" lvl="0" marL="0" rtl="0" algn="l">
              <a:lnSpc>
                <a:spcPct val="107000"/>
              </a:lnSpc>
              <a:spcBef>
                <a:spcPts val="1800"/>
              </a:spcBef>
              <a:spcAft>
                <a:spcPts val="0"/>
              </a:spcAft>
              <a:buClr>
                <a:schemeClr val="dk1"/>
              </a:buClr>
              <a:buSzPct val="100000"/>
              <a:buNone/>
            </a:pPr>
            <a:r>
              <a:rPr lang="it-IT" sz="1800"/>
              <a:t>https://dataspan.com/blog/what-are-the-different-types-of-data-destruction-and-which-one-should-you-use/</a:t>
            </a:r>
            <a:endParaRPr/>
          </a:p>
          <a:p>
            <a:pPr indent="-77470" lvl="0" marL="228600" rtl="0" algn="l">
              <a:lnSpc>
                <a:spcPct val="90000"/>
              </a:lnSpc>
              <a:spcBef>
                <a:spcPts val="1800"/>
              </a:spcBef>
              <a:spcAft>
                <a:spcPts val="0"/>
              </a:spcAft>
              <a:buClr>
                <a:schemeClr val="dk1"/>
              </a:buClr>
              <a:buSzPct val="100000"/>
              <a:buNone/>
            </a:pPr>
            <a:r>
              <a:t/>
            </a:r>
            <a:endParaRPr/>
          </a:p>
        </p:txBody>
      </p:sp>
      <p:pic>
        <p:nvPicPr>
          <p:cNvPr id="141" name="Google Shape;141;p6"/>
          <p:cNvPicPr preferRelativeResize="0"/>
          <p:nvPr/>
        </p:nvPicPr>
        <p:blipFill rotWithShape="1">
          <a:blip r:embed="rId3">
            <a:alphaModFix/>
          </a:blip>
          <a:srcRect b="0" l="0" r="0" t="0"/>
          <a:stretch/>
        </p:blipFill>
        <p:spPr>
          <a:xfrm>
            <a:off x="320512" y="5585931"/>
            <a:ext cx="1182064" cy="1182064"/>
          </a:xfrm>
          <a:prstGeom prst="rect">
            <a:avLst/>
          </a:prstGeom>
          <a:noFill/>
          <a:ln>
            <a:noFill/>
          </a:ln>
        </p:spPr>
      </p:pic>
      <p:pic>
        <p:nvPicPr>
          <p:cNvPr id="142" name="Google Shape;142;p6"/>
          <p:cNvPicPr preferRelativeResize="0"/>
          <p:nvPr/>
        </p:nvPicPr>
        <p:blipFill rotWithShape="1">
          <a:blip r:embed="rId4">
            <a:alphaModFix/>
          </a:blip>
          <a:srcRect b="0" l="0" r="0" t="0"/>
          <a:stretch/>
        </p:blipFill>
        <p:spPr>
          <a:xfrm>
            <a:off x="9498964" y="6062785"/>
            <a:ext cx="2372524" cy="49823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pic>
        <p:nvPicPr>
          <p:cNvPr id="147" name="Google Shape;147;p7"/>
          <p:cNvPicPr preferRelativeResize="0"/>
          <p:nvPr/>
        </p:nvPicPr>
        <p:blipFill rotWithShape="1">
          <a:blip r:embed="rId3">
            <a:alphaModFix/>
          </a:blip>
          <a:srcRect b="0" l="0" r="0" t="0"/>
          <a:stretch/>
        </p:blipFill>
        <p:spPr>
          <a:xfrm>
            <a:off x="9251027" y="6148955"/>
            <a:ext cx="2505895" cy="526238"/>
          </a:xfrm>
          <a:prstGeom prst="rect">
            <a:avLst/>
          </a:prstGeom>
          <a:noFill/>
          <a:ln>
            <a:noFill/>
          </a:ln>
        </p:spPr>
      </p:pic>
      <p:pic>
        <p:nvPicPr>
          <p:cNvPr id="148" name="Google Shape;148;p7"/>
          <p:cNvPicPr preferRelativeResize="0"/>
          <p:nvPr/>
        </p:nvPicPr>
        <p:blipFill rotWithShape="1">
          <a:blip r:embed="rId4">
            <a:alphaModFix/>
          </a:blip>
          <a:srcRect b="0" l="0" r="0" t="0"/>
          <a:stretch/>
        </p:blipFill>
        <p:spPr>
          <a:xfrm>
            <a:off x="547325" y="97715"/>
            <a:ext cx="2557807" cy="2557807"/>
          </a:xfrm>
          <a:prstGeom prst="rect">
            <a:avLst/>
          </a:prstGeom>
          <a:noFill/>
          <a:ln>
            <a:noFill/>
          </a:ln>
        </p:spPr>
      </p:pic>
      <p:sp>
        <p:nvSpPr>
          <p:cNvPr id="149" name="Google Shape;149;p7"/>
          <p:cNvSpPr/>
          <p:nvPr/>
        </p:nvSpPr>
        <p:spPr>
          <a:xfrm rot="5400000">
            <a:off x="-114994" y="3487047"/>
            <a:ext cx="3485945" cy="3255962"/>
          </a:xfrm>
          <a:prstGeom prst="triangle">
            <a:avLst>
              <a:gd fmla="val 50000" name="adj"/>
            </a:avLst>
          </a:prstGeom>
          <a:gradFill>
            <a:gsLst>
              <a:gs pos="0">
                <a:srgbClr val="50608A"/>
              </a:gs>
              <a:gs pos="50000">
                <a:srgbClr val="748BC8"/>
              </a:gs>
              <a:gs pos="100000">
                <a:srgbClr val="8BA7F0"/>
              </a:gs>
            </a:gsLst>
            <a:lin ang="1350000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0" name="Google Shape;150;p7"/>
          <p:cNvSpPr/>
          <p:nvPr/>
        </p:nvSpPr>
        <p:spPr>
          <a:xfrm rot="5400000">
            <a:off x="-114991" y="2091470"/>
            <a:ext cx="3485945" cy="3255962"/>
          </a:xfrm>
          <a:prstGeom prst="triangle">
            <a:avLst>
              <a:gd fmla="val 50000" name="adj"/>
            </a:avLst>
          </a:prstGeom>
          <a:gradFill>
            <a:gsLst>
              <a:gs pos="0">
                <a:srgbClr val="91735F"/>
              </a:gs>
              <a:gs pos="50000">
                <a:srgbClr val="D2A78A"/>
              </a:gs>
              <a:gs pos="100000">
                <a:srgbClr val="FCC8A6"/>
              </a:gs>
            </a:gsLst>
            <a:path path="circle">
              <a:fillToRect l="100%" t="100%"/>
            </a:path>
            <a:tileRect b="-100%" r="-10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1" name="Google Shape;151;p7"/>
          <p:cNvSpPr/>
          <p:nvPr/>
        </p:nvSpPr>
        <p:spPr>
          <a:xfrm>
            <a:off x="3832264" y="716530"/>
            <a:ext cx="7017988" cy="193899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lang="it-IT" sz="4000" cap="none">
                <a:solidFill>
                  <a:schemeClr val="accent1"/>
                </a:solidFill>
                <a:latin typeface="Calibri"/>
                <a:ea typeface="Calibri"/>
                <a:cs typeface="Calibri"/>
                <a:sym typeface="Calibri"/>
              </a:rPr>
              <a:t>Promoting Inclusive Employment in the GLAM Sector through Open Innovation</a:t>
            </a:r>
            <a:endParaRPr b="0" sz="4000" cap="none">
              <a:solidFill>
                <a:schemeClr val="accent1"/>
              </a:solidFill>
              <a:latin typeface="Calibri"/>
              <a:ea typeface="Calibri"/>
              <a:cs typeface="Calibri"/>
              <a:sym typeface="Calibri"/>
            </a:endParaRPr>
          </a:p>
        </p:txBody>
      </p:sp>
      <p:pic>
        <p:nvPicPr>
          <p:cNvPr id="152" name="Google Shape;152;p7"/>
          <p:cNvPicPr preferRelativeResize="0"/>
          <p:nvPr/>
        </p:nvPicPr>
        <p:blipFill rotWithShape="1">
          <a:blip r:embed="rId5">
            <a:alphaModFix/>
          </a:blip>
          <a:srcRect b="0" l="0" r="0" t="0"/>
          <a:stretch/>
        </p:blipFill>
        <p:spPr>
          <a:xfrm>
            <a:off x="9554893" y="3103160"/>
            <a:ext cx="1524273" cy="979627"/>
          </a:xfrm>
          <a:prstGeom prst="rect">
            <a:avLst/>
          </a:prstGeom>
          <a:noFill/>
          <a:ln>
            <a:noFill/>
          </a:ln>
        </p:spPr>
      </p:pic>
      <p:pic>
        <p:nvPicPr>
          <p:cNvPr id="153" name="Google Shape;153;p7"/>
          <p:cNvPicPr preferRelativeResize="0"/>
          <p:nvPr/>
        </p:nvPicPr>
        <p:blipFill rotWithShape="1">
          <a:blip r:embed="rId6">
            <a:alphaModFix/>
          </a:blip>
          <a:srcRect b="0" l="0" r="0" t="0"/>
          <a:stretch/>
        </p:blipFill>
        <p:spPr>
          <a:xfrm>
            <a:off x="3880074" y="4675114"/>
            <a:ext cx="2129231" cy="1086684"/>
          </a:xfrm>
          <a:prstGeom prst="rect">
            <a:avLst/>
          </a:prstGeom>
          <a:noFill/>
          <a:ln>
            <a:noFill/>
          </a:ln>
        </p:spPr>
      </p:pic>
      <p:pic>
        <p:nvPicPr>
          <p:cNvPr id="154" name="Google Shape;154;p7"/>
          <p:cNvPicPr preferRelativeResize="0"/>
          <p:nvPr/>
        </p:nvPicPr>
        <p:blipFill rotWithShape="1">
          <a:blip r:embed="rId7">
            <a:alphaModFix/>
          </a:blip>
          <a:srcRect b="0" l="0" r="0" t="0"/>
          <a:stretch/>
        </p:blipFill>
        <p:spPr>
          <a:xfrm>
            <a:off x="6381827" y="4739380"/>
            <a:ext cx="2869200" cy="723043"/>
          </a:xfrm>
          <a:prstGeom prst="rect">
            <a:avLst/>
          </a:prstGeom>
          <a:noFill/>
          <a:ln>
            <a:noFill/>
          </a:ln>
        </p:spPr>
      </p:pic>
      <p:pic>
        <p:nvPicPr>
          <p:cNvPr id="155" name="Google Shape;155;p7"/>
          <p:cNvPicPr preferRelativeResize="0"/>
          <p:nvPr/>
        </p:nvPicPr>
        <p:blipFill rotWithShape="1">
          <a:blip r:embed="rId8">
            <a:alphaModFix/>
          </a:blip>
          <a:srcRect b="0" l="0" r="0" t="0"/>
          <a:stretch/>
        </p:blipFill>
        <p:spPr>
          <a:xfrm>
            <a:off x="6363214" y="3160856"/>
            <a:ext cx="2418309" cy="864236"/>
          </a:xfrm>
          <a:prstGeom prst="rect">
            <a:avLst/>
          </a:prstGeom>
          <a:noFill/>
          <a:ln>
            <a:noFill/>
          </a:ln>
        </p:spPr>
      </p:pic>
      <p:pic>
        <p:nvPicPr>
          <p:cNvPr id="156" name="Google Shape;156;p7"/>
          <p:cNvPicPr preferRelativeResize="0"/>
          <p:nvPr/>
        </p:nvPicPr>
        <p:blipFill rotWithShape="1">
          <a:blip r:embed="rId9">
            <a:alphaModFix/>
          </a:blip>
          <a:srcRect b="0" l="0" r="0" t="0"/>
          <a:stretch/>
        </p:blipFill>
        <p:spPr>
          <a:xfrm>
            <a:off x="9847014" y="4638603"/>
            <a:ext cx="1003238" cy="823820"/>
          </a:xfrm>
          <a:prstGeom prst="rect">
            <a:avLst/>
          </a:prstGeom>
          <a:noFill/>
          <a:ln>
            <a:noFill/>
          </a:ln>
        </p:spPr>
      </p:pic>
      <p:pic>
        <p:nvPicPr>
          <p:cNvPr id="157" name="Google Shape;157;p7"/>
          <p:cNvPicPr preferRelativeResize="0"/>
          <p:nvPr/>
        </p:nvPicPr>
        <p:blipFill rotWithShape="1">
          <a:blip r:embed="rId10">
            <a:alphaModFix/>
          </a:blip>
          <a:srcRect b="0" l="0" r="0" t="0"/>
          <a:stretch/>
        </p:blipFill>
        <p:spPr>
          <a:xfrm>
            <a:off x="4055240" y="2759937"/>
            <a:ext cx="1773548" cy="1773548"/>
          </a:xfrm>
          <a:prstGeom prst="rect">
            <a:avLst/>
          </a:prstGeom>
          <a:noFill/>
          <a:ln>
            <a:noFill/>
          </a:ln>
        </p:spPr>
      </p:pic>
      <p:sp>
        <p:nvSpPr>
          <p:cNvPr id="158" name="Google Shape;158;p7"/>
          <p:cNvSpPr txBox="1"/>
          <p:nvPr/>
        </p:nvSpPr>
        <p:spPr>
          <a:xfrm>
            <a:off x="2396766" y="6305861"/>
            <a:ext cx="609442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it-IT" sz="1800">
                <a:solidFill>
                  <a:schemeClr val="dk1"/>
                </a:solidFill>
                <a:latin typeface="Calibri"/>
                <a:ea typeface="Calibri"/>
                <a:cs typeface="Calibri"/>
                <a:sym typeface="Calibri"/>
              </a:rPr>
              <a:t>Project No: 2022-1-AT01-KA220-ADU-00008513</a:t>
            </a:r>
            <a:endParaRPr sz="1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2023-12-01T07:14:57Z</dcterms:created>
  <dc:creator>admin</dc:creator>
</cp:coreProperties>
</file>