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jQ2BoQrorq0zOJIROBahFdo+UR1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GB" sz="1800" b="1">
                <a:solidFill>
                  <a:srgbClr val="4F81BD"/>
                </a:solidFill>
                <a:latin typeface="Calibri"/>
                <a:ea typeface="Calibri"/>
                <a:cs typeface="Calibri"/>
                <a:sym typeface="Calibri"/>
              </a:rPr>
              <a:t>3. Was sind mögliche Bedrohungen? [Fortsetzung]</a:t>
            </a:r>
            <a:endParaRPr/>
          </a:p>
          <a:p>
            <a:pPr marL="0" lvl="0" indent="0" algn="just" rtl="0">
              <a:spcBef>
                <a:spcPts val="1000"/>
              </a:spcBef>
              <a:spcAft>
                <a:spcPts val="0"/>
              </a:spcAft>
              <a:buNone/>
            </a:pPr>
            <a:endParaRPr sz="1800" b="1">
              <a:solidFill>
                <a:srgbClr val="4F81BD"/>
              </a:solidFill>
              <a:latin typeface="Calibri"/>
              <a:ea typeface="Calibri"/>
              <a:cs typeface="Calibri"/>
              <a:sym typeface="Calibri"/>
            </a:endParaRPr>
          </a:p>
          <a:p>
            <a:pPr marL="0" lvl="0" indent="0" algn="just" rtl="0">
              <a:spcBef>
                <a:spcPts val="1000"/>
              </a:spcBef>
              <a:spcAft>
                <a:spcPts val="0"/>
              </a:spcAft>
              <a:buNone/>
            </a:pPr>
            <a:r>
              <a:rPr lang="en-GB" sz="1800" b="1">
                <a:solidFill>
                  <a:srgbClr val="4F81BD"/>
                </a:solidFill>
                <a:latin typeface="Calibri"/>
                <a:ea typeface="Calibri"/>
                <a:cs typeface="Calibri"/>
                <a:sym typeface="Calibri"/>
              </a:rPr>
              <a:t>3.2. Potenzielle Angreifer</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Es gibt verschiedene Arten von potenziellen Angreifern. Jeder von ihnen hat eine andere Motivation, einen Angriff auszuführen. In diesem Abschnitt wird ein Überblick über diese verschiedenen Gruppen gegeben.</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Skript Kiddies</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Script Kiddies sind eine Gruppe von Angreifern, die in erster Linie aus Neugierde handeln. Es gibt viele verschiedene kostenlose Hacking-Tools, die ausprobiert oder verwendet werden können, um Bekannte und Freunde oder zufällige Personen nur zum Spaß anzugreifen. Diese Gruppe ist sich in der Regel nicht der Konsequenzen bewusst, die ihr Handeln nach sich ziehen kann. Auch wenn es sich um einen eher harmlosen Haufen von Trickbetrügern handelt, können sie großen Schaden anrichten, indem sie zum Beispiel über das Internet zugängliche Systeme zum Absturz bringen.</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Hacktivisten</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Die nächste Gruppe sind die so genannten Hacktivisten. Das sind in der Regel lose organisierte Gruppen mit politischer Motivation. Eine bekannte Gruppe von Hacktivisten ist </a:t>
            </a:r>
            <a:r>
              <a:rPr lang="en-GB" sz="1800" i="1">
                <a:latin typeface="Cambria"/>
                <a:ea typeface="Cambria"/>
                <a:cs typeface="Cambria"/>
                <a:sym typeface="Cambria"/>
              </a:rPr>
              <a:t>Anonymous</a:t>
            </a:r>
            <a:r>
              <a:rPr lang="en-GB" sz="1800">
                <a:latin typeface="Cambria"/>
                <a:ea typeface="Cambria"/>
                <a:cs typeface="Cambria"/>
                <a:sym typeface="Cambria"/>
              </a:rPr>
              <a:t>. Sie starten Distributed-Denial-of-Service-Angriffe oder verunstalten Websites von Unternehmen oder politischen Organisationen, gegen die sie eine moralische Haltung einnehmen. Auch Datendiebstahl und anschließende Veröffentlichung können Teil solcher Angriffe sein.</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Mitarbeiter</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Eine Gruppe, die nicht vernachlässigt werden sollte, sind die eigenen Mitarbeiter. Unzufriedenheit im Arbeitsalltag, das Gefühl der Ausbeutung oder auch Langeweile können zu gezielten internen Angriffen führen. Oft handelt es sich auch um eine unbewusste Handlung, wenn z. B. ein Betrüger Social Engineering einsetzt, um Informationen zu erlangen oder sich Zugang zum System zu verschaffen. Handlungen der eigenen Mitarbeiter bleiben oft relativ lange unbemerkt, weil sie innerhalb des geschützten Systems agieren können.</a:t>
            </a: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Eine weitere Gruppe sind ehemalige Mitarbeiter. Wird der IT-Zugang nach dem Ausscheiden eines Mitarbeiters nicht deaktiviert bzw. entfernt oder sind die Kontodaten anderer Mitarbeiter bekannt, haben diese die Möglichkeit, auch nach ihrem Ausscheiden unbemerkt auf die IT-Systeme zuzugreifen. Hier muss ein klar definierter Prozess für den Fall des Ausscheidens von Mitarbeitern entwickelt werden. Wie lauten die Accounts der einzelnen Mitarbeiter? Sind gemeinsame Logins im Einsatz?</a:t>
            </a: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Auch wenn der Zugang über ein vergessenes Konto nicht mehr möglich ist, können ehemalige Mitarbeiter immer noch Informationen über Prozesse und interne Daten haben, die das IT-System angreifbar machen könnten. Für den Fall, dass ein Mitglied der IT-Administration ausscheidet, sollte es besondere Regeln geben. Sie kennen die IT-Systeme besonders gut und hatten während ihrer Tätigkeit im Unternehmen Zugang zu administrativen Konten. Möglicherweise haben sie vor ihrem Ausscheiden auch eine "Hintertür" - einen Weg, unbemerkt in das System einzudringen - eingerichtet, um trotz deaktivierter Konten und geänderter Passwörter Zugang zu erhalten.</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Mitbewerber</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Auch ein Mitbewerber kann eine potenzielle Bedrohung darstellen. Spionageaktivitäten, einschließlich interner Arbeitsabläufe oder Informationen über Prozesse und Produkte, werden in vielen Branchen häufig eingesetzt. Auch gezielte Angriffe mit dem Ziel, Schaden anzurichten, um die Konkurrenz auszuschalten oder zu überflügeln, sind möglich.</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Militär, Geheimdienste und Regierungen</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Auch ausländische Militärs, Geheimdienste und Regierungen können hinter Angriffen auf IT-Systeme stecken. Solche Organisationen verfügen in der Regel über ein beträchtliches Budget und Know-how, das für Spionage und Cyberwars genutzt werden kann. Wenn eine solche Organisation involviert ist, wird sie in der Regel einen Weg finden, ihr Ziel zu erreichen.</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Organisierte Kriminalität</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Das organisierte Verbrechen macht auch vor der digitalen Welt nicht halt. Der Fokus dieser Gruppe liegt auf Geld. Datendiebstahl, Ransomware und Spam werden eingesetzt, um Geld von ihren Opfern zu erpressen.  Mit Botnetzen werden groß angelegte Denial-of-Service-Angriffe (DOS) durchgeführt, um Websites und Dienste lahmzulegen, bis das geforderte Geld gezahlt ist.</a:t>
            </a:r>
            <a:endParaRPr sz="1800">
              <a:latin typeface="Cambria"/>
              <a:ea typeface="Cambria"/>
              <a:cs typeface="Cambria"/>
              <a:sym typeface="Cambria"/>
            </a:endParaRPr>
          </a:p>
          <a:p>
            <a:pPr marL="0" lvl="0" indent="0" algn="l" rtl="0">
              <a:spcBef>
                <a:spcPts val="900"/>
              </a:spcBef>
              <a:spcAft>
                <a:spcPts val="0"/>
              </a:spcAft>
              <a:buNone/>
            </a:pPr>
            <a:endParaRPr/>
          </a:p>
        </p:txBody>
      </p:sp>
      <p:sp>
        <p:nvSpPr>
          <p:cNvPr id="216" name="Google Shape;216;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3" name="Google Shape;233;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GB" sz="1200" b="1">
                <a:solidFill>
                  <a:srgbClr val="4F81BD"/>
                </a:solidFill>
                <a:latin typeface="Calibri"/>
                <a:ea typeface="Calibri"/>
                <a:cs typeface="Calibri"/>
                <a:sym typeface="Calibri"/>
              </a:rPr>
              <a:t>4. Wie werden die Sicherheitsmaßnahmen gestaltet?</a:t>
            </a:r>
            <a:endParaRPr/>
          </a:p>
          <a:p>
            <a:pPr marL="0" lvl="0" indent="0" algn="just" rtl="0">
              <a:spcBef>
                <a:spcPts val="1000"/>
              </a:spcBef>
              <a:spcAft>
                <a:spcPts val="0"/>
              </a:spcAft>
              <a:buNone/>
            </a:pPr>
            <a:endParaRPr sz="12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200">
                <a:latin typeface="Cambria"/>
                <a:ea typeface="Cambria"/>
                <a:cs typeface="Cambria"/>
                <a:sym typeface="Cambria"/>
              </a:rPr>
              <a:t>Nachdem festgelegt wurde, was zu schützen ist und welche Bedrohungen generell bestehen, gilt es nun, entsprechende Sicherheitsmaßnahmen zu planen. Dabei sind nicht nur rein technische Maßnahmen zu berücksichtigen, sondern auch die Schulung und Sensibilisierung der Mitarbeiter ist ein wichtiger und oft vernachlässigter Aspekt, der für den Schutz der IT-Systeme entscheidend ist. Einmal eingeführte Maßnahmen müssen kontinuierlich überprüft und auf den neuesten Stand gebracht werden. Es ist ratsam, in regelmäßigen Abständen Audits durchzuführen, um zu überprüfen, ob die festgelegten Maßnahmen eingehalten werden und die angewandten Methoden wirksam sind.</a:t>
            </a:r>
            <a:endParaRPr sz="1200">
              <a:latin typeface="Cambria"/>
              <a:ea typeface="Cambria"/>
              <a:cs typeface="Cambria"/>
              <a:sym typeface="Cambria"/>
            </a:endParaRPr>
          </a:p>
          <a:p>
            <a:pPr marL="0" lvl="0" indent="0" algn="just" rtl="0">
              <a:spcBef>
                <a:spcPts val="1800"/>
              </a:spcBef>
              <a:spcAft>
                <a:spcPts val="0"/>
              </a:spcAft>
              <a:buNone/>
            </a:pPr>
            <a:r>
              <a:rPr lang="en-GB" sz="1200">
                <a:latin typeface="Cambria"/>
                <a:ea typeface="Cambria"/>
                <a:cs typeface="Cambria"/>
                <a:sym typeface="Cambria"/>
              </a:rPr>
              <a:t>Sobald eine neue Bedrohung erkannt wird, wird ein Eindringen oder ein Verstoß festgestellt. Bei umfangreichen Anpassungen, wie z. B. der Anschaffung neuer Server, sollten jedoch die bestehenden Konzepte überdacht und Anpassungen vorgenommen werden.</a:t>
            </a:r>
            <a:endParaRPr sz="1200">
              <a:latin typeface="Cambria"/>
              <a:ea typeface="Cambria"/>
              <a:cs typeface="Cambria"/>
              <a:sym typeface="Cambria"/>
            </a:endParaRPr>
          </a:p>
          <a:p>
            <a:pPr marL="0" lvl="0" indent="0" algn="just" rtl="0">
              <a:spcBef>
                <a:spcPts val="900"/>
              </a:spcBef>
              <a:spcAft>
                <a:spcPts val="0"/>
              </a:spcAft>
              <a:buNone/>
            </a:pPr>
            <a:endParaRPr sz="1200">
              <a:latin typeface="Cambria"/>
              <a:ea typeface="Cambria"/>
              <a:cs typeface="Cambria"/>
              <a:sym typeface="Cambria"/>
            </a:endParaRPr>
          </a:p>
          <a:p>
            <a:pPr marL="0" lvl="0" indent="0" algn="just" rtl="0">
              <a:spcBef>
                <a:spcPts val="1000"/>
              </a:spcBef>
              <a:spcAft>
                <a:spcPts val="0"/>
              </a:spcAft>
              <a:buNone/>
            </a:pPr>
            <a:r>
              <a:rPr lang="en-GB" sz="1200">
                <a:latin typeface="Cambria"/>
                <a:ea typeface="Cambria"/>
                <a:cs typeface="Cambria"/>
                <a:sym typeface="Cambria"/>
              </a:rPr>
              <a:t>Die Aspekte, die in eine solche Planung einfließen sollten, werden in technische Maßnahmen, infrastrukturelle Maßnahmen und organisatorische Maßnahmen eingeteilt.</a:t>
            </a:r>
            <a:endParaRPr sz="1200">
              <a:latin typeface="Cambria"/>
              <a:ea typeface="Cambria"/>
              <a:cs typeface="Cambria"/>
              <a:sym typeface="Cambria"/>
            </a:endParaRPr>
          </a:p>
          <a:p>
            <a:pPr marL="0" lvl="0" indent="0" algn="just" rtl="0">
              <a:spcBef>
                <a:spcPts val="1000"/>
              </a:spcBef>
              <a:spcAft>
                <a:spcPts val="0"/>
              </a:spcAft>
              <a:buNone/>
            </a:pPr>
            <a:endParaRPr sz="1200">
              <a:latin typeface="Cambria"/>
              <a:ea typeface="Cambria"/>
              <a:cs typeface="Cambria"/>
              <a:sym typeface="Cambria"/>
            </a:endParaRPr>
          </a:p>
          <a:p>
            <a:pPr marL="0" lvl="0" indent="0" algn="just" rtl="0">
              <a:spcBef>
                <a:spcPts val="1000"/>
              </a:spcBef>
              <a:spcAft>
                <a:spcPts val="0"/>
              </a:spcAft>
              <a:buNone/>
            </a:pPr>
            <a:r>
              <a:rPr lang="en-GB" sz="1200" u="sng">
                <a:latin typeface="Cambria"/>
                <a:ea typeface="Cambria"/>
                <a:cs typeface="Cambria"/>
                <a:sym typeface="Cambria"/>
              </a:rPr>
              <a:t>Die technischen Maßnahmen </a:t>
            </a:r>
            <a:r>
              <a:rPr lang="en-GB" sz="1200" u="none">
                <a:latin typeface="Cambria"/>
                <a:ea typeface="Cambria"/>
                <a:cs typeface="Cambria"/>
                <a:sym typeface="Cambria"/>
              </a:rPr>
              <a:t>bestehen aus</a:t>
            </a:r>
            <a:r>
              <a:rPr lang="en-GB" sz="1200">
                <a:latin typeface="Cambria"/>
                <a:ea typeface="Cambria"/>
                <a:cs typeface="Cambria"/>
                <a:sym typeface="Cambria"/>
              </a:rPr>
              <a:t>:</a:t>
            </a:r>
            <a:endParaRPr sz="1200">
              <a:latin typeface="Cambria"/>
              <a:ea typeface="Cambria"/>
              <a:cs typeface="Cambria"/>
              <a:sym typeface="Cambria"/>
            </a:endParaRPr>
          </a:p>
          <a:p>
            <a:pPr marL="742950" lvl="1" indent="-285750" algn="just" rtl="0">
              <a:spcBef>
                <a:spcPts val="1900"/>
              </a:spcBef>
              <a:spcAft>
                <a:spcPts val="0"/>
              </a:spcAft>
              <a:buClr>
                <a:schemeClr val="dk1"/>
              </a:buClr>
              <a:buSzPts val="1200"/>
              <a:buFont typeface="Courier New"/>
              <a:buChar char="o"/>
            </a:pPr>
            <a:r>
              <a:rPr lang="en-GB" sz="1200">
                <a:latin typeface="Cambria"/>
                <a:ea typeface="Cambria"/>
                <a:cs typeface="Cambria"/>
                <a:sym typeface="Cambria"/>
              </a:rPr>
              <a:t>Ein strenges Genehmigungssystem,</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Regelmäßige Datensicherungen,</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Client-seitiger Schutz wie Antivirus-Software und persönliche Firewalls,</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Netzseitiger Schutz wie Firewalls und getrennte Netzsegmente,</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Die Verwendung von Verschlüsselung, sowohl bei der Übertragung als auch bei der Speicherung von Daten.</a:t>
            </a:r>
            <a:endParaRPr sz="1200">
              <a:latin typeface="Cambria"/>
              <a:ea typeface="Cambria"/>
              <a:cs typeface="Cambria"/>
              <a:sym typeface="Cambria"/>
            </a:endParaRPr>
          </a:p>
        </p:txBody>
      </p:sp>
      <p:sp>
        <p:nvSpPr>
          <p:cNvPr id="234" name="Google Shape;234;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1" name="Google Shape;251;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GB" sz="1200" u="sng">
                <a:latin typeface="Cambria"/>
                <a:ea typeface="Cambria"/>
                <a:cs typeface="Cambria"/>
                <a:sym typeface="Cambria"/>
              </a:rPr>
              <a:t>Die infrastrukturellen Maßnahmen </a:t>
            </a:r>
            <a:r>
              <a:rPr lang="en-GB" sz="1200">
                <a:latin typeface="Cambria"/>
                <a:ea typeface="Cambria"/>
                <a:cs typeface="Cambria"/>
                <a:sym typeface="Cambria"/>
              </a:rPr>
              <a:t>umfassen:</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Brandverhütung und unterbrechungsfreie Stromversorgungen,</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Zugangskontrolle und eingeschränkte Bereiche, insbesondere für kritische Infrastrukturen (z. B. Server), die nur von befugten Personen betreten werden dürfen,</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Klimatisierte Serverräume zur Vermeidung von Ausfällen aufgrund von Überhitzung,</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Redundanzen, wenn möglich, räumlich getrennt.</a:t>
            </a:r>
            <a:endParaRPr sz="1200">
              <a:latin typeface="Cambria"/>
              <a:ea typeface="Cambria"/>
              <a:cs typeface="Cambria"/>
              <a:sym typeface="Cambria"/>
            </a:endParaRPr>
          </a:p>
          <a:p>
            <a:pPr marL="0" lvl="0" indent="0" algn="l" rtl="0">
              <a:spcBef>
                <a:spcPts val="900"/>
              </a:spcBef>
              <a:spcAft>
                <a:spcPts val="0"/>
              </a:spcAft>
              <a:buNone/>
            </a:pPr>
            <a:endParaRPr/>
          </a:p>
        </p:txBody>
      </p:sp>
      <p:sp>
        <p:nvSpPr>
          <p:cNvPr id="252" name="Google Shape;252;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9" name="Google Shape;269;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GB"/>
              <a:t>Organisatorische </a:t>
            </a:r>
            <a:r>
              <a:rPr lang="en-GB" u="sng">
                <a:latin typeface="Cambria"/>
                <a:ea typeface="Cambria"/>
                <a:cs typeface="Cambria"/>
                <a:sym typeface="Cambria"/>
              </a:rPr>
              <a:t>Maßnahmen </a:t>
            </a:r>
            <a:r>
              <a:rPr lang="en-GB" sz="1200">
                <a:latin typeface="Cambria"/>
                <a:ea typeface="Cambria"/>
                <a:cs typeface="Cambria"/>
                <a:sym typeface="Cambria"/>
              </a:rPr>
              <a:t>umfassen:</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Sensibilisierung der Mitarbeiter durch fortlaufende Sensibilisierungsschulungen,</a:t>
            </a:r>
            <a:endParaRPr sz="1200">
              <a:latin typeface="Cambria"/>
              <a:ea typeface="Cambria"/>
              <a:cs typeface="Cambria"/>
              <a:sym typeface="Cambria"/>
            </a:endParaRPr>
          </a:p>
          <a:p>
            <a:pPr marL="742950" lvl="1" indent="-285750" algn="just" rtl="0">
              <a:spcBef>
                <a:spcPts val="1800"/>
              </a:spcBef>
              <a:spcAft>
                <a:spcPts val="0"/>
              </a:spcAft>
              <a:buClr>
                <a:schemeClr val="dk1"/>
              </a:buClr>
              <a:buSzPts val="1200"/>
              <a:buFont typeface="Courier New"/>
              <a:buChar char="o"/>
            </a:pPr>
            <a:r>
              <a:rPr lang="en-GB" sz="1200">
                <a:latin typeface="Cambria"/>
                <a:ea typeface="Cambria"/>
                <a:cs typeface="Cambria"/>
                <a:sym typeface="Cambria"/>
              </a:rPr>
              <a:t>Sicherheitsrichtlinien und Notfalldokumentation,</a:t>
            </a:r>
            <a:endParaRPr sz="1200">
              <a:latin typeface="Cambria"/>
              <a:ea typeface="Cambria"/>
              <a:cs typeface="Cambria"/>
              <a:sym typeface="Cambria"/>
            </a:endParaRPr>
          </a:p>
          <a:p>
            <a:pPr marL="742950" lvl="1" indent="-285750" algn="just" rtl="0">
              <a:spcBef>
                <a:spcPts val="900"/>
              </a:spcBef>
              <a:spcAft>
                <a:spcPts val="0"/>
              </a:spcAft>
              <a:buClr>
                <a:schemeClr val="dk1"/>
              </a:buClr>
              <a:buSzPts val="1200"/>
              <a:buFont typeface="Courier New"/>
              <a:buChar char="o"/>
            </a:pPr>
            <a:r>
              <a:rPr lang="en-GB" sz="1200">
                <a:latin typeface="Cambria"/>
                <a:ea typeface="Cambria"/>
                <a:cs typeface="Cambria"/>
                <a:sym typeface="Cambria"/>
              </a:rPr>
              <a:t>Vertraulichkeitsvereinbarungen und transparente interne Kommunikation darüber, welche Informationen weitergegeben werden dürfen und welche nicht und wie dies geschehen soll.</a:t>
            </a:r>
            <a:endParaRPr/>
          </a:p>
          <a:p>
            <a:pPr marL="742950" lvl="1" indent="-209550" algn="just" rtl="0">
              <a:spcBef>
                <a:spcPts val="1000"/>
              </a:spcBef>
              <a:spcAft>
                <a:spcPts val="0"/>
              </a:spcAft>
              <a:buClr>
                <a:schemeClr val="dk1"/>
              </a:buClr>
              <a:buSzPts val="1200"/>
              <a:buFont typeface="Courier New"/>
              <a:buNone/>
            </a:pPr>
            <a:endParaRPr sz="1200">
              <a:latin typeface="Cambria"/>
              <a:ea typeface="Cambria"/>
              <a:cs typeface="Cambria"/>
              <a:sym typeface="Cambria"/>
            </a:endParaRPr>
          </a:p>
          <a:p>
            <a:pPr marL="0" lvl="0" indent="0" algn="just" rtl="0">
              <a:spcBef>
                <a:spcPts val="1000"/>
              </a:spcBef>
              <a:spcAft>
                <a:spcPts val="0"/>
              </a:spcAft>
              <a:buNone/>
            </a:pPr>
            <a:r>
              <a:rPr lang="en-GB" sz="1200">
                <a:latin typeface="Cambria"/>
                <a:ea typeface="Cambria"/>
                <a:cs typeface="Cambria"/>
                <a:sym typeface="Cambria"/>
              </a:rPr>
              <a:t>Bei fehlendem Fachwissen im eigenen Unternehmen ist es ratsam, sich Unterstützung und Beratung von Profis zu holen. Die Auslagerung von IT-technischen Fragen kann dazu beitragen, die Sicherheit zu erhöhen und zu gewährleisten. Bei der Auswahl eines Anbieters sollte auf vorhandene Zertifizierungen und Qualifikationen geachtet werden. Darüber hinaus sollten auch Bedenken hinsichtlich der Erreichbarkeit und Reaktionsfähigkeit berücksichtigt werden, insbesondere wenn der Notfallkontakt nicht im Unternehmen ansässig ist.</a:t>
            </a:r>
            <a:endParaRPr sz="1200">
              <a:latin typeface="Cambria"/>
              <a:ea typeface="Cambria"/>
              <a:cs typeface="Cambria"/>
              <a:sym typeface="Cambria"/>
            </a:endParaRPr>
          </a:p>
          <a:p>
            <a:pPr marL="0" lvl="0" indent="0" algn="l" rtl="0">
              <a:spcBef>
                <a:spcPts val="1000"/>
              </a:spcBef>
              <a:spcAft>
                <a:spcPts val="0"/>
              </a:spcAft>
              <a:buNone/>
            </a:pPr>
            <a:endParaRPr/>
          </a:p>
        </p:txBody>
      </p:sp>
      <p:sp>
        <p:nvSpPr>
          <p:cNvPr id="270" name="Google Shape;270;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7" name="Google Shape;287;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5" name="Google Shape;295;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9" name="Google Shape;9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Das Ziel dieser Veranstaltung ist es, ein Bewusstsein für das Thema Cybersicherheit zu schaffen. Die Lernergebnisse sind, ein Verständnis für das Thema Cybersicherheit zu bekommen und um einen Überblick über Cyber-Sicherheitsbedrohungen zu erhalten.</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00" name="Google Shape;10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1"/>
              <a:t>Wozu dient die IT-Sicherheit?</a:t>
            </a:r>
            <a:endParaRPr/>
          </a:p>
          <a:p>
            <a:pPr marL="0" lvl="0" indent="0" algn="l" rtl="0">
              <a:spcBef>
                <a:spcPts val="0"/>
              </a:spcBef>
              <a:spcAft>
                <a:spcPts val="0"/>
              </a:spcAft>
              <a:buNone/>
            </a:pPr>
            <a:endParaRPr/>
          </a:p>
          <a:p>
            <a:pPr marL="0" lvl="0" indent="0" algn="l" rtl="0">
              <a:spcBef>
                <a:spcPts val="0"/>
              </a:spcBef>
              <a:spcAft>
                <a:spcPts val="0"/>
              </a:spcAft>
              <a:buNone/>
            </a:pPr>
            <a:r>
              <a:rPr lang="en-GB"/>
              <a:t>Dieser Film gibt einen Überblick über Cybersicherheit.</a:t>
            </a:r>
            <a:endParaRPr/>
          </a:p>
          <a:p>
            <a:pPr marL="0" lvl="0" indent="0" algn="l" rtl="0">
              <a:spcBef>
                <a:spcPts val="0"/>
              </a:spcBef>
              <a:spcAft>
                <a:spcPts val="0"/>
              </a:spcAft>
              <a:buNone/>
            </a:pPr>
            <a:endParaRPr/>
          </a:p>
          <a:p>
            <a:pPr marL="228600" lvl="0" indent="-152400" algn="l" rtl="0">
              <a:spcBef>
                <a:spcPts val="0"/>
              </a:spcBef>
              <a:spcAft>
                <a:spcPts val="0"/>
              </a:spcAft>
              <a:buClr>
                <a:schemeClr val="dk1"/>
              </a:buClr>
              <a:buSzPts val="1200"/>
              <a:buFont typeface="Calibri"/>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11" name="Google Shape;11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9" name="Google Shape;119;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1"/>
              <a:t>Schäden durch Cyberangriffe</a:t>
            </a:r>
            <a:endParaRPr/>
          </a:p>
          <a:p>
            <a:pPr marL="0" lvl="0" indent="0" algn="l" rtl="0">
              <a:spcBef>
                <a:spcPts val="0"/>
              </a:spcBef>
              <a:spcAft>
                <a:spcPts val="0"/>
              </a:spcAft>
              <a:buNone/>
            </a:pPr>
            <a:endParaRPr b="1"/>
          </a:p>
          <a:p>
            <a:pPr marL="0" lvl="0" indent="0" algn="l" rtl="0">
              <a:spcBef>
                <a:spcPts val="0"/>
              </a:spcBef>
              <a:spcAft>
                <a:spcPts val="0"/>
              </a:spcAft>
              <a:buNone/>
            </a:pPr>
            <a:r>
              <a:rPr lang="en-GB"/>
              <a:t>Dieses Beispiel gibt Ihnen ein Gefühl dafür, wie viel Schaden Cyberangriffe verursachen. Suchen Sie im Internet nach Zahlen über den durch Cyberangriffe verursachten Schaden.</a:t>
            </a:r>
            <a:endParaRPr/>
          </a:p>
          <a:p>
            <a:pPr marL="0" lvl="0" indent="0" algn="l" rtl="0">
              <a:spcBef>
                <a:spcPts val="0"/>
              </a:spcBef>
              <a:spcAft>
                <a:spcPts val="0"/>
              </a:spcAft>
              <a:buNone/>
            </a:pPr>
            <a:r>
              <a:rPr lang="en-GB"/>
              <a:t>Beispielsweise beläuft sich der Schaden für die Weltwirtschaft durch Cyberangriffe auf etwa 400 Milliarden Dollar (Fischer Citation2016; Kirat, Jang, and Stoecklin Citation 2018). </a:t>
            </a:r>
            <a:endParaRPr/>
          </a:p>
          <a:p>
            <a:pPr marL="0" lvl="0" indent="0" algn="l" rtl="0">
              <a:spcBef>
                <a:spcPts val="0"/>
              </a:spcBef>
              <a:spcAft>
                <a:spcPts val="0"/>
              </a:spcAft>
              <a:buNone/>
            </a:pPr>
            <a:endParaRPr/>
          </a:p>
          <a:p>
            <a:pPr marL="0" lvl="0" indent="0" algn="l" rtl="0">
              <a:spcBef>
                <a:spcPts val="0"/>
              </a:spcBef>
              <a:spcAft>
                <a:spcPts val="0"/>
              </a:spcAft>
              <a:buNone/>
            </a:pPr>
            <a:r>
              <a:rPr lang="en-GB"/>
              <a:t>Wie ist die Situation in Ihrem Land?</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20" name="Google Shape;12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1"/>
              <a:t>Übersicht</a:t>
            </a:r>
            <a:endParaRPr/>
          </a:p>
          <a:p>
            <a:pPr marL="0" lvl="0" indent="0" algn="l" rtl="0">
              <a:spcBef>
                <a:spcPts val="0"/>
              </a:spcBef>
              <a:spcAft>
                <a:spcPts val="0"/>
              </a:spcAft>
              <a:buNone/>
            </a:pPr>
            <a:endParaRPr/>
          </a:p>
          <a:p>
            <a:pPr marL="0" lvl="0" indent="0" algn="l" rtl="0">
              <a:spcBef>
                <a:spcPts val="0"/>
              </a:spcBef>
              <a:spcAft>
                <a:spcPts val="0"/>
              </a:spcAft>
              <a:buNone/>
            </a:pPr>
            <a:r>
              <a:rPr lang="en-GB"/>
              <a:t>Diese Folie bietet eine Einführung in die IT-Sicherheit. Die vier Abschnitte, die wir anvisieren, bieten eine Reihe von Informationen:</a:t>
            </a:r>
            <a:endParaRPr/>
          </a:p>
          <a:p>
            <a:pPr marL="228600" lvl="0" indent="-228600" algn="l" rtl="0">
              <a:spcBef>
                <a:spcPts val="0"/>
              </a:spcBef>
              <a:spcAft>
                <a:spcPts val="0"/>
              </a:spcAft>
              <a:buClr>
                <a:schemeClr val="dk1"/>
              </a:buClr>
              <a:buSzPts val="1200"/>
              <a:buFont typeface="Calibri"/>
              <a:buAutoNum type="arabicPeriod"/>
            </a:pPr>
            <a:r>
              <a:rPr lang="en-GB"/>
              <a:t>Im ersten Abschnitt werden Sie mit der Bedeutung der Informationssicherheit vertraut gemacht.</a:t>
            </a:r>
            <a:endParaRPr/>
          </a:p>
          <a:p>
            <a:pPr marL="228600" lvl="0" indent="-228600" algn="l" rtl="0">
              <a:spcBef>
                <a:spcPts val="0"/>
              </a:spcBef>
              <a:spcAft>
                <a:spcPts val="0"/>
              </a:spcAft>
              <a:buClr>
                <a:schemeClr val="dk1"/>
              </a:buClr>
              <a:buSzPts val="1200"/>
              <a:buFont typeface="Calibri"/>
              <a:buAutoNum type="arabicPeriod"/>
            </a:pPr>
            <a:r>
              <a:rPr lang="en-GB"/>
              <a:t>Sie erhalten dann einen Überblick darüber, welche Elemente der IT-Systeme geschützt werden müssen.</a:t>
            </a:r>
            <a:endParaRPr/>
          </a:p>
          <a:p>
            <a:pPr marL="228600" lvl="0" indent="-228600" algn="l" rtl="0">
              <a:spcBef>
                <a:spcPts val="0"/>
              </a:spcBef>
              <a:spcAft>
                <a:spcPts val="0"/>
              </a:spcAft>
              <a:buClr>
                <a:schemeClr val="dk1"/>
              </a:buClr>
              <a:buSzPts val="1200"/>
              <a:buFont typeface="Calibri"/>
              <a:buAutoNum type="arabicPeriod"/>
            </a:pPr>
            <a:r>
              <a:rPr lang="en-GB"/>
              <a:t>Im dritten Abschnitt erfahren Sie mehr über potenzielle Bedrohungen und Angreifer sowie über die Motive für einen Angriff.</a:t>
            </a:r>
            <a:endParaRPr/>
          </a:p>
          <a:p>
            <a:pPr marL="228600" lvl="0" indent="-228600" algn="l" rtl="0">
              <a:spcBef>
                <a:spcPts val="0"/>
              </a:spcBef>
              <a:spcAft>
                <a:spcPts val="0"/>
              </a:spcAft>
              <a:buClr>
                <a:schemeClr val="dk1"/>
              </a:buClr>
              <a:buSzPts val="1200"/>
              <a:buFont typeface="Calibri"/>
              <a:buAutoNum type="arabicPeriod"/>
            </a:pPr>
            <a:r>
              <a:rPr lang="en-GB"/>
              <a:t>Schließlich erhalten Sie einen Überblick darüber, was erforderlich ist, um geeignete Sicherheitsmaßnahmen zum Schutz vor gängigen Bedrohungen des IT-Systems zu entwickeln.</a:t>
            </a:r>
            <a:endParaRPr/>
          </a:p>
          <a:p>
            <a:pPr marL="0" lvl="0" indent="0" algn="l" rtl="0">
              <a:spcBef>
                <a:spcPts val="0"/>
              </a:spcBef>
              <a:spcAft>
                <a:spcPts val="0"/>
              </a:spcAft>
              <a:buNone/>
            </a:pPr>
            <a:endParaRPr/>
          </a:p>
          <a:p>
            <a:pPr marL="228600" lvl="0" indent="-152400" algn="l" rtl="0">
              <a:spcBef>
                <a:spcPts val="0"/>
              </a:spcBef>
              <a:spcAft>
                <a:spcPts val="0"/>
              </a:spcAft>
              <a:buClr>
                <a:schemeClr val="dk1"/>
              </a:buClr>
              <a:buSzPts val="1200"/>
              <a:buFont typeface="Calibri"/>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29" name="Google Shape;129;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b="1"/>
              <a:t>1. Wozu dient die IT-Sicherheit?</a:t>
            </a:r>
            <a:endParaRPr/>
          </a:p>
          <a:p>
            <a:pPr marL="0" lvl="0" indent="0" algn="l" rtl="0">
              <a:spcBef>
                <a:spcPts val="0"/>
              </a:spcBef>
              <a:spcAft>
                <a:spcPts val="0"/>
              </a:spcAft>
              <a:buNone/>
            </a:pPr>
            <a:endParaRPr/>
          </a:p>
          <a:p>
            <a:pPr marL="0" lvl="0" indent="0" algn="just" rtl="0">
              <a:spcBef>
                <a:spcPts val="900"/>
              </a:spcBef>
              <a:spcAft>
                <a:spcPts val="0"/>
              </a:spcAft>
              <a:buNone/>
            </a:pPr>
            <a:r>
              <a:rPr lang="en-GB"/>
              <a:t>Informationssysteme sind ein wesentlicher Bestandteil der heutigen Welt. </a:t>
            </a:r>
            <a:r>
              <a:rPr lang="en-GB" sz="1200">
                <a:latin typeface="Cambria"/>
                <a:ea typeface="Cambria"/>
                <a:cs typeface="Cambria"/>
                <a:sym typeface="Cambria"/>
              </a:rPr>
              <a:t>Sie unterstützen die tägliche Arbeit und ermöglichen eine globale Vernetzung von Menschen und Unternehmen.  </a:t>
            </a:r>
            <a:r>
              <a:rPr lang="en-GB"/>
              <a:t>Sie sind sowohl im privaten als auch im geschäftlichen Umfeld allgegenwärtig und aus dem Leben nicht mehr wegzudenken. </a:t>
            </a:r>
            <a:r>
              <a:rPr lang="en-GB" sz="1200">
                <a:latin typeface="Cambria"/>
                <a:ea typeface="Cambria"/>
                <a:cs typeface="Cambria"/>
                <a:sym typeface="Cambria"/>
              </a:rPr>
              <a:t>Viele Prozesse, die früher nur zeitaufwändig manuell durchgeführt werden konnten, sind heute dank IT-Unterstützung bereits teilweise oder vollständig automatisiert. Täglich werden riesige Datenmengen verarbeitet und produziert. </a:t>
            </a:r>
            <a:endParaRPr sz="1200">
              <a:latin typeface="Cambria"/>
              <a:ea typeface="Cambria"/>
              <a:cs typeface="Cambria"/>
              <a:sym typeface="Cambria"/>
            </a:endParaRPr>
          </a:p>
          <a:p>
            <a:pPr marL="0" lvl="0" indent="0" algn="just" rtl="0">
              <a:spcBef>
                <a:spcPts val="1800"/>
              </a:spcBef>
              <a:spcAft>
                <a:spcPts val="0"/>
              </a:spcAft>
              <a:buNone/>
            </a:pPr>
            <a:r>
              <a:rPr lang="en-GB" sz="1200">
                <a:latin typeface="Cambria"/>
                <a:ea typeface="Cambria"/>
                <a:cs typeface="Cambria"/>
                <a:sym typeface="Cambria"/>
              </a:rPr>
              <a:t>Diese Informationsverarbeitung muss geschützt werden. Fast täglich werden wir mit neuen Datenlecks, Einbrüchen in Computersysteme und Virenangriffen konfrontiert. Da ein beträchtlicher Teil der Informationen und des Know-hows von Unternehmen in digitaler Form vorliegt, muss er ausreichend geschützt werden.</a:t>
            </a:r>
            <a:endParaRPr sz="1200">
              <a:latin typeface="Cambria"/>
              <a:ea typeface="Cambria"/>
              <a:cs typeface="Cambria"/>
              <a:sym typeface="Cambria"/>
            </a:endParaRPr>
          </a:p>
          <a:p>
            <a:pPr marL="0" lvl="0" indent="0" algn="l" rtl="0">
              <a:spcBef>
                <a:spcPts val="900"/>
              </a:spcBef>
              <a:spcAft>
                <a:spcPts val="0"/>
              </a:spcAft>
              <a:buNone/>
            </a:pPr>
            <a:r>
              <a:rPr lang="en-GB"/>
              <a:t>Wahrscheinlich haben Sie schon von Angriffen auf Computersysteme gehört oder gelesen oder sind selbst Opfer eines solchen Angriffs geworden. Vielleicht sogar, ohne es zu bemerken. Datendiebstahl, Viren, Verschlüsselungstrojaner oder Botnetze sind Begriffe, die im Zusammenhang mit IT-Sicherheit immer wieder in den Nachrichten auftauchen. Können Sie erklären, was sich hinter diesen Begriffen verbirgt? Wie können Sie sich und Ihr Unternehmen vor ihnen schützen?</a:t>
            </a:r>
            <a:endParaRPr/>
          </a:p>
          <a:p>
            <a:pPr marL="0" lvl="0" indent="0" algn="just" rtl="0">
              <a:spcBef>
                <a:spcPts val="900"/>
              </a:spcBef>
              <a:spcAft>
                <a:spcPts val="0"/>
              </a:spcAft>
              <a:buNone/>
            </a:pPr>
            <a:endParaRPr sz="1200">
              <a:latin typeface="Cambria"/>
              <a:ea typeface="Cambria"/>
              <a:cs typeface="Cambria"/>
              <a:sym typeface="Cambria"/>
            </a:endParaRPr>
          </a:p>
          <a:p>
            <a:pPr marL="0" lvl="0" indent="0" algn="just" rtl="0">
              <a:spcBef>
                <a:spcPts val="1800"/>
              </a:spcBef>
              <a:spcAft>
                <a:spcPts val="0"/>
              </a:spcAft>
              <a:buNone/>
            </a:pPr>
            <a:r>
              <a:rPr lang="en-GB" sz="1200">
                <a:latin typeface="Cambria"/>
                <a:ea typeface="Cambria"/>
                <a:cs typeface="Cambria"/>
                <a:sym typeface="Cambria"/>
              </a:rPr>
              <a:t>Die Erkennung von Angriffen ist meist nicht so einfach. Während Angriffe wie Denial of Service, bei denen es darum geht, ein System gezielt lahmzulegen, aufgrund der damit verbundenen Ausfälle schnell erkannt werden können, werden Datendiebstahl oder Infiltration oft erst entdeckt, wenn es schon viel zu spät ist. Je schlechter die IT-Systeme gesichert sind, desto leichter haben es die Angreifer. Aber nicht nur die technische Seite ist hier zu beachten, sondern auch und vor allem jeder einzelne Nutzer trägt zur Sicherheit bei.</a:t>
            </a:r>
            <a:endParaRPr sz="1200">
              <a:latin typeface="Cambria"/>
              <a:ea typeface="Cambria"/>
              <a:cs typeface="Cambria"/>
              <a:sym typeface="Cambria"/>
            </a:endParaRPr>
          </a:p>
          <a:p>
            <a:pPr marL="0" lvl="0" indent="0" algn="just" rtl="0">
              <a:spcBef>
                <a:spcPts val="1800"/>
              </a:spcBef>
              <a:spcAft>
                <a:spcPts val="0"/>
              </a:spcAft>
              <a:buNone/>
            </a:pPr>
            <a:r>
              <a:rPr lang="en-GB" sz="1200">
                <a:latin typeface="Cambria"/>
                <a:ea typeface="Cambria"/>
                <a:cs typeface="Cambria"/>
                <a:sym typeface="Cambria"/>
              </a:rPr>
              <a:t>Dieses Modul soll Ihnen helfen zu verstehen, wie ein solcher Angriff aussehen könnte und welche Maßnahmen Sie ergreifen müssen, um sich davor zu schützen. Dazu gehört auch Wissen über die verschiedenen Arten von Angriffen.</a:t>
            </a:r>
            <a:endParaRPr/>
          </a:p>
          <a:p>
            <a:pPr marL="0" lvl="0" indent="0" algn="l" rtl="0">
              <a:spcBef>
                <a:spcPts val="900"/>
              </a:spcBef>
              <a:spcAft>
                <a:spcPts val="0"/>
              </a:spcAft>
              <a:buNone/>
            </a:pPr>
            <a:endParaRPr/>
          </a:p>
          <a:p>
            <a:pPr marL="0" lvl="0" indent="0" algn="l" rtl="0">
              <a:spcBef>
                <a:spcPts val="0"/>
              </a:spcBef>
              <a:spcAft>
                <a:spcPts val="0"/>
              </a:spcAft>
              <a:buNone/>
            </a:pPr>
            <a:r>
              <a:rPr lang="en-GB"/>
              <a:t>Einen angemessenen Schutz zu gewährleisten, ist nicht einfach. Die Entwicklung im Bereich der Informationstechnologie schreitet sehr schnell voran, und Systeme können durch neue Angriffsmethoden oder bekannte Sicherheitslücken schnell veraltet sein oder eine Bedrohung darstellen. Umso wichtiger ist es, eine gut ausgebildete IT-Abteilung zu beschäftigen oder zuverlässige Dienstleister aus diesem Bereich mit dem Schutz Ihrer Systeme zu beauftragen. Es reicht jedoch nicht aus, einen solchen Schutz einmal einzurichten - er muss auch durch ständige Verbesserungen auf dem neuesten Stand gehalten werden.</a:t>
            </a:r>
            <a:endParaRPr/>
          </a:p>
          <a:p>
            <a:pPr marL="0" lvl="0" indent="0" algn="l" rtl="0">
              <a:spcBef>
                <a:spcPts val="0"/>
              </a:spcBef>
              <a:spcAft>
                <a:spcPts val="0"/>
              </a:spcAft>
              <a:buNone/>
            </a:pPr>
            <a:endParaRPr/>
          </a:p>
          <a:p>
            <a:pPr marL="0" lvl="0" indent="0" algn="l" rtl="0">
              <a:spcBef>
                <a:spcPts val="0"/>
              </a:spcBef>
              <a:spcAft>
                <a:spcPts val="0"/>
              </a:spcAft>
              <a:buNone/>
            </a:pPr>
            <a:r>
              <a:rPr lang="en-GB"/>
              <a:t>Es reicht auch nicht aus, mit geeigneter Software, z.B. Virenschutz, und Hardware, z.B. Firewall, für den entsprechenden Schutz zu sorgen, sondern auch die Personen, die täglich mit den IT-System-gestützten Arbeitsmitteln umgehen, auf dem Laufenden zu halten und zu schulen, um den bestmöglichen Schutz zu gewährleisten. Ein blindes Vertrauen in einzelne Schutzmechanismen ist ebenso gefährlich wie deren Unterlassung.</a:t>
            </a:r>
            <a:endParaRPr/>
          </a:p>
          <a:p>
            <a:pPr marL="0" lvl="0" indent="0" algn="just" rtl="0">
              <a:spcBef>
                <a:spcPts val="900"/>
              </a:spcBef>
              <a:spcAft>
                <a:spcPts val="0"/>
              </a:spcAft>
              <a:buNone/>
            </a:pPr>
            <a:endParaRPr sz="1200">
              <a:latin typeface="Cambria"/>
              <a:ea typeface="Cambria"/>
              <a:cs typeface="Cambria"/>
              <a:sym typeface="Cambria"/>
            </a:endParaRPr>
          </a:p>
          <a:p>
            <a:pPr marL="0" lvl="0" indent="0" algn="l" rtl="0">
              <a:spcBef>
                <a:spcPts val="90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47" name="Google Shape;147;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4" name="Google Shape;16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GB" sz="1800" b="1">
                <a:solidFill>
                  <a:srgbClr val="4F81BD"/>
                </a:solidFill>
                <a:latin typeface="Calibri"/>
                <a:ea typeface="Calibri"/>
                <a:cs typeface="Calibri"/>
                <a:sym typeface="Calibri"/>
              </a:rPr>
              <a:t>2. Was sollte geschützt werden?</a:t>
            </a:r>
            <a:endParaRPr/>
          </a:p>
          <a:p>
            <a:pPr marL="0" lvl="0" indent="0" algn="just" rtl="0">
              <a:spcBef>
                <a:spcPts val="1000"/>
              </a:spcBef>
              <a:spcAft>
                <a:spcPts val="0"/>
              </a:spcAft>
              <a:buNone/>
            </a:pP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Jedes Unternehmen verarbeitet unterschiedliche Arten von Informationen in digitaler Form. Dazu muss man sich zunächst einen Überblick über die IT-Werte und -Ressourcen des Unternehmens verschaffen, damit eine geeignete Strategie zu deren Schutz gefunden werden kann. Zu den Objekten, die geschützt werden sollten, gehören unter anderem:</a:t>
            </a:r>
            <a:endParaRPr sz="1800">
              <a:latin typeface="Cambria"/>
              <a:ea typeface="Cambria"/>
              <a:cs typeface="Cambria"/>
              <a:sym typeface="Cambria"/>
            </a:endParaRPr>
          </a:p>
          <a:p>
            <a:pPr marL="800100" lvl="1" indent="-342900" algn="just" rtl="0">
              <a:spcBef>
                <a:spcPts val="1800"/>
              </a:spcBef>
              <a:spcAft>
                <a:spcPts val="0"/>
              </a:spcAft>
              <a:buClr>
                <a:schemeClr val="dk1"/>
              </a:buClr>
              <a:buSzPts val="1800"/>
              <a:buFont typeface="Noto Sans Symbols"/>
              <a:buChar char="∙"/>
            </a:pPr>
            <a:r>
              <a:rPr lang="en-GB" sz="1800" u="sng">
                <a:latin typeface="Cambria"/>
                <a:ea typeface="Cambria"/>
                <a:cs typeface="Cambria"/>
                <a:sym typeface="Cambria"/>
              </a:rPr>
              <a:t>Hardware </a:t>
            </a:r>
            <a:r>
              <a:rPr lang="en-GB" sz="1800">
                <a:latin typeface="Cambria"/>
                <a:ea typeface="Cambria"/>
                <a:cs typeface="Cambria"/>
                <a:sym typeface="Cambria"/>
              </a:rPr>
              <a:t>wie Computer, Smartphones und Tablets, Server und Netzwerkgeräte;</a:t>
            </a:r>
            <a:endParaRPr sz="1800">
              <a:latin typeface="Cambria"/>
              <a:ea typeface="Cambria"/>
              <a:cs typeface="Cambria"/>
              <a:sym typeface="Cambria"/>
            </a:endParaRPr>
          </a:p>
          <a:p>
            <a:pPr marL="800100" lvl="1" indent="-342900" algn="just" rtl="0">
              <a:spcBef>
                <a:spcPts val="1800"/>
              </a:spcBef>
              <a:spcAft>
                <a:spcPts val="0"/>
              </a:spcAft>
              <a:buClr>
                <a:schemeClr val="dk1"/>
              </a:buClr>
              <a:buSzPts val="1800"/>
              <a:buFont typeface="Noto Sans Symbols"/>
              <a:buChar char="∙"/>
            </a:pPr>
            <a:r>
              <a:rPr lang="en-GB" sz="1800">
                <a:latin typeface="Cambria"/>
                <a:ea typeface="Cambria"/>
                <a:cs typeface="Cambria"/>
                <a:sym typeface="Cambria"/>
              </a:rPr>
              <a:t>Erforderliche </a:t>
            </a:r>
            <a:r>
              <a:rPr lang="en-GB" sz="1800" u="sng">
                <a:latin typeface="Cambria"/>
                <a:ea typeface="Cambria"/>
                <a:cs typeface="Cambria"/>
                <a:sym typeface="Cambria"/>
              </a:rPr>
              <a:t>Infrastruktur </a:t>
            </a:r>
            <a:r>
              <a:rPr lang="en-GB" sz="1800">
                <a:latin typeface="Cambria"/>
                <a:ea typeface="Cambria"/>
                <a:cs typeface="Cambria"/>
                <a:sym typeface="Cambria"/>
              </a:rPr>
              <a:t>wie Lagerung, USV-Systeme, Klimatisierung, Telefon und andere Kommunikationssysteme;</a:t>
            </a:r>
            <a:endParaRPr sz="1800">
              <a:latin typeface="Cambria"/>
              <a:ea typeface="Cambria"/>
              <a:cs typeface="Cambria"/>
              <a:sym typeface="Cambria"/>
            </a:endParaRPr>
          </a:p>
          <a:p>
            <a:pPr marL="800100" lvl="1" indent="-342900" algn="just" rtl="0">
              <a:spcBef>
                <a:spcPts val="1800"/>
              </a:spcBef>
              <a:spcAft>
                <a:spcPts val="0"/>
              </a:spcAft>
              <a:buClr>
                <a:schemeClr val="dk1"/>
              </a:buClr>
              <a:buSzPts val="1800"/>
              <a:buFont typeface="Noto Sans Symbols"/>
              <a:buChar char="∙"/>
            </a:pPr>
            <a:r>
              <a:rPr lang="en-GB" sz="1800">
                <a:latin typeface="Cambria"/>
                <a:ea typeface="Cambria"/>
                <a:cs typeface="Cambria"/>
                <a:sym typeface="Cambria"/>
              </a:rPr>
              <a:t>Angewandte </a:t>
            </a:r>
            <a:r>
              <a:rPr lang="en-GB" sz="1800" u="sng">
                <a:latin typeface="Cambria"/>
                <a:ea typeface="Cambria"/>
                <a:cs typeface="Cambria"/>
                <a:sym typeface="Cambria"/>
              </a:rPr>
              <a:t>Software </a:t>
            </a:r>
            <a:r>
              <a:rPr lang="en-GB" sz="1800">
                <a:latin typeface="Cambria"/>
                <a:ea typeface="Cambria"/>
                <a:cs typeface="Cambria"/>
                <a:sym typeface="Cambria"/>
              </a:rPr>
              <a:t>und zugehörige Lizenzen;</a:t>
            </a:r>
            <a:endParaRPr sz="1800">
              <a:latin typeface="Cambria"/>
              <a:ea typeface="Cambria"/>
              <a:cs typeface="Cambria"/>
              <a:sym typeface="Cambria"/>
            </a:endParaRPr>
          </a:p>
          <a:p>
            <a:pPr marL="800100" lvl="1" indent="-342900" algn="just" rtl="0">
              <a:spcBef>
                <a:spcPts val="1800"/>
              </a:spcBef>
              <a:spcAft>
                <a:spcPts val="0"/>
              </a:spcAft>
              <a:buClr>
                <a:schemeClr val="dk1"/>
              </a:buClr>
              <a:buSzPts val="1800"/>
              <a:buFont typeface="Noto Sans Symbols"/>
              <a:buChar char="∙"/>
            </a:pPr>
            <a:r>
              <a:rPr lang="en-GB" sz="1800" u="sng">
                <a:latin typeface="Cambria"/>
                <a:ea typeface="Cambria"/>
                <a:cs typeface="Cambria"/>
                <a:sym typeface="Cambria"/>
              </a:rPr>
              <a:t>Informationen </a:t>
            </a:r>
            <a:r>
              <a:rPr lang="en-GB" sz="1800">
                <a:latin typeface="Cambria"/>
                <a:ea typeface="Cambria"/>
                <a:cs typeface="Cambria"/>
                <a:sym typeface="Cambria"/>
              </a:rPr>
              <a:t>wie Kunden- und Unternehmensdaten, E-Mails, Verträge, etc;</a:t>
            </a:r>
            <a:endParaRPr sz="1800">
              <a:latin typeface="Cambria"/>
              <a:ea typeface="Cambria"/>
              <a:cs typeface="Cambria"/>
              <a:sym typeface="Cambria"/>
            </a:endParaRPr>
          </a:p>
          <a:p>
            <a:pPr marL="800100" lvl="1" indent="-342900" algn="just" rtl="0">
              <a:spcBef>
                <a:spcPts val="1800"/>
              </a:spcBef>
              <a:spcAft>
                <a:spcPts val="0"/>
              </a:spcAft>
              <a:buClr>
                <a:schemeClr val="dk1"/>
              </a:buClr>
              <a:buSzPts val="1800"/>
              <a:buFont typeface="Noto Sans Symbols"/>
              <a:buChar char="∙"/>
            </a:pPr>
            <a:r>
              <a:rPr lang="en-GB" sz="1800">
                <a:latin typeface="Cambria"/>
                <a:ea typeface="Cambria"/>
                <a:cs typeface="Cambria"/>
                <a:sym typeface="Cambria"/>
              </a:rPr>
              <a:t>Und schließlich die </a:t>
            </a:r>
            <a:r>
              <a:rPr lang="en-GB" sz="1800" u="sng">
                <a:latin typeface="Cambria"/>
                <a:ea typeface="Cambria"/>
                <a:cs typeface="Cambria"/>
                <a:sym typeface="Cambria"/>
              </a:rPr>
              <a:t>Humanressourcen</a:t>
            </a:r>
            <a:r>
              <a:rPr lang="en-GB" sz="1800" u="none">
                <a:latin typeface="Cambria"/>
                <a:ea typeface="Cambria"/>
                <a:cs typeface="Cambria"/>
                <a:sym typeface="Cambria"/>
              </a:rPr>
              <a:t>, </a:t>
            </a:r>
            <a:r>
              <a:rPr lang="en-GB" sz="1800">
                <a:latin typeface="Cambria"/>
                <a:ea typeface="Cambria"/>
                <a:cs typeface="Cambria"/>
                <a:sym typeface="Cambria"/>
              </a:rPr>
              <a:t>insbesondere Know-how und Qualifikationen.</a:t>
            </a:r>
            <a:endParaRPr/>
          </a:p>
          <a:p>
            <a:pPr marL="800100" lvl="1" indent="-228600" algn="just" rtl="0">
              <a:spcBef>
                <a:spcPts val="1800"/>
              </a:spcBef>
              <a:spcAft>
                <a:spcPts val="0"/>
              </a:spcAft>
              <a:buClr>
                <a:schemeClr val="dk1"/>
              </a:buClr>
              <a:buSzPts val="1800"/>
              <a:buFont typeface="Noto Sans Symbols"/>
              <a:buNone/>
            </a:pPr>
            <a:endParaRPr sz="1800">
              <a:latin typeface="Cambria"/>
              <a:ea typeface="Cambria"/>
              <a:cs typeface="Cambria"/>
              <a:sym typeface="Cambria"/>
            </a:endParaRPr>
          </a:p>
          <a:p>
            <a:pPr marL="800100" lvl="1" indent="-228600" algn="just" rtl="0">
              <a:spcBef>
                <a:spcPts val="1800"/>
              </a:spcBef>
              <a:spcAft>
                <a:spcPts val="0"/>
              </a:spcAft>
              <a:buClr>
                <a:schemeClr val="dk1"/>
              </a:buClr>
              <a:buSzPts val="1800"/>
              <a:buFont typeface="Noto Sans Symbols"/>
              <a:buNone/>
            </a:pP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Ein Ausfall oder Verlust der einzelnen Elemente kann sich unterschiedlich auf das Unternehmen auswirken. Fällt ein einzelner Computer vorübergehend aus, ist dies in der Regel weniger tragisch als wenn Teile des Netzes nicht mehr funktionieren. Deshalb ist zu überlegen, was ein solcher Verlust oder Ausfall für das Unternehmen bedeutet.</a:t>
            </a:r>
            <a:endParaRPr sz="1800">
              <a:latin typeface="Cambria"/>
              <a:ea typeface="Cambria"/>
              <a:cs typeface="Cambria"/>
              <a:sym typeface="Cambria"/>
            </a:endParaRPr>
          </a:p>
          <a:p>
            <a:pPr marL="800100" lvl="1" indent="-342900" algn="just" rtl="0">
              <a:spcBef>
                <a:spcPts val="1800"/>
              </a:spcBef>
              <a:spcAft>
                <a:spcPts val="0"/>
              </a:spcAft>
              <a:buClr>
                <a:schemeClr val="dk1"/>
              </a:buClr>
              <a:buSzPts val="1800"/>
              <a:buFont typeface="Noto Sans Symbols"/>
              <a:buChar char="∙"/>
            </a:pPr>
            <a:r>
              <a:rPr lang="en-GB" sz="1800">
                <a:latin typeface="Cambria"/>
                <a:ea typeface="Cambria"/>
                <a:cs typeface="Cambria"/>
                <a:sym typeface="Cambria"/>
              </a:rPr>
              <a:t>Welche Folgen hat es, wenn bestimmte Daten verloren gehen oder wenn Konkurrenten sie in die Hände bekommen? Was wäre das Risiko, wenn bestimmte Informationen an die Öffentlichkeit gelangen?</a:t>
            </a:r>
            <a:endParaRPr sz="1800">
              <a:latin typeface="Cambria"/>
              <a:ea typeface="Cambria"/>
              <a:cs typeface="Cambria"/>
              <a:sym typeface="Cambria"/>
            </a:endParaRPr>
          </a:p>
          <a:p>
            <a:pPr marL="800100" lvl="1" indent="-342900" algn="just" rtl="0">
              <a:spcBef>
                <a:spcPts val="1800"/>
              </a:spcBef>
              <a:spcAft>
                <a:spcPts val="0"/>
              </a:spcAft>
              <a:buClr>
                <a:schemeClr val="dk1"/>
              </a:buClr>
              <a:buSzPts val="1800"/>
              <a:buFont typeface="Noto Sans Symbols"/>
              <a:buChar char="∙"/>
            </a:pPr>
            <a:r>
              <a:rPr lang="en-GB" sz="1800">
                <a:latin typeface="Cambria"/>
                <a:ea typeface="Cambria"/>
                <a:cs typeface="Cambria"/>
                <a:sym typeface="Cambria"/>
              </a:rPr>
              <a:t>Wie stark schränkt der Ausfall einzelner Komponenten (Computer, Server usw.) die Arbeit ein, und wie schnell kann der Ausfall behoben werden?</a:t>
            </a: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Anhand solcher Fragen kann eine Prioritätenliste erstellt werden, auf deren Grundlage Schutzmaßnahmen für die einzelnen Bereiche ergriffen werden können. Je höher die Priorität, desto stärker sollte der individuelle Schutz in den Vordergrund gestellt werden.</a:t>
            </a:r>
            <a:endParaRPr sz="1800">
              <a:latin typeface="Cambria"/>
              <a:ea typeface="Cambria"/>
              <a:cs typeface="Cambria"/>
              <a:sym typeface="Cambria"/>
            </a:endParaRPr>
          </a:p>
          <a:p>
            <a:pPr marL="0" lvl="0" indent="0" algn="just" rtl="0">
              <a:spcBef>
                <a:spcPts val="1800"/>
              </a:spcBef>
              <a:spcAft>
                <a:spcPts val="0"/>
              </a:spcAft>
              <a:buNone/>
            </a:pPr>
            <a:endParaRPr sz="1200">
              <a:latin typeface="Cambria"/>
              <a:ea typeface="Cambria"/>
              <a:cs typeface="Cambria"/>
              <a:sym typeface="Cambria"/>
            </a:endParaRPr>
          </a:p>
          <a:p>
            <a:pPr marL="0" lvl="0" indent="0" algn="l" rtl="0">
              <a:spcBef>
                <a:spcPts val="900"/>
              </a:spcBef>
              <a:spcAft>
                <a:spcPts val="0"/>
              </a:spcAft>
              <a:buNone/>
            </a:pPr>
            <a:endParaRPr/>
          </a:p>
        </p:txBody>
      </p:sp>
      <p:sp>
        <p:nvSpPr>
          <p:cNvPr id="165" name="Google Shape;16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Sehen Sie sich den Film an, um einen Überblick über die verschiedenen Arten von Cyberangriffen zu erhalten, die von Hackern häufig eingesetzt werden. </a:t>
            </a:r>
            <a:endParaRPr/>
          </a:p>
        </p:txBody>
      </p:sp>
      <p:sp>
        <p:nvSpPr>
          <p:cNvPr id="189" name="Google Shape;189;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7" name="Google Shape;197;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GB" sz="1800" b="1">
                <a:solidFill>
                  <a:srgbClr val="4F81BD"/>
                </a:solidFill>
                <a:latin typeface="Calibri"/>
                <a:ea typeface="Calibri"/>
                <a:cs typeface="Calibri"/>
                <a:sym typeface="Calibri"/>
              </a:rPr>
              <a:t>3. Was sind mögliche Bedrohungen?</a:t>
            </a:r>
            <a:endParaRPr/>
          </a:p>
          <a:p>
            <a:pPr marL="0" lvl="0" indent="0" algn="just" rtl="0">
              <a:spcBef>
                <a:spcPts val="1000"/>
              </a:spcBef>
              <a:spcAft>
                <a:spcPts val="0"/>
              </a:spcAft>
              <a:buNone/>
            </a:pPr>
            <a:endParaRPr sz="1800" b="1">
              <a:solidFill>
                <a:srgbClr val="4F81BD"/>
              </a:solidFill>
              <a:latin typeface="Calibri"/>
              <a:ea typeface="Calibri"/>
              <a:cs typeface="Calibri"/>
              <a:sym typeface="Calibri"/>
            </a:endParaRPr>
          </a:p>
          <a:p>
            <a:pPr marL="0" lvl="0" indent="0" algn="just" rtl="0">
              <a:spcBef>
                <a:spcPts val="1000"/>
              </a:spcBef>
              <a:spcAft>
                <a:spcPts val="0"/>
              </a:spcAft>
              <a:buNone/>
            </a:pPr>
            <a:r>
              <a:rPr lang="en-GB" sz="1800" b="1">
                <a:solidFill>
                  <a:srgbClr val="4F81BD"/>
                </a:solidFill>
                <a:latin typeface="Calibri"/>
                <a:ea typeface="Calibri"/>
                <a:cs typeface="Calibri"/>
                <a:sym typeface="Calibri"/>
              </a:rPr>
              <a:t>3.1. Potenzielle Bedrohungen</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Ihr Netzwerk oder Ihr Unternehmen kann von einer Vielzahl von Bedrohungen betroffen sein. Um sich vor Bedrohungen schützen zu können, müssen Sie diese kennen. Neben den verschiedenen Arten von Angriffen, die im Folgenden beschrieben werden, sind auch technische Probleme wie Hardware-Ausfälle, Software-Fehlfunktionen usw. zu berücksichtigen. Unzureichend geschultes Personal und fahrlässiges Verhalten aufgrund schlecht konfigurierter Systeme oder höherer Gewalt sollten in Betracht gezogen werden.</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Ransomware</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In den letzten Jahren hat sich Ransomware zu einer der größten Bedrohungen entwickelt. Ransomware verschlüsselt Dateien und ganze Systeme oder versucht, Benutzer aus dem System auszusperren. Um Zugang zu den verschlüsselten Daten zu erhalten oder um weiterarbeiten zu können, muss ein Lösegeld gezahlt werden. Solche Schadprogramme verbreiten sich in der Regel über E-Mail-Anhänge, scheinbar harmlose Programme oder aus dem Internet heruntergeladene Dokumente. Sie verrichten ihre Arbeit zunächst im Hintergrund, für den Benutzer unsichtbar. Anschließend wird der Nutzer über den entstandenen Schaden informiert, mit der Aufforderung, das Lösegeld zu zahlen, meist in Form einer anonymen Währung wie Bitcoin.</a:t>
            </a: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Solche Angriffe können erheblichen Schaden anrichten. Sobald sie einen einzelnen Rechner infiziert haben, versuchen sie, sich über das Netzwerk auf andere Systeme zu replizieren und können ganze Unternehmen und Organisationen lahmlegen. Selbst wenn das geforderte Lösegeld gezahlt wird, gibt es keine Garantie, dass die Daten entschlüsselt werden oder der Zugang vollständig wiederhergestellt wird.</a:t>
            </a: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Eine der ersten bekannten Ransomware blockierte die Nutzbarkeit des Computers durch einen Hinweis auf dem Bildschirm, der nicht weggeklickt werden konnte. In den meisten Fällen wies eine Warnung der Bundespolizei oder anderer Institutionen auf eine unrechtmäßige Nutzung hin. Solche Angriffe verursachen in der Regel keine Datenverluste und können mit Hilfe von Antivirenprogrammen beseitigt oder direkt vermieden werden.</a:t>
            </a: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Ein weitaus größerer Schaden wird durch Verschlüsselungs- oder Krypto-Trojaner verursacht. Diese Art von Malware verschlüsselt Benutzerdateien wie Office-Dokumente, Audio-, Bild- und Videodateien auf dem Computer. Wenn der angemeldete Benutzer über Administrationsrechte verfügt, kann dies sogar zu Systemdateien führen, was die weitere Ausführung des Betriebssystems unmöglich macht. Solche Trojaner versuchen auch, sich im Netzwerk weiter zu verbreiten und immer mehr Systeme zu infizieren. Wie in der Presse immer wieder zu lesen war, können dadurch ganze Unternehmen oder sogar Institutionen wie Krankenhäuser lahm gelegt werden.</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Phishing</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Phishing ist der Versuch, sich Informationen oder Zugang zu verschaffen, indem man in einer E-Mail, per SMS oder über andere Nachrichtendienste wie WhatsApp Aufmerksamkeit erregt. Das kann eine Benachrichtigung von der Bank sein, die Sie auffordert, Ihre Daten zu aktualisieren. Oder eine Information von einem Paketdienst, um ein erwartetes Paket zu verfolgen. Solche Phishing-E-Mails können ganz allgemein und massenhaft verschickt werden, oder sie richten sich an eine bestimmte Person oder Gruppe von Personen.</a:t>
            </a:r>
            <a:endParaRPr sz="1800">
              <a:latin typeface="Cambria"/>
              <a:ea typeface="Cambria"/>
              <a:cs typeface="Cambria"/>
              <a:sym typeface="Cambria"/>
            </a:endParaRPr>
          </a:p>
          <a:p>
            <a:pPr marL="0" lvl="0" indent="0" algn="just" rtl="0">
              <a:spcBef>
                <a:spcPts val="1800"/>
              </a:spcBef>
              <a:spcAft>
                <a:spcPts val="0"/>
              </a:spcAft>
              <a:buNone/>
            </a:pPr>
            <a:r>
              <a:rPr lang="en-GB" sz="1800">
                <a:latin typeface="Cambria"/>
                <a:ea typeface="Cambria"/>
                <a:cs typeface="Cambria"/>
                <a:sym typeface="Cambria"/>
              </a:rPr>
              <a:t>Ein Phishing-Versuch ist in der Regel an einer schlechten Rechtschreibung oder einer ungewöhnlichen Wortfolge zu erkennen, die durch Übersetzungsprogramme oder automatisch generierten Text verursacht werden. Solche Nachrichten enthalten in der Regel Hyperlinks zu Webseiten, die glaubhaft nachgebildet sind. Damit der Phishing-Versuch erfolgreich ist, müssen die angeforderten Daten eingegeben und anschließend übermittelt werden. Doch schon das Öffnen des Links kann Schaden anrichten, denn es kann dazu führen, dass unbemerkt ein bösartiges Programm heruntergeladen oder ausgeführt wird.</a:t>
            </a:r>
            <a:endParaRPr sz="1800">
              <a:latin typeface="Cambria"/>
              <a:ea typeface="Cambria"/>
              <a:cs typeface="Cambria"/>
              <a:sym typeface="Cambria"/>
            </a:endParaRPr>
          </a:p>
          <a:p>
            <a:pPr marL="0" lvl="0" indent="0" algn="just" rtl="0">
              <a:spcBef>
                <a:spcPts val="1900"/>
              </a:spcBef>
              <a:spcAft>
                <a:spcPts val="0"/>
              </a:spcAft>
              <a:buNone/>
            </a:pPr>
            <a:r>
              <a:rPr lang="en-GB" sz="1800" b="1">
                <a:solidFill>
                  <a:srgbClr val="4F81BD"/>
                </a:solidFill>
                <a:latin typeface="Calibri"/>
                <a:ea typeface="Calibri"/>
                <a:cs typeface="Calibri"/>
                <a:sym typeface="Calibri"/>
              </a:rPr>
              <a:t>-- Sozialtechnik</a:t>
            </a:r>
            <a:endParaRPr sz="1800" b="1">
              <a:solidFill>
                <a:srgbClr val="4F81BD"/>
              </a:solidFill>
              <a:latin typeface="Calibri"/>
              <a:ea typeface="Calibri"/>
              <a:cs typeface="Calibri"/>
              <a:sym typeface="Calibri"/>
            </a:endParaRPr>
          </a:p>
          <a:p>
            <a:pPr marL="0" lvl="0" indent="0" algn="just" rtl="0">
              <a:spcBef>
                <a:spcPts val="900"/>
              </a:spcBef>
              <a:spcAft>
                <a:spcPts val="0"/>
              </a:spcAft>
              <a:buNone/>
            </a:pPr>
            <a:r>
              <a:rPr lang="en-GB" sz="1800">
                <a:latin typeface="Cambria"/>
                <a:ea typeface="Cambria"/>
                <a:cs typeface="Cambria"/>
                <a:sym typeface="Cambria"/>
              </a:rPr>
              <a:t>Beim Social Engineering geht es darum, Menschen zu manipulieren, um Zugang zu vertraulichen Informationen oder Systemen zu erhalten. Übliche Social-Engineering-Angriffe erfolgen über das Telefon. Der Angreifer gibt sich als Arbeitgeber, Kunde oder IT-Techniker aus und überzeugt das Opfer durch geschickte Täuschung davon, der falschen Identität zu glauben. Aber auch E-Mail und soziale Medien sind heute beliebte Kanäle für diese Art von Angriffen. Eine solche Kommunikation erfolgt in der Regel in mehreren Schritten, in denen der Angreifer das Vertrauen des Opfers gewinnt, um schließlich vertrauliche Informationen oder Zugang zum Computersystem zu erhalten. Ein Beispiel hierfür ist der so genannte CEO Fraud, bei dem sich der Betrüger als Vorgesetzter eines Unternehmens ausgibt und beispielsweise eine Überweisung für eine geheime Firmenübernahme fordert.</a:t>
            </a:r>
            <a:endParaRPr sz="1800">
              <a:latin typeface="Cambria"/>
              <a:ea typeface="Cambria"/>
              <a:cs typeface="Cambria"/>
              <a:sym typeface="Cambria"/>
            </a:endParaRPr>
          </a:p>
          <a:p>
            <a:pPr marL="0" lvl="0" indent="0" algn="l" rtl="0">
              <a:spcBef>
                <a:spcPts val="900"/>
              </a:spcBef>
              <a:spcAft>
                <a:spcPts val="0"/>
              </a:spcAft>
              <a:buNone/>
            </a:pPr>
            <a:endParaRPr/>
          </a:p>
        </p:txBody>
      </p:sp>
      <p:sp>
        <p:nvSpPr>
          <p:cNvPr id="198" name="Google Shape;198;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1"/>
        <p:cNvGrpSpPr/>
        <p:nvPr/>
      </p:nvGrpSpPr>
      <p:grpSpPr>
        <a:xfrm>
          <a:off x="0" y="0"/>
          <a:ext cx="0" cy="0"/>
          <a:chOff x="0" y="0"/>
          <a:chExt cx="0" cy="0"/>
        </a:xfrm>
      </p:grpSpPr>
      <p:sp>
        <p:nvSpPr>
          <p:cNvPr id="22" name="Google Shape;22;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4" name="Google Shape;24;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6" name="Google Shape;26;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0"/>
        <p:cNvGrpSpPr/>
        <p:nvPr/>
      </p:nvGrpSpPr>
      <p:grpSpPr>
        <a:xfrm>
          <a:off x="0" y="0"/>
          <a:ext cx="0" cy="0"/>
          <a:chOff x="0" y="0"/>
          <a:chExt cx="0" cy="0"/>
        </a:xfrm>
      </p:grpSpPr>
      <p:sp>
        <p:nvSpPr>
          <p:cNvPr id="31" name="Google Shape;31;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6"/>
        <p:cNvGrpSpPr/>
        <p:nvPr/>
      </p:nvGrpSpPr>
      <p:grpSpPr>
        <a:xfrm>
          <a:off x="0" y="0"/>
          <a:ext cx="0" cy="0"/>
          <a:chOff x="0" y="0"/>
          <a:chExt cx="0" cy="0"/>
        </a:xfrm>
      </p:grpSpPr>
      <p:sp>
        <p:nvSpPr>
          <p:cNvPr id="37" name="Google Shape;37;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2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3"/>
        <p:cNvGrpSpPr/>
        <p:nvPr/>
      </p:nvGrpSpPr>
      <p:grpSpPr>
        <a:xfrm>
          <a:off x="0" y="0"/>
          <a:ext cx="0" cy="0"/>
          <a:chOff x="0" y="0"/>
          <a:chExt cx="0" cy="0"/>
        </a:xfrm>
      </p:grpSpPr>
      <p:sp>
        <p:nvSpPr>
          <p:cNvPr id="44" name="Google Shape;44;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6" name="Google Shape;4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5"/>
          <p:cNvSpPr>
            <a:spLocks noGrp="1"/>
          </p:cNvSpPr>
          <p:nvPr>
            <p:ph type="pic" idx="2"/>
          </p:nvPr>
        </p:nvSpPr>
        <p:spPr>
          <a:xfrm>
            <a:off x="5183188" y="987425"/>
            <a:ext cx="6172200" cy="4873625"/>
          </a:xfrm>
          <a:prstGeom prst="rect">
            <a:avLst/>
          </a:prstGeom>
          <a:noFill/>
          <a:ln>
            <a:noFill/>
          </a:ln>
        </p:spPr>
      </p:sp>
      <p:sp>
        <p:nvSpPr>
          <p:cNvPr id="68" name="Google Shape;68;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10.jp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jpg"/><Relationship Id="rId10" Type="http://schemas.openxmlformats.org/officeDocument/2006/relationships/image" Target="../media/image13.jpg"/><Relationship Id="rId4" Type="http://schemas.openxmlformats.org/officeDocument/2006/relationships/image" Target="../media/image2.png"/><Relationship Id="rId9" Type="http://schemas.openxmlformats.org/officeDocument/2006/relationships/image" Target="../media/image12.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hyperlink" Target="https://www.youtube.com/watch?v=inWWhr5tnEA" TargetMode="Externa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hyperlink" Target="https://www.youtube.com/watch?v=Dk-ZqQ-bfy4" TargetMode="Externa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4049754" y="2686449"/>
            <a:ext cx="6454220" cy="526239"/>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dk1"/>
              </a:buClr>
              <a:buSzPct val="100000"/>
              <a:buFont typeface="Calibri"/>
              <a:buNone/>
            </a:pPr>
            <a:br>
              <a:rPr lang="en-GB" sz="3600"/>
            </a:br>
            <a:r>
              <a:rPr lang="en-GB" sz="3600" b="1"/>
              <a:t>Blended Learning-Kurs</a:t>
            </a:r>
            <a:endParaRPr sz="3600" b="1"/>
          </a:p>
        </p:txBody>
      </p:sp>
      <p:sp>
        <p:nvSpPr>
          <p:cNvPr id="90" name="Google Shape;90;p1"/>
          <p:cNvSpPr txBox="1">
            <a:spLocks noGrp="1"/>
          </p:cNvSpPr>
          <p:nvPr>
            <p:ph type="subTitle" idx="1"/>
          </p:nvPr>
        </p:nvSpPr>
        <p:spPr>
          <a:xfrm>
            <a:off x="3079803" y="3673350"/>
            <a:ext cx="6454219" cy="1607774"/>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en-GB" b="1"/>
              <a:t>Modul IT-Sicherheit </a:t>
            </a:r>
            <a:endParaRPr b="1"/>
          </a:p>
          <a:p>
            <a:pPr marL="0" lvl="0" indent="0" algn="ctr" rtl="0">
              <a:lnSpc>
                <a:spcPct val="90000"/>
              </a:lnSpc>
              <a:spcBef>
                <a:spcPts val="1000"/>
              </a:spcBef>
              <a:spcAft>
                <a:spcPts val="0"/>
              </a:spcAft>
              <a:buClr>
                <a:schemeClr val="dk1"/>
              </a:buClr>
              <a:buSzPts val="2400"/>
              <a:buNone/>
            </a:pPr>
            <a:r>
              <a:rPr lang="en-GB" b="1"/>
              <a:t>Kapitel: Warum IT-Sicherheit?</a:t>
            </a:r>
            <a:endParaRPr/>
          </a:p>
          <a:p>
            <a:pPr marL="0" lvl="0" indent="0" algn="ctr" rtl="0">
              <a:lnSpc>
                <a:spcPct val="90000"/>
              </a:lnSpc>
              <a:spcBef>
                <a:spcPts val="1000"/>
              </a:spcBef>
              <a:spcAft>
                <a:spcPts val="0"/>
              </a:spcAft>
              <a:buClr>
                <a:schemeClr val="dk1"/>
              </a:buClr>
              <a:buSzPts val="2400"/>
              <a:buNone/>
            </a:pPr>
            <a:r>
              <a:rPr lang="en-GB"/>
              <a:t>Entwickelt von: brainplus LTD</a:t>
            </a:r>
            <a:endParaRPr/>
          </a:p>
        </p:txBody>
      </p:sp>
      <p:pic>
        <p:nvPicPr>
          <p:cNvPr id="91" name="Google Shape;91;p1"/>
          <p:cNvPicPr preferRelativeResize="0"/>
          <p:nvPr/>
        </p:nvPicPr>
        <p:blipFill rotWithShape="1">
          <a:blip r:embed="rId3">
            <a:alphaModFix/>
          </a:blip>
          <a:srcRect/>
          <a:stretch/>
        </p:blipFill>
        <p:spPr>
          <a:xfrm>
            <a:off x="9251027" y="6148955"/>
            <a:ext cx="2505895" cy="526238"/>
          </a:xfrm>
          <a:prstGeom prst="rect">
            <a:avLst/>
          </a:prstGeom>
          <a:noFill/>
          <a:ln>
            <a:noFill/>
          </a:ln>
        </p:spPr>
      </p:pic>
      <p:pic>
        <p:nvPicPr>
          <p:cNvPr id="92" name="Google Shape;92;p1"/>
          <p:cNvPicPr preferRelativeResize="0"/>
          <p:nvPr/>
        </p:nvPicPr>
        <p:blipFill rotWithShape="1">
          <a:blip r:embed="rId4">
            <a:alphaModFix/>
          </a:blip>
          <a:srcRect/>
          <a:stretch/>
        </p:blipFill>
        <p:spPr>
          <a:xfrm>
            <a:off x="698154" y="-39188"/>
            <a:ext cx="2557807" cy="2557807"/>
          </a:xfrm>
          <a:prstGeom prst="rect">
            <a:avLst/>
          </a:prstGeom>
          <a:noFill/>
          <a:ln>
            <a:noFill/>
          </a:ln>
        </p:spPr>
      </p:pic>
      <p:sp>
        <p:nvSpPr>
          <p:cNvPr id="93" name="Google Shape;93;p1"/>
          <p:cNvSpPr txBox="1"/>
          <p:nvPr/>
        </p:nvSpPr>
        <p:spPr>
          <a:xfrm>
            <a:off x="491069" y="6280395"/>
            <a:ext cx="8444971" cy="41549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050" b="0" i="0" u="none" strike="noStrike" cap="none">
                <a:solidFill>
                  <a:schemeClr val="dk1"/>
                </a:solidFill>
                <a:latin typeface="Calibri"/>
                <a:ea typeface="Calibri"/>
                <a:cs typeface="Calibri"/>
                <a:sym typeface="Calibri"/>
              </a:rPr>
              <a:t>Dieses Projekt wurde mit Unterstützung der Europäischen Kommission finanziert. Die Verantwortung für den Inhalt dieser Veröffentlichung trägt allein der Verfasser; die Kommission haftet nicht für die weitere Verwendung der darin enthaltenen Angaben. Projekt Nr.: 2022-1-AT01-KA220-ADU-00008513</a:t>
            </a:r>
            <a:endParaRPr/>
          </a:p>
        </p:txBody>
      </p:sp>
      <p:sp>
        <p:nvSpPr>
          <p:cNvPr id="94" name="Google Shape;94;p1"/>
          <p:cNvSpPr/>
          <p:nvPr/>
        </p:nvSpPr>
        <p:spPr>
          <a:xfrm rot="5400000">
            <a:off x="-114992" y="3041120"/>
            <a:ext cx="3485945" cy="3255962"/>
          </a:xfrm>
          <a:prstGeom prst="triangle">
            <a:avLst>
              <a:gd name="adj" fmla="val 50000"/>
            </a:avLst>
          </a:prstGeom>
          <a:gradFill>
            <a:gsLst>
              <a:gs pos="0">
                <a:srgbClr val="50608A"/>
              </a:gs>
              <a:gs pos="50000">
                <a:srgbClr val="748BC8"/>
              </a:gs>
              <a:gs pos="100000">
                <a:srgbClr val="8BA7F0"/>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5" name="Google Shape;95;p1"/>
          <p:cNvSpPr/>
          <p:nvPr/>
        </p:nvSpPr>
        <p:spPr>
          <a:xfrm rot="5400000">
            <a:off x="-114993" y="1801018"/>
            <a:ext cx="3485945" cy="3255962"/>
          </a:xfrm>
          <a:prstGeom prst="triangle">
            <a:avLst>
              <a:gd name="adj" fmla="val 50000"/>
            </a:avLst>
          </a:prstGeom>
          <a:gradFill>
            <a:gsLst>
              <a:gs pos="0">
                <a:srgbClr val="91735F"/>
              </a:gs>
              <a:gs pos="50000">
                <a:srgbClr val="D2A78A"/>
              </a:gs>
              <a:gs pos="100000">
                <a:srgbClr val="FCC8A6"/>
              </a:gs>
            </a:gsLst>
            <a:path path="circle">
              <a:fillToRect l="100000" t="100000"/>
            </a:path>
            <a:tileRect r="-100000" b="-10000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6" name="Google Shape;96;p1"/>
          <p:cNvSpPr/>
          <p:nvPr/>
        </p:nvSpPr>
        <p:spPr>
          <a:xfrm>
            <a:off x="3832264" y="716530"/>
            <a:ext cx="7017988" cy="19389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000" b="0" cap="none">
                <a:solidFill>
                  <a:schemeClr val="accent1"/>
                </a:solidFill>
                <a:latin typeface="Calibri"/>
                <a:ea typeface="Calibri"/>
                <a:cs typeface="Calibri"/>
                <a:sym typeface="Calibri"/>
              </a:rPr>
              <a:t>Förderung der integrativen Beschäftigung im GLAM-Sektor durch offene Innovation</a:t>
            </a:r>
            <a:endParaRPr sz="4000" b="0" cap="none">
              <a:solidFill>
                <a:schemeClr val="accen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7"/>
        <p:cNvGrpSpPr/>
        <p:nvPr/>
      </p:nvGrpSpPr>
      <p:grpSpPr>
        <a:xfrm>
          <a:off x="0" y="0"/>
          <a:ext cx="0" cy="0"/>
          <a:chOff x="0" y="0"/>
          <a:chExt cx="0" cy="0"/>
        </a:xfrm>
      </p:grpSpPr>
      <p:sp>
        <p:nvSpPr>
          <p:cNvPr id="218" name="Google Shape;218;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3. Was sind mögliche Bedrohungen?</a:t>
            </a:r>
            <a:endParaRPr/>
          </a:p>
        </p:txBody>
      </p:sp>
      <p:pic>
        <p:nvPicPr>
          <p:cNvPr id="219" name="Google Shape;219;p10"/>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220" name="Google Shape;220;p10"/>
          <p:cNvPicPr preferRelativeResize="0"/>
          <p:nvPr/>
        </p:nvPicPr>
        <p:blipFill rotWithShape="1">
          <a:blip r:embed="rId4">
            <a:alphaModFix/>
          </a:blip>
          <a:srcRect/>
          <a:stretch/>
        </p:blipFill>
        <p:spPr>
          <a:xfrm>
            <a:off x="9498964" y="6062785"/>
            <a:ext cx="2372524" cy="498230"/>
          </a:xfrm>
          <a:prstGeom prst="rect">
            <a:avLst/>
          </a:prstGeom>
          <a:noFill/>
          <a:ln>
            <a:noFill/>
          </a:ln>
        </p:spPr>
      </p:pic>
      <p:grpSp>
        <p:nvGrpSpPr>
          <p:cNvPr id="221" name="Google Shape;221;p10"/>
          <p:cNvGrpSpPr/>
          <p:nvPr/>
        </p:nvGrpSpPr>
        <p:grpSpPr>
          <a:xfrm>
            <a:off x="1805201" y="1598918"/>
            <a:ext cx="7815660" cy="4463868"/>
            <a:chOff x="302626" y="0"/>
            <a:chExt cx="7815660" cy="4463868"/>
          </a:xfrm>
        </p:grpSpPr>
        <p:sp>
          <p:nvSpPr>
            <p:cNvPr id="222" name="Google Shape;222;p10"/>
            <p:cNvSpPr/>
            <p:nvPr/>
          </p:nvSpPr>
          <p:spPr>
            <a:xfrm>
              <a:off x="302626" y="0"/>
              <a:ext cx="3602466" cy="4463868"/>
            </a:xfrm>
            <a:prstGeom prst="roundRect">
              <a:avLst>
                <a:gd name="adj" fmla="val 5000"/>
              </a:avLst>
            </a:prstGeom>
            <a:solidFill>
              <a:srgbClr val="4372C3">
                <a:alpha val="69803"/>
              </a:srgbClr>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0"/>
            <p:cNvSpPr txBox="1"/>
            <p:nvPr/>
          </p:nvSpPr>
          <p:spPr>
            <a:xfrm rot="-5400000">
              <a:off x="-1167313" y="1469939"/>
              <a:ext cx="3660371" cy="720493"/>
            </a:xfrm>
            <a:prstGeom prst="rect">
              <a:avLst/>
            </a:prstGeom>
            <a:noFill/>
            <a:ln>
              <a:noFill/>
            </a:ln>
          </p:spPr>
          <p:txBody>
            <a:bodyPr spcFirstLastPara="1" wrap="square" lIns="0" tIns="92575" rIns="120000" bIns="0" anchor="t" anchorCtr="0">
              <a:noAutofit/>
            </a:bodyPr>
            <a:lstStyle/>
            <a:p>
              <a:pPr marL="0" marR="0" lvl="0" indent="0" algn="r" rtl="0">
                <a:lnSpc>
                  <a:spcPct val="90000"/>
                </a:lnSpc>
                <a:spcBef>
                  <a:spcPts val="0"/>
                </a:spcBef>
                <a:spcAft>
                  <a:spcPts val="0"/>
                </a:spcAft>
                <a:buClr>
                  <a:schemeClr val="lt1"/>
                </a:buClr>
                <a:buSzPts val="2700"/>
                <a:buFont typeface="Calibri"/>
                <a:buNone/>
              </a:pPr>
              <a:r>
                <a:rPr lang="en-GB" sz="2700">
                  <a:solidFill>
                    <a:schemeClr val="lt1"/>
                  </a:solidFill>
                  <a:latin typeface="Calibri"/>
                  <a:ea typeface="Calibri"/>
                  <a:cs typeface="Calibri"/>
                  <a:sym typeface="Calibri"/>
                </a:rPr>
                <a:t>Potenzielle Bedrohungen</a:t>
              </a:r>
              <a:endParaRPr/>
            </a:p>
          </p:txBody>
        </p:sp>
        <p:sp>
          <p:nvSpPr>
            <p:cNvPr id="224" name="Google Shape;224;p10"/>
            <p:cNvSpPr/>
            <p:nvPr/>
          </p:nvSpPr>
          <p:spPr>
            <a:xfrm>
              <a:off x="1372456" y="0"/>
              <a:ext cx="2683837" cy="446386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0"/>
            <p:cNvSpPr txBox="1"/>
            <p:nvPr/>
          </p:nvSpPr>
          <p:spPr>
            <a:xfrm>
              <a:off x="1372456" y="0"/>
              <a:ext cx="2683837" cy="4463868"/>
            </a:xfrm>
            <a:prstGeom prst="rect">
              <a:avLst/>
            </a:prstGeom>
            <a:noFill/>
            <a:ln>
              <a:noFill/>
            </a:ln>
          </p:spPr>
          <p:txBody>
            <a:bodyPr spcFirstLastPara="1" wrap="square" lIns="0" tIns="61700" rIns="0" bIns="0" anchor="t" anchorCtr="0">
              <a:noAutofit/>
            </a:bodyPr>
            <a:lstStyle/>
            <a:p>
              <a:pPr marL="0" marR="0" lvl="0" indent="0" algn="l" rtl="0">
                <a:lnSpc>
                  <a:spcPct val="200000"/>
                </a:lnSpc>
                <a:spcBef>
                  <a:spcPts val="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Ransomware</a:t>
              </a:r>
              <a:endParaRPr sz="1400">
                <a:solidFill>
                  <a:schemeClr val="lt1"/>
                </a:solidFill>
                <a:latin typeface="Calibri"/>
                <a:ea typeface="Calibri"/>
                <a:cs typeface="Calibri"/>
                <a:sym typeface="Calibri"/>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Phishing</a:t>
              </a:r>
              <a:endParaRPr sz="1400">
                <a:solidFill>
                  <a:schemeClr val="lt1"/>
                </a:solidFill>
                <a:latin typeface="Calibri"/>
                <a:ea typeface="Calibri"/>
                <a:cs typeface="Calibri"/>
                <a:sym typeface="Calibri"/>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Social Engineering</a:t>
              </a:r>
              <a:endParaRPr sz="1600">
                <a:solidFill>
                  <a:schemeClr val="lt1"/>
                </a:solidFill>
                <a:latin typeface="Calibri"/>
                <a:ea typeface="Calibri"/>
                <a:cs typeface="Calibri"/>
                <a:sym typeface="Calibri"/>
              </a:endParaRPr>
            </a:p>
          </p:txBody>
        </p:sp>
        <p:sp>
          <p:nvSpPr>
            <p:cNvPr id="226" name="Google Shape;226;p10"/>
            <p:cNvSpPr/>
            <p:nvPr/>
          </p:nvSpPr>
          <p:spPr>
            <a:xfrm>
              <a:off x="4351026" y="0"/>
              <a:ext cx="3618045" cy="4463868"/>
            </a:xfrm>
            <a:prstGeom prst="roundRect">
              <a:avLst>
                <a:gd name="adj" fmla="val 5000"/>
              </a:avLst>
            </a:prstGeom>
            <a:solidFill>
              <a:srgbClr val="4372C3"/>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0"/>
            <p:cNvSpPr txBox="1"/>
            <p:nvPr/>
          </p:nvSpPr>
          <p:spPr>
            <a:xfrm rot="-5400000">
              <a:off x="2882644" y="1468381"/>
              <a:ext cx="3660371" cy="723609"/>
            </a:xfrm>
            <a:prstGeom prst="rect">
              <a:avLst/>
            </a:prstGeom>
            <a:noFill/>
            <a:ln>
              <a:noFill/>
            </a:ln>
          </p:spPr>
          <p:txBody>
            <a:bodyPr spcFirstLastPara="1" wrap="square" lIns="0" tIns="92575" rIns="120000" bIns="0" anchor="t" anchorCtr="0">
              <a:noAutofit/>
            </a:bodyPr>
            <a:lstStyle/>
            <a:p>
              <a:pPr marL="0" marR="0" lvl="0" indent="0" algn="r" rtl="0">
                <a:lnSpc>
                  <a:spcPct val="90000"/>
                </a:lnSpc>
                <a:spcBef>
                  <a:spcPts val="0"/>
                </a:spcBef>
                <a:spcAft>
                  <a:spcPts val="0"/>
                </a:spcAft>
                <a:buClr>
                  <a:schemeClr val="lt1"/>
                </a:buClr>
                <a:buSzPts val="2700"/>
                <a:buFont typeface="Calibri"/>
                <a:buNone/>
              </a:pPr>
              <a:r>
                <a:rPr lang="en-GB" sz="2700">
                  <a:solidFill>
                    <a:schemeClr val="lt1"/>
                  </a:solidFill>
                  <a:latin typeface="Calibri"/>
                  <a:ea typeface="Calibri"/>
                  <a:cs typeface="Calibri"/>
                  <a:sym typeface="Calibri"/>
                </a:rPr>
                <a:t>Potenzielle Angreifer</a:t>
              </a:r>
              <a:endParaRPr/>
            </a:p>
          </p:txBody>
        </p:sp>
        <p:sp>
          <p:nvSpPr>
            <p:cNvPr id="228" name="Google Shape;228;p10"/>
            <p:cNvSpPr/>
            <p:nvPr/>
          </p:nvSpPr>
          <p:spPr>
            <a:xfrm rot="5400000">
              <a:off x="4065011" y="3196493"/>
              <a:ext cx="656239" cy="1263136"/>
            </a:xfrm>
            <a:prstGeom prst="flowChartExtract">
              <a:avLst/>
            </a:prstGeom>
            <a:solidFill>
              <a:schemeClr val="lt1"/>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0"/>
            <p:cNvSpPr/>
            <p:nvPr/>
          </p:nvSpPr>
          <p:spPr>
            <a:xfrm>
              <a:off x="5422843" y="0"/>
              <a:ext cx="2695443" cy="446386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0"/>
            <p:cNvSpPr txBox="1"/>
            <p:nvPr/>
          </p:nvSpPr>
          <p:spPr>
            <a:xfrm>
              <a:off x="5422843" y="0"/>
              <a:ext cx="2695443" cy="4463868"/>
            </a:xfrm>
            <a:prstGeom prst="rect">
              <a:avLst/>
            </a:prstGeom>
            <a:noFill/>
            <a:ln>
              <a:noFill/>
            </a:ln>
          </p:spPr>
          <p:txBody>
            <a:bodyPr spcFirstLastPara="1" wrap="square" lIns="0" tIns="61700" rIns="0" bIns="0" anchor="t" anchorCtr="0">
              <a:noAutofit/>
            </a:bodyPr>
            <a:lstStyle/>
            <a:p>
              <a:pPr marL="0" marR="0" lvl="0" indent="0" algn="l" rtl="0">
                <a:lnSpc>
                  <a:spcPct val="200000"/>
                </a:lnSpc>
                <a:spcBef>
                  <a:spcPts val="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Skript-Kiddies</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Hacktivisten</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Mitarbeiter</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Militär, Geheimdienste und Regierungen</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Organisiertes Verbrechen</a:t>
              </a: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4. Wie werden die Sicherheitsmaßnahmen gestaltet?</a:t>
            </a:r>
            <a:endParaRPr/>
          </a:p>
        </p:txBody>
      </p:sp>
      <p:grpSp>
        <p:nvGrpSpPr>
          <p:cNvPr id="237" name="Google Shape;237;p11"/>
          <p:cNvGrpSpPr/>
          <p:nvPr/>
        </p:nvGrpSpPr>
        <p:grpSpPr>
          <a:xfrm>
            <a:off x="838200" y="2906192"/>
            <a:ext cx="10515599" cy="2190202"/>
            <a:chOff x="0" y="1080567"/>
            <a:chExt cx="10515599" cy="2190202"/>
          </a:xfrm>
        </p:grpSpPr>
        <p:sp>
          <p:nvSpPr>
            <p:cNvPr id="238" name="Google Shape;238;p11"/>
            <p:cNvSpPr/>
            <p:nvPr/>
          </p:nvSpPr>
          <p:spPr>
            <a:xfrm>
              <a:off x="0"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1"/>
            <p:cNvSpPr/>
            <p:nvPr/>
          </p:nvSpPr>
          <p:spPr>
            <a:xfrm>
              <a:off x="328612"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1"/>
            <p:cNvSpPr txBox="1"/>
            <p:nvPr/>
          </p:nvSpPr>
          <p:spPr>
            <a:xfrm>
              <a:off x="383617"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3A3838"/>
                </a:buClr>
                <a:buSzPts val="3000"/>
                <a:buFont typeface="Calibri"/>
                <a:buNone/>
              </a:pPr>
              <a:r>
                <a:rPr lang="en-GB" sz="3000">
                  <a:solidFill>
                    <a:srgbClr val="3A3838"/>
                  </a:solidFill>
                  <a:latin typeface="Calibri"/>
                  <a:ea typeface="Calibri"/>
                  <a:cs typeface="Calibri"/>
                  <a:sym typeface="Calibri"/>
                </a:rPr>
                <a:t>Technische Maßnahmen</a:t>
              </a:r>
              <a:endParaRPr/>
            </a:p>
          </p:txBody>
        </p:sp>
        <p:sp>
          <p:nvSpPr>
            <p:cNvPr id="241" name="Google Shape;241;p11"/>
            <p:cNvSpPr/>
            <p:nvPr/>
          </p:nvSpPr>
          <p:spPr>
            <a:xfrm>
              <a:off x="3614737"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a:off x="3943350"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1"/>
            <p:cNvSpPr txBox="1"/>
            <p:nvPr/>
          </p:nvSpPr>
          <p:spPr>
            <a:xfrm>
              <a:off x="3998355"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757070"/>
                </a:buClr>
                <a:buSzPts val="3000"/>
                <a:buFont typeface="Calibri"/>
                <a:buNone/>
              </a:pPr>
              <a:r>
                <a:rPr lang="en-GB" sz="3000">
                  <a:solidFill>
                    <a:srgbClr val="757070"/>
                  </a:solidFill>
                  <a:latin typeface="Calibri"/>
                  <a:ea typeface="Calibri"/>
                  <a:cs typeface="Calibri"/>
                  <a:sym typeface="Calibri"/>
                </a:rPr>
                <a:t>Infrastrukturelle Maßnahmen</a:t>
              </a:r>
              <a:endParaRPr/>
            </a:p>
          </p:txBody>
        </p:sp>
        <p:sp>
          <p:nvSpPr>
            <p:cNvPr id="244" name="Google Shape;244;p11"/>
            <p:cNvSpPr/>
            <p:nvPr/>
          </p:nvSpPr>
          <p:spPr>
            <a:xfrm>
              <a:off x="7229475"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a:off x="7558087"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txBox="1"/>
            <p:nvPr/>
          </p:nvSpPr>
          <p:spPr>
            <a:xfrm>
              <a:off x="7613092"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757070"/>
                </a:buClr>
                <a:buSzPts val="3000"/>
                <a:buFont typeface="Calibri"/>
                <a:buNone/>
              </a:pPr>
              <a:r>
                <a:rPr lang="en-GB" sz="3000">
                  <a:solidFill>
                    <a:srgbClr val="757070"/>
                  </a:solidFill>
                  <a:latin typeface="Calibri"/>
                  <a:ea typeface="Calibri"/>
                  <a:cs typeface="Calibri"/>
                  <a:sym typeface="Calibri"/>
                </a:rPr>
                <a:t>Organisatorische Maßnahmen</a:t>
              </a:r>
              <a:endParaRPr/>
            </a:p>
          </p:txBody>
        </p:sp>
      </p:grpSp>
      <p:pic>
        <p:nvPicPr>
          <p:cNvPr id="247" name="Google Shape;247;p11" descr="A group of people standing under a building&#10;&#10;Description automatically generated"/>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248" name="Google Shape;248;p11" descr="A close-up of a logo&#10;&#10;Description automatically generated"/>
          <p:cNvPicPr preferRelativeResize="0"/>
          <p:nvPr/>
        </p:nvPicPr>
        <p:blipFill rotWithShape="1">
          <a:blip r:embed="rId4">
            <a:alphaModFix/>
          </a:blip>
          <a:srcRect/>
          <a:stretch/>
        </p:blipFill>
        <p:spPr>
          <a:xfrm>
            <a:off x="9498964" y="6062785"/>
            <a:ext cx="2372524" cy="49823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4. Wie werden die Sicherheitsmaßnahmen gestaltet?</a:t>
            </a:r>
            <a:endParaRPr/>
          </a:p>
        </p:txBody>
      </p:sp>
      <p:grpSp>
        <p:nvGrpSpPr>
          <p:cNvPr id="255" name="Google Shape;255;p12"/>
          <p:cNvGrpSpPr/>
          <p:nvPr/>
        </p:nvGrpSpPr>
        <p:grpSpPr>
          <a:xfrm>
            <a:off x="838200" y="2906192"/>
            <a:ext cx="10515599" cy="2190202"/>
            <a:chOff x="0" y="1080567"/>
            <a:chExt cx="10515599" cy="2190202"/>
          </a:xfrm>
        </p:grpSpPr>
        <p:sp>
          <p:nvSpPr>
            <p:cNvPr id="256" name="Google Shape;256;p12"/>
            <p:cNvSpPr/>
            <p:nvPr/>
          </p:nvSpPr>
          <p:spPr>
            <a:xfrm>
              <a:off x="0"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2"/>
            <p:cNvSpPr/>
            <p:nvPr/>
          </p:nvSpPr>
          <p:spPr>
            <a:xfrm>
              <a:off x="328612"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2"/>
            <p:cNvSpPr txBox="1"/>
            <p:nvPr/>
          </p:nvSpPr>
          <p:spPr>
            <a:xfrm>
              <a:off x="383617"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757070"/>
                </a:buClr>
                <a:buSzPts val="3000"/>
                <a:buFont typeface="Calibri"/>
                <a:buNone/>
              </a:pPr>
              <a:r>
                <a:rPr lang="en-GB" sz="3000">
                  <a:solidFill>
                    <a:srgbClr val="757070"/>
                  </a:solidFill>
                  <a:latin typeface="Calibri"/>
                  <a:ea typeface="Calibri"/>
                  <a:cs typeface="Calibri"/>
                  <a:sym typeface="Calibri"/>
                </a:rPr>
                <a:t>Technische Maßnahmen</a:t>
              </a:r>
              <a:endParaRPr/>
            </a:p>
          </p:txBody>
        </p:sp>
        <p:sp>
          <p:nvSpPr>
            <p:cNvPr id="259" name="Google Shape;259;p12"/>
            <p:cNvSpPr/>
            <p:nvPr/>
          </p:nvSpPr>
          <p:spPr>
            <a:xfrm>
              <a:off x="3614737"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2"/>
            <p:cNvSpPr/>
            <p:nvPr/>
          </p:nvSpPr>
          <p:spPr>
            <a:xfrm>
              <a:off x="3943350"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2"/>
            <p:cNvSpPr txBox="1"/>
            <p:nvPr/>
          </p:nvSpPr>
          <p:spPr>
            <a:xfrm>
              <a:off x="3998355"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3A3838"/>
                </a:buClr>
                <a:buSzPts val="3000"/>
                <a:buFont typeface="Calibri"/>
                <a:buNone/>
              </a:pPr>
              <a:r>
                <a:rPr lang="en-GB" sz="3000">
                  <a:solidFill>
                    <a:srgbClr val="3A3838"/>
                  </a:solidFill>
                  <a:latin typeface="Calibri"/>
                  <a:ea typeface="Calibri"/>
                  <a:cs typeface="Calibri"/>
                  <a:sym typeface="Calibri"/>
                </a:rPr>
                <a:t>Infrastrukturelle Maßnahmen</a:t>
              </a:r>
              <a:endParaRPr/>
            </a:p>
          </p:txBody>
        </p:sp>
        <p:sp>
          <p:nvSpPr>
            <p:cNvPr id="262" name="Google Shape;262;p12"/>
            <p:cNvSpPr/>
            <p:nvPr/>
          </p:nvSpPr>
          <p:spPr>
            <a:xfrm>
              <a:off x="7229475"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2"/>
            <p:cNvSpPr/>
            <p:nvPr/>
          </p:nvSpPr>
          <p:spPr>
            <a:xfrm>
              <a:off x="7558087"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2"/>
            <p:cNvSpPr txBox="1"/>
            <p:nvPr/>
          </p:nvSpPr>
          <p:spPr>
            <a:xfrm>
              <a:off x="7613092"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757070"/>
                </a:buClr>
                <a:buSzPts val="3000"/>
                <a:buFont typeface="Calibri"/>
                <a:buNone/>
              </a:pPr>
              <a:r>
                <a:rPr lang="en-GB" sz="3000">
                  <a:solidFill>
                    <a:srgbClr val="757070"/>
                  </a:solidFill>
                  <a:latin typeface="Calibri"/>
                  <a:ea typeface="Calibri"/>
                  <a:cs typeface="Calibri"/>
                  <a:sym typeface="Calibri"/>
                </a:rPr>
                <a:t>Organisatorische Maßnahmen</a:t>
              </a:r>
              <a:endParaRPr/>
            </a:p>
          </p:txBody>
        </p:sp>
      </p:grpSp>
      <p:pic>
        <p:nvPicPr>
          <p:cNvPr id="265" name="Google Shape;265;p12" descr="A group of people standing under a building&#10;&#10;Description automatically generated"/>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266" name="Google Shape;266;p12" descr="A close-up of a logo&#10;&#10;Description automatically generated"/>
          <p:cNvPicPr preferRelativeResize="0"/>
          <p:nvPr/>
        </p:nvPicPr>
        <p:blipFill rotWithShape="1">
          <a:blip r:embed="rId4">
            <a:alphaModFix/>
          </a:blip>
          <a:srcRect/>
          <a:stretch/>
        </p:blipFill>
        <p:spPr>
          <a:xfrm>
            <a:off x="9498964" y="6062785"/>
            <a:ext cx="2372524" cy="49823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4. Wie werden die Sicherheitsmaßnahmen gestaltet?</a:t>
            </a:r>
            <a:endParaRPr/>
          </a:p>
        </p:txBody>
      </p:sp>
      <p:grpSp>
        <p:nvGrpSpPr>
          <p:cNvPr id="273" name="Google Shape;273;p13"/>
          <p:cNvGrpSpPr/>
          <p:nvPr/>
        </p:nvGrpSpPr>
        <p:grpSpPr>
          <a:xfrm>
            <a:off x="838200" y="2906192"/>
            <a:ext cx="10515599" cy="2190202"/>
            <a:chOff x="0" y="1080567"/>
            <a:chExt cx="10515599" cy="2190202"/>
          </a:xfrm>
        </p:grpSpPr>
        <p:sp>
          <p:nvSpPr>
            <p:cNvPr id="274" name="Google Shape;274;p13"/>
            <p:cNvSpPr/>
            <p:nvPr/>
          </p:nvSpPr>
          <p:spPr>
            <a:xfrm>
              <a:off x="0"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3"/>
            <p:cNvSpPr/>
            <p:nvPr/>
          </p:nvSpPr>
          <p:spPr>
            <a:xfrm>
              <a:off x="328612"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3"/>
            <p:cNvSpPr txBox="1"/>
            <p:nvPr/>
          </p:nvSpPr>
          <p:spPr>
            <a:xfrm>
              <a:off x="383617"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757070"/>
                </a:buClr>
                <a:buSzPts val="3000"/>
                <a:buFont typeface="Calibri"/>
                <a:buNone/>
              </a:pPr>
              <a:r>
                <a:rPr lang="en-GB" sz="3000">
                  <a:solidFill>
                    <a:srgbClr val="757070"/>
                  </a:solidFill>
                  <a:latin typeface="Calibri"/>
                  <a:ea typeface="Calibri"/>
                  <a:cs typeface="Calibri"/>
                  <a:sym typeface="Calibri"/>
                </a:rPr>
                <a:t>Technische Maßnahmen</a:t>
              </a:r>
              <a:endParaRPr/>
            </a:p>
          </p:txBody>
        </p:sp>
        <p:sp>
          <p:nvSpPr>
            <p:cNvPr id="277" name="Google Shape;277;p13"/>
            <p:cNvSpPr/>
            <p:nvPr/>
          </p:nvSpPr>
          <p:spPr>
            <a:xfrm>
              <a:off x="3614737"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3"/>
            <p:cNvSpPr/>
            <p:nvPr/>
          </p:nvSpPr>
          <p:spPr>
            <a:xfrm>
              <a:off x="3943350"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3"/>
            <p:cNvSpPr txBox="1"/>
            <p:nvPr/>
          </p:nvSpPr>
          <p:spPr>
            <a:xfrm>
              <a:off x="3998355"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757070"/>
                </a:buClr>
                <a:buSzPts val="3000"/>
                <a:buFont typeface="Calibri"/>
                <a:buNone/>
              </a:pPr>
              <a:r>
                <a:rPr lang="en-GB" sz="3000">
                  <a:solidFill>
                    <a:srgbClr val="757070"/>
                  </a:solidFill>
                  <a:latin typeface="Calibri"/>
                  <a:ea typeface="Calibri"/>
                  <a:cs typeface="Calibri"/>
                  <a:sym typeface="Calibri"/>
                </a:rPr>
                <a:t>Infrastrukturelle Maßnahmen</a:t>
              </a:r>
              <a:endParaRPr/>
            </a:p>
          </p:txBody>
        </p:sp>
        <p:sp>
          <p:nvSpPr>
            <p:cNvPr id="280" name="Google Shape;280;p13"/>
            <p:cNvSpPr/>
            <p:nvPr/>
          </p:nvSpPr>
          <p:spPr>
            <a:xfrm>
              <a:off x="7229475" y="1080567"/>
              <a:ext cx="2957512" cy="1878020"/>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3"/>
            <p:cNvSpPr/>
            <p:nvPr/>
          </p:nvSpPr>
          <p:spPr>
            <a:xfrm>
              <a:off x="7558087" y="1392749"/>
              <a:ext cx="2957512" cy="187802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3"/>
            <p:cNvSpPr txBox="1"/>
            <p:nvPr/>
          </p:nvSpPr>
          <p:spPr>
            <a:xfrm>
              <a:off x="7613092" y="1447754"/>
              <a:ext cx="2847502" cy="1768010"/>
            </a:xfrm>
            <a:prstGeom prst="rect">
              <a:avLst/>
            </a:prstGeom>
            <a:noFill/>
            <a:ln>
              <a:noFill/>
            </a:ln>
          </p:spPr>
          <p:txBody>
            <a:bodyPr spcFirstLastPara="1" wrap="square" lIns="114300" tIns="114300" rIns="114300" bIns="114300" anchor="ctr" anchorCtr="0">
              <a:noAutofit/>
            </a:bodyPr>
            <a:lstStyle/>
            <a:p>
              <a:pPr marL="0" marR="0" lvl="0" indent="0" algn="ctr" rtl="0">
                <a:lnSpc>
                  <a:spcPct val="90000"/>
                </a:lnSpc>
                <a:spcBef>
                  <a:spcPts val="0"/>
                </a:spcBef>
                <a:spcAft>
                  <a:spcPts val="0"/>
                </a:spcAft>
                <a:buClr>
                  <a:srgbClr val="3A3838"/>
                </a:buClr>
                <a:buSzPts val="3000"/>
                <a:buFont typeface="Calibri"/>
                <a:buNone/>
              </a:pPr>
              <a:r>
                <a:rPr lang="en-GB" sz="3000">
                  <a:solidFill>
                    <a:srgbClr val="3A3838"/>
                  </a:solidFill>
                  <a:latin typeface="Calibri"/>
                  <a:ea typeface="Calibri"/>
                  <a:cs typeface="Calibri"/>
                  <a:sym typeface="Calibri"/>
                </a:rPr>
                <a:t>Organisatorische Maßnahmen</a:t>
              </a:r>
              <a:endParaRPr/>
            </a:p>
          </p:txBody>
        </p:sp>
      </p:grpSp>
      <p:pic>
        <p:nvPicPr>
          <p:cNvPr id="283" name="Google Shape;283;p13" descr="A group of people standing under a building&#10;&#10;Description automatically generated"/>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284" name="Google Shape;284;p13" descr="A close-up of a logo&#10;&#10;Description automatically generated"/>
          <p:cNvPicPr preferRelativeResize="0"/>
          <p:nvPr/>
        </p:nvPicPr>
        <p:blipFill rotWithShape="1">
          <a:blip r:embed="rId4">
            <a:alphaModFix/>
          </a:blip>
          <a:srcRect/>
          <a:stretch/>
        </p:blipFill>
        <p:spPr>
          <a:xfrm>
            <a:off x="9498964" y="6062785"/>
            <a:ext cx="2372524" cy="49823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accent1"/>
              </a:buClr>
              <a:buSzPts val="4400"/>
              <a:buFont typeface="Calibri"/>
              <a:buNone/>
            </a:pPr>
            <a:r>
              <a:rPr lang="en-GB" sz="4400" b="0" i="1">
                <a:solidFill>
                  <a:schemeClr val="accent1"/>
                </a:solidFill>
              </a:rPr>
              <a:t>Referenzen</a:t>
            </a:r>
            <a:br>
              <a:rPr lang="en-GB" sz="4400"/>
            </a:br>
            <a:endParaRPr/>
          </a:p>
        </p:txBody>
      </p:sp>
      <p:sp>
        <p:nvSpPr>
          <p:cNvPr id="290" name="Google Shape;290;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GB" b="1"/>
              <a:t>Skript Projekt Rakete </a:t>
            </a:r>
            <a:r>
              <a:rPr lang="en-GB"/>
              <a:t>- Technologische Aspekte der Informationssicherheit</a:t>
            </a: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r>
              <a:rPr lang="en-GB" b="1"/>
              <a:t>Youtube-Filme:</a:t>
            </a:r>
            <a:endParaRPr/>
          </a:p>
          <a:p>
            <a:pPr marL="0" lvl="0" indent="0" algn="l" rtl="0">
              <a:lnSpc>
                <a:spcPct val="90000"/>
              </a:lnSpc>
              <a:spcBef>
                <a:spcPts val="1000"/>
              </a:spcBef>
              <a:spcAft>
                <a:spcPts val="0"/>
              </a:spcAft>
              <a:buClr>
                <a:schemeClr val="dk1"/>
              </a:buClr>
              <a:buSzPts val="2800"/>
              <a:buNone/>
            </a:pPr>
            <a:r>
              <a:rPr lang="en-GB"/>
              <a:t>Cybersicherheit in 7 Minuten | Was ist Cybersicherheit: Wie funktioniert sie? | Cybersicherheit | Simplilearn (youtube.com)</a:t>
            </a: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r>
              <a:rPr lang="en-GB"/>
              <a:t>Die 8 häufigsten Bedrohungen der Cybersicherheit | Arten von Cyberangriffen | Cybersicherheit für Anfänger | Edureka (youtube.com)</a:t>
            </a: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p:txBody>
      </p:sp>
      <p:pic>
        <p:nvPicPr>
          <p:cNvPr id="291" name="Google Shape;291;p14"/>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292" name="Google Shape;292;p14"/>
          <p:cNvPicPr preferRelativeResize="0"/>
          <p:nvPr/>
        </p:nvPicPr>
        <p:blipFill rotWithShape="1">
          <a:blip r:embed="rId4">
            <a:alphaModFix/>
          </a:blip>
          <a:srcRect/>
          <a:stretch/>
        </p:blipFill>
        <p:spPr>
          <a:xfrm>
            <a:off x="9498964" y="6062785"/>
            <a:ext cx="2372524" cy="49823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pic>
        <p:nvPicPr>
          <p:cNvPr id="297" name="Google Shape;297;p15"/>
          <p:cNvPicPr preferRelativeResize="0"/>
          <p:nvPr/>
        </p:nvPicPr>
        <p:blipFill rotWithShape="1">
          <a:blip r:embed="rId3">
            <a:alphaModFix/>
          </a:blip>
          <a:srcRect/>
          <a:stretch/>
        </p:blipFill>
        <p:spPr>
          <a:xfrm>
            <a:off x="9251027" y="6148955"/>
            <a:ext cx="2505895" cy="526238"/>
          </a:xfrm>
          <a:prstGeom prst="rect">
            <a:avLst/>
          </a:prstGeom>
          <a:noFill/>
          <a:ln>
            <a:noFill/>
          </a:ln>
        </p:spPr>
      </p:pic>
      <p:pic>
        <p:nvPicPr>
          <p:cNvPr id="298" name="Google Shape;298;p15"/>
          <p:cNvPicPr preferRelativeResize="0"/>
          <p:nvPr/>
        </p:nvPicPr>
        <p:blipFill rotWithShape="1">
          <a:blip r:embed="rId4">
            <a:alphaModFix/>
          </a:blip>
          <a:srcRect/>
          <a:stretch/>
        </p:blipFill>
        <p:spPr>
          <a:xfrm>
            <a:off x="547325" y="97715"/>
            <a:ext cx="2557807" cy="2557807"/>
          </a:xfrm>
          <a:prstGeom prst="rect">
            <a:avLst/>
          </a:prstGeom>
          <a:noFill/>
          <a:ln>
            <a:noFill/>
          </a:ln>
        </p:spPr>
      </p:pic>
      <p:sp>
        <p:nvSpPr>
          <p:cNvPr id="299" name="Google Shape;299;p15"/>
          <p:cNvSpPr/>
          <p:nvPr/>
        </p:nvSpPr>
        <p:spPr>
          <a:xfrm rot="5400000">
            <a:off x="-114994" y="3487047"/>
            <a:ext cx="3485945" cy="3255962"/>
          </a:xfrm>
          <a:prstGeom prst="triangle">
            <a:avLst>
              <a:gd name="adj" fmla="val 50000"/>
            </a:avLst>
          </a:prstGeom>
          <a:gradFill>
            <a:gsLst>
              <a:gs pos="0">
                <a:srgbClr val="50608A"/>
              </a:gs>
              <a:gs pos="50000">
                <a:srgbClr val="748BC8"/>
              </a:gs>
              <a:gs pos="100000">
                <a:srgbClr val="8BA7F0"/>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0" name="Google Shape;300;p15"/>
          <p:cNvSpPr/>
          <p:nvPr/>
        </p:nvSpPr>
        <p:spPr>
          <a:xfrm rot="5400000">
            <a:off x="-114991" y="2091470"/>
            <a:ext cx="3485945" cy="3255962"/>
          </a:xfrm>
          <a:prstGeom prst="triangle">
            <a:avLst>
              <a:gd name="adj" fmla="val 50000"/>
            </a:avLst>
          </a:prstGeom>
          <a:gradFill>
            <a:gsLst>
              <a:gs pos="0">
                <a:srgbClr val="91735F"/>
              </a:gs>
              <a:gs pos="50000">
                <a:srgbClr val="D2A78A"/>
              </a:gs>
              <a:gs pos="100000">
                <a:srgbClr val="FCC8A6"/>
              </a:gs>
            </a:gsLst>
            <a:path path="circle">
              <a:fillToRect l="100000" t="100000"/>
            </a:path>
            <a:tileRect r="-100000" b="-10000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1" name="Google Shape;301;p15"/>
          <p:cNvSpPr/>
          <p:nvPr/>
        </p:nvSpPr>
        <p:spPr>
          <a:xfrm>
            <a:off x="3832264" y="716530"/>
            <a:ext cx="7017988" cy="19389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000" b="0" cap="none">
                <a:solidFill>
                  <a:schemeClr val="accent1"/>
                </a:solidFill>
                <a:latin typeface="Calibri"/>
                <a:ea typeface="Calibri"/>
                <a:cs typeface="Calibri"/>
                <a:sym typeface="Calibri"/>
              </a:rPr>
              <a:t>Förderung der integrativen Beschäftigung im GLAM-Sektor durch offene Innovation</a:t>
            </a:r>
            <a:endParaRPr sz="4000" b="0" cap="none">
              <a:solidFill>
                <a:schemeClr val="accent1"/>
              </a:solidFill>
              <a:latin typeface="Calibri"/>
              <a:ea typeface="Calibri"/>
              <a:cs typeface="Calibri"/>
              <a:sym typeface="Calibri"/>
            </a:endParaRPr>
          </a:p>
        </p:txBody>
      </p:sp>
      <p:pic>
        <p:nvPicPr>
          <p:cNvPr id="302" name="Google Shape;302;p15"/>
          <p:cNvPicPr preferRelativeResize="0"/>
          <p:nvPr/>
        </p:nvPicPr>
        <p:blipFill rotWithShape="1">
          <a:blip r:embed="rId5">
            <a:alphaModFix/>
          </a:blip>
          <a:srcRect/>
          <a:stretch/>
        </p:blipFill>
        <p:spPr>
          <a:xfrm>
            <a:off x="9554893" y="3103160"/>
            <a:ext cx="1524273" cy="979627"/>
          </a:xfrm>
          <a:prstGeom prst="rect">
            <a:avLst/>
          </a:prstGeom>
          <a:noFill/>
          <a:ln>
            <a:noFill/>
          </a:ln>
        </p:spPr>
      </p:pic>
      <p:pic>
        <p:nvPicPr>
          <p:cNvPr id="303" name="Google Shape;303;p15"/>
          <p:cNvPicPr preferRelativeResize="0"/>
          <p:nvPr/>
        </p:nvPicPr>
        <p:blipFill rotWithShape="1">
          <a:blip r:embed="rId6">
            <a:alphaModFix/>
          </a:blip>
          <a:srcRect/>
          <a:stretch/>
        </p:blipFill>
        <p:spPr>
          <a:xfrm>
            <a:off x="3880074" y="4675114"/>
            <a:ext cx="2129231" cy="1086684"/>
          </a:xfrm>
          <a:prstGeom prst="rect">
            <a:avLst/>
          </a:prstGeom>
          <a:noFill/>
          <a:ln>
            <a:noFill/>
          </a:ln>
        </p:spPr>
      </p:pic>
      <p:pic>
        <p:nvPicPr>
          <p:cNvPr id="304" name="Google Shape;304;p15"/>
          <p:cNvPicPr preferRelativeResize="0"/>
          <p:nvPr/>
        </p:nvPicPr>
        <p:blipFill rotWithShape="1">
          <a:blip r:embed="rId7">
            <a:alphaModFix/>
          </a:blip>
          <a:srcRect/>
          <a:stretch/>
        </p:blipFill>
        <p:spPr>
          <a:xfrm>
            <a:off x="6381827" y="4739380"/>
            <a:ext cx="2869200" cy="723043"/>
          </a:xfrm>
          <a:prstGeom prst="rect">
            <a:avLst/>
          </a:prstGeom>
          <a:noFill/>
          <a:ln>
            <a:noFill/>
          </a:ln>
        </p:spPr>
      </p:pic>
      <p:pic>
        <p:nvPicPr>
          <p:cNvPr id="305" name="Google Shape;305;p15"/>
          <p:cNvPicPr preferRelativeResize="0"/>
          <p:nvPr/>
        </p:nvPicPr>
        <p:blipFill rotWithShape="1">
          <a:blip r:embed="rId8">
            <a:alphaModFix/>
          </a:blip>
          <a:srcRect/>
          <a:stretch/>
        </p:blipFill>
        <p:spPr>
          <a:xfrm>
            <a:off x="6363214" y="3160856"/>
            <a:ext cx="2418309" cy="864236"/>
          </a:xfrm>
          <a:prstGeom prst="rect">
            <a:avLst/>
          </a:prstGeom>
          <a:noFill/>
          <a:ln>
            <a:noFill/>
          </a:ln>
        </p:spPr>
      </p:pic>
      <p:pic>
        <p:nvPicPr>
          <p:cNvPr id="306" name="Google Shape;306;p15"/>
          <p:cNvPicPr preferRelativeResize="0"/>
          <p:nvPr/>
        </p:nvPicPr>
        <p:blipFill rotWithShape="1">
          <a:blip r:embed="rId9">
            <a:alphaModFix/>
          </a:blip>
          <a:srcRect/>
          <a:stretch/>
        </p:blipFill>
        <p:spPr>
          <a:xfrm>
            <a:off x="9847014" y="4638603"/>
            <a:ext cx="1003238" cy="823820"/>
          </a:xfrm>
          <a:prstGeom prst="rect">
            <a:avLst/>
          </a:prstGeom>
          <a:noFill/>
          <a:ln>
            <a:noFill/>
          </a:ln>
        </p:spPr>
      </p:pic>
      <p:pic>
        <p:nvPicPr>
          <p:cNvPr id="307" name="Google Shape;307;p15"/>
          <p:cNvPicPr preferRelativeResize="0"/>
          <p:nvPr/>
        </p:nvPicPr>
        <p:blipFill rotWithShape="1">
          <a:blip r:embed="rId10">
            <a:alphaModFix/>
          </a:blip>
          <a:srcRect/>
          <a:stretch/>
        </p:blipFill>
        <p:spPr>
          <a:xfrm>
            <a:off x="4055240" y="2759937"/>
            <a:ext cx="1773548" cy="1773548"/>
          </a:xfrm>
          <a:prstGeom prst="rect">
            <a:avLst/>
          </a:prstGeom>
          <a:noFill/>
          <a:ln>
            <a:noFill/>
          </a:ln>
        </p:spPr>
      </p:pic>
      <p:sp>
        <p:nvSpPr>
          <p:cNvPr id="308" name="Google Shape;308;p15"/>
          <p:cNvSpPr txBox="1"/>
          <p:nvPr/>
        </p:nvSpPr>
        <p:spPr>
          <a:xfrm>
            <a:off x="2396766" y="6305861"/>
            <a:ext cx="6094428"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a:solidFill>
                  <a:schemeClr val="dk1"/>
                </a:solidFill>
                <a:latin typeface="Calibri"/>
                <a:ea typeface="Calibri"/>
                <a:cs typeface="Calibri"/>
                <a:sym typeface="Calibri"/>
              </a:rPr>
              <a:t>Projekt Nr.: 2022-1-AT01-KA220-ADU-00008513</a:t>
            </a: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p:cNvSpPr txBox="1">
            <a:spLocks noGrp="1"/>
          </p:cNvSpPr>
          <p:nvPr>
            <p:ph type="body" idx="1"/>
          </p:nvPr>
        </p:nvSpPr>
        <p:spPr>
          <a:xfrm>
            <a:off x="839787" y="668337"/>
            <a:ext cx="5157787" cy="585428"/>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2800"/>
              <a:buNone/>
            </a:pPr>
            <a:r>
              <a:rPr lang="en-GB" sz="2800" b="0">
                <a:solidFill>
                  <a:schemeClr val="accent1"/>
                </a:solidFill>
              </a:rPr>
              <a:t>Ziele der Sitzung:</a:t>
            </a:r>
            <a:endParaRPr sz="2800"/>
          </a:p>
        </p:txBody>
      </p:sp>
      <p:sp>
        <p:nvSpPr>
          <p:cNvPr id="103" name="Google Shape;103;p2"/>
          <p:cNvSpPr txBox="1">
            <a:spLocks noGrp="1"/>
          </p:cNvSpPr>
          <p:nvPr>
            <p:ph type="body" idx="2"/>
          </p:nvPr>
        </p:nvSpPr>
        <p:spPr>
          <a:xfrm>
            <a:off x="839788" y="1338606"/>
            <a:ext cx="5157787" cy="4851057"/>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Ziel dieser Veranstaltung ist es, ein Bewusstsein für das Thema Cybersicherheit zu schaffen</a:t>
            </a:r>
            <a:endParaRPr/>
          </a:p>
        </p:txBody>
      </p:sp>
      <p:sp>
        <p:nvSpPr>
          <p:cNvPr id="104" name="Google Shape;104;p2"/>
          <p:cNvSpPr txBox="1">
            <a:spLocks noGrp="1"/>
          </p:cNvSpPr>
          <p:nvPr>
            <p:ph type="body" idx="4"/>
          </p:nvPr>
        </p:nvSpPr>
        <p:spPr>
          <a:xfrm>
            <a:off x="6172200" y="1338606"/>
            <a:ext cx="5183188" cy="4851057"/>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GB"/>
              <a:t>Verstehen Sie das Thema Cybersicherheit</a:t>
            </a:r>
            <a:endParaRPr/>
          </a:p>
          <a:p>
            <a:pPr marL="228600" lvl="0" indent="-228600" algn="l" rtl="0">
              <a:lnSpc>
                <a:spcPct val="90000"/>
              </a:lnSpc>
              <a:spcBef>
                <a:spcPts val="1000"/>
              </a:spcBef>
              <a:spcAft>
                <a:spcPts val="0"/>
              </a:spcAft>
              <a:buClr>
                <a:schemeClr val="dk1"/>
              </a:buClr>
              <a:buSzPts val="2800"/>
              <a:buChar char="•"/>
            </a:pPr>
            <a:r>
              <a:rPr lang="en-GB"/>
              <a:t>Verschaffen Sie sich einen Überblick über Bedrohungen der Cybersicherheit</a:t>
            </a:r>
            <a:endParaRPr/>
          </a:p>
          <a:p>
            <a:pPr marL="228600" lvl="0" indent="-50800" algn="l" rtl="0">
              <a:lnSpc>
                <a:spcPct val="90000"/>
              </a:lnSpc>
              <a:spcBef>
                <a:spcPts val="1000"/>
              </a:spcBef>
              <a:spcAft>
                <a:spcPts val="0"/>
              </a:spcAft>
              <a:buClr>
                <a:schemeClr val="dk1"/>
              </a:buClr>
              <a:buSzPts val="2800"/>
              <a:buNone/>
            </a:pPr>
            <a:endParaRPr/>
          </a:p>
        </p:txBody>
      </p:sp>
      <p:pic>
        <p:nvPicPr>
          <p:cNvPr id="105" name="Google Shape;105;p2"/>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106" name="Google Shape;106;p2"/>
          <p:cNvPicPr preferRelativeResize="0"/>
          <p:nvPr/>
        </p:nvPicPr>
        <p:blipFill rotWithShape="1">
          <a:blip r:embed="rId4">
            <a:alphaModFix/>
          </a:blip>
          <a:srcRect/>
          <a:stretch/>
        </p:blipFill>
        <p:spPr>
          <a:xfrm>
            <a:off x="9498964" y="6062785"/>
            <a:ext cx="2372524" cy="498230"/>
          </a:xfrm>
          <a:prstGeom prst="rect">
            <a:avLst/>
          </a:prstGeom>
          <a:noFill/>
          <a:ln>
            <a:noFill/>
          </a:ln>
        </p:spPr>
      </p:pic>
      <p:sp>
        <p:nvSpPr>
          <p:cNvPr id="107" name="Google Shape;107;p2"/>
          <p:cNvSpPr txBox="1"/>
          <p:nvPr/>
        </p:nvSpPr>
        <p:spPr>
          <a:xfrm>
            <a:off x="6172200" y="668337"/>
            <a:ext cx="5157787" cy="585428"/>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accent1"/>
              </a:buClr>
              <a:buSzPts val="2800"/>
              <a:buFont typeface="Arial"/>
              <a:buNone/>
            </a:pPr>
            <a:r>
              <a:rPr lang="en-GB" sz="2800" b="0">
                <a:solidFill>
                  <a:schemeClr val="accent1"/>
                </a:solidFill>
                <a:latin typeface="Calibri"/>
                <a:ea typeface="Calibri"/>
                <a:cs typeface="Calibri"/>
                <a:sym typeface="Calibri"/>
              </a:rPr>
              <a:t>Lernergebnisse:</a:t>
            </a:r>
            <a:endParaRPr sz="2800" b="1">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Wozu dient die IT-Sicherheit?</a:t>
            </a:r>
            <a:endParaRPr>
              <a:solidFill>
                <a:schemeClr val="accent1"/>
              </a:solidFill>
            </a:endParaRPr>
          </a:p>
        </p:txBody>
      </p:sp>
      <p:pic>
        <p:nvPicPr>
          <p:cNvPr id="114" name="Google Shape;114;p3"/>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115" name="Google Shape;115;p3"/>
          <p:cNvPicPr preferRelativeResize="0"/>
          <p:nvPr/>
        </p:nvPicPr>
        <p:blipFill rotWithShape="1">
          <a:blip r:embed="rId4">
            <a:alphaModFix/>
          </a:blip>
          <a:srcRect/>
          <a:stretch/>
        </p:blipFill>
        <p:spPr>
          <a:xfrm>
            <a:off x="9498964" y="6062785"/>
            <a:ext cx="2372524" cy="498230"/>
          </a:xfrm>
          <a:prstGeom prst="rect">
            <a:avLst/>
          </a:prstGeom>
          <a:noFill/>
          <a:ln>
            <a:noFill/>
          </a:ln>
        </p:spPr>
      </p:pic>
      <p:sp>
        <p:nvSpPr>
          <p:cNvPr id="116" name="Google Shape;116;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GB"/>
              <a:t>Schauen Sie:</a:t>
            </a:r>
            <a:endParaRPr/>
          </a:p>
          <a:p>
            <a:pPr marL="0" lvl="0" indent="0" algn="l" rtl="0">
              <a:lnSpc>
                <a:spcPct val="90000"/>
              </a:lnSpc>
              <a:spcBef>
                <a:spcPts val="1000"/>
              </a:spcBef>
              <a:spcAft>
                <a:spcPts val="0"/>
              </a:spcAft>
              <a:buClr>
                <a:schemeClr val="dk1"/>
              </a:buClr>
              <a:buSzPts val="2800"/>
              <a:buNone/>
            </a:pPr>
            <a:r>
              <a:rPr lang="en-GB" u="sng">
                <a:solidFill>
                  <a:schemeClr val="hlink"/>
                </a:solidFill>
                <a:hlinkClick r:id="rId5"/>
              </a:rPr>
              <a:t>Cybersicherheit in 7 Minuten | Was ist Cybersicherheit: Wie funktioniert sie? | Cybersicherheit | Simplilearn (youtube.com)</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Durch Cyberangriffe verursachte Schäden</a:t>
            </a:r>
            <a:endParaRPr>
              <a:solidFill>
                <a:schemeClr val="accent1"/>
              </a:solidFill>
            </a:endParaRPr>
          </a:p>
        </p:txBody>
      </p:sp>
      <p:pic>
        <p:nvPicPr>
          <p:cNvPr id="123" name="Google Shape;123;p4"/>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124" name="Google Shape;124;p4"/>
          <p:cNvPicPr preferRelativeResize="0"/>
          <p:nvPr/>
        </p:nvPicPr>
        <p:blipFill rotWithShape="1">
          <a:blip r:embed="rId4">
            <a:alphaModFix/>
          </a:blip>
          <a:srcRect/>
          <a:stretch/>
        </p:blipFill>
        <p:spPr>
          <a:xfrm>
            <a:off x="9498964" y="6062785"/>
            <a:ext cx="2372524" cy="498230"/>
          </a:xfrm>
          <a:prstGeom prst="rect">
            <a:avLst/>
          </a:prstGeom>
          <a:noFill/>
          <a:ln>
            <a:noFill/>
          </a:ln>
        </p:spPr>
      </p:pic>
      <p:sp>
        <p:nvSpPr>
          <p:cNvPr id="125" name="Google Shape;125;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GB"/>
              <a:t>Suchen Sie im Internet nach Zahlen über den durch Cyberangriffe verursachten Schaden.</a:t>
            </a: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r>
              <a:rPr lang="en-GB"/>
              <a:t>So belaufen sich die weltweiten wirtschaftlichen Folgen von Cyberangriffen auf etwa 400 Milliarden Dollar (Fischer Citation2016; Kirat, Jang, and Stoecklin Citation 2018). </a:t>
            </a: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r>
              <a:rPr lang="en-GB"/>
              <a:t>Wie ist die Situation in Ihrem Land?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Wozu dient die IT-Sicherheit?</a:t>
            </a:r>
            <a:endParaRPr>
              <a:solidFill>
                <a:schemeClr val="accent1"/>
              </a:solidFill>
            </a:endParaRPr>
          </a:p>
        </p:txBody>
      </p:sp>
      <p:grpSp>
        <p:nvGrpSpPr>
          <p:cNvPr id="132" name="Google Shape;132;p5"/>
          <p:cNvGrpSpPr/>
          <p:nvPr/>
        </p:nvGrpSpPr>
        <p:grpSpPr>
          <a:xfrm>
            <a:off x="3920331" y="1825625"/>
            <a:ext cx="4351338" cy="4351338"/>
            <a:chOff x="3082131" y="0"/>
            <a:chExt cx="4351338" cy="4351338"/>
          </a:xfrm>
        </p:grpSpPr>
        <p:sp>
          <p:nvSpPr>
            <p:cNvPr id="133" name="Google Shape;133;p5"/>
            <p:cNvSpPr/>
            <p:nvPr/>
          </p:nvSpPr>
          <p:spPr>
            <a:xfrm>
              <a:off x="3082131" y="0"/>
              <a:ext cx="4351338" cy="4351338"/>
            </a:xfrm>
            <a:prstGeom prst="diamond">
              <a:avLst/>
            </a:prstGeom>
            <a:solidFill>
              <a:srgbClr val="CCD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5"/>
            <p:cNvSpPr/>
            <p:nvPr/>
          </p:nvSpPr>
          <p:spPr>
            <a:xfrm>
              <a:off x="3495508" y="413377"/>
              <a:ext cx="1697021" cy="1697021"/>
            </a:xfrm>
            <a:prstGeom prst="roundRect">
              <a:avLst>
                <a:gd name="adj" fmla="val 16667"/>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5"/>
            <p:cNvSpPr txBox="1"/>
            <p:nvPr/>
          </p:nvSpPr>
          <p:spPr>
            <a:xfrm>
              <a:off x="3578350" y="496219"/>
              <a:ext cx="1531337" cy="1531337"/>
            </a:xfrm>
            <a:prstGeom prst="rect">
              <a:avLst/>
            </a:prstGeom>
            <a:noFill/>
            <a:ln>
              <a:noFill/>
            </a:ln>
          </p:spPr>
          <p:txBody>
            <a:bodyPr spcFirstLastPara="1" wrap="square" lIns="41900" tIns="41900" rIns="41900" bIns="41900" anchor="ctr" anchorCtr="0">
              <a:noAutofit/>
            </a:bodyPr>
            <a:lstStyle/>
            <a:p>
              <a:pPr marL="0" marR="0" lvl="0" indent="0" algn="ctr" rtl="0">
                <a:lnSpc>
                  <a:spcPct val="90000"/>
                </a:lnSpc>
                <a:spcBef>
                  <a:spcPts val="0"/>
                </a:spcBef>
                <a:spcAft>
                  <a:spcPts val="0"/>
                </a:spcAft>
                <a:buClr>
                  <a:schemeClr val="lt1"/>
                </a:buClr>
                <a:buSzPts val="1100"/>
                <a:buFont typeface="Calibri"/>
                <a:buNone/>
              </a:pPr>
              <a:r>
                <a:rPr lang="en-GB" sz="1100">
                  <a:solidFill>
                    <a:schemeClr val="lt1"/>
                  </a:solidFill>
                  <a:latin typeface="Calibri"/>
                  <a:ea typeface="Calibri"/>
                  <a:cs typeface="Calibri"/>
                  <a:sym typeface="Calibri"/>
                </a:rPr>
                <a:t>Wozu dient die IT-Sicherheit?</a:t>
              </a:r>
              <a:endParaRPr/>
            </a:p>
          </p:txBody>
        </p:sp>
        <p:sp>
          <p:nvSpPr>
            <p:cNvPr id="136" name="Google Shape;136;p5"/>
            <p:cNvSpPr/>
            <p:nvPr/>
          </p:nvSpPr>
          <p:spPr>
            <a:xfrm>
              <a:off x="5323070" y="413377"/>
              <a:ext cx="1697021" cy="1697021"/>
            </a:xfrm>
            <a:prstGeom prst="roundRect">
              <a:avLst>
                <a:gd name="adj" fmla="val 16667"/>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5"/>
            <p:cNvSpPr txBox="1"/>
            <p:nvPr/>
          </p:nvSpPr>
          <p:spPr>
            <a:xfrm>
              <a:off x="5405912" y="496219"/>
              <a:ext cx="1531337" cy="1531337"/>
            </a:xfrm>
            <a:prstGeom prst="rect">
              <a:avLst/>
            </a:prstGeom>
            <a:noFill/>
            <a:ln>
              <a:noFill/>
            </a:ln>
          </p:spPr>
          <p:txBody>
            <a:bodyPr spcFirstLastPara="1" wrap="square" lIns="41900" tIns="41900" rIns="41900" bIns="41900" anchor="ctr" anchorCtr="0">
              <a:noAutofit/>
            </a:bodyPr>
            <a:lstStyle/>
            <a:p>
              <a:pPr marL="0" marR="0" lvl="0" indent="0" algn="ctr" rtl="0">
                <a:lnSpc>
                  <a:spcPct val="90000"/>
                </a:lnSpc>
                <a:spcBef>
                  <a:spcPts val="0"/>
                </a:spcBef>
                <a:spcAft>
                  <a:spcPts val="0"/>
                </a:spcAft>
                <a:buClr>
                  <a:schemeClr val="lt1"/>
                </a:buClr>
                <a:buSzPts val="1100"/>
                <a:buFont typeface="Calibri"/>
                <a:buNone/>
              </a:pPr>
              <a:r>
                <a:rPr lang="en-GB" sz="1100">
                  <a:solidFill>
                    <a:schemeClr val="lt1"/>
                  </a:solidFill>
                  <a:latin typeface="Calibri"/>
                  <a:ea typeface="Calibri"/>
                  <a:cs typeface="Calibri"/>
                  <a:sym typeface="Calibri"/>
                </a:rPr>
                <a:t>Was muss geschützt werden?</a:t>
              </a:r>
              <a:endParaRPr/>
            </a:p>
          </p:txBody>
        </p:sp>
        <p:sp>
          <p:nvSpPr>
            <p:cNvPr id="138" name="Google Shape;138;p5"/>
            <p:cNvSpPr/>
            <p:nvPr/>
          </p:nvSpPr>
          <p:spPr>
            <a:xfrm>
              <a:off x="3495508" y="2240939"/>
              <a:ext cx="1697021" cy="1697021"/>
            </a:xfrm>
            <a:prstGeom prst="roundRect">
              <a:avLst>
                <a:gd name="adj" fmla="val 16667"/>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5"/>
            <p:cNvSpPr txBox="1"/>
            <p:nvPr/>
          </p:nvSpPr>
          <p:spPr>
            <a:xfrm>
              <a:off x="3578350" y="2323781"/>
              <a:ext cx="1531337" cy="1531337"/>
            </a:xfrm>
            <a:prstGeom prst="rect">
              <a:avLst/>
            </a:prstGeom>
            <a:noFill/>
            <a:ln>
              <a:noFill/>
            </a:ln>
          </p:spPr>
          <p:txBody>
            <a:bodyPr spcFirstLastPara="1" wrap="square" lIns="41900" tIns="41900" rIns="41900" bIns="41900" anchor="ctr" anchorCtr="0">
              <a:noAutofit/>
            </a:bodyPr>
            <a:lstStyle/>
            <a:p>
              <a:pPr marL="0" marR="0" lvl="0" indent="0" algn="ctr" rtl="0">
                <a:lnSpc>
                  <a:spcPct val="90000"/>
                </a:lnSpc>
                <a:spcBef>
                  <a:spcPts val="0"/>
                </a:spcBef>
                <a:spcAft>
                  <a:spcPts val="0"/>
                </a:spcAft>
                <a:buClr>
                  <a:schemeClr val="lt1"/>
                </a:buClr>
                <a:buSzPts val="1100"/>
                <a:buFont typeface="Calibri"/>
                <a:buNone/>
              </a:pPr>
              <a:r>
                <a:rPr lang="en-GB" sz="1100">
                  <a:solidFill>
                    <a:schemeClr val="lt1"/>
                  </a:solidFill>
                  <a:latin typeface="Calibri"/>
                  <a:ea typeface="Calibri"/>
                  <a:cs typeface="Calibri"/>
                  <a:sym typeface="Calibri"/>
                </a:rPr>
                <a:t>Was sind die möglichen Bedrohungen?</a:t>
              </a:r>
              <a:endParaRPr/>
            </a:p>
          </p:txBody>
        </p:sp>
        <p:sp>
          <p:nvSpPr>
            <p:cNvPr id="140" name="Google Shape;140;p5"/>
            <p:cNvSpPr/>
            <p:nvPr/>
          </p:nvSpPr>
          <p:spPr>
            <a:xfrm>
              <a:off x="5323070" y="2240939"/>
              <a:ext cx="1697021" cy="1697021"/>
            </a:xfrm>
            <a:prstGeom prst="roundRect">
              <a:avLst>
                <a:gd name="adj" fmla="val 16667"/>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5"/>
            <p:cNvSpPr txBox="1"/>
            <p:nvPr/>
          </p:nvSpPr>
          <p:spPr>
            <a:xfrm>
              <a:off x="5405912" y="2323781"/>
              <a:ext cx="1531337" cy="1531337"/>
            </a:xfrm>
            <a:prstGeom prst="rect">
              <a:avLst/>
            </a:prstGeom>
            <a:noFill/>
            <a:ln>
              <a:noFill/>
            </a:ln>
          </p:spPr>
          <p:txBody>
            <a:bodyPr spcFirstLastPara="1" wrap="square" lIns="41900" tIns="41900" rIns="41900" bIns="41900" anchor="ctr" anchorCtr="0">
              <a:noAutofit/>
            </a:bodyPr>
            <a:lstStyle/>
            <a:p>
              <a:pPr marL="0" marR="0" lvl="0" indent="0" algn="ctr" rtl="0">
                <a:lnSpc>
                  <a:spcPct val="90000"/>
                </a:lnSpc>
                <a:spcBef>
                  <a:spcPts val="0"/>
                </a:spcBef>
                <a:spcAft>
                  <a:spcPts val="0"/>
                </a:spcAft>
                <a:buClr>
                  <a:schemeClr val="lt1"/>
                </a:buClr>
                <a:buSzPts val="1100"/>
                <a:buFont typeface="Calibri"/>
                <a:buNone/>
              </a:pPr>
              <a:r>
                <a:rPr lang="en-GB" sz="1100">
                  <a:solidFill>
                    <a:schemeClr val="lt1"/>
                  </a:solidFill>
                  <a:latin typeface="Calibri"/>
                  <a:ea typeface="Calibri"/>
                  <a:cs typeface="Calibri"/>
                  <a:sym typeface="Calibri"/>
                </a:rPr>
                <a:t>Wie werden die Sicherheitsmaßnahmen gestaltet?</a:t>
              </a:r>
              <a:endParaRPr/>
            </a:p>
          </p:txBody>
        </p:sp>
      </p:grpSp>
      <p:pic>
        <p:nvPicPr>
          <p:cNvPr id="142" name="Google Shape;142;p5"/>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143" name="Google Shape;143;p5"/>
          <p:cNvPicPr preferRelativeResize="0"/>
          <p:nvPr/>
        </p:nvPicPr>
        <p:blipFill rotWithShape="1">
          <a:blip r:embed="rId4">
            <a:alphaModFix/>
          </a:blip>
          <a:srcRect/>
          <a:stretch/>
        </p:blipFill>
        <p:spPr>
          <a:xfrm>
            <a:off x="9498964" y="6062785"/>
            <a:ext cx="2372524" cy="49823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1. Wozu dient die IT-Sicherheit?</a:t>
            </a:r>
            <a:endParaRPr/>
          </a:p>
        </p:txBody>
      </p:sp>
      <p:grpSp>
        <p:nvGrpSpPr>
          <p:cNvPr id="150" name="Google Shape;150;p6"/>
          <p:cNvGrpSpPr/>
          <p:nvPr/>
        </p:nvGrpSpPr>
        <p:grpSpPr>
          <a:xfrm>
            <a:off x="4064111" y="1606608"/>
            <a:ext cx="4609709" cy="4871142"/>
            <a:chOff x="3225911" y="-192695"/>
            <a:chExt cx="4609709" cy="4871142"/>
          </a:xfrm>
        </p:grpSpPr>
        <p:sp>
          <p:nvSpPr>
            <p:cNvPr id="151" name="Google Shape;151;p6"/>
            <p:cNvSpPr/>
            <p:nvPr/>
          </p:nvSpPr>
          <p:spPr>
            <a:xfrm>
              <a:off x="4732782" y="1784869"/>
              <a:ext cx="2815891" cy="2760057"/>
            </a:xfrm>
            <a:custGeom>
              <a:avLst/>
              <a:gdLst/>
              <a:ahLst/>
              <a:cxnLst/>
              <a:rect l="l" t="t" r="r" b="b"/>
              <a:pathLst>
                <a:path w="120000" h="120000" extrusionOk="0">
                  <a:moveTo>
                    <a:pt x="85301" y="19133"/>
                  </a:moveTo>
                  <a:lnTo>
                    <a:pt x="94355" y="11186"/>
                  </a:lnTo>
                  <a:lnTo>
                    <a:pt x="101897" y="17483"/>
                  </a:lnTo>
                  <a:lnTo>
                    <a:pt x="96052" y="28109"/>
                  </a:lnTo>
                  <a:lnTo>
                    <a:pt x="96052" y="28109"/>
                  </a:lnTo>
                  <a:cubicBezTo>
                    <a:pt x="100406" y="32983"/>
                    <a:pt x="103717" y="38688"/>
                    <a:pt x="105781" y="44877"/>
                  </a:cubicBezTo>
                  <a:lnTo>
                    <a:pt x="117725" y="44824"/>
                  </a:lnTo>
                  <a:lnTo>
                    <a:pt x="119424" y="54414"/>
                  </a:lnTo>
                  <a:lnTo>
                    <a:pt x="108218" y="58630"/>
                  </a:lnTo>
                  <a:cubicBezTo>
                    <a:pt x="108405" y="65148"/>
                    <a:pt x="107256" y="71636"/>
                    <a:pt x="104840" y="77697"/>
                  </a:cubicBezTo>
                  <a:lnTo>
                    <a:pt x="113905" y="85631"/>
                  </a:lnTo>
                  <a:lnTo>
                    <a:pt x="109000" y="94084"/>
                  </a:lnTo>
                  <a:lnTo>
                    <a:pt x="97822" y="89792"/>
                  </a:lnTo>
                  <a:cubicBezTo>
                    <a:pt x="93755" y="94905"/>
                    <a:pt x="88683" y="99139"/>
                    <a:pt x="82917" y="102237"/>
                  </a:cubicBezTo>
                  <a:lnTo>
                    <a:pt x="84898" y="114254"/>
                  </a:lnTo>
                  <a:lnTo>
                    <a:pt x="75618" y="117614"/>
                  </a:lnTo>
                  <a:lnTo>
                    <a:pt x="69729" y="107014"/>
                  </a:lnTo>
                  <a:lnTo>
                    <a:pt x="69729" y="107014"/>
                  </a:lnTo>
                  <a:cubicBezTo>
                    <a:pt x="63310" y="108329"/>
                    <a:pt x="56690" y="108329"/>
                    <a:pt x="50271" y="107014"/>
                  </a:cubicBezTo>
                  <a:lnTo>
                    <a:pt x="44382" y="117614"/>
                  </a:lnTo>
                  <a:lnTo>
                    <a:pt x="35102" y="114254"/>
                  </a:lnTo>
                  <a:lnTo>
                    <a:pt x="37083" y="102237"/>
                  </a:lnTo>
                  <a:cubicBezTo>
                    <a:pt x="31317" y="99139"/>
                    <a:pt x="26245" y="94905"/>
                    <a:pt x="22178" y="89792"/>
                  </a:cubicBezTo>
                  <a:lnTo>
                    <a:pt x="11000" y="94084"/>
                  </a:lnTo>
                  <a:lnTo>
                    <a:pt x="6095" y="85631"/>
                  </a:lnTo>
                  <a:lnTo>
                    <a:pt x="15160" y="77697"/>
                  </a:lnTo>
                  <a:cubicBezTo>
                    <a:pt x="12744" y="71636"/>
                    <a:pt x="11595" y="65148"/>
                    <a:pt x="11782" y="58630"/>
                  </a:cubicBezTo>
                  <a:lnTo>
                    <a:pt x="576" y="54414"/>
                  </a:lnTo>
                  <a:lnTo>
                    <a:pt x="2275" y="44824"/>
                  </a:lnTo>
                  <a:lnTo>
                    <a:pt x="14219" y="44877"/>
                  </a:lnTo>
                  <a:lnTo>
                    <a:pt x="14219" y="44877"/>
                  </a:lnTo>
                  <a:cubicBezTo>
                    <a:pt x="16283" y="38688"/>
                    <a:pt x="19594" y="32983"/>
                    <a:pt x="23948" y="28109"/>
                  </a:cubicBezTo>
                  <a:lnTo>
                    <a:pt x="18103" y="17483"/>
                  </a:lnTo>
                  <a:lnTo>
                    <a:pt x="25645" y="11186"/>
                  </a:lnTo>
                  <a:lnTo>
                    <a:pt x="34699" y="19133"/>
                  </a:lnTo>
                  <a:lnTo>
                    <a:pt x="34699" y="19133"/>
                  </a:lnTo>
                  <a:cubicBezTo>
                    <a:pt x="40278" y="15712"/>
                    <a:pt x="46499" y="13459"/>
                    <a:pt x="52983" y="12511"/>
                  </a:cubicBezTo>
                  <a:lnTo>
                    <a:pt x="55056" y="511"/>
                  </a:lnTo>
                  <a:lnTo>
                    <a:pt x="64944" y="511"/>
                  </a:lnTo>
                  <a:lnTo>
                    <a:pt x="67017" y="12511"/>
                  </a:lnTo>
                  <a:cubicBezTo>
                    <a:pt x="73501" y="13459"/>
                    <a:pt x="79722" y="15712"/>
                    <a:pt x="85301" y="19133"/>
                  </a:cubicBezTo>
                  <a:close/>
                </a:path>
              </a:pathLst>
            </a:cu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6"/>
            <p:cNvSpPr txBox="1"/>
            <p:nvPr/>
          </p:nvSpPr>
          <p:spPr>
            <a:xfrm>
              <a:off x="5294728" y="2431399"/>
              <a:ext cx="1691999" cy="1418726"/>
            </a:xfrm>
            <a:prstGeom prst="rect">
              <a:avLst/>
            </a:prstGeom>
            <a:noFill/>
            <a:ln>
              <a:noFill/>
            </a:ln>
          </p:spPr>
          <p:txBody>
            <a:bodyPr spcFirstLastPara="1" wrap="square" lIns="20300" tIns="20300" rIns="20300" bIns="20300" anchor="ctr" anchorCtr="0">
              <a:noAutofit/>
            </a:bodyPr>
            <a:lstStyle/>
            <a:p>
              <a:pPr marL="0" marR="0" lvl="0" indent="0" algn="ctr" rtl="0">
                <a:lnSpc>
                  <a:spcPct val="90000"/>
                </a:lnSpc>
                <a:spcBef>
                  <a:spcPts val="0"/>
                </a:spcBef>
                <a:spcAft>
                  <a:spcPts val="0"/>
                </a:spcAft>
                <a:buClr>
                  <a:schemeClr val="lt1"/>
                </a:buClr>
                <a:buSzPts val="1600"/>
                <a:buFont typeface="Calibri"/>
                <a:buNone/>
              </a:pPr>
              <a:r>
                <a:rPr lang="en-GB" sz="1600">
                  <a:solidFill>
                    <a:schemeClr val="lt1"/>
                  </a:solidFill>
                  <a:latin typeface="Calibri"/>
                  <a:ea typeface="Calibri"/>
                  <a:cs typeface="Calibri"/>
                  <a:sym typeface="Calibri"/>
                </a:rPr>
                <a:t>Robuste und aktuelle IT-Sicherheit Software, Hardware und Wissen</a:t>
              </a:r>
              <a:endParaRPr sz="1600">
                <a:solidFill>
                  <a:schemeClr val="lt1"/>
                </a:solidFill>
                <a:latin typeface="Calibri"/>
                <a:ea typeface="Calibri"/>
                <a:cs typeface="Calibri"/>
                <a:sym typeface="Calibri"/>
              </a:endParaRPr>
            </a:p>
          </p:txBody>
        </p:sp>
        <p:sp>
          <p:nvSpPr>
            <p:cNvPr id="153" name="Google Shape;153;p6"/>
            <p:cNvSpPr/>
            <p:nvPr/>
          </p:nvSpPr>
          <p:spPr>
            <a:xfrm rot="-408734">
              <a:off x="3445316" y="1295576"/>
              <a:ext cx="1932473" cy="1943803"/>
            </a:xfrm>
            <a:custGeom>
              <a:avLst/>
              <a:gdLst/>
              <a:ahLst/>
              <a:cxnLst/>
              <a:rect l="l" t="t" r="r" b="b"/>
              <a:pathLst>
                <a:path w="120000" h="120000" extrusionOk="0">
                  <a:moveTo>
                    <a:pt x="89790" y="30319"/>
                  </a:moveTo>
                  <a:lnTo>
                    <a:pt x="107513" y="25078"/>
                  </a:lnTo>
                  <a:lnTo>
                    <a:pt x="114054" y="36435"/>
                  </a:lnTo>
                  <a:lnTo>
                    <a:pt x="100535" y="48977"/>
                  </a:lnTo>
                  <a:cubicBezTo>
                    <a:pt x="102488" y="56195"/>
                    <a:pt x="102488" y="63805"/>
                    <a:pt x="100535" y="71023"/>
                  </a:cubicBezTo>
                  <a:lnTo>
                    <a:pt x="114054" y="83565"/>
                  </a:lnTo>
                  <a:lnTo>
                    <a:pt x="107513" y="94922"/>
                  </a:lnTo>
                  <a:lnTo>
                    <a:pt x="89790" y="89681"/>
                  </a:lnTo>
                  <a:cubicBezTo>
                    <a:pt x="84531" y="94986"/>
                    <a:pt x="77957" y="98790"/>
                    <a:pt x="70746" y="100704"/>
                  </a:cubicBezTo>
                  <a:lnTo>
                    <a:pt x="66514" y="118599"/>
                  </a:lnTo>
                  <a:lnTo>
                    <a:pt x="53486" y="118599"/>
                  </a:lnTo>
                  <a:lnTo>
                    <a:pt x="49254" y="100704"/>
                  </a:lnTo>
                  <a:lnTo>
                    <a:pt x="49254" y="100704"/>
                  </a:lnTo>
                  <a:cubicBezTo>
                    <a:pt x="42043" y="98790"/>
                    <a:pt x="35469" y="94986"/>
                    <a:pt x="30210" y="89681"/>
                  </a:cubicBezTo>
                  <a:lnTo>
                    <a:pt x="12487" y="94922"/>
                  </a:lnTo>
                  <a:lnTo>
                    <a:pt x="5946" y="83565"/>
                  </a:lnTo>
                  <a:lnTo>
                    <a:pt x="19465" y="71023"/>
                  </a:lnTo>
                  <a:cubicBezTo>
                    <a:pt x="17512" y="63805"/>
                    <a:pt x="17512" y="56195"/>
                    <a:pt x="19465" y="48977"/>
                  </a:cubicBezTo>
                  <a:lnTo>
                    <a:pt x="5946" y="36435"/>
                  </a:lnTo>
                  <a:lnTo>
                    <a:pt x="12487" y="25078"/>
                  </a:lnTo>
                  <a:lnTo>
                    <a:pt x="30210" y="30319"/>
                  </a:lnTo>
                  <a:lnTo>
                    <a:pt x="30210" y="30319"/>
                  </a:lnTo>
                  <a:cubicBezTo>
                    <a:pt x="35469" y="25014"/>
                    <a:pt x="42043" y="21210"/>
                    <a:pt x="49254" y="19296"/>
                  </a:cubicBezTo>
                  <a:lnTo>
                    <a:pt x="53486" y="1401"/>
                  </a:lnTo>
                  <a:lnTo>
                    <a:pt x="66514" y="1401"/>
                  </a:lnTo>
                  <a:lnTo>
                    <a:pt x="70746" y="19296"/>
                  </a:lnTo>
                  <a:lnTo>
                    <a:pt x="70746" y="19296"/>
                  </a:lnTo>
                  <a:cubicBezTo>
                    <a:pt x="77957" y="21210"/>
                    <a:pt x="84531" y="25014"/>
                    <a:pt x="89790" y="30319"/>
                  </a:cubicBezTo>
                  <a:close/>
                </a:path>
              </a:pathLst>
            </a:cu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6"/>
            <p:cNvSpPr txBox="1"/>
            <p:nvPr/>
          </p:nvSpPr>
          <p:spPr>
            <a:xfrm rot="-409287">
              <a:off x="3931322" y="1778949"/>
              <a:ext cx="1088606" cy="961681"/>
            </a:xfrm>
            <a:prstGeom prst="rect">
              <a:avLst/>
            </a:prstGeom>
            <a:noFill/>
            <a:ln>
              <a:noFill/>
            </a:ln>
          </p:spPr>
          <p:txBody>
            <a:bodyPr spcFirstLastPara="1" wrap="square" lIns="17775" tIns="17775" rIns="17775" bIns="17775" anchor="ctr" anchorCtr="0">
              <a:noAutofit/>
            </a:bodyPr>
            <a:lstStyle/>
            <a:p>
              <a:pPr marL="0" marR="0" lvl="0" indent="0" algn="ctr" rtl="0">
                <a:lnSpc>
                  <a:spcPct val="90000"/>
                </a:lnSpc>
                <a:spcBef>
                  <a:spcPts val="0"/>
                </a:spcBef>
                <a:spcAft>
                  <a:spcPts val="0"/>
                </a:spcAft>
                <a:buClr>
                  <a:schemeClr val="lt1"/>
                </a:buClr>
                <a:buSzPts val="1400"/>
                <a:buFont typeface="Calibri"/>
                <a:buNone/>
              </a:pPr>
              <a:r>
                <a:rPr lang="en-GB" sz="1400">
                  <a:solidFill>
                    <a:schemeClr val="lt1"/>
                  </a:solidFill>
                  <a:latin typeface="Calibri"/>
                  <a:ea typeface="Calibri"/>
                  <a:cs typeface="Calibri"/>
                  <a:sym typeface="Calibri"/>
                </a:rPr>
                <a:t>Mehrere Informations-ströme verarbeiten</a:t>
              </a:r>
              <a:endParaRPr/>
            </a:p>
          </p:txBody>
        </p:sp>
        <p:sp>
          <p:nvSpPr>
            <p:cNvPr id="155" name="Google Shape;155;p6"/>
            <p:cNvSpPr/>
            <p:nvPr/>
          </p:nvSpPr>
          <p:spPr>
            <a:xfrm rot="-756356">
              <a:off x="4400711" y="51046"/>
              <a:ext cx="1947853" cy="1981373"/>
            </a:xfrm>
            <a:custGeom>
              <a:avLst/>
              <a:gdLst/>
              <a:ahLst/>
              <a:cxnLst/>
              <a:rect l="l" t="t" r="r" b="b"/>
              <a:pathLst>
                <a:path w="120000" h="120000" extrusionOk="0">
                  <a:moveTo>
                    <a:pt x="89790" y="30178"/>
                  </a:moveTo>
                  <a:lnTo>
                    <a:pt x="107548" y="25115"/>
                  </a:lnTo>
                  <a:lnTo>
                    <a:pt x="114140" y="36614"/>
                  </a:lnTo>
                  <a:lnTo>
                    <a:pt x="100535" y="48925"/>
                  </a:lnTo>
                  <a:lnTo>
                    <a:pt x="100535" y="48925"/>
                  </a:lnTo>
                  <a:cubicBezTo>
                    <a:pt x="102488" y="56177"/>
                    <a:pt x="102488" y="63823"/>
                    <a:pt x="100535" y="71075"/>
                  </a:cubicBezTo>
                  <a:lnTo>
                    <a:pt x="114140" y="83386"/>
                  </a:lnTo>
                  <a:lnTo>
                    <a:pt x="107548" y="94885"/>
                  </a:lnTo>
                  <a:lnTo>
                    <a:pt x="89790" y="89822"/>
                  </a:lnTo>
                  <a:cubicBezTo>
                    <a:pt x="84531" y="95151"/>
                    <a:pt x="77957" y="98974"/>
                    <a:pt x="70746" y="100896"/>
                  </a:cubicBezTo>
                  <a:lnTo>
                    <a:pt x="66514" y="118592"/>
                  </a:lnTo>
                  <a:lnTo>
                    <a:pt x="53486" y="118592"/>
                  </a:lnTo>
                  <a:lnTo>
                    <a:pt x="49254" y="100896"/>
                  </a:lnTo>
                  <a:lnTo>
                    <a:pt x="49254" y="100896"/>
                  </a:lnTo>
                  <a:cubicBezTo>
                    <a:pt x="42043" y="98974"/>
                    <a:pt x="35469" y="95151"/>
                    <a:pt x="30210" y="89822"/>
                  </a:cubicBezTo>
                  <a:lnTo>
                    <a:pt x="12452" y="94885"/>
                  </a:lnTo>
                  <a:lnTo>
                    <a:pt x="5860" y="83386"/>
                  </a:lnTo>
                  <a:lnTo>
                    <a:pt x="19465" y="71075"/>
                  </a:lnTo>
                  <a:lnTo>
                    <a:pt x="19465" y="71075"/>
                  </a:lnTo>
                  <a:cubicBezTo>
                    <a:pt x="17512" y="63823"/>
                    <a:pt x="17512" y="56177"/>
                    <a:pt x="19465" y="48925"/>
                  </a:cubicBezTo>
                  <a:lnTo>
                    <a:pt x="5860" y="36614"/>
                  </a:lnTo>
                  <a:lnTo>
                    <a:pt x="12452" y="25115"/>
                  </a:lnTo>
                  <a:lnTo>
                    <a:pt x="30210" y="30178"/>
                  </a:lnTo>
                  <a:lnTo>
                    <a:pt x="30210" y="30178"/>
                  </a:lnTo>
                  <a:cubicBezTo>
                    <a:pt x="35469" y="24849"/>
                    <a:pt x="42043" y="21026"/>
                    <a:pt x="49254" y="19104"/>
                  </a:cubicBezTo>
                  <a:lnTo>
                    <a:pt x="53486" y="1408"/>
                  </a:lnTo>
                  <a:lnTo>
                    <a:pt x="66514" y="1408"/>
                  </a:lnTo>
                  <a:lnTo>
                    <a:pt x="70746" y="19104"/>
                  </a:lnTo>
                  <a:lnTo>
                    <a:pt x="70746" y="19104"/>
                  </a:lnTo>
                  <a:cubicBezTo>
                    <a:pt x="77957" y="21026"/>
                    <a:pt x="84531" y="24849"/>
                    <a:pt x="89790" y="30178"/>
                  </a:cubicBezTo>
                  <a:close/>
                </a:path>
              </a:pathLst>
            </a:cu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6"/>
            <p:cNvSpPr txBox="1"/>
            <p:nvPr/>
          </p:nvSpPr>
          <p:spPr>
            <a:xfrm rot="143644">
              <a:off x="4825944" y="487607"/>
              <a:ext cx="1097387" cy="1108250"/>
            </a:xfrm>
            <a:prstGeom prst="rect">
              <a:avLst/>
            </a:prstGeom>
            <a:noFill/>
            <a:ln>
              <a:noFill/>
            </a:ln>
          </p:spPr>
          <p:txBody>
            <a:bodyPr spcFirstLastPara="1" wrap="square" lIns="17775" tIns="17775" rIns="17775" bIns="17775" anchor="ctr" anchorCtr="0">
              <a:noAutofit/>
            </a:bodyPr>
            <a:lstStyle/>
            <a:p>
              <a:pPr marL="0" marR="0" lvl="0" indent="0" algn="ctr" rtl="0">
                <a:lnSpc>
                  <a:spcPct val="90000"/>
                </a:lnSpc>
                <a:spcBef>
                  <a:spcPts val="0"/>
                </a:spcBef>
                <a:spcAft>
                  <a:spcPts val="0"/>
                </a:spcAft>
                <a:buClr>
                  <a:schemeClr val="lt1"/>
                </a:buClr>
                <a:buSzPts val="1400"/>
                <a:buFont typeface="Calibri"/>
                <a:buNone/>
              </a:pPr>
              <a:r>
                <a:rPr lang="en-GB" sz="1400">
                  <a:solidFill>
                    <a:schemeClr val="lt1"/>
                  </a:solidFill>
                  <a:latin typeface="Calibri"/>
                  <a:ea typeface="Calibri"/>
                  <a:cs typeface="Calibri"/>
                  <a:sym typeface="Calibri"/>
                </a:rPr>
                <a:t>Angriffe auf Informationen und Datenlecks - eine ständige Bedrohung</a:t>
              </a:r>
              <a:endParaRPr sz="1400">
                <a:solidFill>
                  <a:schemeClr val="lt1"/>
                </a:solidFill>
                <a:latin typeface="Calibri"/>
                <a:ea typeface="Calibri"/>
                <a:cs typeface="Calibri"/>
                <a:sym typeface="Calibri"/>
              </a:endParaRPr>
            </a:p>
          </p:txBody>
        </p:sp>
        <p:sp>
          <p:nvSpPr>
            <p:cNvPr id="157" name="Google Shape;157;p6"/>
            <p:cNvSpPr/>
            <p:nvPr/>
          </p:nvSpPr>
          <p:spPr>
            <a:xfrm>
              <a:off x="4753749" y="1596576"/>
              <a:ext cx="3081871" cy="3081871"/>
            </a:xfrm>
            <a:custGeom>
              <a:avLst/>
              <a:gdLst/>
              <a:ahLst/>
              <a:cxnLst/>
              <a:rect l="l" t="t" r="r" b="b"/>
              <a:pathLst>
                <a:path w="120000" h="120000" extrusionOk="0">
                  <a:moveTo>
                    <a:pt x="54318" y="4038"/>
                  </a:moveTo>
                  <a:lnTo>
                    <a:pt x="54318" y="4038"/>
                  </a:lnTo>
                  <a:cubicBezTo>
                    <a:pt x="77497" y="1685"/>
                    <a:pt x="99727" y="13864"/>
                    <a:pt x="110221" y="34664"/>
                  </a:cubicBezTo>
                  <a:cubicBezTo>
                    <a:pt x="120714" y="55465"/>
                    <a:pt x="117299" y="80582"/>
                    <a:pt x="101632" y="97825"/>
                  </a:cubicBezTo>
                  <a:lnTo>
                    <a:pt x="104184" y="100560"/>
                  </a:lnTo>
                  <a:lnTo>
                    <a:pt x="96450" y="99076"/>
                  </a:lnTo>
                  <a:lnTo>
                    <a:pt x="95231" y="90962"/>
                  </a:lnTo>
                  <a:lnTo>
                    <a:pt x="97781" y="93697"/>
                  </a:lnTo>
                  <a:cubicBezTo>
                    <a:pt x="111681" y="78112"/>
                    <a:pt x="114585" y="55591"/>
                    <a:pt x="105094" y="36990"/>
                  </a:cubicBezTo>
                  <a:cubicBezTo>
                    <a:pt x="95602" y="18389"/>
                    <a:pt x="75662" y="7524"/>
                    <a:pt x="54886" y="9634"/>
                  </a:cubicBezTo>
                  <a:close/>
                </a:path>
              </a:pathLst>
            </a:custGeom>
            <a:solidFill>
              <a:srgbClr val="ABBA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6"/>
            <p:cNvSpPr/>
            <p:nvPr/>
          </p:nvSpPr>
          <p:spPr>
            <a:xfrm>
              <a:off x="3225911" y="1003715"/>
              <a:ext cx="2239172" cy="2239172"/>
            </a:xfrm>
            <a:custGeom>
              <a:avLst/>
              <a:gdLst/>
              <a:ahLst/>
              <a:cxnLst/>
              <a:rect l="l" t="t" r="r" b="b"/>
              <a:pathLst>
                <a:path w="120000" h="120000" extrusionOk="0">
                  <a:moveTo>
                    <a:pt x="38835" y="9410"/>
                  </a:moveTo>
                  <a:lnTo>
                    <a:pt x="41823" y="16553"/>
                  </a:lnTo>
                  <a:lnTo>
                    <a:pt x="41823" y="16553"/>
                  </a:lnTo>
                  <a:cubicBezTo>
                    <a:pt x="23032" y="24414"/>
                    <a:pt x="11425" y="43464"/>
                    <a:pt x="13055" y="63768"/>
                  </a:cubicBezTo>
                  <a:lnTo>
                    <a:pt x="18064" y="62671"/>
                  </a:lnTo>
                  <a:lnTo>
                    <a:pt x="10211" y="70899"/>
                  </a:lnTo>
                  <a:lnTo>
                    <a:pt x="417" y="66534"/>
                  </a:lnTo>
                  <a:lnTo>
                    <a:pt x="5431" y="65437"/>
                  </a:lnTo>
                  <a:lnTo>
                    <a:pt x="5431" y="65437"/>
                  </a:lnTo>
                  <a:cubicBezTo>
                    <a:pt x="3042" y="41449"/>
                    <a:pt x="16596" y="18714"/>
                    <a:pt x="38835" y="9410"/>
                  </a:cubicBezTo>
                  <a:close/>
                </a:path>
              </a:pathLst>
            </a:custGeom>
            <a:solidFill>
              <a:srgbClr val="ABBA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6"/>
            <p:cNvSpPr/>
            <p:nvPr/>
          </p:nvSpPr>
          <p:spPr>
            <a:xfrm>
              <a:off x="4119940" y="-192695"/>
              <a:ext cx="2414278" cy="2414278"/>
            </a:xfrm>
            <a:custGeom>
              <a:avLst/>
              <a:gdLst/>
              <a:ahLst/>
              <a:cxnLst/>
              <a:rect l="l" t="t" r="r" b="b"/>
              <a:pathLst>
                <a:path w="120000" h="120000" extrusionOk="0">
                  <a:moveTo>
                    <a:pt x="4986" y="64681"/>
                  </a:moveTo>
                  <a:lnTo>
                    <a:pt x="4986" y="64681"/>
                  </a:lnTo>
                  <a:cubicBezTo>
                    <a:pt x="3682" y="49360"/>
                    <a:pt x="8826" y="34190"/>
                    <a:pt x="19179" y="22822"/>
                  </a:cubicBezTo>
                  <a:lnTo>
                    <a:pt x="16020" y="19256"/>
                  </a:lnTo>
                  <a:lnTo>
                    <a:pt x="25771" y="21357"/>
                  </a:lnTo>
                  <a:lnTo>
                    <a:pt x="27129" y="31797"/>
                  </a:lnTo>
                  <a:lnTo>
                    <a:pt x="23972" y="28233"/>
                  </a:lnTo>
                  <a:lnTo>
                    <a:pt x="23972" y="28233"/>
                  </a:lnTo>
                  <a:cubicBezTo>
                    <a:pt x="15304" y="38065"/>
                    <a:pt x="11029" y="51012"/>
                    <a:pt x="12141" y="64072"/>
                  </a:cubicBezTo>
                  <a:close/>
                </a:path>
              </a:pathLst>
            </a:custGeom>
            <a:solidFill>
              <a:srgbClr val="ABBA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60" name="Google Shape;160;p6"/>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161" name="Google Shape;161;p6"/>
          <p:cNvPicPr preferRelativeResize="0"/>
          <p:nvPr/>
        </p:nvPicPr>
        <p:blipFill rotWithShape="1">
          <a:blip r:embed="rId4">
            <a:alphaModFix/>
          </a:blip>
          <a:srcRect/>
          <a:stretch/>
        </p:blipFill>
        <p:spPr>
          <a:xfrm>
            <a:off x="9498964" y="6062785"/>
            <a:ext cx="2372524" cy="49823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2. Was sollte geschützt werden?</a:t>
            </a:r>
            <a:endParaRPr/>
          </a:p>
        </p:txBody>
      </p:sp>
      <p:grpSp>
        <p:nvGrpSpPr>
          <p:cNvPr id="168" name="Google Shape;168;p7"/>
          <p:cNvGrpSpPr/>
          <p:nvPr/>
        </p:nvGrpSpPr>
        <p:grpSpPr>
          <a:xfrm>
            <a:off x="966000" y="3101292"/>
            <a:ext cx="10260000" cy="1800003"/>
            <a:chOff x="127800" y="1275667"/>
            <a:chExt cx="10260000" cy="1800003"/>
          </a:xfrm>
        </p:grpSpPr>
        <p:sp>
          <p:nvSpPr>
            <p:cNvPr id="169" name="Google Shape;169;p7"/>
            <p:cNvSpPr/>
            <p:nvPr/>
          </p:nvSpPr>
          <p:spPr>
            <a:xfrm>
              <a:off x="622800" y="1275667"/>
              <a:ext cx="810000" cy="810000"/>
            </a:xfrm>
            <a:prstGeom prst="rect">
              <a:avLst/>
            </a:prstGeom>
            <a:blipFill rotWithShape="1">
              <a:blip r:embed="rId3">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7"/>
            <p:cNvSpPr/>
            <p:nvPr/>
          </p:nvSpPr>
          <p:spPr>
            <a:xfrm>
              <a:off x="127800" y="2355670"/>
              <a:ext cx="1800000" cy="72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7"/>
            <p:cNvSpPr txBox="1"/>
            <p:nvPr/>
          </p:nvSpPr>
          <p:spPr>
            <a:xfrm>
              <a:off x="127800" y="2355670"/>
              <a:ext cx="1800000" cy="72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1900"/>
                <a:buFont typeface="Calibri"/>
                <a:buNone/>
              </a:pPr>
              <a:r>
                <a:rPr lang="en-GB" sz="1900">
                  <a:solidFill>
                    <a:schemeClr val="dk1"/>
                  </a:solidFill>
                  <a:latin typeface="Calibri"/>
                  <a:ea typeface="Calibri"/>
                  <a:cs typeface="Calibri"/>
                  <a:sym typeface="Calibri"/>
                </a:rPr>
                <a:t>Hardware</a:t>
              </a:r>
              <a:endParaRPr/>
            </a:p>
          </p:txBody>
        </p:sp>
        <p:sp>
          <p:nvSpPr>
            <p:cNvPr id="172" name="Google Shape;172;p7"/>
            <p:cNvSpPr/>
            <p:nvPr/>
          </p:nvSpPr>
          <p:spPr>
            <a:xfrm>
              <a:off x="2737800" y="1275667"/>
              <a:ext cx="810000" cy="810000"/>
            </a:xfrm>
            <a:prstGeom prst="rect">
              <a:avLst/>
            </a:prstGeom>
            <a:blipFill rotWithShape="1">
              <a:blip r:embed="rId4">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7"/>
            <p:cNvSpPr/>
            <p:nvPr/>
          </p:nvSpPr>
          <p:spPr>
            <a:xfrm>
              <a:off x="2242800" y="2355670"/>
              <a:ext cx="1800000" cy="72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7"/>
            <p:cNvSpPr txBox="1"/>
            <p:nvPr/>
          </p:nvSpPr>
          <p:spPr>
            <a:xfrm>
              <a:off x="2242800" y="2355670"/>
              <a:ext cx="1800000" cy="72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1900"/>
                <a:buFont typeface="Calibri"/>
                <a:buNone/>
              </a:pPr>
              <a:r>
                <a:rPr lang="en-GB" sz="1900">
                  <a:solidFill>
                    <a:schemeClr val="dk1"/>
                  </a:solidFill>
                  <a:latin typeface="Calibri"/>
                  <a:ea typeface="Calibri"/>
                  <a:cs typeface="Calibri"/>
                  <a:sym typeface="Calibri"/>
                </a:rPr>
                <a:t>Infrastruktur</a:t>
              </a:r>
              <a:endParaRPr/>
            </a:p>
          </p:txBody>
        </p:sp>
        <p:sp>
          <p:nvSpPr>
            <p:cNvPr id="175" name="Google Shape;175;p7"/>
            <p:cNvSpPr/>
            <p:nvPr/>
          </p:nvSpPr>
          <p:spPr>
            <a:xfrm>
              <a:off x="4852800" y="1275667"/>
              <a:ext cx="810000" cy="810000"/>
            </a:xfrm>
            <a:prstGeom prst="rect">
              <a:avLst/>
            </a:prstGeom>
            <a:blipFill rotWithShape="1">
              <a:blip r:embed="rId5">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7"/>
            <p:cNvSpPr/>
            <p:nvPr/>
          </p:nvSpPr>
          <p:spPr>
            <a:xfrm>
              <a:off x="4357800" y="2355670"/>
              <a:ext cx="1800000" cy="72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7"/>
            <p:cNvSpPr txBox="1"/>
            <p:nvPr/>
          </p:nvSpPr>
          <p:spPr>
            <a:xfrm>
              <a:off x="4357800" y="2355670"/>
              <a:ext cx="1800000" cy="72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1900"/>
                <a:buFont typeface="Calibri"/>
                <a:buNone/>
              </a:pPr>
              <a:r>
                <a:rPr lang="en-GB" sz="1900">
                  <a:solidFill>
                    <a:schemeClr val="dk1"/>
                  </a:solidFill>
                  <a:latin typeface="Calibri"/>
                  <a:ea typeface="Calibri"/>
                  <a:cs typeface="Calibri"/>
                  <a:sym typeface="Calibri"/>
                </a:rPr>
                <a:t>Software</a:t>
              </a:r>
              <a:endParaRPr/>
            </a:p>
          </p:txBody>
        </p:sp>
        <p:sp>
          <p:nvSpPr>
            <p:cNvPr id="178" name="Google Shape;178;p7"/>
            <p:cNvSpPr/>
            <p:nvPr/>
          </p:nvSpPr>
          <p:spPr>
            <a:xfrm>
              <a:off x="6967800" y="1275667"/>
              <a:ext cx="810000" cy="810000"/>
            </a:xfrm>
            <a:prstGeom prst="rect">
              <a:avLst/>
            </a:prstGeom>
            <a:blipFill rotWithShape="1">
              <a:blip r:embed="rId6">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7"/>
            <p:cNvSpPr/>
            <p:nvPr/>
          </p:nvSpPr>
          <p:spPr>
            <a:xfrm>
              <a:off x="6472800" y="2355670"/>
              <a:ext cx="1800000" cy="72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7"/>
            <p:cNvSpPr txBox="1"/>
            <p:nvPr/>
          </p:nvSpPr>
          <p:spPr>
            <a:xfrm>
              <a:off x="6472800" y="2355670"/>
              <a:ext cx="1800000" cy="72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1900"/>
                <a:buFont typeface="Calibri"/>
                <a:buNone/>
              </a:pPr>
              <a:r>
                <a:rPr lang="en-GB" sz="1900">
                  <a:solidFill>
                    <a:schemeClr val="dk1"/>
                  </a:solidFill>
                  <a:latin typeface="Calibri"/>
                  <a:ea typeface="Calibri"/>
                  <a:cs typeface="Calibri"/>
                  <a:sym typeface="Calibri"/>
                </a:rPr>
                <a:t>Informationen</a:t>
              </a:r>
              <a:endParaRPr/>
            </a:p>
          </p:txBody>
        </p:sp>
        <p:sp>
          <p:nvSpPr>
            <p:cNvPr id="181" name="Google Shape;181;p7"/>
            <p:cNvSpPr/>
            <p:nvPr/>
          </p:nvSpPr>
          <p:spPr>
            <a:xfrm>
              <a:off x="9082800" y="1275667"/>
              <a:ext cx="810000" cy="810000"/>
            </a:xfrm>
            <a:prstGeom prst="rect">
              <a:avLst/>
            </a:prstGeom>
            <a:blipFill rotWithShape="1">
              <a:blip r:embed="rId7">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7"/>
            <p:cNvSpPr/>
            <p:nvPr/>
          </p:nvSpPr>
          <p:spPr>
            <a:xfrm>
              <a:off x="8587800" y="2355670"/>
              <a:ext cx="1800000" cy="72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7"/>
            <p:cNvSpPr txBox="1"/>
            <p:nvPr/>
          </p:nvSpPr>
          <p:spPr>
            <a:xfrm>
              <a:off x="8587800" y="2355670"/>
              <a:ext cx="1800000" cy="72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1900"/>
                <a:buFont typeface="Calibri"/>
                <a:buNone/>
              </a:pPr>
              <a:r>
                <a:rPr lang="en-GB" sz="1900">
                  <a:solidFill>
                    <a:schemeClr val="dk1"/>
                  </a:solidFill>
                  <a:latin typeface="Calibri"/>
                  <a:ea typeface="Calibri"/>
                  <a:cs typeface="Calibri"/>
                  <a:sym typeface="Calibri"/>
                </a:rPr>
                <a:t>Humanressourcen</a:t>
              </a:r>
              <a:endParaRPr/>
            </a:p>
          </p:txBody>
        </p:sp>
      </p:grpSp>
      <p:pic>
        <p:nvPicPr>
          <p:cNvPr id="184" name="Google Shape;184;p7" descr="A group of people standing under a building&#10;&#10;Description automatically generated"/>
          <p:cNvPicPr preferRelativeResize="0"/>
          <p:nvPr/>
        </p:nvPicPr>
        <p:blipFill rotWithShape="1">
          <a:blip r:embed="rId8">
            <a:alphaModFix/>
          </a:blip>
          <a:srcRect/>
          <a:stretch/>
        </p:blipFill>
        <p:spPr>
          <a:xfrm>
            <a:off x="320512" y="5585931"/>
            <a:ext cx="1182064" cy="1182064"/>
          </a:xfrm>
          <a:prstGeom prst="rect">
            <a:avLst/>
          </a:prstGeom>
          <a:noFill/>
          <a:ln>
            <a:noFill/>
          </a:ln>
        </p:spPr>
      </p:pic>
      <p:pic>
        <p:nvPicPr>
          <p:cNvPr id="185" name="Google Shape;185;p7" descr="A close-up of a logo&#10;&#10;Description automatically generated"/>
          <p:cNvPicPr preferRelativeResize="0"/>
          <p:nvPr/>
        </p:nvPicPr>
        <p:blipFill rotWithShape="1">
          <a:blip r:embed="rId9">
            <a:alphaModFix/>
          </a:blip>
          <a:srcRect/>
          <a:stretch/>
        </p:blipFill>
        <p:spPr>
          <a:xfrm>
            <a:off x="9498964" y="6062785"/>
            <a:ext cx="2372524" cy="49823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0"/>
        <p:cNvGrpSpPr/>
        <p:nvPr/>
      </p:nvGrpSpPr>
      <p:grpSpPr>
        <a:xfrm>
          <a:off x="0" y="0"/>
          <a:ext cx="0" cy="0"/>
          <a:chOff x="0" y="0"/>
          <a:chExt cx="0" cy="0"/>
        </a:xfrm>
      </p:grpSpPr>
      <p:sp>
        <p:nvSpPr>
          <p:cNvPr id="191" name="Google Shape;19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3. Was sind Bedrohungen der Cybersicherheit?</a:t>
            </a:r>
            <a:endParaRPr/>
          </a:p>
        </p:txBody>
      </p:sp>
      <p:pic>
        <p:nvPicPr>
          <p:cNvPr id="192" name="Google Shape;192;p8"/>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193" name="Google Shape;193;p8"/>
          <p:cNvPicPr preferRelativeResize="0"/>
          <p:nvPr/>
        </p:nvPicPr>
        <p:blipFill rotWithShape="1">
          <a:blip r:embed="rId4">
            <a:alphaModFix/>
          </a:blip>
          <a:srcRect/>
          <a:stretch/>
        </p:blipFill>
        <p:spPr>
          <a:xfrm>
            <a:off x="9498964" y="6062785"/>
            <a:ext cx="2372524" cy="498230"/>
          </a:xfrm>
          <a:prstGeom prst="rect">
            <a:avLst/>
          </a:prstGeom>
          <a:noFill/>
          <a:ln>
            <a:noFill/>
          </a:ln>
        </p:spPr>
      </p:pic>
      <p:sp>
        <p:nvSpPr>
          <p:cNvPr id="194" name="Google Shape;194;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GB"/>
              <a:t>Schauen Sie:</a:t>
            </a:r>
            <a:endParaRPr/>
          </a:p>
          <a:p>
            <a:pPr marL="228600" lvl="0" indent="-228600" algn="l" rtl="0">
              <a:lnSpc>
                <a:spcPct val="90000"/>
              </a:lnSpc>
              <a:spcBef>
                <a:spcPts val="1000"/>
              </a:spcBef>
              <a:spcAft>
                <a:spcPts val="0"/>
              </a:spcAft>
              <a:buClr>
                <a:schemeClr val="dk1"/>
              </a:buClr>
              <a:buSzPts val="2800"/>
              <a:buNone/>
            </a:pPr>
            <a:r>
              <a:rPr lang="en-GB" u="sng">
                <a:solidFill>
                  <a:schemeClr val="hlink"/>
                </a:solidFill>
                <a:hlinkClick r:id="rId5"/>
              </a:rPr>
              <a:t>Die 8 häufigsten Bedrohungen der Cybersicherheit | Arten von Cyberangriffen | Cybersicherheit für Anfänger | Edureka (youtube.com)</a:t>
            </a:r>
            <a:endParaRPr/>
          </a:p>
          <a:p>
            <a:pPr marL="0" lvl="0" indent="0" algn="l" rtl="0">
              <a:lnSpc>
                <a:spcPct val="100000"/>
              </a:lnSpc>
              <a:spcBef>
                <a:spcPts val="0"/>
              </a:spcBef>
              <a:spcAft>
                <a:spcPts val="0"/>
              </a:spcAft>
              <a:buClr>
                <a:schemeClr val="dk1"/>
              </a:buClr>
              <a:buSzPts val="2800"/>
              <a:buNone/>
            </a:pP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9"/>
        <p:cNvGrpSpPr/>
        <p:nvPr/>
      </p:nvGrpSpPr>
      <p:grpSpPr>
        <a:xfrm>
          <a:off x="0" y="0"/>
          <a:ext cx="0" cy="0"/>
          <a:chOff x="0" y="0"/>
          <a:chExt cx="0" cy="0"/>
        </a:xfrm>
      </p:grpSpPr>
      <p:sp>
        <p:nvSpPr>
          <p:cNvPr id="200" name="Google Shape;20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Calibri"/>
              <a:buNone/>
            </a:pPr>
            <a:r>
              <a:rPr lang="en-GB">
                <a:solidFill>
                  <a:schemeClr val="accent1"/>
                </a:solidFill>
              </a:rPr>
              <a:t>3. Was sind mögliche Bedrohungen?</a:t>
            </a:r>
            <a:endParaRPr/>
          </a:p>
        </p:txBody>
      </p:sp>
      <p:pic>
        <p:nvPicPr>
          <p:cNvPr id="201" name="Google Shape;201;p9"/>
          <p:cNvPicPr preferRelativeResize="0"/>
          <p:nvPr/>
        </p:nvPicPr>
        <p:blipFill rotWithShape="1">
          <a:blip r:embed="rId3">
            <a:alphaModFix/>
          </a:blip>
          <a:srcRect/>
          <a:stretch/>
        </p:blipFill>
        <p:spPr>
          <a:xfrm>
            <a:off x="320512" y="5585931"/>
            <a:ext cx="1182064" cy="1182064"/>
          </a:xfrm>
          <a:prstGeom prst="rect">
            <a:avLst/>
          </a:prstGeom>
          <a:noFill/>
          <a:ln>
            <a:noFill/>
          </a:ln>
        </p:spPr>
      </p:pic>
      <p:pic>
        <p:nvPicPr>
          <p:cNvPr id="202" name="Google Shape;202;p9"/>
          <p:cNvPicPr preferRelativeResize="0"/>
          <p:nvPr/>
        </p:nvPicPr>
        <p:blipFill rotWithShape="1">
          <a:blip r:embed="rId4">
            <a:alphaModFix/>
          </a:blip>
          <a:srcRect/>
          <a:stretch/>
        </p:blipFill>
        <p:spPr>
          <a:xfrm>
            <a:off x="9498964" y="6062785"/>
            <a:ext cx="2372524" cy="498230"/>
          </a:xfrm>
          <a:prstGeom prst="rect">
            <a:avLst/>
          </a:prstGeom>
          <a:noFill/>
          <a:ln>
            <a:noFill/>
          </a:ln>
        </p:spPr>
      </p:pic>
      <p:grpSp>
        <p:nvGrpSpPr>
          <p:cNvPr id="203" name="Google Shape;203;p9"/>
          <p:cNvGrpSpPr/>
          <p:nvPr/>
        </p:nvGrpSpPr>
        <p:grpSpPr>
          <a:xfrm>
            <a:off x="1805201" y="1598918"/>
            <a:ext cx="7815660" cy="4463868"/>
            <a:chOff x="302626" y="0"/>
            <a:chExt cx="7815660" cy="4463868"/>
          </a:xfrm>
        </p:grpSpPr>
        <p:sp>
          <p:nvSpPr>
            <p:cNvPr id="204" name="Google Shape;204;p9"/>
            <p:cNvSpPr/>
            <p:nvPr/>
          </p:nvSpPr>
          <p:spPr>
            <a:xfrm>
              <a:off x="302626" y="0"/>
              <a:ext cx="3602466" cy="4463868"/>
            </a:xfrm>
            <a:prstGeom prst="roundRect">
              <a:avLst>
                <a:gd name="adj" fmla="val 5000"/>
              </a:avLst>
            </a:prstGeom>
            <a:solidFill>
              <a:srgbClr val="4372C3"/>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9"/>
            <p:cNvSpPr txBox="1"/>
            <p:nvPr/>
          </p:nvSpPr>
          <p:spPr>
            <a:xfrm rot="-5400000">
              <a:off x="-1167313" y="1469939"/>
              <a:ext cx="3660371" cy="720493"/>
            </a:xfrm>
            <a:prstGeom prst="rect">
              <a:avLst/>
            </a:prstGeom>
            <a:noFill/>
            <a:ln>
              <a:noFill/>
            </a:ln>
          </p:spPr>
          <p:txBody>
            <a:bodyPr spcFirstLastPara="1" wrap="square" lIns="0" tIns="92575" rIns="120000" bIns="0" anchor="t" anchorCtr="0">
              <a:noAutofit/>
            </a:bodyPr>
            <a:lstStyle/>
            <a:p>
              <a:pPr marL="0" marR="0" lvl="0" indent="0" algn="r" rtl="0">
                <a:lnSpc>
                  <a:spcPct val="90000"/>
                </a:lnSpc>
                <a:spcBef>
                  <a:spcPts val="0"/>
                </a:spcBef>
                <a:spcAft>
                  <a:spcPts val="0"/>
                </a:spcAft>
                <a:buClr>
                  <a:schemeClr val="lt1"/>
                </a:buClr>
                <a:buSzPts val="2700"/>
                <a:buFont typeface="Calibri"/>
                <a:buNone/>
              </a:pPr>
              <a:r>
                <a:rPr lang="en-GB" sz="2700">
                  <a:solidFill>
                    <a:schemeClr val="lt1"/>
                  </a:solidFill>
                  <a:latin typeface="Calibri"/>
                  <a:ea typeface="Calibri"/>
                  <a:cs typeface="Calibri"/>
                  <a:sym typeface="Calibri"/>
                </a:rPr>
                <a:t>Potenzielle Bedrohungen</a:t>
              </a:r>
              <a:endParaRPr/>
            </a:p>
          </p:txBody>
        </p:sp>
        <p:sp>
          <p:nvSpPr>
            <p:cNvPr id="206" name="Google Shape;206;p9"/>
            <p:cNvSpPr/>
            <p:nvPr/>
          </p:nvSpPr>
          <p:spPr>
            <a:xfrm>
              <a:off x="1372456" y="0"/>
              <a:ext cx="2683837" cy="446386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9"/>
            <p:cNvSpPr txBox="1"/>
            <p:nvPr/>
          </p:nvSpPr>
          <p:spPr>
            <a:xfrm>
              <a:off x="1372456" y="0"/>
              <a:ext cx="2683837" cy="4463868"/>
            </a:xfrm>
            <a:prstGeom prst="rect">
              <a:avLst/>
            </a:prstGeom>
            <a:noFill/>
            <a:ln>
              <a:noFill/>
            </a:ln>
          </p:spPr>
          <p:txBody>
            <a:bodyPr spcFirstLastPara="1" wrap="square" lIns="0" tIns="61700" rIns="0" bIns="0" anchor="t" anchorCtr="0">
              <a:noAutofit/>
            </a:bodyPr>
            <a:lstStyle/>
            <a:p>
              <a:pPr marL="0" marR="0" lvl="0" indent="0" algn="l" rtl="0">
                <a:lnSpc>
                  <a:spcPct val="200000"/>
                </a:lnSpc>
                <a:spcBef>
                  <a:spcPts val="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Ransomware</a:t>
              </a:r>
              <a:endParaRPr sz="1400">
                <a:solidFill>
                  <a:schemeClr val="lt1"/>
                </a:solidFill>
                <a:latin typeface="Calibri"/>
                <a:ea typeface="Calibri"/>
                <a:cs typeface="Calibri"/>
                <a:sym typeface="Calibri"/>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Phishing</a:t>
              </a:r>
              <a:endParaRPr sz="1400">
                <a:solidFill>
                  <a:schemeClr val="lt1"/>
                </a:solidFill>
                <a:latin typeface="Calibri"/>
                <a:ea typeface="Calibri"/>
                <a:cs typeface="Calibri"/>
                <a:sym typeface="Calibri"/>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Social Engineering</a:t>
              </a:r>
              <a:endParaRPr sz="1600">
                <a:solidFill>
                  <a:schemeClr val="lt1"/>
                </a:solidFill>
                <a:latin typeface="Calibri"/>
                <a:ea typeface="Calibri"/>
                <a:cs typeface="Calibri"/>
                <a:sym typeface="Calibri"/>
              </a:endParaRPr>
            </a:p>
          </p:txBody>
        </p:sp>
        <p:sp>
          <p:nvSpPr>
            <p:cNvPr id="208" name="Google Shape;208;p9"/>
            <p:cNvSpPr/>
            <p:nvPr/>
          </p:nvSpPr>
          <p:spPr>
            <a:xfrm>
              <a:off x="4351026" y="0"/>
              <a:ext cx="3618045" cy="4463868"/>
            </a:xfrm>
            <a:prstGeom prst="roundRect">
              <a:avLst>
                <a:gd name="adj" fmla="val 5000"/>
              </a:avLst>
            </a:prstGeom>
            <a:solidFill>
              <a:srgbClr val="4372C3">
                <a:alpha val="69411"/>
              </a:srgbClr>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9"/>
            <p:cNvSpPr txBox="1"/>
            <p:nvPr/>
          </p:nvSpPr>
          <p:spPr>
            <a:xfrm rot="-5400000">
              <a:off x="2882644" y="1468381"/>
              <a:ext cx="3660371" cy="723609"/>
            </a:xfrm>
            <a:prstGeom prst="rect">
              <a:avLst/>
            </a:prstGeom>
            <a:noFill/>
            <a:ln>
              <a:noFill/>
            </a:ln>
          </p:spPr>
          <p:txBody>
            <a:bodyPr spcFirstLastPara="1" wrap="square" lIns="0" tIns="92575" rIns="120000" bIns="0" anchor="t" anchorCtr="0">
              <a:noAutofit/>
            </a:bodyPr>
            <a:lstStyle/>
            <a:p>
              <a:pPr marL="0" marR="0" lvl="0" indent="0" algn="r" rtl="0">
                <a:lnSpc>
                  <a:spcPct val="90000"/>
                </a:lnSpc>
                <a:spcBef>
                  <a:spcPts val="0"/>
                </a:spcBef>
                <a:spcAft>
                  <a:spcPts val="0"/>
                </a:spcAft>
                <a:buClr>
                  <a:schemeClr val="lt1"/>
                </a:buClr>
                <a:buSzPts val="2700"/>
                <a:buFont typeface="Calibri"/>
                <a:buNone/>
              </a:pPr>
              <a:r>
                <a:rPr lang="en-GB" sz="2700">
                  <a:solidFill>
                    <a:schemeClr val="lt1"/>
                  </a:solidFill>
                  <a:latin typeface="Calibri"/>
                  <a:ea typeface="Calibri"/>
                  <a:cs typeface="Calibri"/>
                  <a:sym typeface="Calibri"/>
                </a:rPr>
                <a:t>Potenzielle Angreifer</a:t>
              </a:r>
              <a:endParaRPr/>
            </a:p>
          </p:txBody>
        </p:sp>
        <p:sp>
          <p:nvSpPr>
            <p:cNvPr id="210" name="Google Shape;210;p9"/>
            <p:cNvSpPr/>
            <p:nvPr/>
          </p:nvSpPr>
          <p:spPr>
            <a:xfrm rot="5400000">
              <a:off x="4065011" y="3196493"/>
              <a:ext cx="656239" cy="1263136"/>
            </a:xfrm>
            <a:prstGeom prst="flowChartExtract">
              <a:avLst/>
            </a:prstGeom>
            <a:solidFill>
              <a:schemeClr val="lt1"/>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9"/>
            <p:cNvSpPr/>
            <p:nvPr/>
          </p:nvSpPr>
          <p:spPr>
            <a:xfrm>
              <a:off x="5422843" y="0"/>
              <a:ext cx="2695443" cy="446386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9"/>
            <p:cNvSpPr txBox="1"/>
            <p:nvPr/>
          </p:nvSpPr>
          <p:spPr>
            <a:xfrm>
              <a:off x="5422843" y="0"/>
              <a:ext cx="2695443" cy="4463868"/>
            </a:xfrm>
            <a:prstGeom prst="rect">
              <a:avLst/>
            </a:prstGeom>
            <a:noFill/>
            <a:ln>
              <a:noFill/>
            </a:ln>
          </p:spPr>
          <p:txBody>
            <a:bodyPr spcFirstLastPara="1" wrap="square" lIns="0" tIns="61700" rIns="0" bIns="0" anchor="t" anchorCtr="0">
              <a:noAutofit/>
            </a:bodyPr>
            <a:lstStyle/>
            <a:p>
              <a:pPr marL="0" marR="0" lvl="0" indent="0" algn="l" rtl="0">
                <a:lnSpc>
                  <a:spcPct val="200000"/>
                </a:lnSpc>
                <a:spcBef>
                  <a:spcPts val="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Skript-Kiddies</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Hacktivisten</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Mitarbeiter</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Militär, Geheimdienste und Regierungen</a:t>
              </a:r>
              <a:endParaRPr/>
            </a:p>
            <a:p>
              <a:pPr marL="0" marR="0" lvl="0" indent="0" algn="l" rtl="0">
                <a:lnSpc>
                  <a:spcPct val="200000"/>
                </a:lnSpc>
                <a:spcBef>
                  <a:spcPts val="630"/>
                </a:spcBef>
                <a:spcAft>
                  <a:spcPts val="0"/>
                </a:spcAft>
                <a:buClr>
                  <a:schemeClr val="lt1"/>
                </a:buClr>
                <a:buSzPts val="1800"/>
                <a:buFont typeface="Calibri"/>
                <a:buNone/>
              </a:pPr>
              <a:r>
                <a:rPr lang="en-GB" sz="1800">
                  <a:solidFill>
                    <a:schemeClr val="lt1"/>
                  </a:solidFill>
                  <a:latin typeface="Calibri"/>
                  <a:ea typeface="Calibri"/>
                  <a:cs typeface="Calibri"/>
                  <a:sym typeface="Calibri"/>
                </a:rPr>
                <a:t>Organisiertes Verbrechen</a:t>
              </a:r>
              <a:endParaRPr/>
            </a:p>
          </p:txBody>
        </p:sp>
      </p:gr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3173</Words>
  <Application>Microsoft Office PowerPoint</Application>
  <PresentationFormat>Breitbild</PresentationFormat>
  <Paragraphs>204</Paragraphs>
  <Slides>15</Slides>
  <Notes>15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15</vt:i4>
      </vt:variant>
    </vt:vector>
  </HeadingPairs>
  <TitlesOfParts>
    <vt:vector size="21" baseType="lpstr">
      <vt:lpstr>Arial</vt:lpstr>
      <vt:lpstr>Calibri</vt:lpstr>
      <vt:lpstr>Cambria</vt:lpstr>
      <vt:lpstr>Courier New</vt:lpstr>
      <vt:lpstr>Noto Sans Symbols</vt:lpstr>
      <vt:lpstr>Office Theme</vt:lpstr>
      <vt:lpstr> Blended Learning-Kurs</vt:lpstr>
      <vt:lpstr>PowerPoint-Präsentation</vt:lpstr>
      <vt:lpstr>Wozu dient die IT-Sicherheit?</vt:lpstr>
      <vt:lpstr>Durch Cyberangriffe verursachte Schäden</vt:lpstr>
      <vt:lpstr>Wozu dient die IT-Sicherheit?</vt:lpstr>
      <vt:lpstr>1. Wozu dient die IT-Sicherheit?</vt:lpstr>
      <vt:lpstr>2. Was sollte geschützt werden?</vt:lpstr>
      <vt:lpstr>3. Was sind Bedrohungen der Cybersicherheit?</vt:lpstr>
      <vt:lpstr>3. Was sind mögliche Bedrohungen?</vt:lpstr>
      <vt:lpstr>3. Was sind mögliche Bedrohungen?</vt:lpstr>
      <vt:lpstr>4. Wie werden die Sicherheitsmaßnahmen gestaltet?</vt:lpstr>
      <vt:lpstr>4. Wie werden die Sicherheitsmaßnahmen gestaltet?</vt:lpstr>
      <vt:lpstr>4. Wie werden die Sicherheitsmaßnahmen gestaltet?</vt:lpstr>
      <vt:lpstr>Referenzen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Blended Learning-Kurs</dc:title>
  <dc:creator>admin</dc:creator>
  <cp:lastModifiedBy>Wolfgang Schabereiter</cp:lastModifiedBy>
  <cp:revision>1</cp:revision>
  <dcterms:created xsi:type="dcterms:W3CDTF">2023-12-01T07:14:57Z</dcterms:created>
  <dcterms:modified xsi:type="dcterms:W3CDTF">2024-05-01T18:10:25Z</dcterms:modified>
</cp:coreProperties>
</file>