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0" roundtripDataSignature="AMtx7miKZG3+xk21jm4TCUabOpKpaHo9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5" name="Google Shape;215;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900"/>
              </a:spcBef>
              <a:spcAft>
                <a:spcPts val="0"/>
              </a:spcAft>
              <a:buClr>
                <a:schemeClr val="dk1"/>
              </a:buClr>
              <a:buSzPts val="1100"/>
              <a:buFont typeface="Arial"/>
              <a:buNone/>
            </a:pPr>
            <a:r>
              <a:rPr b="1" lang="en-US" sz="1800">
                <a:solidFill>
                  <a:srgbClr val="4F81BD"/>
                </a:solidFill>
              </a:rPr>
              <a:t>3. Quali sono le possibili minacce? [continua]</a:t>
            </a:r>
            <a:endParaRPr b="1" sz="1800">
              <a:solidFill>
                <a:srgbClr val="4F81BD"/>
              </a:solidFill>
            </a:endParaRPr>
          </a:p>
          <a:p>
            <a:pPr indent="0" lvl="0" marL="0" rtl="0" algn="l">
              <a:spcBef>
                <a:spcPts val="900"/>
              </a:spcBef>
              <a:spcAft>
                <a:spcPts val="0"/>
              </a:spcAft>
              <a:buClr>
                <a:schemeClr val="dk1"/>
              </a:buClr>
              <a:buSzPts val="1100"/>
              <a:buFont typeface="Arial"/>
              <a:buNone/>
            </a:pPr>
            <a:r>
              <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3.2. Potenziali aggressori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Esistono diversi tipi di potenziali aggressori. Ognuno di loro ha una motivazione diversa per portare a termine un attacco. In questa sezione viene fornita una panoramica di questi gruppi.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Script Kiddies</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Gli Script Kiddies sono un gruppo di aggressori che agiscono principalmente per curiosità. Sono disponibili gratuitamente molti strumenti di hacking che possono essere provati o utilizzati per colpire conoscenti e amici o persone a caso solo per divertimento. Questo gruppo è di solito inconsapevole delle conseguenze che possono derivare dalle loro azioni. Anche se può sembrare un gruppo di imbroglioni piuttosto innocuo, può causare molti danni, ad esempio mettendo fuori uso i sistemi accessibili via Internet.</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Hacktivisti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Il gruppo successivo è quello dei cosiddetti hacktivisti. Di solito si tratta di gruppi poco organizzati con motivazioni politiche. Un gruppo noto di hacktivisti è Anonymous. Lanciano attacchi di tipo Distributed Denial of Service o deturpano siti web di aziende o organizzazioni politiche contro le quali si schierano moralmente. Anche il furto di dati e la successiva pubblicazione possono far parte di questi attacchi.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Dipendenti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Un gruppo da non trascurare è quello dei dipendenti dell'azienda. L'insoddisfazione nella vita lavorativa quotidiana, il sentirsi sfruttati o addirittura la noia possono portare ad attacchi interni deliberati. Spesso si tratta anche di un atto inconsapevole, ad esempio quando un truffatore utilizza il social engineering per ottenere informazioni o accedere al sistema. Le azioni dei propri dipendenti spesso rimangono inosservate per un tempo relativamente lungo, perché possono agire all'interno del sistema protetto.</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Un altro gruppo è costituito dagli ex dipendenti. Se l'accesso all'IT non viene disattivato o rimosso dopo che i dipendenti lasciano l'azienda, o se i dati degli account di altri dipendenti sono noti, le persone hanno la possibilità di accedere ai sistemi IT senza essere notate anche dopo aver lasciato l'azienda. In questo caso, è necessario sviluppare un processo chiaramente definito per le dimissioni dei dipendenti. Quali sono gli account dei singoli dipendenti? Sono in uso login condivisi?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Anche se l'accesso tramite un account dimenticato non è più possibile, gli ex dipendenti possono ancora disporre di informazioni sui processi e sui dati interni che potrebbero rendere vulnerabile il sistema informatico. Dovrebbero esistere regole specifiche in caso di dimissioni di un membro dell'amministrazione IT. I dipendenti conoscono particolarmente bene i sistemi IT e hanno avuto accesso agli account amministrativi durante il periodo in cui hanno lavorato per l'azienda. Prima di lasciare l'azienda, potrebbero anche aver creato una "back door", ovvero un modo per entrare nel sistema senza essere notati, in modo da ottenere l'accesso nonostante gli account disattivati e le password alterate.</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I concorrenti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Anche un concorrente può essere una fonte di potenziale minaccia. Le attività di spionaggio, che includono flussi di lavoro interni o informazioni su processi e prodotti, sono spesso utilizzate in molti settori. Sono possibili anche attacchi mirati a causare danni per eliminare o superare la concorrenza.</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Militari, servizi segreti e governi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Anche le forze armate, i servizi di intelligence e i governi stranieri possono essere all'origine di attacchi ai sistemi IT. Tali organizzazioni dispongono solitamente di budget e know-how considerevoli, che possono essere utilizzati per lo spionaggio e le guerre informatiche. Se un'organizzazione di questo tipo è coinvolta, di solito troverà un modo per raggiungere il proprio obiettivo.</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Criminalità organizzata</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La criminalità organizzata non si ferma al mondo digitale. L'obiettivo di questo gruppo è il denaro. Furto di dati, ransomware e spam sono utilizzati per estorcere denaro alle vittime.  Le reti bot vengono utilizzate per effettuare attacchi Denial of Service (DOS) su larga scala per bloccare siti web e servizi fino al pagamento del denaro richiesto.</a:t>
            </a:r>
            <a:endParaRPr b="1" sz="1800">
              <a:solidFill>
                <a:srgbClr val="4F81BD"/>
              </a:solidFill>
            </a:endParaRPr>
          </a:p>
          <a:p>
            <a:pPr indent="0" lvl="0" marL="0" rtl="0" algn="l">
              <a:spcBef>
                <a:spcPts val="900"/>
              </a:spcBef>
              <a:spcAft>
                <a:spcPts val="0"/>
              </a:spcAft>
              <a:buClr>
                <a:schemeClr val="dk1"/>
              </a:buClr>
              <a:buSzPts val="1100"/>
              <a:buFont typeface="Arial"/>
              <a:buNone/>
            </a:pPr>
            <a:r>
              <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3. Quali sono le possibili minacce? [continua]</a:t>
            </a:r>
            <a:endParaRPr b="1" sz="1800">
              <a:solidFill>
                <a:srgbClr val="4F81BD"/>
              </a:solidFill>
            </a:endParaRPr>
          </a:p>
          <a:p>
            <a:pPr indent="0" lvl="0" marL="0" rtl="0" algn="l">
              <a:spcBef>
                <a:spcPts val="900"/>
              </a:spcBef>
              <a:spcAft>
                <a:spcPts val="0"/>
              </a:spcAft>
              <a:buClr>
                <a:schemeClr val="dk1"/>
              </a:buClr>
              <a:buSzPts val="1100"/>
              <a:buFont typeface="Arial"/>
              <a:buNone/>
            </a:pPr>
            <a:r>
              <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3.2. Potenziali aggressori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Esistono diversi tipi di potenziali aggressori. Ognuno di loro ha una motivazione diversa per portare a termine un attacco. In questa sezione viene fornita una panoramica di questi gruppi.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Script Kiddies</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Gli Script Kiddies sono un gruppo di aggressori che agiscono principalmente per curiosità. Sono disponibili gratuitamente molti strumenti di hacking che possono essere provati o utilizzati per colpire conoscenti e amici o persone a caso solo per divertimento. Questo gruppo è di solito inconsapevole delle conseguenze che possono derivare dalle loro azioni. Anche se può sembrare un gruppo di imbroglioni piuttosto innocuo, può causare molti danni, ad esempio mettendo fuori uso i sistemi accessibili via Internet.</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Hacktivisti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Il gruppo successivo è quello dei cosiddetti hacktivisti. Di solito si tratta di gruppi poco organizzati con motivazioni politiche. Un gruppo noto di hacktivisti è Anonymous. Lanciano attacchi di tipo Distributed Denial of Service o deturpano siti web di aziende o organizzazioni politiche contro le quali si schierano moralmente. Anche il furto di dati e la successiva pubblicazione possono far parte di questi attacchi.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Dipendenti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Un gruppo da non trascurare è quello dei dipendenti dell'azienda. L'insoddisfazione nella vita lavorativa quotidiana, il sentirsi sfruttati o addirittura la noia possono portare ad attacchi interni deliberati. Spesso si tratta anche di un atto inconsapevole, ad esempio quando un truffatore utilizza il social engineering per ottenere informazioni o accedere al sistema. Le azioni dei propri dipendenti spesso rimangono inosservate per un tempo relativamente lungo, perché possono agire all'interno del sistema protetto.</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Un altro gruppo è costituito dagli ex dipendenti. Se l'accesso all'IT non viene disattivato o rimosso dopo che i dipendenti lasciano l'azienda, o se i dati degli account di altri dipendenti sono noti, le persone hanno la possibilità di accedere ai sistemi IT senza essere notate anche dopo aver lasciato l'azienda. In questo caso, è necessario sviluppare un processo chiaramente definito per le dimissioni dei dipendenti. Quali sono gli account dei singoli dipendenti? Sono in uso login condivisi?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Anche se l'accesso tramite un account dimenticato non è più possibile, gli ex dipendenti possono ancora disporre di informazioni sui processi e sui dati interni che potrebbero rendere vulnerabile il sistema informatico. Dovrebbero esistere regole specifiche in caso di dimissioni di un membro dell'amministrazione IT. I dipendenti conoscono particolarmente bene i sistemi IT e hanno avuto accesso agli account amministrativi durante il periodo in cui hanno lavorato per l'azienda. Prima di lasciare l'azienda, potrebbero anche aver creato una "back door", ovvero un modo per entrare nel sistema senza essere notati, in modo da ottenere l'accesso nonostante gli account disattivati e le password alterate.</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I concorrenti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Anche un concorrente può essere una fonte di potenziale minaccia. Le attività di spionaggio, che includono flussi di lavoro interni o informazioni su processi e prodotti, sono spesso utilizzate in molti settori. Sono possibili anche attacchi mirati a causare danni per eliminare o superare la concorrenza.</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Militari, servizi segreti e governi</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Anche le forze armate, i servizi di intelligence e i governi stranieri possono essere all'origine di attacchi ai sistemi IT. Tali organizzazioni dispongono solitamente di budget e know-how considerevoli, che possono essere utilizzati per lo spionaggio e le guerre informatiche. Se un'organizzazione di questo tipo è coinvolta, di solito troverà un modo per raggiungere il proprio obiettivo.</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 Criminalità organizzata</a:t>
            </a:r>
            <a:endParaRPr b="1" sz="1800">
              <a:solidFill>
                <a:srgbClr val="4F81BD"/>
              </a:solidFill>
            </a:endParaRPr>
          </a:p>
          <a:p>
            <a:pPr indent="0" lvl="0" marL="0" rtl="0" algn="l">
              <a:spcBef>
                <a:spcPts val="900"/>
              </a:spcBef>
              <a:spcAft>
                <a:spcPts val="0"/>
              </a:spcAft>
              <a:buClr>
                <a:schemeClr val="dk1"/>
              </a:buClr>
              <a:buSzPts val="1100"/>
              <a:buFont typeface="Arial"/>
              <a:buNone/>
            </a:pPr>
            <a:r>
              <a:rPr b="1" lang="en-US" sz="1800">
                <a:solidFill>
                  <a:srgbClr val="4F81BD"/>
                </a:solidFill>
              </a:rPr>
              <a:t>La criminalità organizzata non si ferma al mondo digitale. L'obiettivo di questo gruppo è il denaro. Furto di dati, ransomware e spam sono utilizzati per estorcere denaro alle vittime.  Le reti bot vengono utilizzate per effettuare attacchi Denial of Service (DOS) su larga scala per bloccare siti web e servizi fino al pagamento del denaro richiesto.</a:t>
            </a:r>
            <a:endParaRPr b="1" sz="1800">
              <a:solidFill>
                <a:srgbClr val="4F81BD"/>
              </a:solidFill>
            </a:endParaRPr>
          </a:p>
          <a:p>
            <a:pPr indent="0" lvl="0" marL="0" rtl="0" algn="l">
              <a:spcBef>
                <a:spcPts val="900"/>
              </a:spcBef>
              <a:spcAft>
                <a:spcPts val="0"/>
              </a:spcAft>
              <a:buClr>
                <a:schemeClr val="dk1"/>
              </a:buClr>
              <a:buSzPts val="1100"/>
              <a:buFont typeface="Arial"/>
              <a:buNone/>
            </a:pPr>
            <a:r>
              <a:t/>
            </a:r>
            <a:endParaRPr b="1" sz="1800">
              <a:solidFill>
                <a:srgbClr val="4F81BD"/>
              </a:solidFill>
            </a:endParaRPr>
          </a:p>
          <a:p>
            <a:pPr indent="0" lvl="0" marL="0" rtl="0" algn="l">
              <a:spcBef>
                <a:spcPts val="900"/>
              </a:spcBef>
              <a:spcAft>
                <a:spcPts val="0"/>
              </a:spcAft>
              <a:buNone/>
            </a:pPr>
            <a:r>
              <a:t/>
            </a:r>
            <a:endParaRPr b="1" sz="1800">
              <a:solidFill>
                <a:srgbClr val="4F81BD"/>
              </a:solidFill>
            </a:endParaRPr>
          </a:p>
        </p:txBody>
      </p:sp>
      <p:sp>
        <p:nvSpPr>
          <p:cNvPr id="216" name="Google Shape;216;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3" name="Google Shape;233;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None/>
            </a:pPr>
            <a:r>
              <a:rPr b="1" lang="en-US" sz="1200">
                <a:solidFill>
                  <a:srgbClr val="4F81BD"/>
                </a:solidFill>
                <a:latin typeface="Calibri"/>
                <a:ea typeface="Calibri"/>
                <a:cs typeface="Calibri"/>
                <a:sym typeface="Calibri"/>
              </a:rPr>
              <a:t>4. Come si progettano le misure di sicurezza?</a:t>
            </a:r>
            <a:endParaRPr/>
          </a:p>
          <a:p>
            <a:pPr indent="0" lvl="0" marL="0" rtl="0" algn="just">
              <a:spcBef>
                <a:spcPts val="1000"/>
              </a:spcBef>
              <a:spcAft>
                <a:spcPts val="0"/>
              </a:spcAft>
              <a:buNone/>
            </a:pPr>
            <a:r>
              <a:t/>
            </a:r>
            <a:endParaRPr b="1" sz="1200">
              <a:solidFill>
                <a:srgbClr val="4F81BD"/>
              </a:solidFill>
              <a:latin typeface="Calibri"/>
              <a:ea typeface="Calibri"/>
              <a:cs typeface="Calibri"/>
              <a:sym typeface="Calibri"/>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Dopo aver determinato ciò che deve essere protetto e aver saputo quali sono le minacce in generale, è ora necessario pianificare misure di sicurezza adeguate. Non bisogna considerare solo le misure puramente tecniche, ma anche la formazione e la sensibilizzazione dei dipendenti è un aspetto importante e spesso trascurato, fondamentale per la protezione dei sistemi informatici. Una volta introdotte le misure, queste devono essere costantemente controllate e aggiornate allo stato dell'arte. È consigliabile effettuare audit a intervalli regolari per verificare se le misure stabilite vengono rispettate e se i metodi applicati sono efficaci.</a:t>
            </a:r>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Una volta riconosciuta una nuova minaccia, viene rilevata un'intrusione o una violazione. Tuttavia, nel caso di adattamenti estesi, come l'acquisto di nuovi server, è necessario riconsiderare i concetti esistenti e apportare modifiche.</a:t>
            </a:r>
            <a:endParaRPr/>
          </a:p>
          <a:p>
            <a:pPr indent="0" lvl="0" marL="0" rtl="0" algn="just">
              <a:spcBef>
                <a:spcPts val="1000"/>
              </a:spcBef>
              <a:spcAft>
                <a:spcPts val="0"/>
              </a:spcAft>
              <a:buNone/>
            </a:pPr>
            <a:r>
              <a:t/>
            </a:r>
            <a:endParaRPr b="1" sz="1200">
              <a:solidFill>
                <a:srgbClr val="4F81BD"/>
              </a:solidFill>
              <a:latin typeface="Calibri"/>
              <a:ea typeface="Calibri"/>
              <a:cs typeface="Calibri"/>
              <a:sym typeface="Calibri"/>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Gli aspetti che dovrebbero essere inclusi in tale pianificazione sono classificati in misure tecniche, misure infrastrutturali e misure organizzative.</a:t>
            </a:r>
            <a:endParaRPr/>
          </a:p>
          <a:p>
            <a:pPr indent="0" lvl="0" marL="0" rtl="0" algn="just">
              <a:spcBef>
                <a:spcPts val="1000"/>
              </a:spcBef>
              <a:spcAft>
                <a:spcPts val="0"/>
              </a:spcAft>
              <a:buNone/>
            </a:pPr>
            <a:r>
              <a:t/>
            </a:r>
            <a:endParaRPr b="1" sz="1200">
              <a:solidFill>
                <a:srgbClr val="4F81BD"/>
              </a:solidFill>
              <a:latin typeface="Calibri"/>
              <a:ea typeface="Calibri"/>
              <a:cs typeface="Calibri"/>
              <a:sym typeface="Calibri"/>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Le misure tecniche consistono in:</a:t>
            </a:r>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Un sistema di autorizzazione rigoroso,</a:t>
            </a:r>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backup regolari dei dati</a:t>
            </a:r>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Protezione lato client, come software antivirus e firewall personali,</a:t>
            </a:r>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protezione della rete, come firewall e segmenti di rete separati,</a:t>
            </a:r>
            <a:endParaRPr/>
          </a:p>
          <a:p>
            <a:pPr indent="0" lvl="0" marL="0" rtl="0" algn="just">
              <a:spcBef>
                <a:spcPts val="1000"/>
              </a:spcBef>
              <a:spcAft>
                <a:spcPts val="0"/>
              </a:spcAft>
              <a:buNone/>
            </a:pPr>
            <a:r>
              <a:rPr b="1" lang="en-US" sz="1200">
                <a:solidFill>
                  <a:srgbClr val="4F81BD"/>
                </a:solidFill>
                <a:latin typeface="Calibri"/>
                <a:ea typeface="Calibri"/>
                <a:cs typeface="Calibri"/>
                <a:sym typeface="Calibri"/>
              </a:rPr>
              <a:t>l'utilizzo della crittografia, sia per la trasmissione che per l'archiviazione dei dati.</a:t>
            </a:r>
            <a:endParaRPr/>
          </a:p>
        </p:txBody>
      </p:sp>
      <p:sp>
        <p:nvSpPr>
          <p:cNvPr id="234" name="Google Shape;234;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None/>
            </a:pPr>
            <a:r>
              <a:rPr lang="en-US" sz="1200" u="sng">
                <a:latin typeface="Cambria"/>
                <a:ea typeface="Cambria"/>
                <a:cs typeface="Cambria"/>
                <a:sym typeface="Cambria"/>
              </a:rPr>
              <a:t>Le misure infrastrutturali comprendono:</a:t>
            </a:r>
            <a:endParaRPr/>
          </a:p>
          <a:p>
            <a:pPr indent="0" lvl="0" marL="0" rtl="0" algn="just">
              <a:spcBef>
                <a:spcPts val="1800"/>
              </a:spcBef>
              <a:spcAft>
                <a:spcPts val="0"/>
              </a:spcAft>
              <a:buNone/>
            </a:pPr>
            <a:r>
              <a:rPr lang="en-US" sz="1200" u="sng">
                <a:latin typeface="Cambria"/>
                <a:ea typeface="Cambria"/>
                <a:cs typeface="Cambria"/>
                <a:sym typeface="Cambria"/>
              </a:rPr>
              <a:t>Prevenzione degli incendi e gruppi di continuità,</a:t>
            </a:r>
            <a:endParaRPr/>
          </a:p>
          <a:p>
            <a:pPr indent="0" lvl="0" marL="0" rtl="0" algn="just">
              <a:spcBef>
                <a:spcPts val="1800"/>
              </a:spcBef>
              <a:spcAft>
                <a:spcPts val="0"/>
              </a:spcAft>
              <a:buNone/>
            </a:pPr>
            <a:r>
              <a:rPr lang="en-US" sz="1200" u="sng">
                <a:latin typeface="Cambria"/>
                <a:ea typeface="Cambria"/>
                <a:cs typeface="Cambria"/>
                <a:sym typeface="Cambria"/>
              </a:rPr>
              <a:t>controllo degli accessi e aree riservate, soprattutto per le infrastrutture critiche (ad esempio, i server), a cui possono accedere solo le persone autorizzate,</a:t>
            </a:r>
            <a:endParaRPr/>
          </a:p>
          <a:p>
            <a:pPr indent="0" lvl="0" marL="0" rtl="0" algn="just">
              <a:spcBef>
                <a:spcPts val="1800"/>
              </a:spcBef>
              <a:spcAft>
                <a:spcPts val="0"/>
              </a:spcAft>
              <a:buNone/>
            </a:pPr>
            <a:r>
              <a:rPr lang="en-US" sz="1200" u="sng">
                <a:latin typeface="Cambria"/>
                <a:ea typeface="Cambria"/>
                <a:cs typeface="Cambria"/>
                <a:sym typeface="Cambria"/>
              </a:rPr>
              <a:t>sale server climatizzate per evitare guasti dovuti al surriscaldamento,</a:t>
            </a:r>
            <a:endParaRPr/>
          </a:p>
          <a:p>
            <a:pPr indent="0" lvl="0" marL="0" rtl="0" algn="just">
              <a:spcBef>
                <a:spcPts val="1800"/>
              </a:spcBef>
              <a:spcAft>
                <a:spcPts val="0"/>
              </a:spcAft>
              <a:buNone/>
            </a:pPr>
            <a:r>
              <a:rPr lang="en-US" sz="1200" u="sng">
                <a:latin typeface="Cambria"/>
                <a:ea typeface="Cambria"/>
                <a:cs typeface="Cambria"/>
                <a:sym typeface="Cambria"/>
              </a:rPr>
              <a:t>Ridondanze, se possibile, separate spazialmente.</a:t>
            </a:r>
            <a:endParaRPr/>
          </a:p>
        </p:txBody>
      </p:sp>
      <p:sp>
        <p:nvSpPr>
          <p:cNvPr id="252" name="Google Shape;252;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0" name="Google Shape;27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1000"/>
              </a:spcBef>
              <a:spcAft>
                <a:spcPts val="0"/>
              </a:spcAft>
              <a:buClr>
                <a:schemeClr val="dk1"/>
              </a:buClr>
              <a:buSzPts val="1100"/>
              <a:buFont typeface="Arial"/>
              <a:buNone/>
            </a:pPr>
            <a:r>
              <a:rPr lang="en-US"/>
              <a:t>Le misure organizzative comprendono:</a:t>
            </a:r>
            <a:endParaRPr/>
          </a:p>
          <a:p>
            <a:pPr indent="0" lvl="0" marL="0" rtl="0" algn="l">
              <a:spcBef>
                <a:spcPts val="1000"/>
              </a:spcBef>
              <a:spcAft>
                <a:spcPts val="0"/>
              </a:spcAft>
              <a:buClr>
                <a:schemeClr val="dk1"/>
              </a:buClr>
              <a:buSzPts val="1100"/>
              <a:buFont typeface="Arial"/>
              <a:buNone/>
            </a:pPr>
            <a:r>
              <a:rPr lang="en-US"/>
              <a:t>Sensibilizzazione dei dipendenti attraverso una formazione continua di sensibilizzazione,</a:t>
            </a:r>
            <a:endParaRPr/>
          </a:p>
          <a:p>
            <a:pPr indent="0" lvl="0" marL="0" rtl="0" algn="l">
              <a:spcBef>
                <a:spcPts val="1000"/>
              </a:spcBef>
              <a:spcAft>
                <a:spcPts val="0"/>
              </a:spcAft>
              <a:buClr>
                <a:schemeClr val="dk1"/>
              </a:buClr>
              <a:buSzPts val="1100"/>
              <a:buFont typeface="Arial"/>
              <a:buNone/>
            </a:pPr>
            <a:r>
              <a:rPr lang="en-US"/>
              <a:t>Linee guida sulla sicurezza e documentazione di emergenza,</a:t>
            </a:r>
            <a:endParaRPr/>
          </a:p>
          <a:p>
            <a:pPr indent="0" lvl="0" marL="0" rtl="0" algn="l">
              <a:spcBef>
                <a:spcPts val="1000"/>
              </a:spcBef>
              <a:spcAft>
                <a:spcPts val="0"/>
              </a:spcAft>
              <a:buClr>
                <a:schemeClr val="dk1"/>
              </a:buClr>
              <a:buSzPts val="1100"/>
              <a:buFont typeface="Arial"/>
              <a:buNone/>
            </a:pPr>
            <a:r>
              <a:rPr lang="en-US"/>
              <a:t>accordi di non divulgazione e comunicazione interna trasparente su quali informazioni possono o non possono essere divulgate e su come farlo.</a:t>
            </a:r>
            <a:endParaRPr/>
          </a:p>
          <a:p>
            <a:pPr indent="0" lvl="0" marL="0" rtl="0" algn="l">
              <a:spcBef>
                <a:spcPts val="1000"/>
              </a:spcBef>
              <a:spcAft>
                <a:spcPts val="0"/>
              </a:spcAft>
              <a:buClr>
                <a:schemeClr val="dk1"/>
              </a:buClr>
              <a:buSzPts val="1100"/>
              <a:buFont typeface="Arial"/>
              <a:buNone/>
            </a:pPr>
            <a:r>
              <a:t/>
            </a:r>
            <a:endParaRPr/>
          </a:p>
          <a:p>
            <a:pPr indent="0" lvl="0" marL="0" rtl="0" algn="l">
              <a:spcBef>
                <a:spcPts val="1000"/>
              </a:spcBef>
              <a:spcAft>
                <a:spcPts val="0"/>
              </a:spcAft>
              <a:buClr>
                <a:schemeClr val="dk1"/>
              </a:buClr>
              <a:buSzPts val="1100"/>
              <a:buFont typeface="Arial"/>
              <a:buNone/>
            </a:pPr>
            <a:r>
              <a:rPr lang="en-US"/>
              <a:t>In caso di mancanza di competenze all'interno della propria azienda, è consigliabile richiedere il supporto e la consulenza di professionisti. L'esternalizzazione delle questioni tecniche IT può contribuire ad aumentare e garantire la sicurezza. Quando si sceglie un fornitore, si devono considerare le certificazioni e le qualifiche esistenti. Inoltre, occorre tenere conto anche delle preoccupazioni relative all'accessibilità e alla reattività, soprattutto se il contatto di emergenza non ha sede in azienda.</a:t>
            </a:r>
            <a:endParaRPr/>
          </a:p>
          <a:p>
            <a:pPr indent="0" lvl="0" marL="0" rtl="0" algn="l">
              <a:spcBef>
                <a:spcPts val="1000"/>
              </a:spcBef>
              <a:spcAft>
                <a:spcPts val="0"/>
              </a:spcAft>
              <a:buClr>
                <a:schemeClr val="dk1"/>
              </a:buClr>
              <a:buSzPts val="1100"/>
              <a:buFont typeface="Arial"/>
              <a:buNone/>
            </a:pPr>
            <a:r>
              <a:t/>
            </a:r>
            <a:endParaRPr/>
          </a:p>
          <a:p>
            <a:pPr indent="0" lvl="0" marL="0" rtl="0" algn="l">
              <a:spcBef>
                <a:spcPts val="1000"/>
              </a:spcBef>
              <a:spcAft>
                <a:spcPts val="0"/>
              </a:spcAft>
              <a:buClr>
                <a:schemeClr val="dk1"/>
              </a:buClr>
              <a:buSzPts val="1100"/>
              <a:buFont typeface="Arial"/>
              <a:buNone/>
            </a:pPr>
            <a:r>
              <a:rPr lang="en-US"/>
              <a:t>Le misure organizzative comprendono:</a:t>
            </a:r>
            <a:endParaRPr/>
          </a:p>
          <a:p>
            <a:pPr indent="0" lvl="0" marL="0" rtl="0" algn="l">
              <a:spcBef>
                <a:spcPts val="1000"/>
              </a:spcBef>
              <a:spcAft>
                <a:spcPts val="0"/>
              </a:spcAft>
              <a:buClr>
                <a:schemeClr val="dk1"/>
              </a:buClr>
              <a:buSzPts val="1100"/>
              <a:buFont typeface="Arial"/>
              <a:buNone/>
            </a:pPr>
            <a:r>
              <a:rPr lang="en-US"/>
              <a:t>Sensibilizzazione dei dipendenti attraverso una formazione continua di sensibilizzazione,</a:t>
            </a:r>
            <a:endParaRPr/>
          </a:p>
          <a:p>
            <a:pPr indent="0" lvl="0" marL="0" rtl="0" algn="l">
              <a:spcBef>
                <a:spcPts val="1000"/>
              </a:spcBef>
              <a:spcAft>
                <a:spcPts val="0"/>
              </a:spcAft>
              <a:buClr>
                <a:schemeClr val="dk1"/>
              </a:buClr>
              <a:buSzPts val="1100"/>
              <a:buFont typeface="Arial"/>
              <a:buNone/>
            </a:pPr>
            <a:r>
              <a:rPr lang="en-US"/>
              <a:t>Linee guida sulla sicurezza e documentazione di emergenza,</a:t>
            </a:r>
            <a:endParaRPr/>
          </a:p>
          <a:p>
            <a:pPr indent="0" lvl="0" marL="0" rtl="0" algn="l">
              <a:spcBef>
                <a:spcPts val="1000"/>
              </a:spcBef>
              <a:spcAft>
                <a:spcPts val="0"/>
              </a:spcAft>
              <a:buClr>
                <a:schemeClr val="dk1"/>
              </a:buClr>
              <a:buSzPts val="1100"/>
              <a:buFont typeface="Arial"/>
              <a:buNone/>
            </a:pPr>
            <a:r>
              <a:rPr lang="en-US"/>
              <a:t>accordi di non divulgazione e comunicazione interna trasparente su quali informazioni possono o non possono essere divulgate e su come farlo.</a:t>
            </a:r>
            <a:endParaRPr/>
          </a:p>
          <a:p>
            <a:pPr indent="0" lvl="0" marL="0" rtl="0" algn="l">
              <a:spcBef>
                <a:spcPts val="1000"/>
              </a:spcBef>
              <a:spcAft>
                <a:spcPts val="0"/>
              </a:spcAft>
              <a:buClr>
                <a:schemeClr val="dk1"/>
              </a:buClr>
              <a:buSzPts val="1100"/>
              <a:buFont typeface="Arial"/>
              <a:buNone/>
            </a:pPr>
            <a:r>
              <a:t/>
            </a:r>
            <a:endParaRPr/>
          </a:p>
          <a:p>
            <a:pPr indent="0" lvl="0" marL="0" rtl="0" algn="l">
              <a:spcBef>
                <a:spcPts val="1000"/>
              </a:spcBef>
              <a:spcAft>
                <a:spcPts val="0"/>
              </a:spcAft>
              <a:buClr>
                <a:schemeClr val="dk1"/>
              </a:buClr>
              <a:buSzPts val="1100"/>
              <a:buFont typeface="Arial"/>
              <a:buNone/>
            </a:pPr>
            <a:r>
              <a:rPr lang="en-US"/>
              <a:t>In caso di mancanza di competenze all'interno della propria azienda, è consigliabile richiedere il supporto e la consulenza di professionisti. L'esternalizzazione delle questioni tecniche IT può contribuire ad aumentare e garantire la sicurezza. Quando si sceglie un fornitore, si devono considerare le certificazioni e le qualifiche esistenti. Inoltre, occorre tenere conto anche delle preoccupazioni relative all'accessibilità e alla reattività, soprattutto se il contatto di emergenza non ha sede in azienda.</a:t>
            </a:r>
            <a:endParaRPr/>
          </a:p>
          <a:p>
            <a:pPr indent="0" lvl="0" marL="0" rtl="0" algn="l">
              <a:spcBef>
                <a:spcPts val="1000"/>
              </a:spcBef>
              <a:spcAft>
                <a:spcPts val="0"/>
              </a:spcAft>
              <a:buClr>
                <a:schemeClr val="dk1"/>
              </a:buClr>
              <a:buSzPts val="1100"/>
              <a:buFont typeface="Arial"/>
              <a:buNone/>
            </a:pPr>
            <a:r>
              <a:t/>
            </a:r>
            <a:endParaRPr/>
          </a:p>
          <a:p>
            <a:pPr indent="0" lvl="0" marL="0" rtl="0" algn="l">
              <a:spcBef>
                <a:spcPts val="1000"/>
              </a:spcBef>
              <a:spcAft>
                <a:spcPts val="0"/>
              </a:spcAft>
              <a:buNone/>
            </a:pPr>
            <a:r>
              <a:t/>
            </a:r>
            <a:endParaRPr/>
          </a:p>
        </p:txBody>
      </p:sp>
      <p:sp>
        <p:nvSpPr>
          <p:cNvPr id="271" name="Google Shape;27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8" name="Google Shape;288;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6" name="Google Shape;296;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 name="Google Shape;99;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US"/>
              <a:t>L'obiettivo di questa sessione è quello di fornire consapevolezza sul tema della sicurezza informatica. I risultati dell'apprendimento sono la comprensione dell'argomento sicurezza informatica e una panoramica delle minacce alla sicurezza informatica.</a:t>
            </a:r>
            <a:endParaRPr/>
          </a:p>
          <a:p>
            <a:pPr indent="0" lvl="0" marL="0" rtl="0" algn="l">
              <a:spcBef>
                <a:spcPts val="0"/>
              </a:spcBef>
              <a:spcAft>
                <a:spcPts val="0"/>
              </a:spcAft>
              <a:buClr>
                <a:schemeClr val="dk1"/>
              </a:buClr>
              <a:buSzPts val="1100"/>
              <a:buFont typeface="Arial"/>
              <a:buNone/>
            </a:pPr>
            <a:r>
              <a:rPr lang="en-US"/>
              <a:t>ottenere una panoramica sulle minacce alla sicurezza informatica.</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00" name="Google Shape;100;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1" lang="en-US"/>
              <a:t>A cosa serve la sicurezza informatica?</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US"/>
              <a:t>Questo filmato offre una panoramica sulla sicurezza informatica.</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152400" lvl="0" marL="228600" rtl="0" algn="l">
              <a:spcBef>
                <a:spcPts val="0"/>
              </a:spcBef>
              <a:spcAft>
                <a:spcPts val="0"/>
              </a:spcAft>
              <a:buClr>
                <a:schemeClr val="dk1"/>
              </a:buClr>
              <a:buSzPts val="1200"/>
              <a:buFont typeface="Calibri"/>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1" name="Google Shape;11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9" name="Google Shape;119;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b="1" lang="en-US"/>
              <a:t>Danni causati dagli attacchi informatici</a:t>
            </a:r>
            <a:endParaRPr b="1"/>
          </a:p>
          <a:p>
            <a:pPr indent="0" lvl="0" marL="0" rtl="0" algn="l">
              <a:spcBef>
                <a:spcPts val="0"/>
              </a:spcBef>
              <a:spcAft>
                <a:spcPts val="0"/>
              </a:spcAft>
              <a:buClr>
                <a:schemeClr val="dk1"/>
              </a:buClr>
              <a:buSzPts val="1100"/>
              <a:buFont typeface="Arial"/>
              <a:buNone/>
            </a:pPr>
            <a:r>
              <a:t/>
            </a:r>
            <a:endParaRPr b="1"/>
          </a:p>
          <a:p>
            <a:pPr indent="0" lvl="0" marL="0" rtl="0" algn="l">
              <a:spcBef>
                <a:spcPts val="0"/>
              </a:spcBef>
              <a:spcAft>
                <a:spcPts val="0"/>
              </a:spcAft>
              <a:buClr>
                <a:schemeClr val="dk1"/>
              </a:buClr>
              <a:buSzPts val="1100"/>
              <a:buFont typeface="Arial"/>
              <a:buNone/>
            </a:pPr>
            <a:r>
              <a:rPr b="1" lang="en-US"/>
              <a:t>Questo esempio vi darà un'idea dell'entità dei danni causati dagli attacchi informatici. Cercate su Internet le cifre relative ai danni causati dagli attacchi informatici.</a:t>
            </a:r>
            <a:endParaRPr b="1"/>
          </a:p>
          <a:p>
            <a:pPr indent="0" lvl="0" marL="0" rtl="0" algn="l">
              <a:spcBef>
                <a:spcPts val="0"/>
              </a:spcBef>
              <a:spcAft>
                <a:spcPts val="0"/>
              </a:spcAft>
              <a:buClr>
                <a:schemeClr val="dk1"/>
              </a:buClr>
              <a:buSzPts val="1100"/>
              <a:buFont typeface="Arial"/>
              <a:buNone/>
            </a:pPr>
            <a:r>
              <a:rPr b="1" lang="en-US"/>
              <a:t>Ad esempio, nell'economia globale i danni causati dagli attacchi informatici ammontano a circa 400 miliardi di dollari (Fischer Citation2016; Kirat, Jang, and Stoecklin Citation2018). </a:t>
            </a:r>
            <a:endParaRPr b="1"/>
          </a:p>
          <a:p>
            <a:pPr indent="0" lvl="0" marL="0" rtl="0" algn="l">
              <a:spcBef>
                <a:spcPts val="0"/>
              </a:spcBef>
              <a:spcAft>
                <a:spcPts val="0"/>
              </a:spcAft>
              <a:buClr>
                <a:schemeClr val="dk1"/>
              </a:buClr>
              <a:buSzPts val="1100"/>
              <a:buFont typeface="Arial"/>
              <a:buNone/>
            </a:pPr>
            <a:r>
              <a:t/>
            </a:r>
            <a:endParaRPr b="1"/>
          </a:p>
          <a:p>
            <a:pPr indent="0" lvl="0" marL="0" rtl="0" algn="l">
              <a:spcBef>
                <a:spcPts val="0"/>
              </a:spcBef>
              <a:spcAft>
                <a:spcPts val="0"/>
              </a:spcAft>
              <a:buClr>
                <a:schemeClr val="dk1"/>
              </a:buClr>
              <a:buSzPts val="1100"/>
              <a:buFont typeface="Arial"/>
              <a:buNone/>
            </a:pPr>
            <a:r>
              <a:rPr b="1" lang="en-US"/>
              <a:t>Qual è la situazione nel vostro Paese?</a:t>
            </a:r>
            <a:endParaRPr b="1"/>
          </a:p>
          <a:p>
            <a:pPr indent="0" lvl="0" marL="0" rtl="0" algn="l">
              <a:spcBef>
                <a:spcPts val="0"/>
              </a:spcBef>
              <a:spcAft>
                <a:spcPts val="0"/>
              </a:spcAft>
              <a:buNone/>
            </a:pPr>
            <a:r>
              <a:t/>
            </a:r>
            <a:endParaRPr b="1"/>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20" name="Google Shape;120;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8" name="Google Shape;12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1" lang="en-US"/>
              <a:t>Panoramica</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US"/>
              <a:t>Questa diapositiva fornisce un'introduzione alla sicurezza informatica. Le quattro sezioni, a cui ci si rivolge, offrono una serie di informazioni:</a:t>
            </a:r>
            <a:endParaRPr/>
          </a:p>
          <a:p>
            <a:pPr indent="0" lvl="0" marL="0" rtl="0" algn="l">
              <a:spcBef>
                <a:spcPts val="0"/>
              </a:spcBef>
              <a:spcAft>
                <a:spcPts val="0"/>
              </a:spcAft>
              <a:buNone/>
            </a:pPr>
            <a:r>
              <a:rPr b="1" lang="en-US"/>
              <a:t>Nella prima sezione viene presentata l'importanza della sicurezza informatica.</a:t>
            </a:r>
            <a:endParaRPr/>
          </a:p>
          <a:p>
            <a:pPr indent="0" lvl="0" marL="0" rtl="0" algn="l">
              <a:spcBef>
                <a:spcPts val="0"/>
              </a:spcBef>
              <a:spcAft>
                <a:spcPts val="0"/>
              </a:spcAft>
              <a:buNone/>
            </a:pPr>
            <a:r>
              <a:rPr b="1" lang="en-US"/>
              <a:t>Verrà quindi fornita una panoramica su quali elementi dei sistemi IT devono essere protetti.</a:t>
            </a:r>
            <a:endParaRPr/>
          </a:p>
          <a:p>
            <a:pPr indent="0" lvl="0" marL="0" rtl="0" algn="l">
              <a:spcBef>
                <a:spcPts val="0"/>
              </a:spcBef>
              <a:spcAft>
                <a:spcPts val="0"/>
              </a:spcAft>
              <a:buNone/>
            </a:pPr>
            <a:r>
              <a:rPr b="1" lang="en-US"/>
              <a:t>Nella terza sezione, si approfondisce la conoscenza delle potenziali minacce e degli aggressori, nonché delle motivazioni alla base di un attacco.</a:t>
            </a:r>
            <a:endParaRPr/>
          </a:p>
          <a:p>
            <a:pPr indent="0" lvl="0" marL="0" rtl="0" algn="l">
              <a:spcBef>
                <a:spcPts val="0"/>
              </a:spcBef>
              <a:spcAft>
                <a:spcPts val="0"/>
              </a:spcAft>
              <a:buNone/>
            </a:pPr>
            <a:r>
              <a:rPr b="1" lang="en-US"/>
              <a:t>Infine, si otterrà una panoramica di ciò che è necessario per progettare misure di sicurezza adeguate per proteggere dalle minacce più comuni al sistema informatico.</a:t>
            </a:r>
            <a:endParaRPr/>
          </a:p>
          <a:p>
            <a:pPr indent="0" lvl="0" marL="0" rtl="0" algn="l">
              <a:spcBef>
                <a:spcPts val="0"/>
              </a:spcBef>
              <a:spcAft>
                <a:spcPts val="0"/>
              </a:spcAft>
              <a:buNone/>
            </a:pPr>
            <a:r>
              <a:t/>
            </a:r>
            <a:endParaRPr/>
          </a:p>
          <a:p>
            <a:pPr indent="-152400" lvl="0" marL="228600" rtl="0" algn="l">
              <a:spcBef>
                <a:spcPts val="0"/>
              </a:spcBef>
              <a:spcAft>
                <a:spcPts val="0"/>
              </a:spcAft>
              <a:buClr>
                <a:schemeClr val="dk1"/>
              </a:buClr>
              <a:buSzPts val="1200"/>
              <a:buFont typeface="Calibri"/>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29" name="Google Shape;129;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1" lang="en-US"/>
              <a:t>1. A cosa serve la sicurezza informatica?</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US"/>
              <a:t>I sistemi informatici sono una componente essenziale nel mondo di oggi. Supportano il lavoro quotidiano e consentono l'interconnessione globale di persone e aziende.  Si trovano ovunque, sia in ambienti privati che aziendali, ed è difficile immaginare la vita senza di essi. Molti processi che prima potevano essere svolti solo manualmente e con grande dispendio di tempo, oggi sono già parzialmente o completamente automatizzati grazie al supporto informatico. Ogni giorno vengono elaborate e prodotte grandi quantità di dati. </a:t>
            </a:r>
            <a:endParaRPr/>
          </a:p>
          <a:p>
            <a:pPr indent="0" lvl="0" marL="0" rtl="0" algn="l">
              <a:spcBef>
                <a:spcPts val="0"/>
              </a:spcBef>
              <a:spcAft>
                <a:spcPts val="0"/>
              </a:spcAft>
              <a:buNone/>
            </a:pPr>
            <a:r>
              <a:rPr b="1" lang="en-US"/>
              <a:t>Questa elaborazione di informazioni deve essere protetta. Quasi ogni giorno, ci troviamo di fronte a nuove fughe di dati, a intrusioni nei sistemi informatici e ad attacchi di virus. Poiché un numero considerevole di informazioni e di know-how delle aziende è disponibile in forma digitale, è necessario proteggerle a sufficienza.</a:t>
            </a:r>
            <a:endParaRPr/>
          </a:p>
          <a:p>
            <a:pPr indent="0" lvl="0" marL="0" rtl="0" algn="l">
              <a:spcBef>
                <a:spcPts val="0"/>
              </a:spcBef>
              <a:spcAft>
                <a:spcPts val="0"/>
              </a:spcAft>
              <a:buNone/>
            </a:pPr>
            <a:r>
              <a:rPr b="1" lang="en-US"/>
              <a:t>Probabilmente avete sentito parlare o letto di attacchi ai sistemi informatici o ne siete stati vittime voi stessi. Forse senza nemmeno accorgersene. Furto di dati, virus, trojan di crittografia o botnet sono termini che compaiono continuamente nelle cronache in relazione alla sicurezza informatica. Può spiegare cosa si cela dietro questi termini? Come potete proteggere voi stessi e la vostra azienda da questi attacchi?</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US"/>
              <a:t>Il rilevamento degli attacchi di solito non è così semplice. Mentre attacchi come il Denial of Service, in cui l'obiettivo è quello di bloccare un sistema in modo mirato, possono essere riconosciuti rapidamente a causa dei guasti coinvolti, il furto di dati o l'infiltrazione spesso non vengono rilevati fino a quando non è troppo tardi. Quanto meno sicuri sono i sistemi informatici, tanto più facile è per gli aggressori. Tuttavia, non bisogna considerare solo l'aspetto tecnico, ma anche e soprattutto il contributo di ogni singolo utente alla sicurezza.</a:t>
            </a:r>
            <a:endParaRPr/>
          </a:p>
          <a:p>
            <a:pPr indent="0" lvl="0" marL="0" rtl="0" algn="l">
              <a:spcBef>
                <a:spcPts val="0"/>
              </a:spcBef>
              <a:spcAft>
                <a:spcPts val="0"/>
              </a:spcAft>
              <a:buNone/>
            </a:pPr>
            <a:r>
              <a:rPr b="1" lang="en-US"/>
              <a:t>Questo modulo ha lo scopo di aiutarvi a capire come potrebbe essere un attacco di questo tipo e quali sono le misure da adottare per proteggersi da esso. Ciò comprende anche la conoscenza dei diversi tipi di attacco.</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US"/>
              <a:t>Garantire una protezione adeguata non è una questione semplice. Lo sviluppo nel settore delle tecnologie informatiche è molto rapido e i sistemi possono diventare rapidamente obsoleti o costituire una minaccia a causa di nuovi metodi di attacco o di lacune di sicurezza note. Per questo motivo, è ancora più importante impiegare un reparto informatico ben addestrato o affidarsi a fornitori di servizi affidabili in questo campo per proteggere i propri sistemi. Tuttavia, non è sufficiente impostare tale protezione una volta sola: occorre anche mantenerla aggiornata attraverso miglioramenti costanti.</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US"/>
              <a:t>Non è nemmeno sufficiente fornire la protezione adeguata utilizzando software, come la protezione antivirus, e hardware, come un firewall; è anche essenziale aggiornare e formare le persone che gestiscono quotidianamente le attrezzature di lavoro supportate dal sistema IT per garantire la migliore protezione possibile. La fiducia cieca nei singoli meccanismi di protezione è pericolosa quanto la loro omissione.</a:t>
            </a:r>
            <a:endParaRPr sz="1200">
              <a:latin typeface="Cambria"/>
              <a:ea typeface="Cambria"/>
              <a:cs typeface="Cambria"/>
              <a:sym typeface="Cambria"/>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47" name="Google Shape;147;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4" name="Google Shape;164;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None/>
            </a:pPr>
            <a:r>
              <a:rPr b="1" lang="en-US" sz="1800">
                <a:solidFill>
                  <a:srgbClr val="4F81BD"/>
                </a:solidFill>
                <a:latin typeface="Calibri"/>
                <a:ea typeface="Calibri"/>
                <a:cs typeface="Calibri"/>
                <a:sym typeface="Calibri"/>
              </a:rPr>
              <a:t>2. Cosa deve essere protetto?</a:t>
            </a:r>
            <a:endParaRPr/>
          </a:p>
          <a:p>
            <a:pPr indent="0" lvl="0" marL="0" rtl="0" algn="just">
              <a:spcBef>
                <a:spcPts val="1000"/>
              </a:spcBef>
              <a:spcAft>
                <a:spcPts val="0"/>
              </a:spcAft>
              <a:buNone/>
            </a:pPr>
            <a:r>
              <a:t/>
            </a:r>
            <a:endParaRPr b="1" sz="1800">
              <a:solidFill>
                <a:srgbClr val="4F81BD"/>
              </a:solidFill>
              <a:latin typeface="Calibri"/>
              <a:ea typeface="Calibri"/>
              <a:cs typeface="Calibri"/>
              <a:sym typeface="Calibri"/>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Ogni azienda tratta diversi tipi di informazioni in forma digitale. A tal fine, è necessario iniziare con una panoramica dei valori e delle risorse informatiche dell'azienda, in modo da individuare una strategia adeguata per proteggerli. Gli oggetti che dovrebbero essere protetti includono, ma non si limitano a:</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Hardware come computer, smartphone e tablet, server e dispositivi di rete;</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Infrastruttura necessaria, come storage, sistemi UPS, climatizzazione, telefonia e altri sistemi di comunicazione;</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software applicati e relative licenze;</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Informazioni come dati di clienti e aziende, e-mail, contratti, ecc;</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Infine, le risorse umane, in particolare il know-how e le qualifiche.</a:t>
            </a:r>
            <a:endParaRPr/>
          </a:p>
          <a:p>
            <a:pPr indent="0" lvl="0" marL="0" rtl="0" algn="just">
              <a:spcBef>
                <a:spcPts val="1000"/>
              </a:spcBef>
              <a:spcAft>
                <a:spcPts val="0"/>
              </a:spcAft>
              <a:buNone/>
            </a:pPr>
            <a:r>
              <a:t/>
            </a:r>
            <a:endParaRPr b="1" sz="1800">
              <a:solidFill>
                <a:srgbClr val="4F81BD"/>
              </a:solidFill>
              <a:latin typeface="Calibri"/>
              <a:ea typeface="Calibri"/>
              <a:cs typeface="Calibri"/>
              <a:sym typeface="Calibri"/>
            </a:endParaRPr>
          </a:p>
          <a:p>
            <a:pPr indent="0" lvl="0" marL="0" rtl="0" algn="just">
              <a:spcBef>
                <a:spcPts val="1000"/>
              </a:spcBef>
              <a:spcAft>
                <a:spcPts val="0"/>
              </a:spcAft>
              <a:buNone/>
            </a:pPr>
            <a:r>
              <a:t/>
            </a:r>
            <a:endParaRPr b="1" sz="1800">
              <a:solidFill>
                <a:srgbClr val="4F81BD"/>
              </a:solidFill>
              <a:latin typeface="Calibri"/>
              <a:ea typeface="Calibri"/>
              <a:cs typeface="Calibri"/>
              <a:sym typeface="Calibri"/>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Un guasto o una perdita dei singoli elementi può avere impatti diversi sull'azienda. Se un singolo computer si guasta temporaneamente, di solito è meno tragico che se parti della rete non funzionano più. Pertanto, è necessario considerare cosa significhi per l'azienda una perdita o un guasto di questo tipo.</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Quali sono le conseguenze della perdita di alcuni dati o se i concorrenti ne entrano in possesso? Quale sarebbe il rischio se alcune informazioni trapelassero al pubblico?</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In che misura il guasto di singoli componenti (computer, server, ecc.) limita il lavoro e in quanto tempo è possibile rimediare al guasto?</a:t>
            </a:r>
            <a:endParaRPr/>
          </a:p>
          <a:p>
            <a:pPr indent="0" lvl="0" marL="0" rtl="0" algn="just">
              <a:spcBef>
                <a:spcPts val="1000"/>
              </a:spcBef>
              <a:spcAft>
                <a:spcPts val="0"/>
              </a:spcAft>
              <a:buNone/>
            </a:pPr>
            <a:r>
              <a:rPr b="1" lang="en-US" sz="1800">
                <a:solidFill>
                  <a:srgbClr val="4F81BD"/>
                </a:solidFill>
                <a:latin typeface="Calibri"/>
                <a:ea typeface="Calibri"/>
                <a:cs typeface="Calibri"/>
                <a:sym typeface="Calibri"/>
              </a:rPr>
              <a:t>Queste domande possono essere utilizzate per stilare un elenco di priorità in base alle misure di protezione da applicare alle singole aree. Più alta è la priorità, maggiore è l'attenzione da dedicare alla protezione individuale.</a:t>
            </a:r>
            <a:endParaRPr/>
          </a:p>
          <a:p>
            <a:pPr indent="0" lvl="0" marL="0" rtl="0" algn="just">
              <a:spcBef>
                <a:spcPts val="900"/>
              </a:spcBef>
              <a:spcAft>
                <a:spcPts val="0"/>
              </a:spcAft>
              <a:buNone/>
            </a:pPr>
            <a:r>
              <a:t/>
            </a:r>
            <a:endParaRPr sz="1200">
              <a:latin typeface="Cambria"/>
              <a:ea typeface="Cambria"/>
              <a:cs typeface="Cambria"/>
              <a:sym typeface="Cambria"/>
            </a:endParaRPr>
          </a:p>
          <a:p>
            <a:pPr indent="0" lvl="0" marL="0" rtl="0" algn="l">
              <a:spcBef>
                <a:spcPts val="900"/>
              </a:spcBef>
              <a:spcAft>
                <a:spcPts val="0"/>
              </a:spcAft>
              <a:buNone/>
            </a:pPr>
            <a:r>
              <a:t/>
            </a:r>
            <a:endParaRPr/>
          </a:p>
        </p:txBody>
      </p:sp>
      <p:sp>
        <p:nvSpPr>
          <p:cNvPr id="165" name="Google Shape;165;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Guardate il filmato per avere una panoramica dei diversi tipi di attacchi informatici comunemente utilizzati dagli hacker. </a:t>
            </a:r>
            <a:endParaRPr/>
          </a:p>
        </p:txBody>
      </p:sp>
      <p:sp>
        <p:nvSpPr>
          <p:cNvPr id="189" name="Google Shape;18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7" name="Google Shape;19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3. Quali sono le possibili minacce?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3.1. Le minacce potenziali</a:t>
            </a:r>
            <a:endParaRPr/>
          </a:p>
          <a:p>
            <a:pPr indent="0" lvl="0" marL="0" rtl="0" algn="l">
              <a:spcBef>
                <a:spcPts val="0"/>
              </a:spcBef>
              <a:spcAft>
                <a:spcPts val="0"/>
              </a:spcAft>
              <a:buNone/>
            </a:pPr>
            <a:r>
              <a:rPr lang="en-US"/>
              <a:t>Una serie di minacce può colpire la rete o l'azienda. Per potersi proteggere dalle minacce, è necessario conoscerle. Oltre ai vari tipi di attacchi, che verranno descritti di seguito, è essenziale considerare anche i problemi tecnici, quali guasti hardware, malfunzionamenti del software e così via. Occorre considerare anche il personale non sufficientemente formato e il comportamento negligente dovuto a sistemi mal configurati o a cause di forza maggiore.</a:t>
            </a:r>
            <a:endParaRPr/>
          </a:p>
          <a:p>
            <a:pPr indent="0" lvl="0" marL="0" rtl="0" algn="l">
              <a:spcBef>
                <a:spcPts val="0"/>
              </a:spcBef>
              <a:spcAft>
                <a:spcPts val="0"/>
              </a:spcAft>
              <a:buNone/>
            </a:pPr>
            <a:r>
              <a:rPr lang="en-US"/>
              <a:t>- Ransomware</a:t>
            </a:r>
            <a:endParaRPr/>
          </a:p>
          <a:p>
            <a:pPr indent="0" lvl="0" marL="0" rtl="0" algn="l">
              <a:spcBef>
                <a:spcPts val="0"/>
              </a:spcBef>
              <a:spcAft>
                <a:spcPts val="0"/>
              </a:spcAft>
              <a:buNone/>
            </a:pPr>
            <a:r>
              <a:rPr lang="en-US"/>
              <a:t>Negli ultimi anni, il ransomware è diventato una delle minacce più significative. Il ransomware cripta file e interi sistemi o tenta di bloccare gli utenti dal sistema. È necessario pagare un riscatto per recuperare l'accesso ai dati crittografati o per poter continuare a lavorare. Questo tipo di malware si diffonde solitamente attraverso allegati di posta elettronica, programmi apparentemente innocui o documenti scaricati da Internet. All'inizio svolgono il loro lavoro in background, in modo invisibile per l'utente. In seguito, l'utente viene informato del danno causato, con la richiesta di pagare il riscatto, solitamente sotto forma di valuta anonima come Bitcoin.</a:t>
            </a:r>
            <a:endParaRPr/>
          </a:p>
          <a:p>
            <a:pPr indent="0" lvl="0" marL="0" rtl="0" algn="l">
              <a:spcBef>
                <a:spcPts val="0"/>
              </a:spcBef>
              <a:spcAft>
                <a:spcPts val="0"/>
              </a:spcAft>
              <a:buNone/>
            </a:pPr>
            <a:r>
              <a:rPr lang="en-US"/>
              <a:t>Questi attacchi possono causare danni considerevoli. Una volta infettato un singolo computer, tentano di replicarsi su altri sistemi in rete e possono paralizzare intere aziende e organizzazioni. Anche se viene pagato il riscatto richiesto, non c'è alcuna garanzia che i dati vengano decifrati o che l'accesso venga completamente ripristinato.</a:t>
            </a:r>
            <a:endParaRPr/>
          </a:p>
          <a:p>
            <a:pPr indent="0" lvl="0" marL="0" rtl="0" algn="l">
              <a:spcBef>
                <a:spcPts val="0"/>
              </a:spcBef>
              <a:spcAft>
                <a:spcPts val="0"/>
              </a:spcAft>
              <a:buNone/>
            </a:pPr>
            <a:r>
              <a:rPr lang="en-US"/>
              <a:t>Uno dei primi ransomware conosciuti bloccava l'usabilità del computer con un avviso sullo schermo che non poteva essere cliccato. Nella maggior parte dei casi, un avviso della Polizia federale o di altre istituzioni segnalava un uso illegale. Tali attacchi di solito non causano alcuna perdita di dati e possono essere eliminati o direttamente evitati con l'aiuto di programmi antivirus.</a:t>
            </a:r>
            <a:endParaRPr/>
          </a:p>
          <a:p>
            <a:pPr indent="0" lvl="0" marL="0" rtl="0" algn="l">
              <a:spcBef>
                <a:spcPts val="0"/>
              </a:spcBef>
              <a:spcAft>
                <a:spcPts val="0"/>
              </a:spcAft>
              <a:buNone/>
            </a:pPr>
            <a:r>
              <a:rPr lang="en-US"/>
              <a:t>Un impatto molto più diffuso è causato dai trojan di crittografia o crypto. Questo tipo di malware cripta i file dell'utente, come documenti d'ufficio, file audio, immagini e video presenti sul computer. Se l'utente connesso ha diritti di amministrazione, questo può portare anche ai file di sistema, rendendo impossibile continuare l'esecuzione del sistema operativo. Tali trojan cercano anche di diffondersi ulteriormente nella rete per infettare un numero sempre maggiore di sistemi. Come è stato spesso dimostrato dai notiziari, questo può paralizzare intere aziende o addirittura istituzioni come gli ospedali.</a:t>
            </a:r>
            <a:endParaRPr/>
          </a:p>
          <a:p>
            <a:pPr indent="0" lvl="0" marL="0" rtl="0" algn="l">
              <a:spcBef>
                <a:spcPts val="0"/>
              </a:spcBef>
              <a:spcAft>
                <a:spcPts val="0"/>
              </a:spcAft>
              <a:buNone/>
            </a:pPr>
            <a:r>
              <a:rPr lang="en-US"/>
              <a:t>-- Phishing</a:t>
            </a:r>
            <a:endParaRPr/>
          </a:p>
          <a:p>
            <a:pPr indent="0" lvl="0" marL="0" rtl="0" algn="l">
              <a:spcBef>
                <a:spcPts val="0"/>
              </a:spcBef>
              <a:spcAft>
                <a:spcPts val="0"/>
              </a:spcAft>
              <a:buNone/>
            </a:pPr>
            <a:r>
              <a:rPr lang="en-US"/>
              <a:t>Il phishing è un tentativo di ottenere informazioni o accesso attirando l'attenzione in un'e-mail, tramite SMS o altri servizi di messaggistica come WhatsApp. Può trattarsi di una notifica della banca che chiede di aggiornare i propri dati. Oppure un'informazione da un servizio di pacchi per tracciare un pacco atteso. Queste e-mail di phishing possono essere piuttosto generiche e inviate in massa, oppure possono essere mirate a una persona o a un gruppo specifico di persone.</a:t>
            </a:r>
            <a:endParaRPr/>
          </a:p>
          <a:p>
            <a:pPr indent="0" lvl="0" marL="0" rtl="0" algn="l">
              <a:spcBef>
                <a:spcPts val="0"/>
              </a:spcBef>
              <a:spcAft>
                <a:spcPts val="0"/>
              </a:spcAft>
              <a:buNone/>
            </a:pPr>
            <a:r>
              <a:rPr lang="en-US"/>
              <a:t>Un tentativo di phishing può essere riconosciuto da un'ortografia scorretta o da un ordine di parole insolito, causati da programmi di traduzione o da testi generati automaticamente. Tali messaggi contengono solitamente collegamenti ipertestuali a siti web riprodotti in modo credibile. Affinché il tentativo di phishing vada a buon fine, è necessario inserire e inviare i dati richiesti. Tuttavia, il danno può essere causato dalla semplice apertura del link, che può portare al download o all'esecuzione di un programma dannoso inosservato.</a:t>
            </a:r>
            <a:endParaRPr/>
          </a:p>
          <a:p>
            <a:pPr indent="0" lvl="0" marL="0" rtl="0" algn="l">
              <a:spcBef>
                <a:spcPts val="0"/>
              </a:spcBef>
              <a:spcAft>
                <a:spcPts val="0"/>
              </a:spcAft>
              <a:buNone/>
            </a:pPr>
            <a:r>
              <a:rPr lang="en-US"/>
              <a:t>-- Ingegneria sociale</a:t>
            </a:r>
            <a:endParaRPr/>
          </a:p>
          <a:p>
            <a:pPr indent="0" lvl="0" marL="0" rtl="0" algn="l">
              <a:spcBef>
                <a:spcPts val="0"/>
              </a:spcBef>
              <a:spcAft>
                <a:spcPts val="0"/>
              </a:spcAft>
              <a:buNone/>
            </a:pPr>
            <a:r>
              <a:rPr lang="en-US"/>
              <a:t>L'ingegneria sociale consiste nel manipolare le persone per ottenere l'accesso a informazioni o sistemi riservati. Gli attacchi di social engineering più comuni avvengono per telefono. L'aggressore finge di essere un datore di lavoro, un cliente o un tecnico informatico e convince la vittima a credere alla sua falsa identità ingannandola abilmente. Ma anche l'e-mail e i social media sono oggi canali popolari per questo tipo di attacchi. La comunicazione avviene di solito in più fasi, durante le quali l'aggressore si guadagna la fiducia della vittima per poi ottenere informazioni riservate o l'accesso al sistema informatico. Un esempio è la cosiddetta frode dell'amministratore delegato, in cui il truffatore si finge il superiore di un'azienda e, ad esempio, chiede un trasferimento per un'acquisizione segreta dell'azienda.</a:t>
            </a:r>
            <a:endParaRPr/>
          </a:p>
          <a:p>
            <a:pPr indent="0" lvl="0" marL="0" rtl="0" algn="l">
              <a:spcBef>
                <a:spcPts val="0"/>
              </a:spcBef>
              <a:spcAft>
                <a:spcPts val="0"/>
              </a:spcAft>
              <a:buNone/>
            </a:pPr>
            <a:r>
              <a:t/>
            </a:r>
            <a:endParaRPr/>
          </a:p>
        </p:txBody>
      </p:sp>
      <p:sp>
        <p:nvSpPr>
          <p:cNvPr id="198" name="Google Shape;198;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1" name="Shape 21"/>
        <p:cNvGrpSpPr/>
        <p:nvPr/>
      </p:nvGrpSpPr>
      <p:grpSpPr>
        <a:xfrm>
          <a:off x="0" y="0"/>
          <a:ext cx="0" cy="0"/>
          <a:chOff x="0" y="0"/>
          <a:chExt cx="0" cy="0"/>
        </a:xfrm>
      </p:grpSpPr>
      <p:sp>
        <p:nvSpPr>
          <p:cNvPr id="22" name="Google Shape;22;p1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4" name="Google Shape;24;p1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1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6" name="Google Shape;26;p1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6" name="Shape 36"/>
        <p:cNvGrpSpPr/>
        <p:nvPr/>
      </p:nvGrpSpPr>
      <p:grpSpPr>
        <a:xfrm>
          <a:off x="0" y="0"/>
          <a:ext cx="0" cy="0"/>
          <a:chOff x="0" y="0"/>
          <a:chExt cx="0" cy="0"/>
        </a:xfrm>
      </p:grpSpPr>
      <p:sp>
        <p:nvSpPr>
          <p:cNvPr id="37" name="Google Shape;37;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2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3" name="Shape 43"/>
        <p:cNvGrpSpPr/>
        <p:nvPr/>
      </p:nvGrpSpPr>
      <p:grpSpPr>
        <a:xfrm>
          <a:off x="0" y="0"/>
          <a:ext cx="0" cy="0"/>
          <a:chOff x="0" y="0"/>
          <a:chExt cx="0" cy="0"/>
        </a:xfrm>
      </p:grpSpPr>
      <p:sp>
        <p:nvSpPr>
          <p:cNvPr id="44" name="Google Shape;44;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6" name="Google Shape;46;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5"/>
          <p:cNvSpPr/>
          <p:nvPr>
            <p:ph idx="2" type="pic"/>
          </p:nvPr>
        </p:nvSpPr>
        <p:spPr>
          <a:xfrm>
            <a:off x="5183188" y="987425"/>
            <a:ext cx="6172200" cy="4873625"/>
          </a:xfrm>
          <a:prstGeom prst="rect">
            <a:avLst/>
          </a:prstGeom>
          <a:noFill/>
          <a:ln>
            <a:noFill/>
          </a:ln>
        </p:spPr>
      </p:sp>
      <p:sp>
        <p:nvSpPr>
          <p:cNvPr id="68" name="Google Shape;68;p2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png"/><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jpg"/><Relationship Id="rId4" Type="http://schemas.openxmlformats.org/officeDocument/2006/relationships/image" Target="../media/image2.png"/><Relationship Id="rId10" Type="http://schemas.openxmlformats.org/officeDocument/2006/relationships/image" Target="../media/image12.jpg"/><Relationship Id="rId9" Type="http://schemas.openxmlformats.org/officeDocument/2006/relationships/image" Target="../media/image10.jpg"/><Relationship Id="rId5" Type="http://schemas.openxmlformats.org/officeDocument/2006/relationships/image" Target="../media/image15.jpg"/><Relationship Id="rId6" Type="http://schemas.openxmlformats.org/officeDocument/2006/relationships/image" Target="../media/image14.jpg"/><Relationship Id="rId7" Type="http://schemas.openxmlformats.org/officeDocument/2006/relationships/image" Target="../media/image13.jpg"/><Relationship Id="rId8" Type="http://schemas.openxmlformats.org/officeDocument/2006/relationships/image" Target="../media/image1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3.jpg"/><Relationship Id="rId5" Type="http://schemas.openxmlformats.org/officeDocument/2006/relationships/hyperlink" Target="https://www.youtube.com/watch?v=inWWhr5tnE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5.png"/><Relationship Id="rId4" Type="http://schemas.openxmlformats.org/officeDocument/2006/relationships/image" Target="../media/image7.png"/><Relationship Id="rId9" Type="http://schemas.openxmlformats.org/officeDocument/2006/relationships/image" Target="../media/image3.jpg"/><Relationship Id="rId5" Type="http://schemas.openxmlformats.org/officeDocument/2006/relationships/image" Target="../media/image9.png"/><Relationship Id="rId6" Type="http://schemas.openxmlformats.org/officeDocument/2006/relationships/image" Target="../media/image4.png"/><Relationship Id="rId7" Type="http://schemas.openxmlformats.org/officeDocument/2006/relationships/image" Target="../media/image8.png"/><Relationship Id="rId8"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image" Target="../media/image3.jpg"/><Relationship Id="rId5" Type="http://schemas.openxmlformats.org/officeDocument/2006/relationships/hyperlink" Target="https://www.youtube.com/watch?v=Dk-ZqQ-bfy4"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type="ctrTitle"/>
          </p:nvPr>
        </p:nvSpPr>
        <p:spPr>
          <a:xfrm>
            <a:off x="4049754" y="2686449"/>
            <a:ext cx="6454220" cy="526239"/>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br>
              <a:rPr lang="en-US" sz="3600"/>
            </a:br>
            <a:r>
              <a:rPr b="1" lang="en-US" sz="3600"/>
              <a:t>Corso di apprendimento misto</a:t>
            </a:r>
            <a:endParaRPr b="1" sz="3600"/>
          </a:p>
        </p:txBody>
      </p:sp>
      <p:sp>
        <p:nvSpPr>
          <p:cNvPr id="90" name="Google Shape;90;p1"/>
          <p:cNvSpPr txBox="1"/>
          <p:nvPr>
            <p:ph idx="1" type="subTitle"/>
          </p:nvPr>
        </p:nvSpPr>
        <p:spPr>
          <a:xfrm>
            <a:off x="3079803" y="3673350"/>
            <a:ext cx="6454219" cy="1607774"/>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b="1" lang="en-US"/>
              <a:t>Modulo Sicurezza informatica </a:t>
            </a:r>
            <a:endParaRPr/>
          </a:p>
          <a:p>
            <a:pPr indent="0" lvl="0" marL="0" rtl="0" algn="ctr">
              <a:lnSpc>
                <a:spcPct val="90000"/>
              </a:lnSpc>
              <a:spcBef>
                <a:spcPts val="1000"/>
              </a:spcBef>
              <a:spcAft>
                <a:spcPts val="0"/>
              </a:spcAft>
              <a:buClr>
                <a:schemeClr val="dk1"/>
              </a:buClr>
              <a:buSzPts val="2400"/>
              <a:buNone/>
            </a:pPr>
            <a:r>
              <a:rPr b="1" lang="en-US"/>
              <a:t>Capitolo: Perché la sicurezza informatica?</a:t>
            </a:r>
            <a:endParaRPr/>
          </a:p>
          <a:p>
            <a:pPr indent="0" lvl="0" marL="0" rtl="0" algn="ctr">
              <a:lnSpc>
                <a:spcPct val="90000"/>
              </a:lnSpc>
              <a:spcBef>
                <a:spcPts val="1000"/>
              </a:spcBef>
              <a:spcAft>
                <a:spcPts val="0"/>
              </a:spcAft>
              <a:buClr>
                <a:schemeClr val="dk1"/>
              </a:buClr>
              <a:buSzPts val="2400"/>
              <a:buNone/>
            </a:pPr>
            <a:r>
              <a:rPr lang="en-US"/>
              <a:t>A cura di: brainplus LTD</a:t>
            </a:r>
            <a:endParaRPr/>
          </a:p>
        </p:txBody>
      </p:sp>
      <p:pic>
        <p:nvPicPr>
          <p:cNvPr id="91" name="Google Shape;91;p1"/>
          <p:cNvPicPr preferRelativeResize="0"/>
          <p:nvPr/>
        </p:nvPicPr>
        <p:blipFill rotWithShape="1">
          <a:blip r:embed="rId3">
            <a:alphaModFix/>
          </a:blip>
          <a:srcRect b="0" l="0" r="0" t="0"/>
          <a:stretch/>
        </p:blipFill>
        <p:spPr>
          <a:xfrm>
            <a:off x="9251027" y="6148955"/>
            <a:ext cx="2505895" cy="526238"/>
          </a:xfrm>
          <a:prstGeom prst="rect">
            <a:avLst/>
          </a:prstGeom>
          <a:noFill/>
          <a:ln>
            <a:noFill/>
          </a:ln>
        </p:spPr>
      </p:pic>
      <p:pic>
        <p:nvPicPr>
          <p:cNvPr id="92" name="Google Shape;92;p1"/>
          <p:cNvPicPr preferRelativeResize="0"/>
          <p:nvPr/>
        </p:nvPicPr>
        <p:blipFill rotWithShape="1">
          <a:blip r:embed="rId4">
            <a:alphaModFix/>
          </a:blip>
          <a:srcRect b="0" l="0" r="0" t="0"/>
          <a:stretch/>
        </p:blipFill>
        <p:spPr>
          <a:xfrm>
            <a:off x="698154" y="-39188"/>
            <a:ext cx="2557807" cy="2557807"/>
          </a:xfrm>
          <a:prstGeom prst="rect">
            <a:avLst/>
          </a:prstGeom>
          <a:noFill/>
          <a:ln>
            <a:noFill/>
          </a:ln>
        </p:spPr>
      </p:pic>
      <p:sp>
        <p:nvSpPr>
          <p:cNvPr id="93" name="Google Shape;93;p1"/>
          <p:cNvSpPr txBox="1"/>
          <p:nvPr/>
        </p:nvSpPr>
        <p:spPr>
          <a:xfrm>
            <a:off x="491069" y="6280395"/>
            <a:ext cx="8444971" cy="41549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050" u="none" cap="none" strike="noStrike">
                <a:solidFill>
                  <a:schemeClr val="dk1"/>
                </a:solidFill>
                <a:latin typeface="Calibri"/>
                <a:ea typeface="Calibri"/>
                <a:cs typeface="Calibri"/>
                <a:sym typeface="Calibri"/>
              </a:rPr>
              <a:t>This project has been funded with the support of the European Commission. This publication reflects the views only of the author and the Commission cannot be held responsible for any use which may be made of the information contained therein. Project No: 2022-1-AT01-KA220-ADU-00008513</a:t>
            </a:r>
            <a:endParaRPr/>
          </a:p>
        </p:txBody>
      </p:sp>
      <p:sp>
        <p:nvSpPr>
          <p:cNvPr id="94" name="Google Shape;94;p1"/>
          <p:cNvSpPr/>
          <p:nvPr/>
        </p:nvSpPr>
        <p:spPr>
          <a:xfrm rot="5400000">
            <a:off x="-114992" y="3041120"/>
            <a:ext cx="3485945" cy="3255962"/>
          </a:xfrm>
          <a:prstGeom prst="triangle">
            <a:avLst>
              <a:gd fmla="val 50000" name="adj"/>
            </a:avLst>
          </a:prstGeom>
          <a:gradFill>
            <a:gsLst>
              <a:gs pos="0">
                <a:srgbClr val="50608A"/>
              </a:gs>
              <a:gs pos="50000">
                <a:srgbClr val="748BC8"/>
              </a:gs>
              <a:gs pos="100000">
                <a:srgbClr val="8BA7F0"/>
              </a:gs>
            </a:gsLst>
            <a:lin ang="135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 name="Google Shape;95;p1"/>
          <p:cNvSpPr/>
          <p:nvPr/>
        </p:nvSpPr>
        <p:spPr>
          <a:xfrm rot="5400000">
            <a:off x="-114993" y="1801018"/>
            <a:ext cx="3485945" cy="3255962"/>
          </a:xfrm>
          <a:prstGeom prst="triangle">
            <a:avLst>
              <a:gd fmla="val 50000" name="adj"/>
            </a:avLst>
          </a:prstGeom>
          <a:gradFill>
            <a:gsLst>
              <a:gs pos="0">
                <a:srgbClr val="91735F"/>
              </a:gs>
              <a:gs pos="50000">
                <a:srgbClr val="D2A78A"/>
              </a:gs>
              <a:gs pos="100000">
                <a:srgbClr val="FCC8A6"/>
              </a:gs>
            </a:gsLst>
            <a:path path="circle">
              <a:fillToRect l="100%" t="100%"/>
            </a:path>
            <a:tileRect b="-100%" r="-10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 name="Google Shape;96;p1"/>
          <p:cNvSpPr/>
          <p:nvPr/>
        </p:nvSpPr>
        <p:spPr>
          <a:xfrm>
            <a:off x="3832264" y="716530"/>
            <a:ext cx="7017988" cy="193899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4000">
                <a:solidFill>
                  <a:schemeClr val="accent1"/>
                </a:solidFill>
                <a:latin typeface="Calibri"/>
                <a:ea typeface="Calibri"/>
                <a:cs typeface="Calibri"/>
                <a:sym typeface="Calibri"/>
              </a:rPr>
              <a:t>Promuovere l'occupazione inclusiva nel settore GLAM attraverso l'innovazione aperta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7" name="Shape 217"/>
        <p:cNvGrpSpPr/>
        <p:nvPr/>
      </p:nvGrpSpPr>
      <p:grpSpPr>
        <a:xfrm>
          <a:off x="0" y="0"/>
          <a:ext cx="0" cy="0"/>
          <a:chOff x="0" y="0"/>
          <a:chExt cx="0" cy="0"/>
        </a:xfrm>
      </p:grpSpPr>
      <p:sp>
        <p:nvSpPr>
          <p:cNvPr id="218" name="Google Shape;218;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3. What are possible threats?</a:t>
            </a:r>
            <a:endParaRPr/>
          </a:p>
        </p:txBody>
      </p:sp>
      <p:pic>
        <p:nvPicPr>
          <p:cNvPr id="219" name="Google Shape;219;p10"/>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220" name="Google Shape;220;p10"/>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grpSp>
        <p:nvGrpSpPr>
          <p:cNvPr id="221" name="Google Shape;221;p10"/>
          <p:cNvGrpSpPr/>
          <p:nvPr/>
        </p:nvGrpSpPr>
        <p:grpSpPr>
          <a:xfrm>
            <a:off x="1805201" y="1598918"/>
            <a:ext cx="7815660" cy="4463868"/>
            <a:chOff x="302626" y="0"/>
            <a:chExt cx="7815660" cy="4463868"/>
          </a:xfrm>
        </p:grpSpPr>
        <p:sp>
          <p:nvSpPr>
            <p:cNvPr id="222" name="Google Shape;222;p10"/>
            <p:cNvSpPr/>
            <p:nvPr/>
          </p:nvSpPr>
          <p:spPr>
            <a:xfrm>
              <a:off x="302626" y="0"/>
              <a:ext cx="3602466" cy="4463868"/>
            </a:xfrm>
            <a:prstGeom prst="roundRect">
              <a:avLst>
                <a:gd fmla="val 5000" name="adj"/>
              </a:avLst>
            </a:prstGeom>
            <a:solidFill>
              <a:srgbClr val="4372C3">
                <a:alpha val="69803"/>
              </a:srgbClr>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0"/>
            <p:cNvSpPr txBox="1"/>
            <p:nvPr/>
          </p:nvSpPr>
          <p:spPr>
            <a:xfrm rot="-5400000">
              <a:off x="-1167313" y="1469939"/>
              <a:ext cx="3660371" cy="720493"/>
            </a:xfrm>
            <a:prstGeom prst="rect">
              <a:avLst/>
            </a:prstGeom>
            <a:noFill/>
            <a:ln>
              <a:noFill/>
            </a:ln>
          </p:spPr>
          <p:txBody>
            <a:bodyPr anchorCtr="0" anchor="t" bIns="0" lIns="0" spcFirstLastPara="1" rIns="160000" wrap="square" tIns="123425">
              <a:noAutofit/>
            </a:bodyPr>
            <a:lstStyle/>
            <a:p>
              <a:pPr indent="0" lvl="0" marL="0" marR="0" rtl="0" algn="r">
                <a:lnSpc>
                  <a:spcPct val="90000"/>
                </a:lnSpc>
                <a:spcBef>
                  <a:spcPts val="0"/>
                </a:spcBef>
                <a:spcAft>
                  <a:spcPts val="0"/>
                </a:spcAft>
                <a:buClr>
                  <a:schemeClr val="lt1"/>
                </a:buClr>
                <a:buSzPts val="3600"/>
                <a:buFont typeface="Calibri"/>
                <a:buNone/>
              </a:pPr>
              <a:r>
                <a:rPr lang="en-US" sz="3600">
                  <a:solidFill>
                    <a:schemeClr val="lt1"/>
                  </a:solidFill>
                  <a:latin typeface="Calibri"/>
                  <a:ea typeface="Calibri"/>
                  <a:cs typeface="Calibri"/>
                  <a:sym typeface="Calibri"/>
                </a:rPr>
                <a:t>Potential Threats</a:t>
              </a:r>
              <a:endParaRPr/>
            </a:p>
          </p:txBody>
        </p:sp>
        <p:sp>
          <p:nvSpPr>
            <p:cNvPr id="224" name="Google Shape;224;p10"/>
            <p:cNvSpPr/>
            <p:nvPr/>
          </p:nvSpPr>
          <p:spPr>
            <a:xfrm>
              <a:off x="1372456" y="0"/>
              <a:ext cx="2683837" cy="446386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0"/>
            <p:cNvSpPr txBox="1"/>
            <p:nvPr/>
          </p:nvSpPr>
          <p:spPr>
            <a:xfrm>
              <a:off x="1372456" y="0"/>
              <a:ext cx="2683837" cy="4463868"/>
            </a:xfrm>
            <a:prstGeom prst="rect">
              <a:avLst/>
            </a:prstGeom>
            <a:noFill/>
            <a:ln>
              <a:noFill/>
            </a:ln>
          </p:spPr>
          <p:txBody>
            <a:bodyPr anchorCtr="0" anchor="t" bIns="0" lIns="0" spcFirstLastPara="1" rIns="0" wrap="square" tIns="61700">
              <a:noAutofit/>
            </a:bodyPr>
            <a:lstStyle/>
            <a:p>
              <a:pPr indent="0" lvl="0" marL="0" marR="0" rtl="0" algn="l">
                <a:lnSpc>
                  <a:spcPct val="200000"/>
                </a:lnSpc>
                <a:spcBef>
                  <a:spcPts val="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Ransomware</a:t>
              </a:r>
              <a:endParaRPr sz="1400">
                <a:solidFill>
                  <a:schemeClr val="lt1"/>
                </a:solidFill>
                <a:latin typeface="Calibri"/>
                <a:ea typeface="Calibri"/>
                <a:cs typeface="Calibri"/>
                <a:sym typeface="Calibri"/>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Phishing</a:t>
              </a:r>
              <a:endParaRPr sz="1400">
                <a:solidFill>
                  <a:schemeClr val="lt1"/>
                </a:solidFill>
                <a:latin typeface="Calibri"/>
                <a:ea typeface="Calibri"/>
                <a:cs typeface="Calibri"/>
                <a:sym typeface="Calibri"/>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Social engineering</a:t>
              </a:r>
              <a:endParaRPr sz="1600">
                <a:solidFill>
                  <a:schemeClr val="lt1"/>
                </a:solidFill>
                <a:latin typeface="Calibri"/>
                <a:ea typeface="Calibri"/>
                <a:cs typeface="Calibri"/>
                <a:sym typeface="Calibri"/>
              </a:endParaRPr>
            </a:p>
          </p:txBody>
        </p:sp>
        <p:sp>
          <p:nvSpPr>
            <p:cNvPr id="226" name="Google Shape;226;p10"/>
            <p:cNvSpPr/>
            <p:nvPr/>
          </p:nvSpPr>
          <p:spPr>
            <a:xfrm>
              <a:off x="4351026" y="0"/>
              <a:ext cx="3618045" cy="4463868"/>
            </a:xfrm>
            <a:prstGeom prst="roundRect">
              <a:avLst>
                <a:gd fmla="val 5000" name="adj"/>
              </a:avLst>
            </a:prstGeom>
            <a:solidFill>
              <a:srgbClr val="4372C3"/>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0"/>
            <p:cNvSpPr txBox="1"/>
            <p:nvPr/>
          </p:nvSpPr>
          <p:spPr>
            <a:xfrm rot="-5400000">
              <a:off x="2882644" y="1468381"/>
              <a:ext cx="3660371" cy="723609"/>
            </a:xfrm>
            <a:prstGeom prst="rect">
              <a:avLst/>
            </a:prstGeom>
            <a:noFill/>
            <a:ln>
              <a:noFill/>
            </a:ln>
          </p:spPr>
          <p:txBody>
            <a:bodyPr anchorCtr="0" anchor="t" bIns="0" lIns="0" spcFirstLastPara="1" rIns="160000" wrap="square" tIns="123425">
              <a:noAutofit/>
            </a:bodyPr>
            <a:lstStyle/>
            <a:p>
              <a:pPr indent="0" lvl="0" marL="0" marR="0" rtl="0" algn="r">
                <a:lnSpc>
                  <a:spcPct val="90000"/>
                </a:lnSpc>
                <a:spcBef>
                  <a:spcPts val="0"/>
                </a:spcBef>
                <a:spcAft>
                  <a:spcPts val="0"/>
                </a:spcAft>
                <a:buClr>
                  <a:schemeClr val="lt1"/>
                </a:buClr>
                <a:buSzPts val="3600"/>
                <a:buFont typeface="Calibri"/>
                <a:buNone/>
              </a:pPr>
              <a:r>
                <a:rPr lang="en-US" sz="3600">
                  <a:solidFill>
                    <a:schemeClr val="lt1"/>
                  </a:solidFill>
                  <a:latin typeface="Calibri"/>
                  <a:ea typeface="Calibri"/>
                  <a:cs typeface="Calibri"/>
                  <a:sym typeface="Calibri"/>
                </a:rPr>
                <a:t>Potential Attackers</a:t>
              </a:r>
              <a:endParaRPr/>
            </a:p>
          </p:txBody>
        </p:sp>
        <p:sp>
          <p:nvSpPr>
            <p:cNvPr id="228" name="Google Shape;228;p10"/>
            <p:cNvSpPr/>
            <p:nvPr/>
          </p:nvSpPr>
          <p:spPr>
            <a:xfrm rot="5400000">
              <a:off x="4065011" y="3196493"/>
              <a:ext cx="656239" cy="1263136"/>
            </a:xfrm>
            <a:prstGeom prst="flowChartExtract">
              <a:avLst/>
            </a:prstGeom>
            <a:solidFill>
              <a:schemeClr val="lt1"/>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0"/>
            <p:cNvSpPr/>
            <p:nvPr/>
          </p:nvSpPr>
          <p:spPr>
            <a:xfrm>
              <a:off x="5422843" y="0"/>
              <a:ext cx="2695443" cy="446386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0"/>
            <p:cNvSpPr txBox="1"/>
            <p:nvPr/>
          </p:nvSpPr>
          <p:spPr>
            <a:xfrm>
              <a:off x="5422843" y="0"/>
              <a:ext cx="2695443" cy="4463868"/>
            </a:xfrm>
            <a:prstGeom prst="rect">
              <a:avLst/>
            </a:prstGeom>
            <a:noFill/>
            <a:ln>
              <a:noFill/>
            </a:ln>
          </p:spPr>
          <p:txBody>
            <a:bodyPr anchorCtr="0" anchor="t" bIns="0" lIns="0" spcFirstLastPara="1" rIns="0" wrap="square" tIns="61700">
              <a:noAutofit/>
            </a:bodyPr>
            <a:lstStyle/>
            <a:p>
              <a:pPr indent="0" lvl="0" marL="0" marR="0" rtl="0" algn="l">
                <a:lnSpc>
                  <a:spcPct val="200000"/>
                </a:lnSpc>
                <a:spcBef>
                  <a:spcPts val="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Script kiddies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Hacktivists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Employees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Military, intelligence &amp; governments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Organized crime</a:t>
              </a: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4. Come sono definite le misure di sicurezza?</a:t>
            </a:r>
            <a:endParaRPr/>
          </a:p>
        </p:txBody>
      </p:sp>
      <p:grpSp>
        <p:nvGrpSpPr>
          <p:cNvPr id="237" name="Google Shape;237;p11"/>
          <p:cNvGrpSpPr/>
          <p:nvPr/>
        </p:nvGrpSpPr>
        <p:grpSpPr>
          <a:xfrm>
            <a:off x="838200" y="2906192"/>
            <a:ext cx="10515599" cy="2190202"/>
            <a:chOff x="0" y="1080567"/>
            <a:chExt cx="10515599" cy="2190202"/>
          </a:xfrm>
        </p:grpSpPr>
        <p:sp>
          <p:nvSpPr>
            <p:cNvPr id="238" name="Google Shape;238;p11"/>
            <p:cNvSpPr/>
            <p:nvPr/>
          </p:nvSpPr>
          <p:spPr>
            <a:xfrm>
              <a:off x="0"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1"/>
            <p:cNvSpPr/>
            <p:nvPr/>
          </p:nvSpPr>
          <p:spPr>
            <a:xfrm>
              <a:off x="328612"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1"/>
            <p:cNvSpPr txBox="1"/>
            <p:nvPr/>
          </p:nvSpPr>
          <p:spPr>
            <a:xfrm>
              <a:off x="383617" y="1447754"/>
              <a:ext cx="2847502" cy="1768010"/>
            </a:xfrm>
            <a:prstGeom prst="rect">
              <a:avLst/>
            </a:prstGeom>
            <a:noFill/>
            <a:ln>
              <a:noFill/>
            </a:ln>
          </p:spPr>
          <p:txBody>
            <a:bodyPr anchorCtr="0" anchor="ctr" bIns="137150" lIns="137150" spcFirstLastPara="1" rIns="137150" wrap="square" tIns="137150">
              <a:noAutofit/>
            </a:bodyPr>
            <a:lstStyle/>
            <a:p>
              <a:pPr indent="0" lvl="0" marL="0" marR="0" rtl="0" algn="ctr">
                <a:lnSpc>
                  <a:spcPct val="90000"/>
                </a:lnSpc>
                <a:spcBef>
                  <a:spcPts val="0"/>
                </a:spcBef>
                <a:spcAft>
                  <a:spcPts val="0"/>
                </a:spcAft>
                <a:buClr>
                  <a:srgbClr val="3A3838"/>
                </a:buClr>
                <a:buSzPts val="3600"/>
                <a:buFont typeface="Calibri"/>
                <a:buNone/>
              </a:pPr>
              <a:r>
                <a:rPr lang="en-US" sz="3600">
                  <a:solidFill>
                    <a:srgbClr val="3A3838"/>
                  </a:solidFill>
                  <a:latin typeface="Calibri"/>
                  <a:ea typeface="Calibri"/>
                  <a:cs typeface="Calibri"/>
                  <a:sym typeface="Calibri"/>
                </a:rPr>
                <a:t>misure tecniche</a:t>
              </a:r>
              <a:endParaRPr sz="3600">
                <a:solidFill>
                  <a:srgbClr val="3A3838"/>
                </a:solidFill>
                <a:latin typeface="Calibri"/>
                <a:ea typeface="Calibri"/>
                <a:cs typeface="Calibri"/>
                <a:sym typeface="Calibri"/>
              </a:endParaRPr>
            </a:p>
          </p:txBody>
        </p:sp>
        <p:sp>
          <p:nvSpPr>
            <p:cNvPr id="241" name="Google Shape;241;p11"/>
            <p:cNvSpPr/>
            <p:nvPr/>
          </p:nvSpPr>
          <p:spPr>
            <a:xfrm>
              <a:off x="3614737"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a:off x="3943350"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1"/>
            <p:cNvSpPr txBox="1"/>
            <p:nvPr/>
          </p:nvSpPr>
          <p:spPr>
            <a:xfrm>
              <a:off x="3998355" y="1447754"/>
              <a:ext cx="2847502" cy="1768010"/>
            </a:xfrm>
            <a:prstGeom prst="rect">
              <a:avLst/>
            </a:prstGeom>
            <a:noFill/>
            <a:ln>
              <a:noFill/>
            </a:ln>
          </p:spPr>
          <p:txBody>
            <a:bodyPr anchorCtr="0" anchor="ctr" bIns="137150" lIns="137150" spcFirstLastPara="1" rIns="137150" wrap="square" tIns="137150">
              <a:noAutofit/>
            </a:bodyPr>
            <a:lstStyle/>
            <a:p>
              <a:pPr indent="0" lvl="0" marL="0" marR="0" rtl="0" algn="ctr">
                <a:lnSpc>
                  <a:spcPct val="90000"/>
                </a:lnSpc>
                <a:spcBef>
                  <a:spcPts val="0"/>
                </a:spcBef>
                <a:spcAft>
                  <a:spcPts val="0"/>
                </a:spcAft>
                <a:buClr>
                  <a:srgbClr val="757070"/>
                </a:buClr>
                <a:buSzPts val="3600"/>
                <a:buFont typeface="Calibri"/>
                <a:buNone/>
              </a:pPr>
              <a:r>
                <a:rPr lang="en-US" sz="3600">
                  <a:solidFill>
                    <a:srgbClr val="757070"/>
                  </a:solidFill>
                  <a:latin typeface="Calibri"/>
                  <a:ea typeface="Calibri"/>
                  <a:cs typeface="Calibri"/>
                  <a:sym typeface="Calibri"/>
                </a:rPr>
                <a:t>infrastrutture</a:t>
              </a:r>
              <a:endParaRPr sz="3600">
                <a:solidFill>
                  <a:srgbClr val="757070"/>
                </a:solidFill>
                <a:latin typeface="Calibri"/>
                <a:ea typeface="Calibri"/>
                <a:cs typeface="Calibri"/>
                <a:sym typeface="Calibri"/>
              </a:endParaRPr>
            </a:p>
          </p:txBody>
        </p:sp>
        <p:sp>
          <p:nvSpPr>
            <p:cNvPr id="244" name="Google Shape;244;p11"/>
            <p:cNvSpPr/>
            <p:nvPr/>
          </p:nvSpPr>
          <p:spPr>
            <a:xfrm>
              <a:off x="7229475"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a:off x="7558087"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1"/>
            <p:cNvSpPr txBox="1"/>
            <p:nvPr/>
          </p:nvSpPr>
          <p:spPr>
            <a:xfrm>
              <a:off x="7613092" y="1447754"/>
              <a:ext cx="2847502" cy="1768010"/>
            </a:xfrm>
            <a:prstGeom prst="rect">
              <a:avLst/>
            </a:prstGeom>
            <a:noFill/>
            <a:ln>
              <a:noFill/>
            </a:ln>
          </p:spPr>
          <p:txBody>
            <a:bodyPr anchorCtr="0" anchor="ctr" bIns="137150" lIns="137150" spcFirstLastPara="1" rIns="137150" wrap="square" tIns="137150">
              <a:noAutofit/>
            </a:bodyPr>
            <a:lstStyle/>
            <a:p>
              <a:pPr indent="0" lvl="0" marL="0" marR="0" rtl="0" algn="ctr">
                <a:lnSpc>
                  <a:spcPct val="90000"/>
                </a:lnSpc>
                <a:spcBef>
                  <a:spcPts val="0"/>
                </a:spcBef>
                <a:spcAft>
                  <a:spcPts val="0"/>
                </a:spcAft>
                <a:buClr>
                  <a:srgbClr val="757070"/>
                </a:buClr>
                <a:buSzPts val="3600"/>
                <a:buFont typeface="Calibri"/>
                <a:buNone/>
              </a:pPr>
              <a:r>
                <a:rPr lang="en-US" sz="3600">
                  <a:solidFill>
                    <a:srgbClr val="757070"/>
                  </a:solidFill>
                  <a:latin typeface="Calibri"/>
                  <a:ea typeface="Calibri"/>
                  <a:cs typeface="Calibri"/>
                  <a:sym typeface="Calibri"/>
                </a:rPr>
                <a:t>misure organizzative</a:t>
              </a:r>
              <a:endParaRPr sz="3600">
                <a:solidFill>
                  <a:srgbClr val="757070"/>
                </a:solidFill>
                <a:latin typeface="Calibri"/>
                <a:ea typeface="Calibri"/>
                <a:cs typeface="Calibri"/>
                <a:sym typeface="Calibri"/>
              </a:endParaRPr>
            </a:p>
          </p:txBody>
        </p:sp>
      </p:grpSp>
      <p:pic>
        <p:nvPicPr>
          <p:cNvPr descr="A group of people standing under a building&#10;&#10;Description automatically generated" id="247" name="Google Shape;247;p11"/>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descr="A close-up of a logo&#10;&#10;Description automatically generated" id="248" name="Google Shape;248;p11"/>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4. Come sono definite le misure di sicurezza?</a:t>
            </a:r>
            <a:endParaRPr>
              <a:solidFill>
                <a:schemeClr val="accent1"/>
              </a:solidFill>
            </a:endParaRPr>
          </a:p>
        </p:txBody>
      </p:sp>
      <p:pic>
        <p:nvPicPr>
          <p:cNvPr descr="A group of people standing under a building&#10;&#10;Description automatically generated" id="255" name="Google Shape;255;p12"/>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descr="A close-up of a logo&#10;&#10;Description automatically generated" id="256" name="Google Shape;256;p12"/>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
        <p:nvSpPr>
          <p:cNvPr id="257" name="Google Shape;257;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grpSp>
        <p:nvGrpSpPr>
          <p:cNvPr id="258" name="Google Shape;258;p12"/>
          <p:cNvGrpSpPr/>
          <p:nvPr/>
        </p:nvGrpSpPr>
        <p:grpSpPr>
          <a:xfrm>
            <a:off x="990600" y="3058592"/>
            <a:ext cx="10515599" cy="2190202"/>
            <a:chOff x="0" y="1080567"/>
            <a:chExt cx="10515599" cy="2190202"/>
          </a:xfrm>
        </p:grpSpPr>
        <p:sp>
          <p:nvSpPr>
            <p:cNvPr id="259" name="Google Shape;259;p12"/>
            <p:cNvSpPr/>
            <p:nvPr/>
          </p:nvSpPr>
          <p:spPr>
            <a:xfrm>
              <a:off x="0"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2"/>
            <p:cNvSpPr/>
            <p:nvPr/>
          </p:nvSpPr>
          <p:spPr>
            <a:xfrm>
              <a:off x="328612"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2"/>
            <p:cNvSpPr txBox="1"/>
            <p:nvPr/>
          </p:nvSpPr>
          <p:spPr>
            <a:xfrm>
              <a:off x="383617" y="1447754"/>
              <a:ext cx="2847502" cy="1768010"/>
            </a:xfrm>
            <a:prstGeom prst="rect">
              <a:avLst/>
            </a:prstGeom>
            <a:noFill/>
            <a:ln>
              <a:noFill/>
            </a:ln>
          </p:spPr>
          <p:txBody>
            <a:bodyPr anchorCtr="0" anchor="ctr" bIns="137150" lIns="137150" spcFirstLastPara="1" rIns="137150" wrap="square" tIns="137150">
              <a:noAutofit/>
            </a:bodyPr>
            <a:lstStyle/>
            <a:p>
              <a:pPr indent="0" lvl="0" marL="0" marR="0" rtl="0" algn="ctr">
                <a:lnSpc>
                  <a:spcPct val="90000"/>
                </a:lnSpc>
                <a:spcBef>
                  <a:spcPts val="0"/>
                </a:spcBef>
                <a:spcAft>
                  <a:spcPts val="0"/>
                </a:spcAft>
                <a:buClr>
                  <a:srgbClr val="3A3838"/>
                </a:buClr>
                <a:buSzPts val="3600"/>
                <a:buFont typeface="Calibri"/>
                <a:buNone/>
              </a:pPr>
              <a:r>
                <a:rPr lang="en-US" sz="3600">
                  <a:solidFill>
                    <a:srgbClr val="3A3838"/>
                  </a:solidFill>
                  <a:latin typeface="Calibri"/>
                  <a:ea typeface="Calibri"/>
                  <a:cs typeface="Calibri"/>
                  <a:sym typeface="Calibri"/>
                </a:rPr>
                <a:t>misure tecniche</a:t>
              </a:r>
              <a:endParaRPr sz="3600">
                <a:solidFill>
                  <a:srgbClr val="3A3838"/>
                </a:solidFill>
                <a:latin typeface="Calibri"/>
                <a:ea typeface="Calibri"/>
                <a:cs typeface="Calibri"/>
                <a:sym typeface="Calibri"/>
              </a:endParaRPr>
            </a:p>
          </p:txBody>
        </p:sp>
        <p:sp>
          <p:nvSpPr>
            <p:cNvPr id="262" name="Google Shape;262;p12"/>
            <p:cNvSpPr/>
            <p:nvPr/>
          </p:nvSpPr>
          <p:spPr>
            <a:xfrm>
              <a:off x="3614737"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2"/>
            <p:cNvSpPr/>
            <p:nvPr/>
          </p:nvSpPr>
          <p:spPr>
            <a:xfrm>
              <a:off x="3943350"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2"/>
            <p:cNvSpPr txBox="1"/>
            <p:nvPr/>
          </p:nvSpPr>
          <p:spPr>
            <a:xfrm>
              <a:off x="3998355" y="1447754"/>
              <a:ext cx="2847502" cy="1768010"/>
            </a:xfrm>
            <a:prstGeom prst="rect">
              <a:avLst/>
            </a:prstGeom>
            <a:noFill/>
            <a:ln>
              <a:noFill/>
            </a:ln>
          </p:spPr>
          <p:txBody>
            <a:bodyPr anchorCtr="0" anchor="ctr" bIns="137150" lIns="137150" spcFirstLastPara="1" rIns="137150" wrap="square" tIns="137150">
              <a:noAutofit/>
            </a:bodyPr>
            <a:lstStyle/>
            <a:p>
              <a:pPr indent="0" lvl="0" marL="0" marR="0" rtl="0" algn="ctr">
                <a:lnSpc>
                  <a:spcPct val="90000"/>
                </a:lnSpc>
                <a:spcBef>
                  <a:spcPts val="0"/>
                </a:spcBef>
                <a:spcAft>
                  <a:spcPts val="0"/>
                </a:spcAft>
                <a:buClr>
                  <a:srgbClr val="757070"/>
                </a:buClr>
                <a:buSzPts val="3600"/>
                <a:buFont typeface="Calibri"/>
                <a:buNone/>
              </a:pPr>
              <a:r>
                <a:rPr lang="en-US" sz="3600">
                  <a:solidFill>
                    <a:srgbClr val="757070"/>
                  </a:solidFill>
                  <a:latin typeface="Calibri"/>
                  <a:ea typeface="Calibri"/>
                  <a:cs typeface="Calibri"/>
                  <a:sym typeface="Calibri"/>
                </a:rPr>
                <a:t>infrastrutture</a:t>
              </a:r>
              <a:endParaRPr sz="3600">
                <a:solidFill>
                  <a:srgbClr val="757070"/>
                </a:solidFill>
                <a:latin typeface="Calibri"/>
                <a:ea typeface="Calibri"/>
                <a:cs typeface="Calibri"/>
                <a:sym typeface="Calibri"/>
              </a:endParaRPr>
            </a:p>
          </p:txBody>
        </p:sp>
        <p:sp>
          <p:nvSpPr>
            <p:cNvPr id="265" name="Google Shape;265;p12"/>
            <p:cNvSpPr/>
            <p:nvPr/>
          </p:nvSpPr>
          <p:spPr>
            <a:xfrm>
              <a:off x="7229475"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2"/>
            <p:cNvSpPr/>
            <p:nvPr/>
          </p:nvSpPr>
          <p:spPr>
            <a:xfrm>
              <a:off x="7558087"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2"/>
            <p:cNvSpPr txBox="1"/>
            <p:nvPr/>
          </p:nvSpPr>
          <p:spPr>
            <a:xfrm>
              <a:off x="7613092" y="1447754"/>
              <a:ext cx="2847502" cy="1768010"/>
            </a:xfrm>
            <a:prstGeom prst="rect">
              <a:avLst/>
            </a:prstGeom>
            <a:noFill/>
            <a:ln>
              <a:noFill/>
            </a:ln>
          </p:spPr>
          <p:txBody>
            <a:bodyPr anchorCtr="0" anchor="ctr" bIns="137150" lIns="137150" spcFirstLastPara="1" rIns="137150" wrap="square" tIns="137150">
              <a:noAutofit/>
            </a:bodyPr>
            <a:lstStyle/>
            <a:p>
              <a:pPr indent="0" lvl="0" marL="0" marR="0" rtl="0" algn="ctr">
                <a:lnSpc>
                  <a:spcPct val="90000"/>
                </a:lnSpc>
                <a:spcBef>
                  <a:spcPts val="0"/>
                </a:spcBef>
                <a:spcAft>
                  <a:spcPts val="0"/>
                </a:spcAft>
                <a:buClr>
                  <a:srgbClr val="757070"/>
                </a:buClr>
                <a:buSzPts val="3600"/>
                <a:buFont typeface="Calibri"/>
                <a:buNone/>
              </a:pPr>
              <a:r>
                <a:rPr lang="en-US" sz="3600">
                  <a:solidFill>
                    <a:srgbClr val="757070"/>
                  </a:solidFill>
                  <a:latin typeface="Calibri"/>
                  <a:ea typeface="Calibri"/>
                  <a:cs typeface="Calibri"/>
                  <a:sym typeface="Calibri"/>
                </a:rPr>
                <a:t>misure organizzative</a:t>
              </a:r>
              <a:endParaRPr sz="3600">
                <a:solidFill>
                  <a:srgbClr val="757070"/>
                </a:solidFill>
                <a:latin typeface="Calibri"/>
                <a:ea typeface="Calibri"/>
                <a:cs typeface="Calibri"/>
                <a:sym typeface="Calibri"/>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4. How are security measures designed?</a:t>
            </a:r>
            <a:endParaRPr/>
          </a:p>
        </p:txBody>
      </p:sp>
      <p:grpSp>
        <p:nvGrpSpPr>
          <p:cNvPr id="274" name="Google Shape;274;p13"/>
          <p:cNvGrpSpPr/>
          <p:nvPr/>
        </p:nvGrpSpPr>
        <p:grpSpPr>
          <a:xfrm>
            <a:off x="838200" y="2906192"/>
            <a:ext cx="10515599" cy="2190202"/>
            <a:chOff x="0" y="1080567"/>
            <a:chExt cx="10515599" cy="2190202"/>
          </a:xfrm>
        </p:grpSpPr>
        <p:sp>
          <p:nvSpPr>
            <p:cNvPr id="275" name="Google Shape;275;p13"/>
            <p:cNvSpPr/>
            <p:nvPr/>
          </p:nvSpPr>
          <p:spPr>
            <a:xfrm>
              <a:off x="0"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13"/>
            <p:cNvSpPr/>
            <p:nvPr/>
          </p:nvSpPr>
          <p:spPr>
            <a:xfrm>
              <a:off x="328612"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3"/>
            <p:cNvSpPr txBox="1"/>
            <p:nvPr/>
          </p:nvSpPr>
          <p:spPr>
            <a:xfrm>
              <a:off x="383617" y="1447754"/>
              <a:ext cx="2847502" cy="1768010"/>
            </a:xfrm>
            <a:prstGeom prst="rect">
              <a:avLst/>
            </a:prstGeom>
            <a:noFill/>
            <a:ln>
              <a:noFill/>
            </a:ln>
          </p:spPr>
          <p:txBody>
            <a:bodyPr anchorCtr="0" anchor="ctr" bIns="129525" lIns="129525" spcFirstLastPara="1" rIns="129525" wrap="square" tIns="129525">
              <a:noAutofit/>
            </a:bodyPr>
            <a:lstStyle/>
            <a:p>
              <a:pPr indent="0" lvl="0" marL="0" marR="0" rtl="0" algn="ctr">
                <a:lnSpc>
                  <a:spcPct val="90000"/>
                </a:lnSpc>
                <a:spcBef>
                  <a:spcPts val="0"/>
                </a:spcBef>
                <a:spcAft>
                  <a:spcPts val="0"/>
                </a:spcAft>
                <a:buClr>
                  <a:srgbClr val="757070"/>
                </a:buClr>
                <a:buSzPts val="3400"/>
                <a:buFont typeface="Calibri"/>
                <a:buNone/>
              </a:pPr>
              <a:r>
                <a:rPr lang="en-US" sz="3400">
                  <a:solidFill>
                    <a:srgbClr val="757070"/>
                  </a:solidFill>
                  <a:latin typeface="Calibri"/>
                  <a:ea typeface="Calibri"/>
                  <a:cs typeface="Calibri"/>
                  <a:sym typeface="Calibri"/>
                </a:rPr>
                <a:t>Technical measures</a:t>
              </a:r>
              <a:endParaRPr/>
            </a:p>
          </p:txBody>
        </p:sp>
        <p:sp>
          <p:nvSpPr>
            <p:cNvPr id="278" name="Google Shape;278;p13"/>
            <p:cNvSpPr/>
            <p:nvPr/>
          </p:nvSpPr>
          <p:spPr>
            <a:xfrm>
              <a:off x="3614737"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13"/>
            <p:cNvSpPr/>
            <p:nvPr/>
          </p:nvSpPr>
          <p:spPr>
            <a:xfrm>
              <a:off x="3943350"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3"/>
            <p:cNvSpPr txBox="1"/>
            <p:nvPr/>
          </p:nvSpPr>
          <p:spPr>
            <a:xfrm>
              <a:off x="3998355" y="1447754"/>
              <a:ext cx="2847502" cy="1768010"/>
            </a:xfrm>
            <a:prstGeom prst="rect">
              <a:avLst/>
            </a:prstGeom>
            <a:noFill/>
            <a:ln>
              <a:noFill/>
            </a:ln>
          </p:spPr>
          <p:txBody>
            <a:bodyPr anchorCtr="0" anchor="ctr" bIns="129525" lIns="129525" spcFirstLastPara="1" rIns="129525" wrap="square" tIns="129525">
              <a:noAutofit/>
            </a:bodyPr>
            <a:lstStyle/>
            <a:p>
              <a:pPr indent="0" lvl="0" marL="0" marR="0" rtl="0" algn="ctr">
                <a:lnSpc>
                  <a:spcPct val="90000"/>
                </a:lnSpc>
                <a:spcBef>
                  <a:spcPts val="0"/>
                </a:spcBef>
                <a:spcAft>
                  <a:spcPts val="0"/>
                </a:spcAft>
                <a:buClr>
                  <a:srgbClr val="757070"/>
                </a:buClr>
                <a:buSzPts val="3400"/>
                <a:buFont typeface="Calibri"/>
                <a:buNone/>
              </a:pPr>
              <a:r>
                <a:rPr lang="en-US" sz="3400">
                  <a:solidFill>
                    <a:srgbClr val="757070"/>
                  </a:solidFill>
                  <a:latin typeface="Calibri"/>
                  <a:ea typeface="Calibri"/>
                  <a:cs typeface="Calibri"/>
                  <a:sym typeface="Calibri"/>
                </a:rPr>
                <a:t>Infrastructural measures</a:t>
              </a:r>
              <a:endParaRPr/>
            </a:p>
          </p:txBody>
        </p:sp>
        <p:sp>
          <p:nvSpPr>
            <p:cNvPr id="281" name="Google Shape;281;p13"/>
            <p:cNvSpPr/>
            <p:nvPr/>
          </p:nvSpPr>
          <p:spPr>
            <a:xfrm>
              <a:off x="7229475" y="1080567"/>
              <a:ext cx="2957512" cy="1878020"/>
            </a:xfrm>
            <a:prstGeom prst="roundRect">
              <a:avLst>
                <a:gd fmla="val 10000"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13"/>
            <p:cNvSpPr/>
            <p:nvPr/>
          </p:nvSpPr>
          <p:spPr>
            <a:xfrm>
              <a:off x="7558087" y="1392749"/>
              <a:ext cx="2957512" cy="1878020"/>
            </a:xfrm>
            <a:prstGeom prst="roundRect">
              <a:avLst>
                <a:gd fmla="val 10000" name="adj"/>
              </a:avLst>
            </a:prstGeom>
            <a:solidFill>
              <a:schemeClr val="lt1">
                <a:alpha val="89803"/>
              </a:schemeClr>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3"/>
            <p:cNvSpPr txBox="1"/>
            <p:nvPr/>
          </p:nvSpPr>
          <p:spPr>
            <a:xfrm>
              <a:off x="7613092" y="1447754"/>
              <a:ext cx="2847502" cy="1768010"/>
            </a:xfrm>
            <a:prstGeom prst="rect">
              <a:avLst/>
            </a:prstGeom>
            <a:noFill/>
            <a:ln>
              <a:noFill/>
            </a:ln>
          </p:spPr>
          <p:txBody>
            <a:bodyPr anchorCtr="0" anchor="ctr" bIns="129525" lIns="129525" spcFirstLastPara="1" rIns="129525" wrap="square" tIns="129525">
              <a:noAutofit/>
            </a:bodyPr>
            <a:lstStyle/>
            <a:p>
              <a:pPr indent="0" lvl="0" marL="0" marR="0" rtl="0" algn="ctr">
                <a:lnSpc>
                  <a:spcPct val="90000"/>
                </a:lnSpc>
                <a:spcBef>
                  <a:spcPts val="0"/>
                </a:spcBef>
                <a:spcAft>
                  <a:spcPts val="0"/>
                </a:spcAft>
                <a:buClr>
                  <a:srgbClr val="3A3838"/>
                </a:buClr>
                <a:buSzPts val="3400"/>
                <a:buFont typeface="Calibri"/>
                <a:buNone/>
              </a:pPr>
              <a:r>
                <a:rPr lang="en-US" sz="3400">
                  <a:solidFill>
                    <a:srgbClr val="3A3838"/>
                  </a:solidFill>
                  <a:latin typeface="Calibri"/>
                  <a:ea typeface="Calibri"/>
                  <a:cs typeface="Calibri"/>
                  <a:sym typeface="Calibri"/>
                </a:rPr>
                <a:t>Organizational measures</a:t>
              </a:r>
              <a:endParaRPr/>
            </a:p>
          </p:txBody>
        </p:sp>
      </p:grpSp>
      <p:pic>
        <p:nvPicPr>
          <p:cNvPr descr="A group of people standing under a building&#10;&#10;Description automatically generated" id="284" name="Google Shape;284;p13"/>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descr="A close-up of a logo&#10;&#10;Description automatically generated" id="285" name="Google Shape;285;p13"/>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1"/>
              </a:buClr>
              <a:buSzPts val="4400"/>
              <a:buFont typeface="Calibri"/>
              <a:buNone/>
            </a:pPr>
            <a:r>
              <a:rPr b="0" i="1" lang="en-US" sz="4400">
                <a:solidFill>
                  <a:schemeClr val="accent1"/>
                </a:solidFill>
              </a:rPr>
              <a:t>References</a:t>
            </a:r>
            <a:br>
              <a:rPr lang="en-US" sz="4400"/>
            </a:br>
            <a:endParaRPr/>
          </a:p>
        </p:txBody>
      </p:sp>
      <p:sp>
        <p:nvSpPr>
          <p:cNvPr id="291" name="Google Shape;291;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1" lang="en-US"/>
              <a:t>Script Project Missile </a:t>
            </a:r>
            <a:r>
              <a:rPr lang="en-US"/>
              <a:t>- Technological Aspects of Information Security</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b="1" lang="en-US"/>
              <a:t>Youtube films:</a:t>
            </a:r>
            <a:endParaRPr/>
          </a:p>
          <a:p>
            <a:pPr indent="0" lvl="0" marL="0" rtl="0" algn="l">
              <a:lnSpc>
                <a:spcPct val="90000"/>
              </a:lnSpc>
              <a:spcBef>
                <a:spcPts val="1000"/>
              </a:spcBef>
              <a:spcAft>
                <a:spcPts val="0"/>
              </a:spcAft>
              <a:buClr>
                <a:schemeClr val="dk1"/>
              </a:buClr>
              <a:buSzPts val="2800"/>
              <a:buNone/>
            </a:pPr>
            <a:r>
              <a:rPr lang="en-US"/>
              <a:t>Cyber Security In 7 Minutes | What Is Cyber Security: How It Works? | Cyber Security | Simplilearn (youtube.com)</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8 Most Common Cybersecurity Threats | Types of Cyber Attacks | Cybersecurity for Beginners | Edureka (youtube.com)</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p:txBody>
      </p:sp>
      <p:pic>
        <p:nvPicPr>
          <p:cNvPr id="292" name="Google Shape;292;p14"/>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293" name="Google Shape;293;p14"/>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pic>
        <p:nvPicPr>
          <p:cNvPr id="298" name="Google Shape;298;p15"/>
          <p:cNvPicPr preferRelativeResize="0"/>
          <p:nvPr/>
        </p:nvPicPr>
        <p:blipFill rotWithShape="1">
          <a:blip r:embed="rId3">
            <a:alphaModFix/>
          </a:blip>
          <a:srcRect b="0" l="0" r="0" t="0"/>
          <a:stretch/>
        </p:blipFill>
        <p:spPr>
          <a:xfrm>
            <a:off x="9251027" y="6148955"/>
            <a:ext cx="2505895" cy="526238"/>
          </a:xfrm>
          <a:prstGeom prst="rect">
            <a:avLst/>
          </a:prstGeom>
          <a:noFill/>
          <a:ln>
            <a:noFill/>
          </a:ln>
        </p:spPr>
      </p:pic>
      <p:pic>
        <p:nvPicPr>
          <p:cNvPr id="299" name="Google Shape;299;p15"/>
          <p:cNvPicPr preferRelativeResize="0"/>
          <p:nvPr/>
        </p:nvPicPr>
        <p:blipFill rotWithShape="1">
          <a:blip r:embed="rId4">
            <a:alphaModFix/>
          </a:blip>
          <a:srcRect b="0" l="0" r="0" t="0"/>
          <a:stretch/>
        </p:blipFill>
        <p:spPr>
          <a:xfrm>
            <a:off x="547325" y="97715"/>
            <a:ext cx="2557807" cy="2557807"/>
          </a:xfrm>
          <a:prstGeom prst="rect">
            <a:avLst/>
          </a:prstGeom>
          <a:noFill/>
          <a:ln>
            <a:noFill/>
          </a:ln>
        </p:spPr>
      </p:pic>
      <p:sp>
        <p:nvSpPr>
          <p:cNvPr id="300" name="Google Shape;300;p15"/>
          <p:cNvSpPr/>
          <p:nvPr/>
        </p:nvSpPr>
        <p:spPr>
          <a:xfrm rot="5400000">
            <a:off x="-114994" y="3487047"/>
            <a:ext cx="3485945" cy="3255962"/>
          </a:xfrm>
          <a:prstGeom prst="triangle">
            <a:avLst>
              <a:gd fmla="val 50000" name="adj"/>
            </a:avLst>
          </a:prstGeom>
          <a:gradFill>
            <a:gsLst>
              <a:gs pos="0">
                <a:srgbClr val="50608A"/>
              </a:gs>
              <a:gs pos="50000">
                <a:srgbClr val="748BC8"/>
              </a:gs>
              <a:gs pos="100000">
                <a:srgbClr val="8BA7F0"/>
              </a:gs>
            </a:gsLst>
            <a:lin ang="135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1" name="Google Shape;301;p15"/>
          <p:cNvSpPr/>
          <p:nvPr/>
        </p:nvSpPr>
        <p:spPr>
          <a:xfrm rot="5400000">
            <a:off x="-114991" y="2091470"/>
            <a:ext cx="3485945" cy="3255962"/>
          </a:xfrm>
          <a:prstGeom prst="triangle">
            <a:avLst>
              <a:gd fmla="val 50000" name="adj"/>
            </a:avLst>
          </a:prstGeom>
          <a:gradFill>
            <a:gsLst>
              <a:gs pos="0">
                <a:srgbClr val="91735F"/>
              </a:gs>
              <a:gs pos="50000">
                <a:srgbClr val="D2A78A"/>
              </a:gs>
              <a:gs pos="100000">
                <a:srgbClr val="FCC8A6"/>
              </a:gs>
            </a:gsLst>
            <a:path path="circle">
              <a:fillToRect l="100%" t="100%"/>
            </a:path>
            <a:tileRect b="-100%" r="-10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2" name="Google Shape;302;p15"/>
          <p:cNvSpPr/>
          <p:nvPr/>
        </p:nvSpPr>
        <p:spPr>
          <a:xfrm>
            <a:off x="3832264" y="716530"/>
            <a:ext cx="7017988" cy="193899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lang="en-US" sz="4000" cap="none">
                <a:solidFill>
                  <a:schemeClr val="accent1"/>
                </a:solidFill>
                <a:latin typeface="Calibri"/>
                <a:ea typeface="Calibri"/>
                <a:cs typeface="Calibri"/>
                <a:sym typeface="Calibri"/>
              </a:rPr>
              <a:t>Promoting Inclusive Employment in the GLAM Sector through Open Innovation</a:t>
            </a:r>
            <a:endParaRPr b="0" sz="4000" cap="none">
              <a:solidFill>
                <a:schemeClr val="accent1"/>
              </a:solidFill>
              <a:latin typeface="Calibri"/>
              <a:ea typeface="Calibri"/>
              <a:cs typeface="Calibri"/>
              <a:sym typeface="Calibri"/>
            </a:endParaRPr>
          </a:p>
        </p:txBody>
      </p:sp>
      <p:pic>
        <p:nvPicPr>
          <p:cNvPr id="303" name="Google Shape;303;p15"/>
          <p:cNvPicPr preferRelativeResize="0"/>
          <p:nvPr/>
        </p:nvPicPr>
        <p:blipFill rotWithShape="1">
          <a:blip r:embed="rId5">
            <a:alphaModFix/>
          </a:blip>
          <a:srcRect b="0" l="0" r="0" t="0"/>
          <a:stretch/>
        </p:blipFill>
        <p:spPr>
          <a:xfrm>
            <a:off x="9554893" y="3103160"/>
            <a:ext cx="1524273" cy="979627"/>
          </a:xfrm>
          <a:prstGeom prst="rect">
            <a:avLst/>
          </a:prstGeom>
          <a:noFill/>
          <a:ln>
            <a:noFill/>
          </a:ln>
        </p:spPr>
      </p:pic>
      <p:pic>
        <p:nvPicPr>
          <p:cNvPr id="304" name="Google Shape;304;p15"/>
          <p:cNvPicPr preferRelativeResize="0"/>
          <p:nvPr/>
        </p:nvPicPr>
        <p:blipFill rotWithShape="1">
          <a:blip r:embed="rId6">
            <a:alphaModFix/>
          </a:blip>
          <a:srcRect b="0" l="0" r="0" t="0"/>
          <a:stretch/>
        </p:blipFill>
        <p:spPr>
          <a:xfrm>
            <a:off x="3880074" y="4675114"/>
            <a:ext cx="2129231" cy="1086684"/>
          </a:xfrm>
          <a:prstGeom prst="rect">
            <a:avLst/>
          </a:prstGeom>
          <a:noFill/>
          <a:ln>
            <a:noFill/>
          </a:ln>
        </p:spPr>
      </p:pic>
      <p:pic>
        <p:nvPicPr>
          <p:cNvPr id="305" name="Google Shape;305;p15"/>
          <p:cNvPicPr preferRelativeResize="0"/>
          <p:nvPr/>
        </p:nvPicPr>
        <p:blipFill rotWithShape="1">
          <a:blip r:embed="rId7">
            <a:alphaModFix/>
          </a:blip>
          <a:srcRect b="0" l="0" r="0" t="0"/>
          <a:stretch/>
        </p:blipFill>
        <p:spPr>
          <a:xfrm>
            <a:off x="6381827" y="4739380"/>
            <a:ext cx="2869200" cy="723043"/>
          </a:xfrm>
          <a:prstGeom prst="rect">
            <a:avLst/>
          </a:prstGeom>
          <a:noFill/>
          <a:ln>
            <a:noFill/>
          </a:ln>
        </p:spPr>
      </p:pic>
      <p:pic>
        <p:nvPicPr>
          <p:cNvPr id="306" name="Google Shape;306;p15"/>
          <p:cNvPicPr preferRelativeResize="0"/>
          <p:nvPr/>
        </p:nvPicPr>
        <p:blipFill rotWithShape="1">
          <a:blip r:embed="rId8">
            <a:alphaModFix/>
          </a:blip>
          <a:srcRect b="0" l="0" r="0" t="0"/>
          <a:stretch/>
        </p:blipFill>
        <p:spPr>
          <a:xfrm>
            <a:off x="6363214" y="3160856"/>
            <a:ext cx="2418309" cy="864236"/>
          </a:xfrm>
          <a:prstGeom prst="rect">
            <a:avLst/>
          </a:prstGeom>
          <a:noFill/>
          <a:ln>
            <a:noFill/>
          </a:ln>
        </p:spPr>
      </p:pic>
      <p:pic>
        <p:nvPicPr>
          <p:cNvPr id="307" name="Google Shape;307;p15"/>
          <p:cNvPicPr preferRelativeResize="0"/>
          <p:nvPr/>
        </p:nvPicPr>
        <p:blipFill rotWithShape="1">
          <a:blip r:embed="rId9">
            <a:alphaModFix/>
          </a:blip>
          <a:srcRect b="0" l="0" r="0" t="0"/>
          <a:stretch/>
        </p:blipFill>
        <p:spPr>
          <a:xfrm>
            <a:off x="9847014" y="4638603"/>
            <a:ext cx="1003238" cy="823820"/>
          </a:xfrm>
          <a:prstGeom prst="rect">
            <a:avLst/>
          </a:prstGeom>
          <a:noFill/>
          <a:ln>
            <a:noFill/>
          </a:ln>
        </p:spPr>
      </p:pic>
      <p:pic>
        <p:nvPicPr>
          <p:cNvPr id="308" name="Google Shape;308;p15"/>
          <p:cNvPicPr preferRelativeResize="0"/>
          <p:nvPr/>
        </p:nvPicPr>
        <p:blipFill rotWithShape="1">
          <a:blip r:embed="rId10">
            <a:alphaModFix/>
          </a:blip>
          <a:srcRect b="0" l="0" r="0" t="0"/>
          <a:stretch/>
        </p:blipFill>
        <p:spPr>
          <a:xfrm>
            <a:off x="4055240" y="2759937"/>
            <a:ext cx="1773548" cy="1773548"/>
          </a:xfrm>
          <a:prstGeom prst="rect">
            <a:avLst/>
          </a:prstGeom>
          <a:noFill/>
          <a:ln>
            <a:noFill/>
          </a:ln>
        </p:spPr>
      </p:pic>
      <p:sp>
        <p:nvSpPr>
          <p:cNvPr id="309" name="Google Shape;309;p15"/>
          <p:cNvSpPr txBox="1"/>
          <p:nvPr/>
        </p:nvSpPr>
        <p:spPr>
          <a:xfrm>
            <a:off x="2396766" y="6305861"/>
            <a:ext cx="609442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Project No: 2022-1-AT01-KA220-ADU-00008513</a:t>
            </a: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
          <p:cNvSpPr txBox="1"/>
          <p:nvPr>
            <p:ph idx="1" type="body"/>
          </p:nvPr>
        </p:nvSpPr>
        <p:spPr>
          <a:xfrm>
            <a:off x="839787" y="668337"/>
            <a:ext cx="5157787" cy="585428"/>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accent1"/>
              </a:buClr>
              <a:buSzPts val="2800"/>
              <a:buNone/>
            </a:pPr>
            <a:r>
              <a:rPr b="0" lang="en-US" sz="2800">
                <a:solidFill>
                  <a:schemeClr val="accent1"/>
                </a:solidFill>
              </a:rPr>
              <a:t>Scopo della sessione:</a:t>
            </a:r>
            <a:endParaRPr sz="2800"/>
          </a:p>
        </p:txBody>
      </p:sp>
      <p:sp>
        <p:nvSpPr>
          <p:cNvPr id="103" name="Google Shape;103;p2"/>
          <p:cNvSpPr txBox="1"/>
          <p:nvPr>
            <p:ph idx="2" type="body"/>
          </p:nvPr>
        </p:nvSpPr>
        <p:spPr>
          <a:xfrm>
            <a:off x="839788" y="1338606"/>
            <a:ext cx="5157787" cy="4851057"/>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L'obiettivo di questa sessione è quello di fornire consapevolezza sul tema della sicurezza informatica.</a:t>
            </a:r>
            <a:endParaRPr/>
          </a:p>
        </p:txBody>
      </p:sp>
      <p:sp>
        <p:nvSpPr>
          <p:cNvPr id="104" name="Google Shape;104;p2"/>
          <p:cNvSpPr txBox="1"/>
          <p:nvPr>
            <p:ph idx="4" type="body"/>
          </p:nvPr>
        </p:nvSpPr>
        <p:spPr>
          <a:xfrm>
            <a:off x="6172200" y="1338606"/>
            <a:ext cx="5183188" cy="4851057"/>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Comprendere il tema della sicurezza informatica</a:t>
            </a:r>
            <a:endParaRPr/>
          </a:p>
          <a:p>
            <a:pPr indent="-228600" lvl="0" marL="228600" rtl="0" algn="l">
              <a:lnSpc>
                <a:spcPct val="90000"/>
              </a:lnSpc>
              <a:spcBef>
                <a:spcPts val="1000"/>
              </a:spcBef>
              <a:spcAft>
                <a:spcPts val="0"/>
              </a:spcAft>
              <a:buClr>
                <a:schemeClr val="dk1"/>
              </a:buClr>
              <a:buSzPts val="2800"/>
              <a:buChar char="•"/>
            </a:pPr>
            <a:r>
              <a:rPr lang="en-US"/>
              <a:t>Ottenere una panoramica sulle minacce alla sicurezza informatica</a:t>
            </a:r>
            <a:endParaRPr/>
          </a:p>
        </p:txBody>
      </p:sp>
      <p:pic>
        <p:nvPicPr>
          <p:cNvPr id="105" name="Google Shape;105;p2"/>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06" name="Google Shape;106;p2"/>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
        <p:nvSpPr>
          <p:cNvPr id="107" name="Google Shape;107;p2"/>
          <p:cNvSpPr txBox="1"/>
          <p:nvPr/>
        </p:nvSpPr>
        <p:spPr>
          <a:xfrm>
            <a:off x="6172200" y="668337"/>
            <a:ext cx="5157787" cy="585428"/>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accent1"/>
              </a:buClr>
              <a:buSzPts val="2800"/>
              <a:buFont typeface="Arial"/>
              <a:buNone/>
            </a:pPr>
            <a:r>
              <a:rPr b="0" lang="en-US" sz="2800">
                <a:solidFill>
                  <a:schemeClr val="accent1"/>
                </a:solidFill>
                <a:latin typeface="Calibri"/>
                <a:ea typeface="Calibri"/>
                <a:cs typeface="Calibri"/>
                <a:sym typeface="Calibri"/>
              </a:rPr>
              <a:t>Obiettivi formativi:</a:t>
            </a:r>
            <a:endParaRPr b="1" sz="2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Perchè cybersecurity?</a:t>
            </a:r>
            <a:endParaRPr>
              <a:solidFill>
                <a:schemeClr val="accent1"/>
              </a:solidFill>
            </a:endParaRPr>
          </a:p>
        </p:txBody>
      </p:sp>
      <p:pic>
        <p:nvPicPr>
          <p:cNvPr id="114" name="Google Shape;114;p3"/>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15" name="Google Shape;115;p3"/>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
        <p:nvSpPr>
          <p:cNvPr id="116" name="Google Shape;116;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GUARDA:</a:t>
            </a:r>
            <a:endParaRPr/>
          </a:p>
          <a:p>
            <a:pPr indent="0" lvl="0" marL="0" rtl="0" algn="l">
              <a:lnSpc>
                <a:spcPct val="90000"/>
              </a:lnSpc>
              <a:spcBef>
                <a:spcPts val="1000"/>
              </a:spcBef>
              <a:spcAft>
                <a:spcPts val="0"/>
              </a:spcAft>
              <a:buClr>
                <a:schemeClr val="dk1"/>
              </a:buClr>
              <a:buSzPts val="2800"/>
              <a:buNone/>
            </a:pPr>
            <a:r>
              <a:rPr lang="en-US" u="sng">
                <a:solidFill>
                  <a:schemeClr val="hlink"/>
                </a:solidFill>
                <a:hlinkClick r:id="rId5"/>
              </a:rPr>
              <a:t>Cyber Security In 7 Minutes | What Is Cyber Security: How It Works? | Cyber Security | Simplilearn (youtube.com)</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Danni causati dai cyber attacchi</a:t>
            </a:r>
            <a:endParaRPr>
              <a:solidFill>
                <a:schemeClr val="accent1"/>
              </a:solidFill>
            </a:endParaRPr>
          </a:p>
        </p:txBody>
      </p:sp>
      <p:pic>
        <p:nvPicPr>
          <p:cNvPr id="123" name="Google Shape;123;p4"/>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24" name="Google Shape;124;p4"/>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
        <p:nvSpPr>
          <p:cNvPr id="125" name="Google Shape;125;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Cercate su Internet le cifre relative ai danni causati dagli attacchi informatici.</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Ad esempio, l'economia globale causata dagli attacchi informatici è di circa 400 miliardi di dollari (Fischer Citation2016; Kirat, Jang, and Stoecklin Citation2018).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Qual è la situazione nel vostro Paese?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A cosa serve la sicurezza informatica?</a:t>
            </a:r>
            <a:endParaRPr>
              <a:solidFill>
                <a:schemeClr val="accent1"/>
              </a:solidFill>
            </a:endParaRPr>
          </a:p>
        </p:txBody>
      </p:sp>
      <p:grpSp>
        <p:nvGrpSpPr>
          <p:cNvPr id="132" name="Google Shape;132;p5"/>
          <p:cNvGrpSpPr/>
          <p:nvPr/>
        </p:nvGrpSpPr>
        <p:grpSpPr>
          <a:xfrm>
            <a:off x="3920331" y="1825625"/>
            <a:ext cx="4351338" cy="4351338"/>
            <a:chOff x="3082131" y="0"/>
            <a:chExt cx="4351338" cy="4351338"/>
          </a:xfrm>
        </p:grpSpPr>
        <p:sp>
          <p:nvSpPr>
            <p:cNvPr id="133" name="Google Shape;133;p5"/>
            <p:cNvSpPr/>
            <p:nvPr/>
          </p:nvSpPr>
          <p:spPr>
            <a:xfrm>
              <a:off x="3082131" y="0"/>
              <a:ext cx="4351338" cy="4351338"/>
            </a:xfrm>
            <a:prstGeom prst="diamond">
              <a:avLst/>
            </a:prstGeom>
            <a:solidFill>
              <a:srgbClr val="CCD3E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5"/>
            <p:cNvSpPr/>
            <p:nvPr/>
          </p:nvSpPr>
          <p:spPr>
            <a:xfrm>
              <a:off x="3495508" y="413377"/>
              <a:ext cx="1697021" cy="1697021"/>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5"/>
            <p:cNvSpPr txBox="1"/>
            <p:nvPr/>
          </p:nvSpPr>
          <p:spPr>
            <a:xfrm>
              <a:off x="3578350" y="496219"/>
              <a:ext cx="1531337" cy="1531337"/>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Clr>
                  <a:schemeClr val="lt1"/>
                </a:buClr>
                <a:buSzPts val="2100"/>
                <a:buFont typeface="Calibri"/>
                <a:buNone/>
              </a:pPr>
              <a:r>
                <a:rPr lang="en-US" sz="2100">
                  <a:solidFill>
                    <a:schemeClr val="lt1"/>
                  </a:solidFill>
                  <a:latin typeface="Calibri"/>
                  <a:ea typeface="Calibri"/>
                  <a:cs typeface="Calibri"/>
                  <a:sym typeface="Calibri"/>
                </a:rPr>
                <a:t>a cosa serve la sicurezza informatica?</a:t>
              </a:r>
              <a:endParaRPr/>
            </a:p>
          </p:txBody>
        </p:sp>
        <p:sp>
          <p:nvSpPr>
            <p:cNvPr id="136" name="Google Shape;136;p5"/>
            <p:cNvSpPr/>
            <p:nvPr/>
          </p:nvSpPr>
          <p:spPr>
            <a:xfrm>
              <a:off x="5323070" y="413377"/>
              <a:ext cx="1697021" cy="1697021"/>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5"/>
            <p:cNvSpPr txBox="1"/>
            <p:nvPr/>
          </p:nvSpPr>
          <p:spPr>
            <a:xfrm>
              <a:off x="5405912" y="496219"/>
              <a:ext cx="1531337" cy="1531337"/>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Clr>
                  <a:schemeClr val="lt1"/>
                </a:buClr>
                <a:buSzPts val="2100"/>
                <a:buFont typeface="Calibri"/>
                <a:buNone/>
              </a:pPr>
              <a:r>
                <a:rPr lang="en-US" sz="2100">
                  <a:solidFill>
                    <a:schemeClr val="lt1"/>
                  </a:solidFill>
                  <a:latin typeface="Calibri"/>
                  <a:ea typeface="Calibri"/>
                  <a:cs typeface="Calibri"/>
                  <a:sym typeface="Calibri"/>
                </a:rPr>
                <a:t>cosa deve essere protetto?</a:t>
              </a:r>
              <a:endParaRPr/>
            </a:p>
          </p:txBody>
        </p:sp>
        <p:sp>
          <p:nvSpPr>
            <p:cNvPr id="138" name="Google Shape;138;p5"/>
            <p:cNvSpPr/>
            <p:nvPr/>
          </p:nvSpPr>
          <p:spPr>
            <a:xfrm>
              <a:off x="3495508" y="2240939"/>
              <a:ext cx="1697021" cy="1697021"/>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5"/>
            <p:cNvSpPr txBox="1"/>
            <p:nvPr/>
          </p:nvSpPr>
          <p:spPr>
            <a:xfrm>
              <a:off x="3578350" y="2323781"/>
              <a:ext cx="1531337" cy="1531337"/>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Clr>
                  <a:schemeClr val="lt1"/>
                </a:buClr>
                <a:buSzPts val="2100"/>
                <a:buFont typeface="Calibri"/>
                <a:buNone/>
              </a:pPr>
              <a:r>
                <a:rPr lang="en-US" sz="2100">
                  <a:solidFill>
                    <a:schemeClr val="lt1"/>
                  </a:solidFill>
                  <a:latin typeface="Calibri"/>
                  <a:ea typeface="Calibri"/>
                  <a:cs typeface="Calibri"/>
                  <a:sym typeface="Calibri"/>
                </a:rPr>
                <a:t>quali sono le possibili minacce?</a:t>
              </a:r>
              <a:endParaRPr/>
            </a:p>
          </p:txBody>
        </p:sp>
        <p:sp>
          <p:nvSpPr>
            <p:cNvPr id="140" name="Google Shape;140;p5"/>
            <p:cNvSpPr/>
            <p:nvPr/>
          </p:nvSpPr>
          <p:spPr>
            <a:xfrm>
              <a:off x="5323070" y="2240939"/>
              <a:ext cx="1697021" cy="1697021"/>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5"/>
            <p:cNvSpPr txBox="1"/>
            <p:nvPr/>
          </p:nvSpPr>
          <p:spPr>
            <a:xfrm>
              <a:off x="5405912" y="2323781"/>
              <a:ext cx="1531337" cy="1531337"/>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Clr>
                  <a:schemeClr val="lt1"/>
                </a:buClr>
                <a:buSzPts val="2100"/>
                <a:buFont typeface="Calibri"/>
                <a:buNone/>
              </a:pPr>
              <a:r>
                <a:rPr lang="en-US" sz="2100">
                  <a:solidFill>
                    <a:schemeClr val="lt1"/>
                  </a:solidFill>
                  <a:latin typeface="Calibri"/>
                  <a:ea typeface="Calibri"/>
                  <a:cs typeface="Calibri"/>
                  <a:sym typeface="Calibri"/>
                </a:rPr>
                <a:t>come sono disegnate le misure di sicurezza?</a:t>
              </a:r>
              <a:endParaRPr/>
            </a:p>
          </p:txBody>
        </p:sp>
      </p:grpSp>
      <p:pic>
        <p:nvPicPr>
          <p:cNvPr id="142" name="Google Shape;142;p5"/>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43" name="Google Shape;143;p5"/>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1. What is IT security for?</a:t>
            </a:r>
            <a:endParaRPr/>
          </a:p>
        </p:txBody>
      </p:sp>
      <p:grpSp>
        <p:nvGrpSpPr>
          <p:cNvPr id="150" name="Google Shape;150;p6"/>
          <p:cNvGrpSpPr/>
          <p:nvPr/>
        </p:nvGrpSpPr>
        <p:grpSpPr>
          <a:xfrm>
            <a:off x="4064111" y="1606608"/>
            <a:ext cx="4609709" cy="4871142"/>
            <a:chOff x="3225911" y="-192695"/>
            <a:chExt cx="4609709" cy="4871142"/>
          </a:xfrm>
        </p:grpSpPr>
        <p:sp>
          <p:nvSpPr>
            <p:cNvPr id="151" name="Google Shape;151;p6"/>
            <p:cNvSpPr/>
            <p:nvPr/>
          </p:nvSpPr>
          <p:spPr>
            <a:xfrm>
              <a:off x="4732782" y="1784869"/>
              <a:ext cx="2815891" cy="2760057"/>
            </a:xfrm>
            <a:custGeom>
              <a:rect b="b" l="l" r="r" t="t"/>
              <a:pathLst>
                <a:path extrusionOk="0" h="120000" w="120000">
                  <a:moveTo>
                    <a:pt x="85301" y="19133"/>
                  </a:moveTo>
                  <a:lnTo>
                    <a:pt x="94355" y="11186"/>
                  </a:lnTo>
                  <a:lnTo>
                    <a:pt x="101897" y="17483"/>
                  </a:lnTo>
                  <a:lnTo>
                    <a:pt x="96052" y="28109"/>
                  </a:lnTo>
                  <a:lnTo>
                    <a:pt x="96052" y="28109"/>
                  </a:lnTo>
                  <a:cubicBezTo>
                    <a:pt x="100406" y="32983"/>
                    <a:pt x="103717" y="38688"/>
                    <a:pt x="105781" y="44877"/>
                  </a:cubicBezTo>
                  <a:lnTo>
                    <a:pt x="117725" y="44824"/>
                  </a:lnTo>
                  <a:lnTo>
                    <a:pt x="119424" y="54414"/>
                  </a:lnTo>
                  <a:lnTo>
                    <a:pt x="108218" y="58630"/>
                  </a:lnTo>
                  <a:cubicBezTo>
                    <a:pt x="108405" y="65148"/>
                    <a:pt x="107256" y="71636"/>
                    <a:pt x="104840" y="77697"/>
                  </a:cubicBezTo>
                  <a:lnTo>
                    <a:pt x="113905" y="85631"/>
                  </a:lnTo>
                  <a:lnTo>
                    <a:pt x="109000" y="94084"/>
                  </a:lnTo>
                  <a:lnTo>
                    <a:pt x="97822" y="89792"/>
                  </a:lnTo>
                  <a:cubicBezTo>
                    <a:pt x="93755" y="94905"/>
                    <a:pt x="88683" y="99139"/>
                    <a:pt x="82917" y="102237"/>
                  </a:cubicBezTo>
                  <a:lnTo>
                    <a:pt x="84898" y="114254"/>
                  </a:lnTo>
                  <a:lnTo>
                    <a:pt x="75618" y="117614"/>
                  </a:lnTo>
                  <a:lnTo>
                    <a:pt x="69729" y="107014"/>
                  </a:lnTo>
                  <a:lnTo>
                    <a:pt x="69729" y="107014"/>
                  </a:lnTo>
                  <a:cubicBezTo>
                    <a:pt x="63310" y="108329"/>
                    <a:pt x="56690" y="108329"/>
                    <a:pt x="50271" y="107014"/>
                  </a:cubicBezTo>
                  <a:lnTo>
                    <a:pt x="44382" y="117614"/>
                  </a:lnTo>
                  <a:lnTo>
                    <a:pt x="35102" y="114254"/>
                  </a:lnTo>
                  <a:lnTo>
                    <a:pt x="37083" y="102237"/>
                  </a:lnTo>
                  <a:cubicBezTo>
                    <a:pt x="31317" y="99139"/>
                    <a:pt x="26245" y="94905"/>
                    <a:pt x="22178" y="89792"/>
                  </a:cubicBezTo>
                  <a:lnTo>
                    <a:pt x="11000" y="94084"/>
                  </a:lnTo>
                  <a:lnTo>
                    <a:pt x="6095" y="85631"/>
                  </a:lnTo>
                  <a:lnTo>
                    <a:pt x="15160" y="77697"/>
                  </a:lnTo>
                  <a:cubicBezTo>
                    <a:pt x="12744" y="71636"/>
                    <a:pt x="11595" y="65148"/>
                    <a:pt x="11782" y="58630"/>
                  </a:cubicBezTo>
                  <a:lnTo>
                    <a:pt x="576" y="54414"/>
                  </a:lnTo>
                  <a:lnTo>
                    <a:pt x="2275" y="44824"/>
                  </a:lnTo>
                  <a:lnTo>
                    <a:pt x="14219" y="44877"/>
                  </a:lnTo>
                  <a:lnTo>
                    <a:pt x="14219" y="44877"/>
                  </a:lnTo>
                  <a:cubicBezTo>
                    <a:pt x="16283" y="38688"/>
                    <a:pt x="19594" y="32983"/>
                    <a:pt x="23948" y="28109"/>
                  </a:cubicBezTo>
                  <a:lnTo>
                    <a:pt x="18103" y="17483"/>
                  </a:lnTo>
                  <a:lnTo>
                    <a:pt x="25645" y="11186"/>
                  </a:lnTo>
                  <a:lnTo>
                    <a:pt x="34699" y="19133"/>
                  </a:lnTo>
                  <a:lnTo>
                    <a:pt x="34699" y="19133"/>
                  </a:lnTo>
                  <a:cubicBezTo>
                    <a:pt x="40278" y="15712"/>
                    <a:pt x="46499" y="13459"/>
                    <a:pt x="52983" y="12511"/>
                  </a:cubicBezTo>
                  <a:lnTo>
                    <a:pt x="55056" y="511"/>
                  </a:lnTo>
                  <a:lnTo>
                    <a:pt x="64944" y="511"/>
                  </a:lnTo>
                  <a:lnTo>
                    <a:pt x="67017" y="12511"/>
                  </a:lnTo>
                  <a:cubicBezTo>
                    <a:pt x="73501" y="13459"/>
                    <a:pt x="79722" y="15712"/>
                    <a:pt x="85301" y="19133"/>
                  </a:cubicBez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6"/>
            <p:cNvSpPr txBox="1"/>
            <p:nvPr/>
          </p:nvSpPr>
          <p:spPr>
            <a:xfrm>
              <a:off x="5294728" y="2431399"/>
              <a:ext cx="1691999" cy="1418726"/>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chemeClr val="lt1"/>
                </a:buClr>
                <a:buSzPts val="1600"/>
                <a:buFont typeface="Calibri"/>
                <a:buNone/>
              </a:pPr>
              <a:r>
                <a:rPr lang="en-US" sz="1600">
                  <a:solidFill>
                    <a:schemeClr val="lt1"/>
                  </a:solidFill>
                  <a:latin typeface="Calibri"/>
                  <a:ea typeface="Calibri"/>
                  <a:cs typeface="Calibri"/>
                  <a:sym typeface="Calibri"/>
                </a:rPr>
                <a:t>Robust and up-to-date information security _ software, hardware and knowledge</a:t>
              </a:r>
              <a:br>
                <a:rPr lang="en-US" sz="1600">
                  <a:solidFill>
                    <a:schemeClr val="lt1"/>
                  </a:solidFill>
                  <a:latin typeface="Calibri"/>
                  <a:ea typeface="Calibri"/>
                  <a:cs typeface="Calibri"/>
                  <a:sym typeface="Calibri"/>
                </a:rPr>
              </a:br>
              <a:endParaRPr sz="1600">
                <a:solidFill>
                  <a:schemeClr val="lt1"/>
                </a:solidFill>
                <a:latin typeface="Calibri"/>
                <a:ea typeface="Calibri"/>
                <a:cs typeface="Calibri"/>
                <a:sym typeface="Calibri"/>
              </a:endParaRPr>
            </a:p>
          </p:txBody>
        </p:sp>
        <p:sp>
          <p:nvSpPr>
            <p:cNvPr id="153" name="Google Shape;153;p6"/>
            <p:cNvSpPr/>
            <p:nvPr/>
          </p:nvSpPr>
          <p:spPr>
            <a:xfrm rot="-408734">
              <a:off x="3445316" y="1295576"/>
              <a:ext cx="1932473" cy="1943803"/>
            </a:xfrm>
            <a:custGeom>
              <a:rect b="b" l="l" r="r" t="t"/>
              <a:pathLst>
                <a:path extrusionOk="0" h="120000" w="120000">
                  <a:moveTo>
                    <a:pt x="89790" y="30319"/>
                  </a:moveTo>
                  <a:lnTo>
                    <a:pt x="107513" y="25078"/>
                  </a:lnTo>
                  <a:lnTo>
                    <a:pt x="114054" y="36435"/>
                  </a:lnTo>
                  <a:lnTo>
                    <a:pt x="100535" y="48977"/>
                  </a:lnTo>
                  <a:cubicBezTo>
                    <a:pt x="102488" y="56195"/>
                    <a:pt x="102488" y="63805"/>
                    <a:pt x="100535" y="71023"/>
                  </a:cubicBezTo>
                  <a:lnTo>
                    <a:pt x="114054" y="83565"/>
                  </a:lnTo>
                  <a:lnTo>
                    <a:pt x="107513" y="94922"/>
                  </a:lnTo>
                  <a:lnTo>
                    <a:pt x="89790" y="89681"/>
                  </a:lnTo>
                  <a:cubicBezTo>
                    <a:pt x="84531" y="94986"/>
                    <a:pt x="77957" y="98790"/>
                    <a:pt x="70746" y="100704"/>
                  </a:cubicBezTo>
                  <a:lnTo>
                    <a:pt x="66514" y="118599"/>
                  </a:lnTo>
                  <a:lnTo>
                    <a:pt x="53486" y="118599"/>
                  </a:lnTo>
                  <a:lnTo>
                    <a:pt x="49254" y="100704"/>
                  </a:lnTo>
                  <a:lnTo>
                    <a:pt x="49254" y="100704"/>
                  </a:lnTo>
                  <a:cubicBezTo>
                    <a:pt x="42043" y="98790"/>
                    <a:pt x="35469" y="94986"/>
                    <a:pt x="30210" y="89681"/>
                  </a:cubicBezTo>
                  <a:lnTo>
                    <a:pt x="12487" y="94922"/>
                  </a:lnTo>
                  <a:lnTo>
                    <a:pt x="5946" y="83565"/>
                  </a:lnTo>
                  <a:lnTo>
                    <a:pt x="19465" y="71023"/>
                  </a:lnTo>
                  <a:cubicBezTo>
                    <a:pt x="17512" y="63805"/>
                    <a:pt x="17512" y="56195"/>
                    <a:pt x="19465" y="48977"/>
                  </a:cubicBezTo>
                  <a:lnTo>
                    <a:pt x="5946" y="36435"/>
                  </a:lnTo>
                  <a:lnTo>
                    <a:pt x="12487" y="25078"/>
                  </a:lnTo>
                  <a:lnTo>
                    <a:pt x="30210" y="30319"/>
                  </a:lnTo>
                  <a:lnTo>
                    <a:pt x="30210" y="30319"/>
                  </a:lnTo>
                  <a:cubicBezTo>
                    <a:pt x="35469" y="25014"/>
                    <a:pt x="42043" y="21210"/>
                    <a:pt x="49254" y="19296"/>
                  </a:cubicBezTo>
                  <a:lnTo>
                    <a:pt x="53486" y="1401"/>
                  </a:lnTo>
                  <a:lnTo>
                    <a:pt x="66514" y="1401"/>
                  </a:lnTo>
                  <a:lnTo>
                    <a:pt x="70746" y="19296"/>
                  </a:lnTo>
                  <a:lnTo>
                    <a:pt x="70746" y="19296"/>
                  </a:lnTo>
                  <a:cubicBezTo>
                    <a:pt x="77957" y="21210"/>
                    <a:pt x="84531" y="25014"/>
                    <a:pt x="89790" y="30319"/>
                  </a:cubicBez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6"/>
            <p:cNvSpPr txBox="1"/>
            <p:nvPr/>
          </p:nvSpPr>
          <p:spPr>
            <a:xfrm rot="-408734">
              <a:off x="3931822" y="1786694"/>
              <a:ext cx="959461" cy="961567"/>
            </a:xfrm>
            <a:prstGeom prst="rect">
              <a:avLst/>
            </a:prstGeom>
            <a:noFill/>
            <a:ln>
              <a:noFill/>
            </a:ln>
          </p:spPr>
          <p:txBody>
            <a:bodyPr anchorCtr="0" anchor="ctr" bIns="17775" lIns="17775" spcFirstLastPara="1" rIns="17775" wrap="square" tIns="17775">
              <a:noAutofit/>
            </a:bodyPr>
            <a:lstStyle/>
            <a:p>
              <a:pPr indent="0" lvl="0" marL="0" marR="0" rtl="0" algn="ctr">
                <a:lnSpc>
                  <a:spcPct val="90000"/>
                </a:lnSpc>
                <a:spcBef>
                  <a:spcPts val="0"/>
                </a:spcBef>
                <a:spcAft>
                  <a:spcPts val="0"/>
                </a:spcAft>
                <a:buClr>
                  <a:schemeClr val="lt1"/>
                </a:buClr>
                <a:buSzPts val="1400"/>
                <a:buFont typeface="Calibri"/>
                <a:buNone/>
              </a:pPr>
              <a:r>
                <a:rPr lang="en-US" sz="1400">
                  <a:solidFill>
                    <a:schemeClr val="lt1"/>
                  </a:solidFill>
                  <a:latin typeface="Calibri"/>
                  <a:ea typeface="Calibri"/>
                  <a:cs typeface="Calibri"/>
                  <a:sym typeface="Calibri"/>
                </a:rPr>
                <a:t>Flussi multipli di elaborazione delle informazioni</a:t>
              </a:r>
              <a:endParaRPr sz="1400">
                <a:solidFill>
                  <a:schemeClr val="lt1"/>
                </a:solidFill>
                <a:latin typeface="Calibri"/>
                <a:ea typeface="Calibri"/>
                <a:cs typeface="Calibri"/>
                <a:sym typeface="Calibri"/>
              </a:endParaRPr>
            </a:p>
          </p:txBody>
        </p:sp>
        <p:sp>
          <p:nvSpPr>
            <p:cNvPr id="155" name="Google Shape;155;p6"/>
            <p:cNvSpPr/>
            <p:nvPr/>
          </p:nvSpPr>
          <p:spPr>
            <a:xfrm rot="-756356">
              <a:off x="4400711" y="51046"/>
              <a:ext cx="1947853" cy="1981373"/>
            </a:xfrm>
            <a:custGeom>
              <a:rect b="b" l="l" r="r" t="t"/>
              <a:pathLst>
                <a:path extrusionOk="0" h="120000" w="120000">
                  <a:moveTo>
                    <a:pt x="89790" y="30178"/>
                  </a:moveTo>
                  <a:lnTo>
                    <a:pt x="107548" y="25115"/>
                  </a:lnTo>
                  <a:lnTo>
                    <a:pt x="114140" y="36614"/>
                  </a:lnTo>
                  <a:lnTo>
                    <a:pt x="100535" y="48925"/>
                  </a:lnTo>
                  <a:lnTo>
                    <a:pt x="100535" y="48925"/>
                  </a:lnTo>
                  <a:cubicBezTo>
                    <a:pt x="102488" y="56177"/>
                    <a:pt x="102488" y="63823"/>
                    <a:pt x="100535" y="71075"/>
                  </a:cubicBezTo>
                  <a:lnTo>
                    <a:pt x="114140" y="83386"/>
                  </a:lnTo>
                  <a:lnTo>
                    <a:pt x="107548" y="94885"/>
                  </a:lnTo>
                  <a:lnTo>
                    <a:pt x="89790" y="89822"/>
                  </a:lnTo>
                  <a:cubicBezTo>
                    <a:pt x="84531" y="95151"/>
                    <a:pt x="77957" y="98974"/>
                    <a:pt x="70746" y="100896"/>
                  </a:cubicBezTo>
                  <a:lnTo>
                    <a:pt x="66514" y="118592"/>
                  </a:lnTo>
                  <a:lnTo>
                    <a:pt x="53486" y="118592"/>
                  </a:lnTo>
                  <a:lnTo>
                    <a:pt x="49254" y="100896"/>
                  </a:lnTo>
                  <a:lnTo>
                    <a:pt x="49254" y="100896"/>
                  </a:lnTo>
                  <a:cubicBezTo>
                    <a:pt x="42043" y="98974"/>
                    <a:pt x="35469" y="95151"/>
                    <a:pt x="30210" y="89822"/>
                  </a:cubicBezTo>
                  <a:lnTo>
                    <a:pt x="12452" y="94885"/>
                  </a:lnTo>
                  <a:lnTo>
                    <a:pt x="5860" y="83386"/>
                  </a:lnTo>
                  <a:lnTo>
                    <a:pt x="19465" y="71075"/>
                  </a:lnTo>
                  <a:lnTo>
                    <a:pt x="19465" y="71075"/>
                  </a:lnTo>
                  <a:cubicBezTo>
                    <a:pt x="17512" y="63823"/>
                    <a:pt x="17512" y="56177"/>
                    <a:pt x="19465" y="48925"/>
                  </a:cubicBezTo>
                  <a:lnTo>
                    <a:pt x="5860" y="36614"/>
                  </a:lnTo>
                  <a:lnTo>
                    <a:pt x="12452" y="25115"/>
                  </a:lnTo>
                  <a:lnTo>
                    <a:pt x="30210" y="30178"/>
                  </a:lnTo>
                  <a:lnTo>
                    <a:pt x="30210" y="30178"/>
                  </a:lnTo>
                  <a:cubicBezTo>
                    <a:pt x="35469" y="24849"/>
                    <a:pt x="42043" y="21026"/>
                    <a:pt x="49254" y="19104"/>
                  </a:cubicBezTo>
                  <a:lnTo>
                    <a:pt x="53486" y="1408"/>
                  </a:lnTo>
                  <a:lnTo>
                    <a:pt x="66514" y="1408"/>
                  </a:lnTo>
                  <a:lnTo>
                    <a:pt x="70746" y="19104"/>
                  </a:lnTo>
                  <a:lnTo>
                    <a:pt x="70746" y="19104"/>
                  </a:lnTo>
                  <a:cubicBezTo>
                    <a:pt x="77957" y="21026"/>
                    <a:pt x="84531" y="24849"/>
                    <a:pt x="89790" y="30178"/>
                  </a:cubicBezTo>
                  <a:close/>
                </a:path>
              </a:pathLst>
            </a:cu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6"/>
            <p:cNvSpPr txBox="1"/>
            <p:nvPr/>
          </p:nvSpPr>
          <p:spPr>
            <a:xfrm rot="143644">
              <a:off x="4825944" y="487607"/>
              <a:ext cx="1097387" cy="1108250"/>
            </a:xfrm>
            <a:prstGeom prst="rect">
              <a:avLst/>
            </a:prstGeom>
            <a:noFill/>
            <a:ln>
              <a:noFill/>
            </a:ln>
          </p:spPr>
          <p:txBody>
            <a:bodyPr anchorCtr="0" anchor="ctr" bIns="17775" lIns="17775" spcFirstLastPara="1" rIns="17775" wrap="square" tIns="17775">
              <a:noAutofit/>
            </a:bodyPr>
            <a:lstStyle/>
            <a:p>
              <a:pPr indent="0" lvl="0" marL="0" marR="0" rtl="0" algn="ctr">
                <a:lnSpc>
                  <a:spcPct val="90000"/>
                </a:lnSpc>
                <a:spcBef>
                  <a:spcPts val="0"/>
                </a:spcBef>
                <a:spcAft>
                  <a:spcPts val="0"/>
                </a:spcAft>
                <a:buClr>
                  <a:schemeClr val="lt1"/>
                </a:buClr>
                <a:buSzPts val="1400"/>
                <a:buFont typeface="Calibri"/>
                <a:buNone/>
              </a:pPr>
              <a:r>
                <a:rPr lang="en-US" sz="1400">
                  <a:solidFill>
                    <a:schemeClr val="lt1"/>
                  </a:solidFill>
                  <a:latin typeface="Calibri"/>
                  <a:ea typeface="Calibri"/>
                  <a:cs typeface="Calibri"/>
                  <a:sym typeface="Calibri"/>
                </a:rPr>
                <a:t>Attacks on information &amp; data leaks – a constant threat</a:t>
              </a:r>
              <a:endParaRPr sz="1400">
                <a:solidFill>
                  <a:schemeClr val="lt1"/>
                </a:solidFill>
                <a:latin typeface="Calibri"/>
                <a:ea typeface="Calibri"/>
                <a:cs typeface="Calibri"/>
                <a:sym typeface="Calibri"/>
              </a:endParaRPr>
            </a:p>
          </p:txBody>
        </p:sp>
        <p:sp>
          <p:nvSpPr>
            <p:cNvPr id="157" name="Google Shape;157;p6"/>
            <p:cNvSpPr/>
            <p:nvPr/>
          </p:nvSpPr>
          <p:spPr>
            <a:xfrm>
              <a:off x="4753749" y="1596576"/>
              <a:ext cx="3081871" cy="3081871"/>
            </a:xfrm>
            <a:custGeom>
              <a:rect b="b" l="l" r="r" t="t"/>
              <a:pathLst>
                <a:path extrusionOk="0" h="120000" w="120000">
                  <a:moveTo>
                    <a:pt x="54318" y="4038"/>
                  </a:moveTo>
                  <a:lnTo>
                    <a:pt x="54318" y="4038"/>
                  </a:lnTo>
                  <a:cubicBezTo>
                    <a:pt x="77497" y="1685"/>
                    <a:pt x="99727" y="13864"/>
                    <a:pt x="110221" y="34664"/>
                  </a:cubicBezTo>
                  <a:cubicBezTo>
                    <a:pt x="120714" y="55465"/>
                    <a:pt x="117299" y="80582"/>
                    <a:pt x="101632" y="97825"/>
                  </a:cubicBezTo>
                  <a:lnTo>
                    <a:pt x="104184" y="100560"/>
                  </a:lnTo>
                  <a:lnTo>
                    <a:pt x="96450" y="99076"/>
                  </a:lnTo>
                  <a:lnTo>
                    <a:pt x="95231" y="90962"/>
                  </a:lnTo>
                  <a:lnTo>
                    <a:pt x="97781" y="93697"/>
                  </a:lnTo>
                  <a:cubicBezTo>
                    <a:pt x="111681" y="78112"/>
                    <a:pt x="114585" y="55591"/>
                    <a:pt x="105094" y="36990"/>
                  </a:cubicBezTo>
                  <a:cubicBezTo>
                    <a:pt x="95602" y="18389"/>
                    <a:pt x="75662" y="7524"/>
                    <a:pt x="54886" y="9634"/>
                  </a:cubicBezTo>
                  <a:close/>
                </a:path>
              </a:pathLst>
            </a:cu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6"/>
            <p:cNvSpPr/>
            <p:nvPr/>
          </p:nvSpPr>
          <p:spPr>
            <a:xfrm>
              <a:off x="3225911" y="1003715"/>
              <a:ext cx="2239172" cy="2239172"/>
            </a:xfrm>
            <a:custGeom>
              <a:rect b="b" l="l" r="r" t="t"/>
              <a:pathLst>
                <a:path extrusionOk="0" h="120000" w="120000">
                  <a:moveTo>
                    <a:pt x="38835" y="9410"/>
                  </a:moveTo>
                  <a:lnTo>
                    <a:pt x="41823" y="16553"/>
                  </a:lnTo>
                  <a:lnTo>
                    <a:pt x="41823" y="16553"/>
                  </a:lnTo>
                  <a:cubicBezTo>
                    <a:pt x="23032" y="24414"/>
                    <a:pt x="11425" y="43464"/>
                    <a:pt x="13055" y="63768"/>
                  </a:cubicBezTo>
                  <a:lnTo>
                    <a:pt x="18064" y="62671"/>
                  </a:lnTo>
                  <a:lnTo>
                    <a:pt x="10211" y="70899"/>
                  </a:lnTo>
                  <a:lnTo>
                    <a:pt x="417" y="66534"/>
                  </a:lnTo>
                  <a:lnTo>
                    <a:pt x="5431" y="65437"/>
                  </a:lnTo>
                  <a:lnTo>
                    <a:pt x="5431" y="65437"/>
                  </a:lnTo>
                  <a:cubicBezTo>
                    <a:pt x="3042" y="41449"/>
                    <a:pt x="16596" y="18714"/>
                    <a:pt x="38835" y="9410"/>
                  </a:cubicBezTo>
                  <a:close/>
                </a:path>
              </a:pathLst>
            </a:cu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6"/>
            <p:cNvSpPr/>
            <p:nvPr/>
          </p:nvSpPr>
          <p:spPr>
            <a:xfrm>
              <a:off x="4119940" y="-192695"/>
              <a:ext cx="2414278" cy="2414278"/>
            </a:xfrm>
            <a:custGeom>
              <a:rect b="b" l="l" r="r" t="t"/>
              <a:pathLst>
                <a:path extrusionOk="0" h="120000" w="120000">
                  <a:moveTo>
                    <a:pt x="4986" y="64681"/>
                  </a:moveTo>
                  <a:lnTo>
                    <a:pt x="4986" y="64681"/>
                  </a:lnTo>
                  <a:cubicBezTo>
                    <a:pt x="3682" y="49360"/>
                    <a:pt x="8826" y="34190"/>
                    <a:pt x="19179" y="22822"/>
                  </a:cubicBezTo>
                  <a:lnTo>
                    <a:pt x="16020" y="19256"/>
                  </a:lnTo>
                  <a:lnTo>
                    <a:pt x="25771" y="21357"/>
                  </a:lnTo>
                  <a:lnTo>
                    <a:pt x="27129" y="31797"/>
                  </a:lnTo>
                  <a:lnTo>
                    <a:pt x="23972" y="28233"/>
                  </a:lnTo>
                  <a:lnTo>
                    <a:pt x="23972" y="28233"/>
                  </a:lnTo>
                  <a:cubicBezTo>
                    <a:pt x="15304" y="38065"/>
                    <a:pt x="11029" y="51012"/>
                    <a:pt x="12141" y="64072"/>
                  </a:cubicBezTo>
                  <a:close/>
                </a:path>
              </a:pathLst>
            </a:cu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160" name="Google Shape;160;p6"/>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61" name="Google Shape;161;p6"/>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2. Cosa deve essere protetto?</a:t>
            </a:r>
            <a:endParaRPr/>
          </a:p>
        </p:txBody>
      </p:sp>
      <p:grpSp>
        <p:nvGrpSpPr>
          <p:cNvPr id="168" name="Google Shape;168;p7"/>
          <p:cNvGrpSpPr/>
          <p:nvPr/>
        </p:nvGrpSpPr>
        <p:grpSpPr>
          <a:xfrm>
            <a:off x="966000" y="3101292"/>
            <a:ext cx="10260000" cy="1800003"/>
            <a:chOff x="127800" y="1275667"/>
            <a:chExt cx="10260000" cy="1800003"/>
          </a:xfrm>
        </p:grpSpPr>
        <p:sp>
          <p:nvSpPr>
            <p:cNvPr id="169" name="Google Shape;169;p7"/>
            <p:cNvSpPr/>
            <p:nvPr/>
          </p:nvSpPr>
          <p:spPr>
            <a:xfrm>
              <a:off x="622800" y="1275667"/>
              <a:ext cx="810000" cy="810000"/>
            </a:xfrm>
            <a:prstGeom prst="rect">
              <a:avLst/>
            </a:prstGeom>
            <a:blipFill rotWithShape="1">
              <a:blip r:embed="rId3">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7"/>
            <p:cNvSpPr/>
            <p:nvPr/>
          </p:nvSpPr>
          <p:spPr>
            <a:xfrm>
              <a:off x="127800" y="2355670"/>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7"/>
            <p:cNvSpPr txBox="1"/>
            <p:nvPr/>
          </p:nvSpPr>
          <p:spPr>
            <a:xfrm>
              <a:off x="127800" y="2355670"/>
              <a:ext cx="1800000" cy="720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Calibri"/>
                <a:buNone/>
              </a:pPr>
              <a:r>
                <a:rPr lang="en-US" sz="2400">
                  <a:solidFill>
                    <a:schemeClr val="dk1"/>
                  </a:solidFill>
                  <a:latin typeface="Calibri"/>
                  <a:ea typeface="Calibri"/>
                  <a:cs typeface="Calibri"/>
                  <a:sym typeface="Calibri"/>
                </a:rPr>
                <a:t>Hardware</a:t>
              </a:r>
              <a:endParaRPr/>
            </a:p>
          </p:txBody>
        </p:sp>
        <p:sp>
          <p:nvSpPr>
            <p:cNvPr id="172" name="Google Shape;172;p7"/>
            <p:cNvSpPr/>
            <p:nvPr/>
          </p:nvSpPr>
          <p:spPr>
            <a:xfrm>
              <a:off x="2737800" y="1275667"/>
              <a:ext cx="810000" cy="810000"/>
            </a:xfrm>
            <a:prstGeom prst="rect">
              <a:avLst/>
            </a:prstGeom>
            <a:blipFill rotWithShape="1">
              <a:blip r:embed="rId4">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7"/>
            <p:cNvSpPr/>
            <p:nvPr/>
          </p:nvSpPr>
          <p:spPr>
            <a:xfrm>
              <a:off x="2242800" y="2355670"/>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7"/>
            <p:cNvSpPr txBox="1"/>
            <p:nvPr/>
          </p:nvSpPr>
          <p:spPr>
            <a:xfrm>
              <a:off x="2242800" y="2355670"/>
              <a:ext cx="1800000" cy="720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Calibri"/>
                <a:buNone/>
              </a:pPr>
              <a:r>
                <a:rPr lang="en-US" sz="2400">
                  <a:solidFill>
                    <a:schemeClr val="dk1"/>
                  </a:solidFill>
                  <a:latin typeface="Calibri"/>
                  <a:ea typeface="Calibri"/>
                  <a:cs typeface="Calibri"/>
                  <a:sym typeface="Calibri"/>
                </a:rPr>
                <a:t>infrastrutture</a:t>
              </a:r>
              <a:endParaRPr sz="2400">
                <a:solidFill>
                  <a:schemeClr val="dk1"/>
                </a:solidFill>
                <a:latin typeface="Calibri"/>
                <a:ea typeface="Calibri"/>
                <a:cs typeface="Calibri"/>
                <a:sym typeface="Calibri"/>
              </a:endParaRPr>
            </a:p>
          </p:txBody>
        </p:sp>
        <p:sp>
          <p:nvSpPr>
            <p:cNvPr id="175" name="Google Shape;175;p7"/>
            <p:cNvSpPr/>
            <p:nvPr/>
          </p:nvSpPr>
          <p:spPr>
            <a:xfrm>
              <a:off x="4852800" y="1275667"/>
              <a:ext cx="810000" cy="810000"/>
            </a:xfrm>
            <a:prstGeom prst="rect">
              <a:avLst/>
            </a:prstGeom>
            <a:blipFill rotWithShape="1">
              <a:blip r:embed="rId5">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7"/>
            <p:cNvSpPr/>
            <p:nvPr/>
          </p:nvSpPr>
          <p:spPr>
            <a:xfrm>
              <a:off x="4357800" y="2355670"/>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7"/>
            <p:cNvSpPr txBox="1"/>
            <p:nvPr/>
          </p:nvSpPr>
          <p:spPr>
            <a:xfrm>
              <a:off x="4357800" y="2355670"/>
              <a:ext cx="1800000" cy="720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Calibri"/>
                <a:buNone/>
              </a:pPr>
              <a:r>
                <a:rPr lang="en-US" sz="2400">
                  <a:solidFill>
                    <a:schemeClr val="dk1"/>
                  </a:solidFill>
                  <a:latin typeface="Calibri"/>
                  <a:ea typeface="Calibri"/>
                  <a:cs typeface="Calibri"/>
                  <a:sym typeface="Calibri"/>
                </a:rPr>
                <a:t>Software</a:t>
              </a:r>
              <a:endParaRPr/>
            </a:p>
          </p:txBody>
        </p:sp>
        <p:sp>
          <p:nvSpPr>
            <p:cNvPr id="178" name="Google Shape;178;p7"/>
            <p:cNvSpPr/>
            <p:nvPr/>
          </p:nvSpPr>
          <p:spPr>
            <a:xfrm>
              <a:off x="6967800" y="1275667"/>
              <a:ext cx="810000" cy="810000"/>
            </a:xfrm>
            <a:prstGeom prst="rect">
              <a:avLst/>
            </a:prstGeom>
            <a:blipFill rotWithShape="1">
              <a:blip r:embed="rId6">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7"/>
            <p:cNvSpPr/>
            <p:nvPr/>
          </p:nvSpPr>
          <p:spPr>
            <a:xfrm>
              <a:off x="6472800" y="2355670"/>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7"/>
            <p:cNvSpPr txBox="1"/>
            <p:nvPr/>
          </p:nvSpPr>
          <p:spPr>
            <a:xfrm>
              <a:off x="6472800" y="2355670"/>
              <a:ext cx="1800000" cy="720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Calibri"/>
                <a:buNone/>
              </a:pPr>
              <a:r>
                <a:rPr lang="en-US" sz="2400">
                  <a:solidFill>
                    <a:schemeClr val="dk1"/>
                  </a:solidFill>
                  <a:latin typeface="Calibri"/>
                  <a:ea typeface="Calibri"/>
                  <a:cs typeface="Calibri"/>
                  <a:sym typeface="Calibri"/>
                </a:rPr>
                <a:t>informazioni</a:t>
              </a:r>
              <a:endParaRPr sz="2400">
                <a:solidFill>
                  <a:schemeClr val="dk1"/>
                </a:solidFill>
                <a:latin typeface="Calibri"/>
                <a:ea typeface="Calibri"/>
                <a:cs typeface="Calibri"/>
                <a:sym typeface="Calibri"/>
              </a:endParaRPr>
            </a:p>
          </p:txBody>
        </p:sp>
        <p:sp>
          <p:nvSpPr>
            <p:cNvPr id="181" name="Google Shape;181;p7"/>
            <p:cNvSpPr/>
            <p:nvPr/>
          </p:nvSpPr>
          <p:spPr>
            <a:xfrm>
              <a:off x="9082800" y="1275667"/>
              <a:ext cx="810000" cy="810000"/>
            </a:xfrm>
            <a:prstGeom prst="rect">
              <a:avLst/>
            </a:prstGeom>
            <a:blipFill rotWithShape="1">
              <a:blip r:embed="rId7">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7"/>
            <p:cNvSpPr/>
            <p:nvPr/>
          </p:nvSpPr>
          <p:spPr>
            <a:xfrm>
              <a:off x="8587800" y="2355670"/>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7"/>
            <p:cNvSpPr txBox="1"/>
            <p:nvPr/>
          </p:nvSpPr>
          <p:spPr>
            <a:xfrm>
              <a:off x="8587800" y="2355670"/>
              <a:ext cx="1800000" cy="720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Calibri"/>
                <a:buNone/>
              </a:pPr>
              <a:r>
                <a:rPr lang="en-US" sz="2400">
                  <a:solidFill>
                    <a:schemeClr val="dk1"/>
                  </a:solidFill>
                  <a:latin typeface="Calibri"/>
                  <a:ea typeface="Calibri"/>
                  <a:cs typeface="Calibri"/>
                  <a:sym typeface="Calibri"/>
                </a:rPr>
                <a:t>risorse umane</a:t>
              </a:r>
              <a:endParaRPr sz="2400">
                <a:solidFill>
                  <a:schemeClr val="dk1"/>
                </a:solidFill>
                <a:latin typeface="Calibri"/>
                <a:ea typeface="Calibri"/>
                <a:cs typeface="Calibri"/>
                <a:sym typeface="Calibri"/>
              </a:endParaRPr>
            </a:p>
          </p:txBody>
        </p:sp>
      </p:grpSp>
      <p:pic>
        <p:nvPicPr>
          <p:cNvPr descr="A group of people standing under a building&#10;&#10;Description automatically generated" id="184" name="Google Shape;184;p7"/>
          <p:cNvPicPr preferRelativeResize="0"/>
          <p:nvPr/>
        </p:nvPicPr>
        <p:blipFill rotWithShape="1">
          <a:blip r:embed="rId8">
            <a:alphaModFix/>
          </a:blip>
          <a:srcRect b="0" l="0" r="0" t="0"/>
          <a:stretch/>
        </p:blipFill>
        <p:spPr>
          <a:xfrm>
            <a:off x="320512" y="5585931"/>
            <a:ext cx="1182064" cy="1182064"/>
          </a:xfrm>
          <a:prstGeom prst="rect">
            <a:avLst/>
          </a:prstGeom>
          <a:noFill/>
          <a:ln>
            <a:noFill/>
          </a:ln>
        </p:spPr>
      </p:pic>
      <p:pic>
        <p:nvPicPr>
          <p:cNvPr descr="A close-up of a logo&#10;&#10;Description automatically generated" id="185" name="Google Shape;185;p7"/>
          <p:cNvPicPr preferRelativeResize="0"/>
          <p:nvPr/>
        </p:nvPicPr>
        <p:blipFill rotWithShape="1">
          <a:blip r:embed="rId9">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0" name="Shape 190"/>
        <p:cNvGrpSpPr/>
        <p:nvPr/>
      </p:nvGrpSpPr>
      <p:grpSpPr>
        <a:xfrm>
          <a:off x="0" y="0"/>
          <a:ext cx="0" cy="0"/>
          <a:chOff x="0" y="0"/>
          <a:chExt cx="0" cy="0"/>
        </a:xfrm>
      </p:grpSpPr>
      <p:sp>
        <p:nvSpPr>
          <p:cNvPr id="191" name="Google Shape;191;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3. Quali sono le minacce?</a:t>
            </a:r>
            <a:endParaRPr/>
          </a:p>
        </p:txBody>
      </p:sp>
      <p:pic>
        <p:nvPicPr>
          <p:cNvPr id="192" name="Google Shape;192;p8"/>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93" name="Google Shape;193;p8"/>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
        <p:nvSpPr>
          <p:cNvPr id="194" name="Google Shape;194;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guarda:</a:t>
            </a:r>
            <a:endParaRPr/>
          </a:p>
          <a:p>
            <a:pPr indent="-228600" lvl="0" marL="228600" rtl="0" algn="l">
              <a:lnSpc>
                <a:spcPct val="90000"/>
              </a:lnSpc>
              <a:spcBef>
                <a:spcPts val="1000"/>
              </a:spcBef>
              <a:spcAft>
                <a:spcPts val="0"/>
              </a:spcAft>
              <a:buClr>
                <a:schemeClr val="dk1"/>
              </a:buClr>
              <a:buSzPts val="2800"/>
              <a:buNone/>
            </a:pPr>
            <a:r>
              <a:rPr lang="en-US" u="sng">
                <a:solidFill>
                  <a:schemeClr val="hlink"/>
                </a:solidFill>
                <a:hlinkClick r:id="rId5"/>
              </a:rPr>
              <a:t>8 Most Common Cybersecurity Threats | Types of Cyber Attacks | Cybersecurity for Beginners | Edureka (youtube.com)</a:t>
            </a:r>
            <a:endParaRPr/>
          </a:p>
          <a:p>
            <a:pPr indent="0" lvl="0" marL="0" rtl="0" algn="l">
              <a:lnSpc>
                <a:spcPct val="100000"/>
              </a:lnSpc>
              <a:spcBef>
                <a:spcPts val="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9" name="Shape 199"/>
        <p:cNvGrpSpPr/>
        <p:nvPr/>
      </p:nvGrpSpPr>
      <p:grpSpPr>
        <a:xfrm>
          <a:off x="0" y="0"/>
          <a:ext cx="0" cy="0"/>
          <a:chOff x="0" y="0"/>
          <a:chExt cx="0" cy="0"/>
        </a:xfrm>
      </p:grpSpPr>
      <p:sp>
        <p:nvSpPr>
          <p:cNvPr id="200" name="Google Shape;200;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4400"/>
              <a:buFont typeface="Calibri"/>
              <a:buNone/>
            </a:pPr>
            <a:r>
              <a:rPr lang="en-US">
                <a:solidFill>
                  <a:schemeClr val="accent1"/>
                </a:solidFill>
              </a:rPr>
              <a:t>3. Quali sono le possibili minacce?</a:t>
            </a:r>
            <a:endParaRPr/>
          </a:p>
        </p:txBody>
      </p:sp>
      <p:pic>
        <p:nvPicPr>
          <p:cNvPr id="201" name="Google Shape;201;p9"/>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202" name="Google Shape;202;p9"/>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grpSp>
        <p:nvGrpSpPr>
          <p:cNvPr id="203" name="Google Shape;203;p9"/>
          <p:cNvGrpSpPr/>
          <p:nvPr/>
        </p:nvGrpSpPr>
        <p:grpSpPr>
          <a:xfrm>
            <a:off x="1805201" y="1598918"/>
            <a:ext cx="7815660" cy="4463868"/>
            <a:chOff x="302626" y="0"/>
            <a:chExt cx="7815660" cy="4463868"/>
          </a:xfrm>
        </p:grpSpPr>
        <p:sp>
          <p:nvSpPr>
            <p:cNvPr id="204" name="Google Shape;204;p9"/>
            <p:cNvSpPr/>
            <p:nvPr/>
          </p:nvSpPr>
          <p:spPr>
            <a:xfrm>
              <a:off x="302626" y="0"/>
              <a:ext cx="3602466" cy="4463868"/>
            </a:xfrm>
            <a:prstGeom prst="roundRect">
              <a:avLst>
                <a:gd fmla="val 5000" name="adj"/>
              </a:avLst>
            </a:prstGeom>
            <a:solidFill>
              <a:srgbClr val="4372C3"/>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9"/>
            <p:cNvSpPr txBox="1"/>
            <p:nvPr/>
          </p:nvSpPr>
          <p:spPr>
            <a:xfrm rot="-5400000">
              <a:off x="-1167313" y="1469939"/>
              <a:ext cx="3660371" cy="720493"/>
            </a:xfrm>
            <a:prstGeom prst="rect">
              <a:avLst/>
            </a:prstGeom>
            <a:noFill/>
            <a:ln>
              <a:noFill/>
            </a:ln>
          </p:spPr>
          <p:txBody>
            <a:bodyPr anchorCtr="0" anchor="t" bIns="0" lIns="0" spcFirstLastPara="1" rIns="173350" wrap="square" tIns="133725">
              <a:noAutofit/>
            </a:bodyPr>
            <a:lstStyle/>
            <a:p>
              <a:pPr indent="0" lvl="0" marL="0" marR="0" rtl="0" algn="r">
                <a:lnSpc>
                  <a:spcPct val="90000"/>
                </a:lnSpc>
                <a:spcBef>
                  <a:spcPts val="0"/>
                </a:spcBef>
                <a:spcAft>
                  <a:spcPts val="0"/>
                </a:spcAft>
                <a:buClr>
                  <a:schemeClr val="lt1"/>
                </a:buClr>
                <a:buSzPts val="3900"/>
                <a:buFont typeface="Calibri"/>
                <a:buNone/>
              </a:pPr>
              <a:r>
                <a:rPr lang="en-US" sz="3900">
                  <a:solidFill>
                    <a:schemeClr val="lt1"/>
                  </a:solidFill>
                  <a:latin typeface="Calibri"/>
                  <a:ea typeface="Calibri"/>
                  <a:cs typeface="Calibri"/>
                  <a:sym typeface="Calibri"/>
                </a:rPr>
                <a:t>possibili minacce</a:t>
              </a:r>
              <a:endParaRPr sz="3900">
                <a:solidFill>
                  <a:schemeClr val="lt1"/>
                </a:solidFill>
                <a:latin typeface="Calibri"/>
                <a:ea typeface="Calibri"/>
                <a:cs typeface="Calibri"/>
                <a:sym typeface="Calibri"/>
              </a:endParaRPr>
            </a:p>
          </p:txBody>
        </p:sp>
        <p:sp>
          <p:nvSpPr>
            <p:cNvPr id="206" name="Google Shape;206;p9"/>
            <p:cNvSpPr/>
            <p:nvPr/>
          </p:nvSpPr>
          <p:spPr>
            <a:xfrm>
              <a:off x="1372456" y="0"/>
              <a:ext cx="2683837" cy="446386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9"/>
            <p:cNvSpPr txBox="1"/>
            <p:nvPr/>
          </p:nvSpPr>
          <p:spPr>
            <a:xfrm>
              <a:off x="1372456" y="0"/>
              <a:ext cx="2683837" cy="4463868"/>
            </a:xfrm>
            <a:prstGeom prst="rect">
              <a:avLst/>
            </a:prstGeom>
            <a:noFill/>
            <a:ln>
              <a:noFill/>
            </a:ln>
          </p:spPr>
          <p:txBody>
            <a:bodyPr anchorCtr="0" anchor="t" bIns="0" lIns="0" spcFirstLastPara="1" rIns="0" wrap="square" tIns="61700">
              <a:noAutofit/>
            </a:bodyPr>
            <a:lstStyle/>
            <a:p>
              <a:pPr indent="0" lvl="0" marL="0" marR="0" rtl="0" algn="l">
                <a:lnSpc>
                  <a:spcPct val="200000"/>
                </a:lnSpc>
                <a:spcBef>
                  <a:spcPts val="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Ransomware</a:t>
              </a:r>
              <a:endParaRPr sz="1400">
                <a:solidFill>
                  <a:schemeClr val="lt1"/>
                </a:solidFill>
                <a:latin typeface="Calibri"/>
                <a:ea typeface="Calibri"/>
                <a:cs typeface="Calibri"/>
                <a:sym typeface="Calibri"/>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Phishing</a:t>
              </a:r>
              <a:endParaRPr sz="1400">
                <a:solidFill>
                  <a:schemeClr val="lt1"/>
                </a:solidFill>
                <a:latin typeface="Calibri"/>
                <a:ea typeface="Calibri"/>
                <a:cs typeface="Calibri"/>
                <a:sym typeface="Calibri"/>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ingegneria sociale</a:t>
              </a:r>
              <a:endParaRPr sz="1600">
                <a:solidFill>
                  <a:schemeClr val="lt1"/>
                </a:solidFill>
                <a:latin typeface="Calibri"/>
                <a:ea typeface="Calibri"/>
                <a:cs typeface="Calibri"/>
                <a:sym typeface="Calibri"/>
              </a:endParaRPr>
            </a:p>
          </p:txBody>
        </p:sp>
        <p:sp>
          <p:nvSpPr>
            <p:cNvPr id="208" name="Google Shape;208;p9"/>
            <p:cNvSpPr/>
            <p:nvPr/>
          </p:nvSpPr>
          <p:spPr>
            <a:xfrm>
              <a:off x="4351026" y="0"/>
              <a:ext cx="3618045" cy="4463868"/>
            </a:xfrm>
            <a:prstGeom prst="roundRect">
              <a:avLst>
                <a:gd fmla="val 5000" name="adj"/>
              </a:avLst>
            </a:prstGeom>
            <a:solidFill>
              <a:srgbClr val="4372C3">
                <a:alpha val="69411"/>
              </a:srgbClr>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9"/>
            <p:cNvSpPr txBox="1"/>
            <p:nvPr/>
          </p:nvSpPr>
          <p:spPr>
            <a:xfrm rot="-5400000">
              <a:off x="2882644" y="1468381"/>
              <a:ext cx="3660371" cy="723609"/>
            </a:xfrm>
            <a:prstGeom prst="rect">
              <a:avLst/>
            </a:prstGeom>
            <a:noFill/>
            <a:ln>
              <a:noFill/>
            </a:ln>
          </p:spPr>
          <p:txBody>
            <a:bodyPr anchorCtr="0" anchor="t" bIns="0" lIns="0" spcFirstLastPara="1" rIns="173350" wrap="square" tIns="133725">
              <a:noAutofit/>
            </a:bodyPr>
            <a:lstStyle/>
            <a:p>
              <a:pPr indent="0" lvl="0" marL="0" marR="0" rtl="0" algn="r">
                <a:lnSpc>
                  <a:spcPct val="90000"/>
                </a:lnSpc>
                <a:spcBef>
                  <a:spcPts val="0"/>
                </a:spcBef>
                <a:spcAft>
                  <a:spcPts val="0"/>
                </a:spcAft>
                <a:buClr>
                  <a:schemeClr val="lt1"/>
                </a:buClr>
                <a:buSzPts val="3900"/>
                <a:buFont typeface="Calibri"/>
                <a:buNone/>
              </a:pPr>
              <a:r>
                <a:rPr lang="en-US" sz="3900">
                  <a:solidFill>
                    <a:schemeClr val="lt1"/>
                  </a:solidFill>
                  <a:latin typeface="Calibri"/>
                  <a:ea typeface="Calibri"/>
                  <a:cs typeface="Calibri"/>
                  <a:sym typeface="Calibri"/>
                </a:rPr>
                <a:t>chi può attacare</a:t>
              </a:r>
              <a:endParaRPr sz="3900">
                <a:solidFill>
                  <a:schemeClr val="lt1"/>
                </a:solidFill>
                <a:latin typeface="Calibri"/>
                <a:ea typeface="Calibri"/>
                <a:cs typeface="Calibri"/>
                <a:sym typeface="Calibri"/>
              </a:endParaRPr>
            </a:p>
          </p:txBody>
        </p:sp>
        <p:sp>
          <p:nvSpPr>
            <p:cNvPr id="210" name="Google Shape;210;p9"/>
            <p:cNvSpPr/>
            <p:nvPr/>
          </p:nvSpPr>
          <p:spPr>
            <a:xfrm rot="5400000">
              <a:off x="4065011" y="3196493"/>
              <a:ext cx="656239" cy="1263136"/>
            </a:xfrm>
            <a:prstGeom prst="flowChartExtract">
              <a:avLst/>
            </a:prstGeom>
            <a:solidFill>
              <a:schemeClr val="lt1"/>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9"/>
            <p:cNvSpPr/>
            <p:nvPr/>
          </p:nvSpPr>
          <p:spPr>
            <a:xfrm>
              <a:off x="5422843" y="0"/>
              <a:ext cx="2695443" cy="446386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9"/>
            <p:cNvSpPr txBox="1"/>
            <p:nvPr/>
          </p:nvSpPr>
          <p:spPr>
            <a:xfrm>
              <a:off x="5422843" y="0"/>
              <a:ext cx="2695443" cy="4463868"/>
            </a:xfrm>
            <a:prstGeom prst="rect">
              <a:avLst/>
            </a:prstGeom>
            <a:noFill/>
            <a:ln>
              <a:noFill/>
            </a:ln>
          </p:spPr>
          <p:txBody>
            <a:bodyPr anchorCtr="0" anchor="t" bIns="0" lIns="0" spcFirstLastPara="1" rIns="0" wrap="square" tIns="61700">
              <a:noAutofit/>
            </a:bodyPr>
            <a:lstStyle/>
            <a:p>
              <a:pPr indent="0" lvl="0" marL="0" marR="0" rtl="0" algn="l">
                <a:lnSpc>
                  <a:spcPct val="200000"/>
                </a:lnSpc>
                <a:spcBef>
                  <a:spcPts val="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Script kiddies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Hacktivists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Employees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Military, intelligence &amp; governments</a:t>
              </a:r>
              <a:endParaRPr/>
            </a:p>
            <a:p>
              <a:pPr indent="0" lvl="0" marL="0" marR="0" rtl="0" algn="l">
                <a:lnSpc>
                  <a:spcPct val="200000"/>
                </a:lnSpc>
                <a:spcBef>
                  <a:spcPts val="630"/>
                </a:spcBef>
                <a:spcAft>
                  <a:spcPts val="0"/>
                </a:spcAft>
                <a:buClr>
                  <a:schemeClr val="lt1"/>
                </a:buClr>
                <a:buSzPts val="1800"/>
                <a:buFont typeface="Calibri"/>
                <a:buNone/>
              </a:pPr>
              <a:r>
                <a:rPr lang="en-US" sz="1800">
                  <a:solidFill>
                    <a:schemeClr val="lt1"/>
                  </a:solidFill>
                  <a:latin typeface="Calibri"/>
                  <a:ea typeface="Calibri"/>
                  <a:cs typeface="Calibri"/>
                  <a:sym typeface="Calibri"/>
                </a:rPr>
                <a:t>Organized crime</a:t>
              </a:r>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2023-12-01T07:14:57Z</dcterms:created>
  <dc:creator>admin</dc:creator>
</cp:coreProperties>
</file>