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embeddedFontLst>
    <p:embeddedFont>
      <p:font typeface="Roboto" panose="02000000000000000000" pitchFamily="2"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i3jVWwfkG7jSYmRt7x94YyALFR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7AF924F-6955-4A5B-AC81-A374F3431E5D}">
  <a:tblStyle styleId="{57AF924F-6955-4A5B-AC81-A374F3431E5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032" autoAdjust="0"/>
  </p:normalViewPr>
  <p:slideViewPr>
    <p:cSldViewPr snapToGrid="0">
      <p:cViewPr varScale="1">
        <p:scale>
          <a:sx n="64" d="100"/>
          <a:sy n="64" d="100"/>
        </p:scale>
        <p:origin x="1397"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AT"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w3.org/WAI/standards-guidelines/wca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AT"/>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b99bb02c4d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2b99bb02c4d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600"/>
              <a:buFont typeface="Arial"/>
              <a:buNone/>
            </a:pPr>
            <a:r>
              <a:rPr lang="lt-LT" dirty="0"/>
              <a:t>Vienas iš svarbiausių </a:t>
            </a:r>
            <a:r>
              <a:rPr lang="lt-LT" dirty="0" err="1"/>
              <a:t>įtraukties</a:t>
            </a:r>
            <a:r>
              <a:rPr lang="lt-LT" dirty="0"/>
              <a:t> aspektų GLAM sektoriuje yra susijęs su interneto prieinamumu. Štai trumpa santrauka:</a:t>
            </a:r>
          </a:p>
          <a:p>
            <a:pPr marL="228600" marR="0" lvl="0" indent="-203200" algn="l" rtl="0">
              <a:lnSpc>
                <a:spcPct val="90000"/>
              </a:lnSpc>
              <a:spcBef>
                <a:spcPts val="1000"/>
              </a:spcBef>
              <a:spcAft>
                <a:spcPts val="0"/>
              </a:spcAft>
              <a:buClr>
                <a:srgbClr val="202124"/>
              </a:buClr>
              <a:buSzPts val="2800"/>
              <a:buFont typeface="Calibri"/>
              <a:buChar char="✔"/>
            </a:pPr>
            <a:r>
              <a:rPr lang="de-AT" dirty="0"/>
              <a:t> </a:t>
            </a:r>
            <a:r>
              <a:rPr lang="lt-LT" sz="1200" b="0" i="0" u="none" strike="noStrike" cap="none" dirty="0">
                <a:solidFill>
                  <a:schemeClr val="dk1"/>
                </a:solidFill>
                <a:latin typeface="Calibri"/>
                <a:ea typeface="Calibri"/>
                <a:cs typeface="Calibri"/>
                <a:sym typeface="Calibri"/>
              </a:rPr>
              <a:t>Visiems, įskaitant neįgaliuosius, suteikti lygias galimybes naudotis internetu. </a:t>
            </a:r>
          </a:p>
          <a:p>
            <a:pPr marL="228600" marR="0" lvl="0" indent="-203200" algn="l" rtl="0">
              <a:lnSpc>
                <a:spcPct val="90000"/>
              </a:lnSpc>
              <a:spcBef>
                <a:spcPts val="1000"/>
              </a:spcBef>
              <a:spcAft>
                <a:spcPts val="0"/>
              </a:spcAft>
              <a:buClr>
                <a:srgbClr val="202124"/>
              </a:buClr>
              <a:buSzPts val="2800"/>
              <a:buFont typeface="Calibri"/>
              <a:buChar char="✔"/>
            </a:pPr>
            <a:r>
              <a:rPr lang="lt-LT" sz="1200" b="0" i="0" u="sng" strike="noStrike" cap="none" dirty="0">
                <a:solidFill>
                  <a:schemeClr val="hlink"/>
                </a:solidFill>
                <a:latin typeface="Calibri"/>
                <a:ea typeface="Calibri"/>
                <a:cs typeface="Calibri"/>
                <a:sym typeface="Calibri"/>
                <a:hlinkClick r:id="rId3"/>
              </a:rPr>
              <a:t>WCAG 2.0</a:t>
            </a:r>
            <a:r>
              <a:rPr lang="lt-LT" sz="1200" b="0" i="0" u="none" strike="noStrike" cap="none" dirty="0">
                <a:solidFill>
                  <a:schemeClr val="dk1"/>
                </a:solidFill>
                <a:latin typeface="Calibri"/>
                <a:ea typeface="Calibri"/>
                <a:cs typeface="Calibri"/>
                <a:sym typeface="Calibri"/>
              </a:rPr>
              <a:t> tai turinio internete prieinamumo gairės.</a:t>
            </a:r>
          </a:p>
        </p:txBody>
      </p:sp>
      <p:sp>
        <p:nvSpPr>
          <p:cNvPr id="179" name="Google Shape;179;g2b99bb02c4d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AT"/>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b99bb02c4d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2b99bb02c4d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de-AT" dirty="0" err="1"/>
              <a:t>Kaip</a:t>
            </a:r>
            <a:r>
              <a:rPr lang="de-AT" dirty="0"/>
              <a:t> GLAM </a:t>
            </a:r>
            <a:r>
              <a:rPr lang="de-AT" dirty="0" err="1"/>
              <a:t>institucijos</a:t>
            </a:r>
            <a:r>
              <a:rPr lang="de-AT" dirty="0"/>
              <a:t> </a:t>
            </a:r>
            <a:r>
              <a:rPr lang="de-AT" dirty="0" err="1"/>
              <a:t>gali</a:t>
            </a:r>
            <a:r>
              <a:rPr lang="de-AT" dirty="0"/>
              <a:t> </a:t>
            </a:r>
            <a:r>
              <a:rPr lang="de-AT" dirty="0" err="1"/>
              <a:t>užtikrinti</a:t>
            </a:r>
            <a:r>
              <a:rPr lang="de-AT" dirty="0"/>
              <a:t> </a:t>
            </a:r>
            <a:r>
              <a:rPr lang="de-AT" dirty="0" err="1"/>
              <a:t>prieinamumą</a:t>
            </a:r>
            <a:r>
              <a:rPr lang="de-AT" dirty="0"/>
              <a:t>?</a:t>
            </a:r>
            <a:endParaRPr lang="lt-LT" dirty="0"/>
          </a:p>
          <a:p>
            <a:pPr marL="0" lvl="0" indent="0" algn="l" rtl="0">
              <a:spcBef>
                <a:spcPts val="0"/>
              </a:spcBef>
              <a:spcAft>
                <a:spcPts val="0"/>
              </a:spcAft>
              <a:buSzPts val="1400"/>
              <a:buNone/>
            </a:pPr>
            <a:endParaRPr dirty="0"/>
          </a:p>
          <a:p>
            <a:pPr marL="0" lvl="0" indent="0" algn="l" rtl="0">
              <a:spcBef>
                <a:spcPts val="0"/>
              </a:spcBef>
              <a:spcAft>
                <a:spcPts val="0"/>
              </a:spcAft>
              <a:buSzPts val="1400"/>
              <a:buNone/>
            </a:pPr>
            <a:r>
              <a:rPr lang="de-AT" dirty="0" err="1"/>
              <a:t>Rekomendacijos</a:t>
            </a:r>
            <a:r>
              <a:rPr lang="de-AT" dirty="0"/>
              <a:t>:</a:t>
            </a:r>
            <a:endParaRPr lang="lt-LT" dirty="0"/>
          </a:p>
          <a:p>
            <a:pPr marL="228600" marR="0" lvl="0" indent="-203200" algn="l" rtl="0">
              <a:lnSpc>
                <a:spcPct val="90000"/>
              </a:lnSpc>
              <a:spcBef>
                <a:spcPts val="1000"/>
              </a:spcBef>
              <a:spcAft>
                <a:spcPts val="0"/>
              </a:spcAft>
              <a:buClr>
                <a:srgbClr val="202124"/>
              </a:buClr>
              <a:buSzPts val="2800"/>
              <a:buFont typeface="Calibri"/>
              <a:buChar char="✔"/>
            </a:pPr>
            <a:r>
              <a:rPr lang="lt-LT" sz="1200" b="0" i="0" u="none" strike="noStrike" cap="none" dirty="0">
                <a:solidFill>
                  <a:schemeClr val="dk1"/>
                </a:solidFill>
                <a:latin typeface="Calibri"/>
                <a:ea typeface="Calibri"/>
                <a:cs typeface="Calibri"/>
                <a:sym typeface="Calibri"/>
              </a:rPr>
              <a:t>Prasmingas turinys, matomas ir suprantamas</a:t>
            </a:r>
          </a:p>
          <a:p>
            <a:pPr marL="228600" marR="0" lvl="0" indent="-203200" algn="l" rtl="0">
              <a:lnSpc>
                <a:spcPct val="90000"/>
              </a:lnSpc>
              <a:spcBef>
                <a:spcPts val="1000"/>
              </a:spcBef>
              <a:spcAft>
                <a:spcPts val="0"/>
              </a:spcAft>
              <a:buClr>
                <a:srgbClr val="202124"/>
              </a:buClr>
              <a:buSzPts val="2800"/>
              <a:buFont typeface="Calibri"/>
              <a:buChar char="✔"/>
            </a:pPr>
            <a:r>
              <a:rPr lang="lt-LT" sz="1200" b="0" i="0" u="none" strike="noStrike" cap="none" dirty="0">
                <a:solidFill>
                  <a:schemeClr val="dk1"/>
                </a:solidFill>
                <a:latin typeface="Calibri"/>
                <a:ea typeface="Calibri"/>
                <a:cs typeface="Calibri"/>
                <a:sym typeface="Calibri"/>
              </a:rPr>
              <a:t>Kalbos barjerų ribojimas</a:t>
            </a:r>
          </a:p>
          <a:p>
            <a:pPr marL="228600" marR="0" lvl="0" indent="-203200" algn="l" rtl="0">
              <a:lnSpc>
                <a:spcPct val="90000"/>
              </a:lnSpc>
              <a:spcBef>
                <a:spcPts val="1000"/>
              </a:spcBef>
              <a:spcAft>
                <a:spcPts val="0"/>
              </a:spcAft>
              <a:buClr>
                <a:srgbClr val="202124"/>
              </a:buClr>
              <a:buSzPts val="2800"/>
              <a:buFont typeface="Calibri"/>
              <a:buChar char="✔"/>
            </a:pPr>
            <a:r>
              <a:rPr lang="lt-LT" sz="1200" b="0" i="0" u="none" strike="noStrike" cap="none" dirty="0">
                <a:solidFill>
                  <a:schemeClr val="dk1"/>
                </a:solidFill>
                <a:latin typeface="Calibri"/>
                <a:ea typeface="Calibri"/>
                <a:cs typeface="Calibri"/>
                <a:sym typeface="Calibri"/>
              </a:rPr>
              <a:t>Skaitmeninio prieinamumo užtikrinimas naudojant pagalbines priemones, skirtas žmonėms su įvairioms negalioms</a:t>
            </a:r>
            <a:endParaRPr lang="lt-LT" sz="2800" b="1" i="0" u="none" strike="noStrike" cap="none" dirty="0">
              <a:solidFill>
                <a:schemeClr val="dk1"/>
              </a:solidFill>
              <a:highlight>
                <a:schemeClr val="lt1"/>
              </a:highlight>
              <a:latin typeface="Calibri"/>
              <a:ea typeface="Calibri"/>
              <a:cs typeface="Calibri"/>
              <a:sym typeface="Calibri"/>
            </a:endParaRPr>
          </a:p>
        </p:txBody>
      </p:sp>
      <p:sp>
        <p:nvSpPr>
          <p:cNvPr id="189" name="Google Shape;189;g2b99bb02c4d_0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AT"/>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AT" dirty="0" err="1"/>
              <a:t>Padarykite</a:t>
            </a:r>
            <a:r>
              <a:rPr lang="de-AT" dirty="0"/>
              <a:t> </a:t>
            </a:r>
            <a:r>
              <a:rPr lang="de-AT" dirty="0" err="1"/>
              <a:t>pauzę</a:t>
            </a:r>
            <a:r>
              <a:rPr lang="de-AT" dirty="0"/>
              <a:t> </a:t>
            </a:r>
            <a:r>
              <a:rPr lang="de-AT" dirty="0" err="1"/>
              <a:t>ir</a:t>
            </a:r>
            <a:r>
              <a:rPr lang="de-AT" dirty="0"/>
              <a:t> </a:t>
            </a:r>
            <a:r>
              <a:rPr lang="de-AT" dirty="0" err="1"/>
              <a:t>pažaiskite</a:t>
            </a:r>
            <a:r>
              <a:rPr lang="de-AT" dirty="0"/>
              <a:t> </a:t>
            </a:r>
            <a:r>
              <a:rPr lang="de-AT" dirty="0" err="1"/>
              <a:t>žaidimą</a:t>
            </a:r>
            <a:r>
              <a:rPr lang="de-AT" dirty="0"/>
              <a:t>, </a:t>
            </a:r>
            <a:r>
              <a:rPr lang="de-AT" dirty="0" err="1"/>
              <a:t>naudodamiesi</a:t>
            </a:r>
            <a:r>
              <a:rPr lang="de-AT" dirty="0"/>
              <a:t> "Google Arts".</a:t>
            </a:r>
            <a:endParaRPr dirty="0"/>
          </a:p>
        </p:txBody>
      </p:sp>
      <p:sp>
        <p:nvSpPr>
          <p:cNvPr id="199" name="Google Shape;19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AT"/>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dirty="0">
                <a:solidFill>
                  <a:srgbClr val="3C4043"/>
                </a:solidFill>
                <a:latin typeface="Roboto"/>
                <a:ea typeface="Roboto"/>
                <a:cs typeface="Roboto"/>
                <a:sym typeface="Roboto"/>
              </a:rPr>
              <a:t>GLAM sektorius suteikia daug galimybių spręsti prieinamumo problemas ir suartinti visus, pasitelkiant skaitmenines technologijas.</a:t>
            </a:r>
          </a:p>
          <a:p>
            <a:pPr marL="0" lvl="0" indent="0" algn="l" rtl="0">
              <a:lnSpc>
                <a:spcPct val="100000"/>
              </a:lnSpc>
              <a:spcBef>
                <a:spcPts val="0"/>
              </a:spcBef>
              <a:spcAft>
                <a:spcPts val="0"/>
              </a:spcAft>
              <a:buSzPts val="1400"/>
              <a:buNone/>
            </a:pPr>
            <a:endParaRPr lang="lt-LT" dirty="0">
              <a:solidFill>
                <a:srgbClr val="3C4043"/>
              </a:solidFill>
              <a:latin typeface="Roboto"/>
              <a:ea typeface="Roboto"/>
              <a:cs typeface="Roboto"/>
              <a:sym typeface="Roboto"/>
            </a:endParaRPr>
          </a:p>
          <a:p>
            <a:pPr marL="0" lvl="0" indent="0" algn="l" rtl="0">
              <a:lnSpc>
                <a:spcPct val="100000"/>
              </a:lnSpc>
              <a:spcBef>
                <a:spcPts val="0"/>
              </a:spcBef>
              <a:spcAft>
                <a:spcPts val="0"/>
              </a:spcAft>
              <a:buSzPts val="1400"/>
              <a:buNone/>
            </a:pPr>
            <a:r>
              <a:rPr lang="lt-LT" dirty="0">
                <a:solidFill>
                  <a:srgbClr val="3C4043"/>
                </a:solidFill>
                <a:latin typeface="Roboto"/>
                <a:ea typeface="Roboto"/>
                <a:cs typeface="Roboto"/>
                <a:sym typeface="Roboto"/>
              </a:rPr>
              <a:t>Siūlome apsvarstyti galimybę kartu su draugais apsilankyti GLAM institucijoje, o tada, jei yra galimybė, surengti virtualią ekskursiją po tą pačią instituciją. Tada apsvarstykite, kokie yra apsilankymo internetu privalumai ir kas jus labiausiai traukia.</a:t>
            </a:r>
          </a:p>
          <a:p>
            <a:pPr marL="0" lvl="0" indent="0" algn="l" rtl="0">
              <a:lnSpc>
                <a:spcPct val="100000"/>
              </a:lnSpc>
              <a:spcBef>
                <a:spcPts val="0"/>
              </a:spcBef>
              <a:spcAft>
                <a:spcPts val="0"/>
              </a:spcAft>
              <a:buSzPts val="1400"/>
              <a:buNone/>
            </a:pPr>
            <a:endParaRPr lang="lt-LT" dirty="0">
              <a:solidFill>
                <a:srgbClr val="3C4043"/>
              </a:solidFill>
              <a:latin typeface="Roboto"/>
              <a:ea typeface="Roboto"/>
              <a:cs typeface="Roboto"/>
              <a:sym typeface="Roboto"/>
            </a:endParaRPr>
          </a:p>
          <a:p>
            <a:pPr marL="0" lvl="0" indent="0" algn="l" rtl="0">
              <a:lnSpc>
                <a:spcPct val="100000"/>
              </a:lnSpc>
              <a:spcBef>
                <a:spcPts val="0"/>
              </a:spcBef>
              <a:spcAft>
                <a:spcPts val="0"/>
              </a:spcAft>
              <a:buSzPts val="1400"/>
              <a:buNone/>
            </a:pPr>
            <a:r>
              <a:rPr lang="lt-LT" dirty="0">
                <a:solidFill>
                  <a:srgbClr val="3C4043"/>
                </a:solidFill>
                <a:latin typeface="Roboto"/>
                <a:ea typeface="Roboto"/>
                <a:cs typeface="Roboto"/>
                <a:sym typeface="Roboto"/>
              </a:rPr>
              <a:t>Kokios galimos darbo vietos jus domintų GLAM institucijose? Paklauskite draugo nuomonės. Apskritai apie savo tikslus ir jausmus pravartu pasikalbėti su kolegomis. </a:t>
            </a:r>
          </a:p>
          <a:p>
            <a:pPr marL="0" lvl="0" indent="0" algn="l" rtl="0">
              <a:lnSpc>
                <a:spcPct val="100000"/>
              </a:lnSpc>
              <a:spcBef>
                <a:spcPts val="0"/>
              </a:spcBef>
              <a:spcAft>
                <a:spcPts val="0"/>
              </a:spcAft>
              <a:buSzPts val="1400"/>
              <a:buNone/>
            </a:pPr>
            <a:endParaRPr lang="lt-LT" dirty="0">
              <a:solidFill>
                <a:srgbClr val="3C4043"/>
              </a:solidFill>
              <a:latin typeface="Roboto"/>
              <a:ea typeface="Roboto"/>
              <a:cs typeface="Roboto"/>
              <a:sym typeface="Roboto"/>
            </a:endParaRPr>
          </a:p>
          <a:p>
            <a:pPr marL="0" lvl="0" indent="0" algn="l" rtl="0">
              <a:lnSpc>
                <a:spcPct val="100000"/>
              </a:lnSpc>
              <a:spcBef>
                <a:spcPts val="0"/>
              </a:spcBef>
              <a:spcAft>
                <a:spcPts val="0"/>
              </a:spcAft>
              <a:buSzPts val="1400"/>
              <a:buNone/>
            </a:pPr>
            <a:r>
              <a:rPr lang="lt-LT" dirty="0">
                <a:solidFill>
                  <a:srgbClr val="3C4043"/>
                </a:solidFill>
                <a:latin typeface="Roboto"/>
                <a:ea typeface="Roboto"/>
                <a:cs typeface="Roboto"/>
                <a:sym typeface="Roboto"/>
              </a:rPr>
              <a:t>Tikimės, kad jums patiko šis modulis apie skaitmeninį GLAM sektorių! </a:t>
            </a:r>
            <a:endParaRPr b="0" i="0" dirty="0">
              <a:solidFill>
                <a:srgbClr val="3C4043"/>
              </a:solidFill>
              <a:latin typeface="Roboto"/>
              <a:ea typeface="Roboto"/>
              <a:cs typeface="Roboto"/>
              <a:sym typeface="Roboto"/>
            </a:endParaRPr>
          </a:p>
          <a:p>
            <a:pPr marL="0" lvl="0" indent="0" algn="l" rtl="0">
              <a:lnSpc>
                <a:spcPct val="100000"/>
              </a:lnSpc>
              <a:spcBef>
                <a:spcPts val="0"/>
              </a:spcBef>
              <a:spcAft>
                <a:spcPts val="0"/>
              </a:spcAft>
              <a:buSzPts val="1400"/>
              <a:buNone/>
            </a:pPr>
            <a:endParaRPr dirty="0"/>
          </a:p>
        </p:txBody>
      </p:sp>
      <p:sp>
        <p:nvSpPr>
          <p:cNvPr id="209" name="Google Shape;20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AT"/>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dirty="0"/>
              <a:t>Paskutiniame 1 modulio užsiėmime trumpai prisiminsite ką sužinojote ankstesniuose užsiėmimuose. Tai turėtų įtvirtinti jūsų turimas žinias ir praktinius įgūdžius, kad būtumėte pasirengę juos naudoti GLAM įstaigoje. </a:t>
            </a:r>
            <a:endParaRPr dirty="0"/>
          </a:p>
        </p:txBody>
      </p:sp>
      <p:sp>
        <p:nvSpPr>
          <p:cNvPr id="100" name="Google Shape;10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AT"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dirty="0"/>
              <a:t>Sveiki atvykę į penktąjį ir paskutinį šio modulio užsiėmimą apie skaitmeninį GLAM sektorių. Per pastaruosius keturis užsiėmimus daug sužinojote apie komunikaciją ir bendradarbiavimą skaitmeniniame pasaulyje. Dabar metas pakartoti keletą pagrindinių dalykų, kad būtumėte tikri, jog būsite absoliutūs visų šių dalykų ekspertai. </a:t>
            </a:r>
            <a:endParaRPr dirty="0"/>
          </a:p>
          <a:p>
            <a:pPr marL="0" lvl="0" indent="0" algn="l" rtl="0">
              <a:lnSpc>
                <a:spcPct val="100000"/>
              </a:lnSpc>
              <a:spcBef>
                <a:spcPts val="0"/>
              </a:spcBef>
              <a:spcAft>
                <a:spcPts val="0"/>
              </a:spcAft>
              <a:buSzPts val="1400"/>
              <a:buNone/>
            </a:pPr>
            <a:endParaRPr dirty="0"/>
          </a:p>
        </p:txBody>
      </p:sp>
      <p:sp>
        <p:nvSpPr>
          <p:cNvPr id="110" name="Google Shape;11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AT"/>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dirty="0"/>
              <a:t>Šios sesijos tikslai ir mokymosi uždaviniai - apibendrinti visų ankstesnių sesijų svarbiausius dalykus ir aptarti jų praktinį panaudojimą. Pradėkime apibendrinimą. </a:t>
            </a:r>
            <a:endParaRPr dirty="0"/>
          </a:p>
        </p:txBody>
      </p:sp>
      <p:sp>
        <p:nvSpPr>
          <p:cNvPr id="119" name="Google Shape;11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AT"/>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de-AT" dirty="0">
                <a:solidFill>
                  <a:schemeClr val="accent1"/>
                </a:solidFill>
              </a:rPr>
              <a:t>Kas </a:t>
            </a:r>
            <a:r>
              <a:rPr lang="de-AT" dirty="0" err="1">
                <a:solidFill>
                  <a:schemeClr val="accent1"/>
                </a:solidFill>
              </a:rPr>
              <a:t>yra</a:t>
            </a:r>
            <a:r>
              <a:rPr lang="de-AT" dirty="0">
                <a:solidFill>
                  <a:schemeClr val="accent1"/>
                </a:solidFill>
              </a:rPr>
              <a:t> </a:t>
            </a:r>
            <a:r>
              <a:rPr lang="de-AT" dirty="0" err="1">
                <a:solidFill>
                  <a:schemeClr val="accent1"/>
                </a:solidFill>
              </a:rPr>
              <a:t>skaitmeniniai</a:t>
            </a:r>
            <a:r>
              <a:rPr lang="de-AT" dirty="0">
                <a:solidFill>
                  <a:schemeClr val="accent1"/>
                </a:solidFill>
              </a:rPr>
              <a:t> </a:t>
            </a:r>
            <a:r>
              <a:rPr lang="de-AT" dirty="0" err="1">
                <a:solidFill>
                  <a:schemeClr val="accent1"/>
                </a:solidFill>
              </a:rPr>
              <a:t>įgūdžiai</a:t>
            </a:r>
            <a:r>
              <a:rPr lang="de-AT" dirty="0">
                <a:solidFill>
                  <a:schemeClr val="accent1"/>
                </a:solidFill>
              </a:rPr>
              <a:t>?</a:t>
            </a:r>
            <a:endParaRPr lang="lt-LT" dirty="0">
              <a:solidFill>
                <a:schemeClr val="accent1"/>
              </a:solidFill>
            </a:endParaRPr>
          </a:p>
          <a:p>
            <a:pPr marL="0" lvl="0" indent="0" algn="l" rtl="0">
              <a:spcBef>
                <a:spcPts val="0"/>
              </a:spcBef>
              <a:spcAft>
                <a:spcPts val="0"/>
              </a:spcAft>
              <a:buSzPts val="1400"/>
              <a:buNone/>
            </a:pPr>
            <a:endParaRPr dirty="0"/>
          </a:p>
          <a:p>
            <a:pPr marL="228600" marR="0" lvl="0" indent="-203281" algn="l" rtl="0">
              <a:lnSpc>
                <a:spcPct val="90000"/>
              </a:lnSpc>
              <a:spcBef>
                <a:spcPts val="1000"/>
              </a:spcBef>
              <a:spcAft>
                <a:spcPts val="0"/>
              </a:spcAft>
              <a:buClr>
                <a:srgbClr val="202124"/>
              </a:buClr>
              <a:buSzPct val="99975"/>
              <a:buFont typeface="Noto Sans Symbols"/>
              <a:buChar char="✔"/>
            </a:pPr>
            <a:r>
              <a:rPr lang="lt-LT" sz="1200" b="0" i="0" u="none" strike="noStrike" cap="none" dirty="0">
                <a:solidFill>
                  <a:schemeClr val="dk1"/>
                </a:solidFill>
                <a:latin typeface="Calibri"/>
                <a:ea typeface="Calibri"/>
                <a:cs typeface="Calibri"/>
                <a:sym typeface="Calibri"/>
              </a:rPr>
              <a:t>gebėjimai ir žinios, reikalingos įprastinėms skaitmeninėms užduotims atlikti.</a:t>
            </a:r>
          </a:p>
          <a:p>
            <a:pPr marL="228600" marR="0" lvl="0" indent="-203281" algn="l" rtl="0">
              <a:lnSpc>
                <a:spcPct val="90000"/>
              </a:lnSpc>
              <a:spcBef>
                <a:spcPts val="1000"/>
              </a:spcBef>
              <a:spcAft>
                <a:spcPts val="0"/>
              </a:spcAft>
              <a:buClr>
                <a:srgbClr val="202124"/>
              </a:buClr>
              <a:buSzPct val="99975"/>
              <a:buFont typeface="Noto Sans Symbols"/>
              <a:buChar char="✔"/>
            </a:pPr>
            <a:endParaRPr lang="lt-LT" sz="1200" b="0" i="0" u="none" strike="noStrike" cap="none" dirty="0">
              <a:solidFill>
                <a:schemeClr val="dk1"/>
              </a:solidFill>
              <a:latin typeface="Calibri"/>
              <a:ea typeface="Calibri"/>
              <a:cs typeface="Calibri"/>
              <a:sym typeface="Calibri"/>
            </a:endParaRPr>
          </a:p>
          <a:p>
            <a:pPr marL="228600" marR="0" lvl="0" indent="-203281" algn="l" rtl="0">
              <a:lnSpc>
                <a:spcPct val="90000"/>
              </a:lnSpc>
              <a:spcBef>
                <a:spcPts val="1000"/>
              </a:spcBef>
              <a:spcAft>
                <a:spcPts val="0"/>
              </a:spcAft>
              <a:buClr>
                <a:schemeClr val="dk1"/>
              </a:buClr>
              <a:buSzPct val="99975"/>
              <a:buFont typeface="Calibri"/>
              <a:buChar char="✔"/>
            </a:pPr>
            <a:r>
              <a:rPr lang="lt-LT" sz="1200" b="0" i="0" u="none" strike="noStrike" cap="none" dirty="0">
                <a:solidFill>
                  <a:schemeClr val="dk1"/>
                </a:solidFill>
                <a:latin typeface="Calibri"/>
                <a:ea typeface="Calibri"/>
                <a:cs typeface="Calibri"/>
                <a:sym typeface="Calibri"/>
              </a:rPr>
              <a:t>apima skaitmeninių technologijų naudojimą, e. mokymąsi, skaitmeninės informacijos valdymą ir skaitmeninį dalijimąsi asmeniniais duomenimis.</a:t>
            </a:r>
            <a:endParaRPr lang="lt-LT" sz="1050" b="0" i="0" u="none" strike="noStrike" cap="none" dirty="0">
              <a:solidFill>
                <a:srgbClr val="202124"/>
              </a:solidFill>
              <a:latin typeface="arial"/>
              <a:ea typeface="arial"/>
              <a:cs typeface="arial"/>
              <a:sym typeface="arial"/>
            </a:endParaRPr>
          </a:p>
        </p:txBody>
      </p:sp>
      <p:sp>
        <p:nvSpPr>
          <p:cNvPr id="130" name="Google Shape;13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AT"/>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b99bb02c4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2b99bb02c4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lt-LT" dirty="0"/>
              <a:t>Keletas pagrindinių skaitmeninės transformacijos veiksnių: </a:t>
            </a:r>
          </a:p>
          <a:p>
            <a:pPr marL="0" lvl="0" indent="0" algn="l" rtl="0">
              <a:spcBef>
                <a:spcPts val="0"/>
              </a:spcBef>
              <a:spcAft>
                <a:spcPts val="0"/>
              </a:spcAft>
              <a:buSzPts val="1400"/>
              <a:buNone/>
            </a:pPr>
            <a:r>
              <a:rPr lang="lt-LT" dirty="0"/>
              <a:t>Besikeičiantys auditorijos lūkesčiai </a:t>
            </a:r>
          </a:p>
          <a:p>
            <a:pPr marL="0" lvl="0" indent="0" algn="l" rtl="0">
              <a:spcBef>
                <a:spcPts val="0"/>
              </a:spcBef>
              <a:spcAft>
                <a:spcPts val="0"/>
              </a:spcAft>
              <a:buSzPts val="1400"/>
              <a:buNone/>
            </a:pPr>
            <a:r>
              <a:rPr lang="lt-LT" dirty="0"/>
              <a:t>Technologinės inovacijos</a:t>
            </a:r>
          </a:p>
          <a:p>
            <a:pPr marL="0" lvl="0" indent="0" algn="l" rtl="0">
              <a:spcBef>
                <a:spcPts val="0"/>
              </a:spcBef>
              <a:spcAft>
                <a:spcPts val="0"/>
              </a:spcAft>
              <a:buSzPts val="1400"/>
              <a:buNone/>
            </a:pPr>
            <a:r>
              <a:rPr lang="lt-LT" dirty="0"/>
              <a:t>Pasaulinės tendencijos ir iššūkiai</a:t>
            </a:r>
            <a:endParaRPr dirty="0"/>
          </a:p>
        </p:txBody>
      </p:sp>
      <p:sp>
        <p:nvSpPr>
          <p:cNvPr id="140" name="Google Shape;140;g2b99bb02c4d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AT"/>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lt-LT" dirty="0"/>
              <a:t>Svarbu pažymėti, kad skaitmeninės technologijos GLAM sektoriuje daugiausia susijusios su šiomis skaitmeninių kompetencijų sritimis:</a:t>
            </a:r>
          </a:p>
          <a:p>
            <a:pPr marL="228600" marR="0" lvl="0" indent="-213359" algn="l" rtl="0">
              <a:lnSpc>
                <a:spcPct val="90000"/>
              </a:lnSpc>
              <a:spcBef>
                <a:spcPts val="1000"/>
              </a:spcBef>
              <a:spcAft>
                <a:spcPts val="0"/>
              </a:spcAft>
              <a:buClr>
                <a:srgbClr val="202124"/>
              </a:buClr>
              <a:buSzPct val="100000"/>
              <a:buFont typeface="Calibri"/>
              <a:buChar char="✔"/>
            </a:pPr>
            <a:r>
              <a:rPr lang="lt-LT" sz="1200" b="0" i="0" u="none" strike="noStrike" cap="none" dirty="0">
                <a:solidFill>
                  <a:srgbClr val="202124"/>
                </a:solidFill>
                <a:latin typeface="Calibri"/>
                <a:ea typeface="Calibri"/>
                <a:cs typeface="Calibri"/>
                <a:sym typeface="Calibri"/>
              </a:rPr>
              <a:t>Informacijos ir duomenų tvarkymo raštingumas</a:t>
            </a:r>
          </a:p>
          <a:p>
            <a:pPr marL="228600" marR="0" lvl="0" indent="-213359" algn="l" rtl="0">
              <a:lnSpc>
                <a:spcPct val="90000"/>
              </a:lnSpc>
              <a:spcBef>
                <a:spcPts val="1000"/>
              </a:spcBef>
              <a:spcAft>
                <a:spcPts val="0"/>
              </a:spcAft>
              <a:buClr>
                <a:srgbClr val="202124"/>
              </a:buClr>
              <a:buSzPct val="100000"/>
              <a:buFont typeface="Calibri"/>
              <a:buChar char="✔"/>
            </a:pPr>
            <a:endParaRPr lang="lt-LT" sz="800" b="0" i="0" u="none" strike="noStrike" cap="none" dirty="0">
              <a:solidFill>
                <a:srgbClr val="202124"/>
              </a:solidFill>
              <a:latin typeface="Calibri"/>
              <a:ea typeface="Calibri"/>
              <a:cs typeface="Calibri"/>
              <a:sym typeface="Calibri"/>
            </a:endParaRPr>
          </a:p>
          <a:p>
            <a:pPr marL="228600" marR="0" lvl="0" indent="-213359" algn="l" rtl="0">
              <a:lnSpc>
                <a:spcPct val="90000"/>
              </a:lnSpc>
              <a:spcBef>
                <a:spcPts val="1000"/>
              </a:spcBef>
              <a:spcAft>
                <a:spcPts val="0"/>
              </a:spcAft>
              <a:buClr>
                <a:srgbClr val="202124"/>
              </a:buClr>
              <a:buSzPct val="100000"/>
              <a:buFont typeface="Calibri"/>
              <a:buChar char="✔"/>
            </a:pPr>
            <a:r>
              <a:rPr lang="lt-LT" sz="1200" b="0" i="0" u="none" strike="noStrike" cap="none" dirty="0">
                <a:solidFill>
                  <a:srgbClr val="202124"/>
                </a:solidFill>
                <a:latin typeface="Calibri"/>
                <a:ea typeface="Calibri"/>
                <a:cs typeface="Calibri"/>
                <a:sym typeface="Calibri"/>
              </a:rPr>
              <a:t> Komunikacija ir bendradarbiavimas</a:t>
            </a:r>
            <a:endParaRPr lang="lt-LT" sz="800" b="0" i="0" u="none" strike="noStrike" cap="none" dirty="0">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00000"/>
              <a:buFont typeface="Arial"/>
              <a:buNone/>
            </a:pPr>
            <a:endParaRPr lang="lt-LT" sz="800" b="0" i="0" u="none" strike="noStrike" cap="none" dirty="0">
              <a:solidFill>
                <a:srgbClr val="202124"/>
              </a:solidFill>
              <a:latin typeface="Calibri"/>
              <a:ea typeface="Calibri"/>
              <a:cs typeface="Calibri"/>
              <a:sym typeface="Calibri"/>
            </a:endParaRPr>
          </a:p>
          <a:p>
            <a:pPr marL="228600" marR="0" lvl="0" indent="-213359" algn="l" rtl="0">
              <a:lnSpc>
                <a:spcPct val="90000"/>
              </a:lnSpc>
              <a:spcBef>
                <a:spcPts val="1000"/>
              </a:spcBef>
              <a:spcAft>
                <a:spcPts val="0"/>
              </a:spcAft>
              <a:buClr>
                <a:srgbClr val="202124"/>
              </a:buClr>
              <a:buSzPct val="100000"/>
              <a:buFont typeface="Calibri"/>
              <a:buChar char="✔"/>
            </a:pPr>
            <a:r>
              <a:rPr lang="lt-LT" sz="1200" b="0" i="0" u="none" strike="noStrike" cap="none" dirty="0">
                <a:solidFill>
                  <a:srgbClr val="202124"/>
                </a:solidFill>
                <a:latin typeface="Calibri"/>
                <a:ea typeface="Calibri"/>
                <a:cs typeface="Calibri"/>
                <a:sym typeface="Calibri"/>
              </a:rPr>
              <a:t> </a:t>
            </a:r>
            <a:r>
              <a:rPr lang="lt-LT" sz="1200" dirty="0">
                <a:solidFill>
                  <a:srgbClr val="202124"/>
                </a:solidFill>
                <a:latin typeface="Calibri"/>
                <a:ea typeface="Calibri"/>
                <a:cs typeface="Calibri"/>
                <a:sym typeface="Calibri"/>
              </a:rPr>
              <a:t>S</a:t>
            </a:r>
            <a:r>
              <a:rPr lang="lt-LT" sz="1200" b="0" i="0" u="none" strike="noStrike" cap="none" dirty="0">
                <a:solidFill>
                  <a:srgbClr val="202124"/>
                </a:solidFill>
                <a:latin typeface="Calibri"/>
                <a:ea typeface="Calibri"/>
                <a:cs typeface="Calibri"/>
                <a:sym typeface="Calibri"/>
              </a:rPr>
              <a:t>kaitmeninio turinio kūrimas</a:t>
            </a:r>
            <a:endParaRPr lang="lt-LT" sz="800" b="0" i="1" u="none" strike="noStrike" cap="none" dirty="0">
              <a:solidFill>
                <a:srgbClr val="202124"/>
              </a:solidFill>
              <a:latin typeface="arial"/>
              <a:ea typeface="arial"/>
              <a:cs typeface="arial"/>
              <a:sym typeface="arial"/>
            </a:endParaRPr>
          </a:p>
        </p:txBody>
      </p:sp>
      <p:sp>
        <p:nvSpPr>
          <p:cNvPr id="149" name="Google Shape;14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AT"/>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b99bb02c4d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2b99bb02c4d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dirty="0"/>
              <a:t>Naujų pareigų GLAM sektoriuje yra daugybė.  Keli pavyzdžiai:</a:t>
            </a:r>
          </a:p>
          <a:p>
            <a:pPr marL="0" lvl="0" indent="0" algn="l" rtl="0">
              <a:lnSpc>
                <a:spcPct val="100000"/>
              </a:lnSpc>
              <a:spcBef>
                <a:spcPts val="0"/>
              </a:spcBef>
              <a:spcAft>
                <a:spcPts val="0"/>
              </a:spcAft>
              <a:buSzPts val="1400"/>
              <a:buNone/>
            </a:pPr>
            <a:r>
              <a:rPr lang="de-AT" dirty="0"/>
              <a:t> </a:t>
            </a:r>
            <a:r>
              <a:rPr lang="lt-LT" dirty="0"/>
              <a:t>Skaitmeninės strategijos vadovas</a:t>
            </a:r>
          </a:p>
          <a:p>
            <a:pPr marL="0" lvl="0" indent="0" algn="l" rtl="0">
              <a:lnSpc>
                <a:spcPct val="100000"/>
              </a:lnSpc>
              <a:spcBef>
                <a:spcPts val="0"/>
              </a:spcBef>
              <a:spcAft>
                <a:spcPts val="0"/>
              </a:spcAft>
              <a:buSzPts val="1400"/>
              <a:buNone/>
            </a:pPr>
            <a:r>
              <a:rPr lang="lt-LT" dirty="0"/>
              <a:t> Skaitmeninių kolekcijų kuratorius</a:t>
            </a:r>
          </a:p>
          <a:p>
            <a:pPr marL="0" lvl="0" indent="0" algn="l" rtl="0">
              <a:lnSpc>
                <a:spcPct val="100000"/>
              </a:lnSpc>
              <a:spcBef>
                <a:spcPts val="0"/>
              </a:spcBef>
              <a:spcAft>
                <a:spcPts val="0"/>
              </a:spcAft>
              <a:buSzPts val="1400"/>
              <a:buNone/>
            </a:pPr>
            <a:r>
              <a:rPr lang="lt-LT" dirty="0"/>
              <a:t> Skaitmeninės interaktyvios patirties kūrėjas</a:t>
            </a:r>
          </a:p>
          <a:p>
            <a:pPr marL="0" lvl="0" indent="0" algn="l" rtl="0">
              <a:lnSpc>
                <a:spcPct val="100000"/>
              </a:lnSpc>
              <a:spcBef>
                <a:spcPts val="0"/>
              </a:spcBef>
              <a:spcAft>
                <a:spcPts val="0"/>
              </a:spcAft>
              <a:buSzPts val="1400"/>
              <a:buNone/>
            </a:pPr>
            <a:r>
              <a:rPr lang="lt-LT" dirty="0"/>
              <a:t> Bendruomenės internete vadybininkas</a:t>
            </a:r>
          </a:p>
        </p:txBody>
      </p:sp>
      <p:sp>
        <p:nvSpPr>
          <p:cNvPr id="159" name="Google Shape;159;g2b99bb02c4d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AT"/>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b99bb02c4d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2b99bb02c4d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GB" dirty="0" err="1"/>
              <a:t>Naudojimosi</a:t>
            </a:r>
            <a:r>
              <a:rPr lang="en-GB" dirty="0"/>
              <a:t> </a:t>
            </a:r>
            <a:r>
              <a:rPr lang="en-GB" dirty="0" err="1"/>
              <a:t>internetu</a:t>
            </a:r>
            <a:r>
              <a:rPr lang="en-GB" dirty="0"/>
              <a:t> </a:t>
            </a:r>
            <a:r>
              <a:rPr lang="en-GB" dirty="0" err="1"/>
              <a:t>būdai</a:t>
            </a:r>
            <a:endParaRPr lang="lt-LT" dirty="0"/>
          </a:p>
          <a:p>
            <a:pPr marL="0" lvl="0" indent="0" algn="l" rtl="0">
              <a:spcBef>
                <a:spcPts val="0"/>
              </a:spcBef>
              <a:spcAft>
                <a:spcPts val="0"/>
              </a:spcAft>
              <a:buSzPts val="1100"/>
              <a:buNone/>
            </a:pPr>
            <a:endParaRPr lang="en-GB" dirty="0"/>
          </a:p>
          <a:p>
            <a:pPr marL="0" marR="0" lvl="0" indent="0" algn="l" defTabSz="914400" rtl="0" eaLnBrk="1" fontAlgn="auto" latinLnBrk="0" hangingPunct="1">
              <a:lnSpc>
                <a:spcPct val="90000"/>
              </a:lnSpc>
              <a:spcBef>
                <a:spcPts val="1000"/>
              </a:spcBef>
              <a:spcAft>
                <a:spcPts val="0"/>
              </a:spcAft>
              <a:buClr>
                <a:srgbClr val="000000"/>
              </a:buClr>
              <a:buSzPts val="1800"/>
              <a:buFont typeface="Arial"/>
              <a:buNone/>
              <a:tabLst/>
              <a:defRPr/>
            </a:pPr>
            <a:r>
              <a:rPr kumimoji="0" lang="lt-LT" sz="1200" b="0" i="0" u="none" strike="noStrike" kern="0" cap="none" spc="0" normalizeH="0" baseline="0" noProof="0" dirty="0">
                <a:ln>
                  <a:noFill/>
                </a:ln>
                <a:solidFill>
                  <a:srgbClr val="000000"/>
                </a:solidFill>
                <a:effectLst/>
                <a:uLnTx/>
                <a:uFillTx/>
                <a:latin typeface="Calibri"/>
                <a:ea typeface="Calibri"/>
                <a:cs typeface="Calibri"/>
                <a:sym typeface="Calibri"/>
              </a:rPr>
              <a:t>Internetu galima naudotis trimis būdais: </a:t>
            </a:r>
          </a:p>
          <a:p>
            <a:pPr marL="457200" marR="0" lvl="0" indent="-45720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lt-LT" sz="1200" b="0" i="0" u="none" strike="noStrike" kern="0" cap="none" spc="0" normalizeH="0" baseline="0" noProof="0" dirty="0">
                <a:ln>
                  <a:noFill/>
                </a:ln>
                <a:solidFill>
                  <a:srgbClr val="000000"/>
                </a:solidFill>
                <a:effectLst/>
                <a:uLnTx/>
                <a:uFillTx/>
                <a:latin typeface="Calibri"/>
                <a:ea typeface="Calibri"/>
                <a:cs typeface="Calibri"/>
                <a:sym typeface="Calibri"/>
              </a:rPr>
              <a:t>Įvedus interneto adresą (URL) </a:t>
            </a:r>
          </a:p>
          <a:p>
            <a:pPr marL="457200" marR="0" lvl="0" indent="-45720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lt-LT" sz="1200" b="0" i="0" u="none" strike="noStrike" kern="0" cap="none" spc="0" normalizeH="0" baseline="0" noProof="0" dirty="0">
                <a:ln>
                  <a:noFill/>
                </a:ln>
                <a:solidFill>
                  <a:srgbClr val="000000"/>
                </a:solidFill>
                <a:effectLst/>
                <a:uLnTx/>
                <a:uFillTx/>
                <a:latin typeface="Calibri"/>
                <a:ea typeface="Calibri"/>
                <a:cs typeface="Calibri"/>
                <a:sym typeface="Calibri"/>
              </a:rPr>
              <a:t>Naudojant nuorodas </a:t>
            </a:r>
          </a:p>
          <a:p>
            <a:pPr marL="457200" marR="0" lvl="0" indent="-45720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lt-LT" sz="1200" b="0" i="0" u="none" strike="noStrike" kern="0" cap="none" spc="0" normalizeH="0" baseline="0" noProof="0" dirty="0">
                <a:ln>
                  <a:noFill/>
                </a:ln>
                <a:solidFill>
                  <a:srgbClr val="000000"/>
                </a:solidFill>
                <a:effectLst/>
                <a:uLnTx/>
                <a:uFillTx/>
                <a:latin typeface="Calibri"/>
                <a:ea typeface="Calibri"/>
                <a:cs typeface="Calibri"/>
                <a:sym typeface="Calibri"/>
              </a:rPr>
              <a:t>Ieškoti svetainių naudojant paieškos sistemą. </a:t>
            </a:r>
          </a:p>
        </p:txBody>
      </p:sp>
      <p:sp>
        <p:nvSpPr>
          <p:cNvPr id="169" name="Google Shape;169;g2b99bb02c4d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AT"/>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A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A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A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A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A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A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A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A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A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A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a:spLocks noGrp="1"/>
          </p:cNvSpPr>
          <p:nvPr>
            <p:ph type="pic" idx="2"/>
          </p:nvPr>
        </p:nvSpPr>
        <p:spPr>
          <a:xfrm>
            <a:off x="5183188" y="987425"/>
            <a:ext cx="6172200" cy="4873625"/>
          </a:xfrm>
          <a:prstGeom prst="rect">
            <a:avLst/>
          </a:prstGeom>
          <a:noFill/>
          <a:ln>
            <a:noFill/>
          </a:ln>
        </p:spPr>
      </p:sp>
      <p:sp>
        <p:nvSpPr>
          <p:cNvPr id="68" name="Google Shape;68;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A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A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hyperlink" Target="https://www.w3.org/WAI/standards-guidelines/wcag/"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hyperlink" Target="https://artsandculture.google.com/experiment/artetik/awH-tde1Hw_k2Q" TargetMode="External"/><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jpg"/><Relationship Id="rId7"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4049754" y="2686449"/>
            <a:ext cx="6454220" cy="52623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de-AT" sz="3600" dirty="0"/>
            </a:br>
            <a:br>
              <a:rPr lang="lt-LT" sz="3600" dirty="0"/>
            </a:br>
            <a:r>
              <a:rPr lang="lt-LT" sz="3600" b="1" dirty="0"/>
              <a:t>Mišraus mokymosi kursas</a:t>
            </a:r>
            <a:endParaRPr sz="3600" b="1" dirty="0"/>
          </a:p>
        </p:txBody>
      </p:sp>
      <p:sp>
        <p:nvSpPr>
          <p:cNvPr id="90" name="Google Shape;90;p1"/>
          <p:cNvSpPr txBox="1">
            <a:spLocks noGrp="1"/>
          </p:cNvSpPr>
          <p:nvPr>
            <p:ph type="subTitle" idx="1"/>
          </p:nvPr>
        </p:nvSpPr>
        <p:spPr>
          <a:xfrm>
            <a:off x="4049755" y="3596931"/>
            <a:ext cx="6454219" cy="1607774"/>
          </a:xfrm>
          <a:prstGeom prst="rect">
            <a:avLst/>
          </a:prstGeom>
          <a:noFill/>
          <a:ln>
            <a:noFill/>
          </a:ln>
        </p:spPr>
        <p:txBody>
          <a:bodyPr spcFirstLastPara="1" wrap="square" lIns="91425" tIns="45700" rIns="91425" bIns="45700" anchor="t" anchorCtr="0">
            <a:normAutofit fontScale="92500" lnSpcReduction="10000"/>
          </a:bodyPr>
          <a:lstStyle/>
          <a:p>
            <a:pPr marL="0" lvl="0" indent="0" rtl="0">
              <a:lnSpc>
                <a:spcPct val="90000"/>
              </a:lnSpc>
              <a:spcBef>
                <a:spcPts val="0"/>
              </a:spcBef>
              <a:spcAft>
                <a:spcPts val="0"/>
              </a:spcAft>
              <a:buClr>
                <a:schemeClr val="dk1"/>
              </a:buClr>
              <a:buSzPts val="2400"/>
              <a:buNone/>
            </a:pPr>
            <a:r>
              <a:rPr lang="lt-LT" b="1" dirty="0"/>
              <a:t>1 modulis: Skaitmeninis GLAM sektorius</a:t>
            </a:r>
          </a:p>
          <a:p>
            <a:pPr marL="0" lvl="0" indent="0" algn="ctr" rtl="0">
              <a:lnSpc>
                <a:spcPct val="90000"/>
              </a:lnSpc>
              <a:spcBef>
                <a:spcPts val="1000"/>
              </a:spcBef>
              <a:spcAft>
                <a:spcPts val="0"/>
              </a:spcAft>
              <a:buClr>
                <a:schemeClr val="dk1"/>
              </a:buClr>
              <a:buSzPts val="2400"/>
              <a:buNone/>
            </a:pPr>
            <a:r>
              <a:rPr lang="de-AT" b="1" dirty="0"/>
              <a:t>5</a:t>
            </a:r>
            <a:r>
              <a:rPr lang="lt-LT" b="1" dirty="0"/>
              <a:t> užsiėmimas</a:t>
            </a:r>
            <a:r>
              <a:rPr lang="de-AT" b="1" dirty="0"/>
              <a:t>: </a:t>
            </a:r>
            <a:r>
              <a:rPr lang="lt-LT" b="1" dirty="0" err="1"/>
              <a:t>Savirefleksija</a:t>
            </a:r>
            <a:endParaRPr b="1" dirty="0"/>
          </a:p>
          <a:p>
            <a:pPr marL="0" lvl="0" indent="0" algn="ctr" rtl="0">
              <a:lnSpc>
                <a:spcPct val="90000"/>
              </a:lnSpc>
              <a:spcBef>
                <a:spcPts val="1000"/>
              </a:spcBef>
              <a:spcAft>
                <a:spcPts val="0"/>
              </a:spcAft>
              <a:buClr>
                <a:schemeClr val="dk1"/>
              </a:buClr>
              <a:buSzPts val="2400"/>
              <a:buNone/>
            </a:pPr>
            <a:r>
              <a:rPr lang="lt-LT" dirty="0"/>
              <a:t>Parengė</a:t>
            </a:r>
            <a:r>
              <a:rPr lang="de-AT" dirty="0"/>
              <a:t>: </a:t>
            </a:r>
            <a:endParaRPr dirty="0"/>
          </a:p>
          <a:p>
            <a:pPr marL="0" lvl="0" indent="0" algn="ctr" rtl="0">
              <a:lnSpc>
                <a:spcPct val="90000"/>
              </a:lnSpc>
              <a:spcBef>
                <a:spcPts val="1000"/>
              </a:spcBef>
              <a:spcAft>
                <a:spcPts val="0"/>
              </a:spcAft>
              <a:buClr>
                <a:schemeClr val="dk1"/>
              </a:buClr>
              <a:buSzPts val="2400"/>
              <a:buNone/>
            </a:pPr>
            <a:r>
              <a:rPr lang="de-AT" dirty="0"/>
              <a:t>SYNTHESIS Center </a:t>
            </a:r>
            <a:r>
              <a:rPr lang="de-AT" dirty="0" err="1"/>
              <a:t>for</a:t>
            </a:r>
            <a:r>
              <a:rPr lang="de-AT" dirty="0"/>
              <a:t> Research and Education</a:t>
            </a:r>
            <a:endParaRPr dirty="0"/>
          </a:p>
        </p:txBody>
      </p:sp>
      <p:pic>
        <p:nvPicPr>
          <p:cNvPr id="91" name="Google Shape;91;p1"/>
          <p:cNvPicPr preferRelativeResize="0"/>
          <p:nvPr/>
        </p:nvPicPr>
        <p:blipFill rotWithShape="1">
          <a:blip r:embed="rId5">
            <a:alphaModFix/>
          </a:blip>
          <a:srcRect/>
          <a:stretch/>
        </p:blipFill>
        <p:spPr>
          <a:xfrm>
            <a:off x="9251027" y="6148955"/>
            <a:ext cx="2505895" cy="526238"/>
          </a:xfrm>
          <a:prstGeom prst="rect">
            <a:avLst/>
          </a:prstGeom>
          <a:noFill/>
          <a:ln>
            <a:noFill/>
          </a:ln>
        </p:spPr>
      </p:pic>
      <p:pic>
        <p:nvPicPr>
          <p:cNvPr id="92" name="Google Shape;92;p1"/>
          <p:cNvPicPr preferRelativeResize="0"/>
          <p:nvPr/>
        </p:nvPicPr>
        <p:blipFill rotWithShape="1">
          <a:blip r:embed="rId6">
            <a:alphaModFix/>
          </a:blip>
          <a:srcRect/>
          <a:stretch/>
        </p:blipFill>
        <p:spPr>
          <a:xfrm>
            <a:off x="698154" y="-39188"/>
            <a:ext cx="2557807" cy="2557807"/>
          </a:xfrm>
          <a:prstGeom prst="rect">
            <a:avLst/>
          </a:prstGeom>
          <a:noFill/>
          <a:ln>
            <a:noFill/>
          </a:ln>
        </p:spPr>
      </p:pic>
      <p:sp>
        <p:nvSpPr>
          <p:cNvPr id="93" name="Google Shape;93;p1"/>
          <p:cNvSpPr/>
          <p:nvPr/>
        </p:nvSpPr>
        <p:spPr>
          <a:xfrm rot="5400000">
            <a:off x="-114992" y="3041120"/>
            <a:ext cx="3485945" cy="3255962"/>
          </a:xfrm>
          <a:prstGeom prst="triangle">
            <a:avLst>
              <a:gd name="adj" fmla="val 50000"/>
            </a:avLst>
          </a:prstGeom>
          <a:gradFill>
            <a:gsLst>
              <a:gs pos="0">
                <a:srgbClr val="50608A"/>
              </a:gs>
              <a:gs pos="50000">
                <a:srgbClr val="748BC8"/>
              </a:gs>
              <a:gs pos="100000">
                <a:srgbClr val="8BA7F0"/>
              </a:gs>
            </a:gsLst>
            <a:lin ang="135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1"/>
          <p:cNvSpPr/>
          <p:nvPr/>
        </p:nvSpPr>
        <p:spPr>
          <a:xfrm rot="5400000">
            <a:off x="-114993" y="1801018"/>
            <a:ext cx="3485945" cy="3255962"/>
          </a:xfrm>
          <a:prstGeom prst="triangle">
            <a:avLst>
              <a:gd name="adj" fmla="val 50000"/>
            </a:avLst>
          </a:prstGeom>
          <a:gradFill>
            <a:gsLst>
              <a:gs pos="0">
                <a:srgbClr val="91735F"/>
              </a:gs>
              <a:gs pos="50000">
                <a:srgbClr val="D2A78A"/>
              </a:gs>
              <a:gs pos="100000">
                <a:srgbClr val="FCC8A6"/>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1"/>
          <p:cNvSpPr/>
          <p:nvPr/>
        </p:nvSpPr>
        <p:spPr>
          <a:xfrm>
            <a:off x="3832264" y="716530"/>
            <a:ext cx="701798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lt-LT" sz="4000" b="0" i="0" u="none" strike="noStrike" cap="none" dirty="0">
                <a:solidFill>
                  <a:schemeClr val="accent1"/>
                </a:solidFill>
                <a:latin typeface="Calibri"/>
                <a:ea typeface="Calibri"/>
                <a:cs typeface="Calibri"/>
                <a:sym typeface="Calibri"/>
              </a:rPr>
              <a:t>„Įtraukiojo užimtumo skatinimas diegiant atviras inovacijas GLAM sektoriuje“</a:t>
            </a:r>
          </a:p>
        </p:txBody>
      </p:sp>
      <p:sp>
        <p:nvSpPr>
          <p:cNvPr id="96" name="Google Shape;96;p1"/>
          <p:cNvSpPr txBox="1"/>
          <p:nvPr/>
        </p:nvSpPr>
        <p:spPr>
          <a:xfrm>
            <a:off x="698154" y="6188473"/>
            <a:ext cx="8444971" cy="5770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lt-LT" sz="1050" dirty="0"/>
              <a:t>Šį projektą Nr. 2022-1-AT01-KA220-ADU-00008513 finansavo Europos Sąjunga. Tačiau išreiškiamas požiūris ar nuomonė yra tik autoriaus (-</a:t>
            </a:r>
            <a:r>
              <a:rPr lang="lt-LT" sz="1050" dirty="0" err="1"/>
              <a:t>ių</a:t>
            </a:r>
            <a:r>
              <a:rPr lang="lt-LT" sz="1050" dirty="0"/>
              <a:t>) ir nebūtinai atspindi Europos Sąjungos ar </a:t>
            </a:r>
            <a:r>
              <a:rPr lang="lt-LT" sz="1050" dirty="0" err="1"/>
              <a:t>OeAD-GmbH</a:t>
            </a:r>
            <a:r>
              <a:rPr lang="lt-LT" sz="1050" dirty="0"/>
              <a:t> požiūrį ir nuomonę. Nei Europos Sąjunga, nei pagalbą teikianti institucija negali būti laikoma už juos atsakinga. </a:t>
            </a:r>
          </a:p>
        </p:txBody>
      </p:sp>
      <p:pic>
        <p:nvPicPr>
          <p:cNvPr id="2" name="Audio 1">
            <a:hlinkClick r:id="" action="ppaction://media"/>
            <a:extLst>
              <a:ext uri="{FF2B5EF4-FFF2-40B4-BE49-F238E27FC236}">
                <a16:creationId xmlns:a16="http://schemas.microsoft.com/office/drawing/2014/main" id="{0815E9EA-6B23-7F69-FF1F-3A71D74688B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72"/>
    </mc:Choice>
    <mc:Fallback>
      <p:transition spd="slow" advTm="7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2b99bb02c4d_0_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e-AT" dirty="0">
                <a:solidFill>
                  <a:schemeClr val="accent1"/>
                </a:solidFill>
              </a:rPr>
              <a:t>Interneto </a:t>
            </a:r>
            <a:r>
              <a:rPr lang="de-AT" dirty="0" err="1">
                <a:solidFill>
                  <a:schemeClr val="accent1"/>
                </a:solidFill>
              </a:rPr>
              <a:t>prieinamumas</a:t>
            </a:r>
            <a:endParaRPr dirty="0">
              <a:solidFill>
                <a:schemeClr val="accent1"/>
              </a:solidFill>
            </a:endParaRPr>
          </a:p>
        </p:txBody>
      </p:sp>
      <p:pic>
        <p:nvPicPr>
          <p:cNvPr id="182" name="Google Shape;182;g2b99bb02c4d_0_30"/>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83" name="Google Shape;183;g2b99bb02c4d_0_30"/>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84" name="Google Shape;184;g2b99bb02c4d_0_30"/>
          <p:cNvSpPr txBox="1"/>
          <p:nvPr/>
        </p:nvSpPr>
        <p:spPr>
          <a:xfrm>
            <a:off x="911544" y="1651000"/>
            <a:ext cx="10515600" cy="45261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1600"/>
              <a:buFont typeface="Arial"/>
              <a:buNone/>
            </a:pPr>
            <a:endParaRPr sz="1600" b="0" i="0" u="none" strike="noStrike" cap="none" dirty="0">
              <a:solidFill>
                <a:srgbClr val="202124"/>
              </a:solidFill>
              <a:latin typeface="Calibri"/>
              <a:ea typeface="Calibri"/>
              <a:cs typeface="Calibri"/>
              <a:sym typeface="Calibri"/>
            </a:endParaRPr>
          </a:p>
          <a:p>
            <a:pPr marL="228600" marR="0" lvl="0" indent="-203200" algn="l" rtl="0">
              <a:lnSpc>
                <a:spcPct val="90000"/>
              </a:lnSpc>
              <a:spcBef>
                <a:spcPts val="1000"/>
              </a:spcBef>
              <a:spcAft>
                <a:spcPts val="0"/>
              </a:spcAft>
              <a:buClr>
                <a:srgbClr val="202124"/>
              </a:buClr>
              <a:buSzPts val="2800"/>
              <a:buFont typeface="Calibri"/>
              <a:buChar char="✔"/>
            </a:pPr>
            <a:r>
              <a:rPr lang="de-AT" sz="2800" b="0" i="0" u="none" strike="noStrike" cap="none" dirty="0">
                <a:solidFill>
                  <a:schemeClr val="dk1"/>
                </a:solidFill>
                <a:latin typeface="Calibri"/>
                <a:ea typeface="Calibri"/>
                <a:cs typeface="Calibri"/>
                <a:sym typeface="Calibri"/>
              </a:rPr>
              <a:t>Visiems, </a:t>
            </a:r>
            <a:r>
              <a:rPr lang="de-AT" sz="2800" b="0" i="0" u="none" strike="noStrike" cap="none" dirty="0" err="1">
                <a:solidFill>
                  <a:schemeClr val="dk1"/>
                </a:solidFill>
                <a:latin typeface="Calibri"/>
                <a:ea typeface="Calibri"/>
                <a:cs typeface="Calibri"/>
                <a:sym typeface="Calibri"/>
              </a:rPr>
              <a:t>įskaitant</a:t>
            </a:r>
            <a:r>
              <a:rPr lang="de-AT" sz="2800" b="0" i="0" u="none" strike="noStrike" cap="none" dirty="0">
                <a:solidFill>
                  <a:schemeClr val="dk1"/>
                </a:solidFill>
                <a:latin typeface="Calibri"/>
                <a:ea typeface="Calibri"/>
                <a:cs typeface="Calibri"/>
                <a:sym typeface="Calibri"/>
              </a:rPr>
              <a:t> </a:t>
            </a:r>
            <a:r>
              <a:rPr lang="de-AT" sz="2800" b="0" i="0" u="none" strike="noStrike" cap="none" dirty="0" err="1">
                <a:solidFill>
                  <a:schemeClr val="dk1"/>
                </a:solidFill>
                <a:latin typeface="Calibri"/>
                <a:ea typeface="Calibri"/>
                <a:cs typeface="Calibri"/>
                <a:sym typeface="Calibri"/>
              </a:rPr>
              <a:t>neįgaliuosius</a:t>
            </a:r>
            <a:r>
              <a:rPr lang="de-AT" sz="2800" b="0" i="0" u="none" strike="noStrike" cap="none" dirty="0">
                <a:solidFill>
                  <a:schemeClr val="dk1"/>
                </a:solidFill>
                <a:latin typeface="Calibri"/>
                <a:ea typeface="Calibri"/>
                <a:cs typeface="Calibri"/>
                <a:sym typeface="Calibri"/>
              </a:rPr>
              <a:t>, </a:t>
            </a:r>
            <a:r>
              <a:rPr lang="de-AT" sz="2800" b="0" i="0" u="none" strike="noStrike" cap="none" dirty="0" err="1">
                <a:solidFill>
                  <a:schemeClr val="dk1"/>
                </a:solidFill>
                <a:latin typeface="Calibri"/>
                <a:ea typeface="Calibri"/>
                <a:cs typeface="Calibri"/>
                <a:sym typeface="Calibri"/>
              </a:rPr>
              <a:t>suteikti</a:t>
            </a:r>
            <a:r>
              <a:rPr lang="de-AT" sz="2800" b="0" i="0" u="none" strike="noStrike" cap="none" dirty="0">
                <a:solidFill>
                  <a:schemeClr val="dk1"/>
                </a:solidFill>
                <a:latin typeface="Calibri"/>
                <a:ea typeface="Calibri"/>
                <a:cs typeface="Calibri"/>
                <a:sym typeface="Calibri"/>
              </a:rPr>
              <a:t> </a:t>
            </a:r>
            <a:r>
              <a:rPr lang="de-AT" sz="2800" b="0" i="0" u="none" strike="noStrike" cap="none" dirty="0" err="1">
                <a:solidFill>
                  <a:schemeClr val="dk1"/>
                </a:solidFill>
                <a:latin typeface="Calibri"/>
                <a:ea typeface="Calibri"/>
                <a:cs typeface="Calibri"/>
                <a:sym typeface="Calibri"/>
              </a:rPr>
              <a:t>lygias</a:t>
            </a:r>
            <a:r>
              <a:rPr lang="de-AT" sz="2800" b="0" i="0" u="none" strike="noStrike" cap="none" dirty="0">
                <a:solidFill>
                  <a:schemeClr val="dk1"/>
                </a:solidFill>
                <a:latin typeface="Calibri"/>
                <a:ea typeface="Calibri"/>
                <a:cs typeface="Calibri"/>
                <a:sym typeface="Calibri"/>
              </a:rPr>
              <a:t> </a:t>
            </a:r>
            <a:r>
              <a:rPr lang="de-AT" sz="2800" b="0" i="0" u="none" strike="noStrike" cap="none" dirty="0" err="1">
                <a:solidFill>
                  <a:schemeClr val="dk1"/>
                </a:solidFill>
                <a:latin typeface="Calibri"/>
                <a:ea typeface="Calibri"/>
                <a:cs typeface="Calibri"/>
                <a:sym typeface="Calibri"/>
              </a:rPr>
              <a:t>galimybes</a:t>
            </a:r>
            <a:r>
              <a:rPr lang="de-AT" sz="2800" b="0" i="0" u="none" strike="noStrike" cap="none" dirty="0">
                <a:solidFill>
                  <a:schemeClr val="dk1"/>
                </a:solidFill>
                <a:latin typeface="Calibri"/>
                <a:ea typeface="Calibri"/>
                <a:cs typeface="Calibri"/>
                <a:sym typeface="Calibri"/>
              </a:rPr>
              <a:t> </a:t>
            </a:r>
            <a:r>
              <a:rPr lang="de-AT" sz="2800" b="0" i="0" u="none" strike="noStrike" cap="none" dirty="0" err="1">
                <a:solidFill>
                  <a:schemeClr val="dk1"/>
                </a:solidFill>
                <a:latin typeface="Calibri"/>
                <a:ea typeface="Calibri"/>
                <a:cs typeface="Calibri"/>
                <a:sym typeface="Calibri"/>
              </a:rPr>
              <a:t>naudotis</a:t>
            </a:r>
            <a:r>
              <a:rPr lang="de-AT" sz="2800" b="0" i="0" u="none" strike="noStrike" cap="none" dirty="0">
                <a:solidFill>
                  <a:schemeClr val="dk1"/>
                </a:solidFill>
                <a:latin typeface="Calibri"/>
                <a:ea typeface="Calibri"/>
                <a:cs typeface="Calibri"/>
                <a:sym typeface="Calibri"/>
              </a:rPr>
              <a:t> </a:t>
            </a:r>
            <a:r>
              <a:rPr lang="de-AT" sz="2800" b="0" i="0" u="none" strike="noStrike" cap="none" dirty="0" err="1">
                <a:solidFill>
                  <a:schemeClr val="dk1"/>
                </a:solidFill>
                <a:latin typeface="Calibri"/>
                <a:ea typeface="Calibri"/>
                <a:cs typeface="Calibri"/>
                <a:sym typeface="Calibri"/>
              </a:rPr>
              <a:t>internetu</a:t>
            </a:r>
            <a:r>
              <a:rPr lang="de-AT" sz="2800" b="0" i="0" u="none" strike="noStrike" cap="none" dirty="0">
                <a:solidFill>
                  <a:schemeClr val="dk1"/>
                </a:solidFill>
                <a:latin typeface="Calibri"/>
                <a:ea typeface="Calibri"/>
                <a:cs typeface="Calibri"/>
                <a:sym typeface="Calibri"/>
              </a:rPr>
              <a:t>. </a:t>
            </a:r>
            <a:endParaRPr lang="lt-LT" sz="2800" b="0" i="0" u="none" strike="noStrike" cap="none" dirty="0">
              <a:solidFill>
                <a:schemeClr val="dk1"/>
              </a:solidFill>
              <a:latin typeface="Calibri"/>
              <a:ea typeface="Calibri"/>
              <a:cs typeface="Calibri"/>
              <a:sym typeface="Calibri"/>
            </a:endParaRPr>
          </a:p>
          <a:p>
            <a:pPr marL="228600" marR="0" lvl="0" indent="-203200" algn="l" rtl="0">
              <a:lnSpc>
                <a:spcPct val="90000"/>
              </a:lnSpc>
              <a:spcBef>
                <a:spcPts val="1000"/>
              </a:spcBef>
              <a:spcAft>
                <a:spcPts val="0"/>
              </a:spcAft>
              <a:buClr>
                <a:srgbClr val="202124"/>
              </a:buClr>
              <a:buSzPts val="2800"/>
              <a:buFont typeface="Calibri"/>
              <a:buChar char="✔"/>
            </a:pPr>
            <a:r>
              <a:rPr lang="de-AT" sz="2800" b="0" i="0" u="sng" strike="noStrike" cap="none" dirty="0">
                <a:solidFill>
                  <a:schemeClr val="hlink"/>
                </a:solidFill>
                <a:latin typeface="Calibri"/>
                <a:ea typeface="Calibri"/>
                <a:cs typeface="Calibri"/>
                <a:sym typeface="Calibri"/>
                <a:hlinkClick r:id="rId7"/>
              </a:rPr>
              <a:t>WCAG 2.0</a:t>
            </a:r>
            <a:r>
              <a:rPr lang="de-AT" sz="2800" b="0" i="0" u="none" strike="noStrike" cap="none" dirty="0">
                <a:solidFill>
                  <a:schemeClr val="dk1"/>
                </a:solidFill>
                <a:latin typeface="Calibri"/>
                <a:ea typeface="Calibri"/>
                <a:cs typeface="Calibri"/>
                <a:sym typeface="Calibri"/>
              </a:rPr>
              <a:t> </a:t>
            </a:r>
            <a:r>
              <a:rPr lang="pt-BR" sz="2800" b="0" i="0" u="none" strike="noStrike" cap="none" dirty="0">
                <a:solidFill>
                  <a:schemeClr val="dk1"/>
                </a:solidFill>
                <a:latin typeface="Calibri"/>
                <a:ea typeface="Calibri"/>
                <a:cs typeface="Calibri"/>
                <a:sym typeface="Calibri"/>
              </a:rPr>
              <a:t>tai turinio internete prieinamumo gairės</a:t>
            </a:r>
            <a:r>
              <a:rPr lang="lt-LT" sz="2800" b="0" i="0" u="none" strike="noStrike" cap="none"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None/>
            </a:pPr>
            <a:endParaRPr sz="2800" b="0" i="0" u="none" strike="noStrike" cap="none" dirty="0">
              <a:solidFill>
                <a:srgbClr val="202124"/>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None/>
            </a:pPr>
            <a:endParaRPr sz="2800" b="0" i="0" u="none" strike="noStrike" cap="none" dirty="0">
              <a:solidFill>
                <a:srgbClr val="202124"/>
              </a:solidFill>
              <a:latin typeface="arial"/>
              <a:ea typeface="arial"/>
              <a:cs typeface="arial"/>
              <a:sym typeface="arial"/>
            </a:endParaRPr>
          </a:p>
          <a:p>
            <a:pPr marL="457200" marR="0" lvl="0" indent="-228600" algn="l" rtl="0">
              <a:lnSpc>
                <a:spcPct val="100000"/>
              </a:lnSpc>
              <a:spcBef>
                <a:spcPts val="400"/>
              </a:spcBef>
              <a:spcAft>
                <a:spcPts val="0"/>
              </a:spcAft>
              <a:buClr>
                <a:schemeClr val="dk1"/>
              </a:buClr>
              <a:buSzPts val="1224"/>
              <a:buFont typeface="Arial"/>
              <a:buNone/>
            </a:pPr>
            <a:endParaRPr sz="2800" b="0" i="0" u="none" strike="noStrike" cap="none" dirty="0">
              <a:solidFill>
                <a:schemeClr val="dk1"/>
              </a:solidFill>
              <a:latin typeface="Calibri"/>
              <a:ea typeface="Calibri"/>
              <a:cs typeface="Calibri"/>
              <a:sym typeface="Calibri"/>
            </a:endParaRPr>
          </a:p>
        </p:txBody>
      </p:sp>
      <p:pic>
        <p:nvPicPr>
          <p:cNvPr id="185" name="Google Shape;185;g2b99bb02c4d_0_30"/>
          <p:cNvPicPr preferRelativeResize="0"/>
          <p:nvPr/>
        </p:nvPicPr>
        <p:blipFill rotWithShape="1">
          <a:blip r:embed="rId8">
            <a:alphaModFix/>
          </a:blip>
          <a:srcRect l="34525" t="21936" r="37865" b="27669"/>
          <a:stretch/>
        </p:blipFill>
        <p:spPr>
          <a:xfrm>
            <a:off x="4486275" y="3488250"/>
            <a:ext cx="3366149" cy="3455924"/>
          </a:xfrm>
          <a:prstGeom prst="rect">
            <a:avLst/>
          </a:prstGeom>
          <a:noFill/>
          <a:ln>
            <a:noFill/>
          </a:ln>
        </p:spPr>
      </p:pic>
      <p:pic>
        <p:nvPicPr>
          <p:cNvPr id="2" name="Audio 1">
            <a:hlinkClick r:id="" action="ppaction://media"/>
            <a:extLst>
              <a:ext uri="{FF2B5EF4-FFF2-40B4-BE49-F238E27FC236}">
                <a16:creationId xmlns:a16="http://schemas.microsoft.com/office/drawing/2014/main" id="{73155533-3EB8-4AD9-86EF-93BAD8EC61F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376"/>
    </mc:Choice>
    <mc:Fallback>
      <p:transition spd="slow" advTm="21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2b99bb02c4d_0_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e-AT" dirty="0" err="1">
                <a:solidFill>
                  <a:schemeClr val="accent1"/>
                </a:solidFill>
              </a:rPr>
              <a:t>Prieinamas</a:t>
            </a:r>
            <a:r>
              <a:rPr lang="de-AT" dirty="0">
                <a:solidFill>
                  <a:schemeClr val="accent1"/>
                </a:solidFill>
              </a:rPr>
              <a:t> GLAM </a:t>
            </a:r>
            <a:r>
              <a:rPr lang="de-AT" dirty="0" err="1">
                <a:solidFill>
                  <a:schemeClr val="accent1"/>
                </a:solidFill>
              </a:rPr>
              <a:t>sektorius</a:t>
            </a:r>
            <a:endParaRPr dirty="0">
              <a:solidFill>
                <a:schemeClr val="accent1"/>
              </a:solidFill>
            </a:endParaRPr>
          </a:p>
        </p:txBody>
      </p:sp>
      <p:pic>
        <p:nvPicPr>
          <p:cNvPr id="192" name="Google Shape;192;g2b99bb02c4d_0_51"/>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93" name="Google Shape;193;g2b99bb02c4d_0_51"/>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94" name="Google Shape;194;g2b99bb02c4d_0_51"/>
          <p:cNvSpPr txBox="1"/>
          <p:nvPr/>
        </p:nvSpPr>
        <p:spPr>
          <a:xfrm>
            <a:off x="911544" y="1651000"/>
            <a:ext cx="10515600" cy="45261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1600"/>
              <a:buFont typeface="Arial"/>
              <a:buNone/>
            </a:pPr>
            <a:endParaRPr sz="1600" b="0" i="0" u="none" strike="noStrike" cap="none" dirty="0">
              <a:solidFill>
                <a:srgbClr val="202124"/>
              </a:solidFill>
              <a:latin typeface="Calibri"/>
              <a:ea typeface="Calibri"/>
              <a:cs typeface="Calibri"/>
              <a:sym typeface="Calibri"/>
            </a:endParaRPr>
          </a:p>
          <a:p>
            <a:pPr marL="228600" marR="0" lvl="0" indent="-203200" algn="l" rtl="0">
              <a:lnSpc>
                <a:spcPct val="90000"/>
              </a:lnSpc>
              <a:spcBef>
                <a:spcPts val="1000"/>
              </a:spcBef>
              <a:spcAft>
                <a:spcPts val="0"/>
              </a:spcAft>
              <a:buClr>
                <a:srgbClr val="202124"/>
              </a:buClr>
              <a:buSzPts val="2800"/>
              <a:buFont typeface="Calibri"/>
              <a:buChar char="✔"/>
            </a:pPr>
            <a:r>
              <a:rPr lang="lt-LT" sz="2800" b="0" i="0" u="none" strike="noStrike" cap="none" dirty="0">
                <a:solidFill>
                  <a:schemeClr val="dk1"/>
                </a:solidFill>
                <a:latin typeface="Calibri"/>
                <a:ea typeface="Calibri"/>
                <a:cs typeface="Calibri"/>
                <a:sym typeface="Calibri"/>
              </a:rPr>
              <a:t>Prasmingas turinys, matomas ir suprantamas</a:t>
            </a:r>
          </a:p>
          <a:p>
            <a:pPr marL="228600" marR="0" lvl="0" indent="-203200" algn="l" rtl="0">
              <a:lnSpc>
                <a:spcPct val="90000"/>
              </a:lnSpc>
              <a:spcBef>
                <a:spcPts val="1000"/>
              </a:spcBef>
              <a:spcAft>
                <a:spcPts val="0"/>
              </a:spcAft>
              <a:buClr>
                <a:srgbClr val="202124"/>
              </a:buClr>
              <a:buSzPts val="2800"/>
              <a:buFont typeface="Calibri"/>
              <a:buChar char="✔"/>
            </a:pPr>
            <a:r>
              <a:rPr lang="lt-LT" sz="2800" b="0" i="0" u="none" strike="noStrike" cap="none" dirty="0">
                <a:solidFill>
                  <a:schemeClr val="dk1"/>
                </a:solidFill>
                <a:latin typeface="Calibri"/>
                <a:ea typeface="Calibri"/>
                <a:cs typeface="Calibri"/>
                <a:sym typeface="Calibri"/>
              </a:rPr>
              <a:t>Kalbos barjerų ribojimas</a:t>
            </a:r>
          </a:p>
          <a:p>
            <a:pPr marL="228600" marR="0" lvl="0" indent="-203200" algn="l" rtl="0">
              <a:lnSpc>
                <a:spcPct val="90000"/>
              </a:lnSpc>
              <a:spcBef>
                <a:spcPts val="1000"/>
              </a:spcBef>
              <a:spcAft>
                <a:spcPts val="0"/>
              </a:spcAft>
              <a:buClr>
                <a:srgbClr val="202124"/>
              </a:buClr>
              <a:buSzPts val="2800"/>
              <a:buFont typeface="Calibri"/>
              <a:buChar char="✔"/>
            </a:pPr>
            <a:r>
              <a:rPr lang="lt-LT" sz="2800" b="0" i="0" u="none" strike="noStrike" cap="none" dirty="0">
                <a:solidFill>
                  <a:schemeClr val="dk1"/>
                </a:solidFill>
                <a:latin typeface="Calibri"/>
                <a:ea typeface="Calibri"/>
                <a:cs typeface="Calibri"/>
                <a:sym typeface="Calibri"/>
              </a:rPr>
              <a:t>Skaitmeninio prieinamumo užtikrinimas naudojant pagalbines priemones, skirtas žmonėms su įvairiomis negaliomis</a:t>
            </a:r>
            <a:endParaRPr sz="5259" b="1" i="0" u="none" strike="noStrike" cap="none" dirty="0">
              <a:solidFill>
                <a:schemeClr val="dk1"/>
              </a:solidFill>
              <a:highlight>
                <a:schemeClr val="lt1"/>
              </a:highlight>
              <a:latin typeface="Calibri"/>
              <a:ea typeface="Calibri"/>
              <a:cs typeface="Calibri"/>
              <a:sym typeface="Calibri"/>
            </a:endParaRPr>
          </a:p>
          <a:p>
            <a:pPr marL="457200" marR="0" lvl="0" indent="-228600" algn="l" rtl="0">
              <a:lnSpc>
                <a:spcPct val="100000"/>
              </a:lnSpc>
              <a:spcBef>
                <a:spcPts val="400"/>
              </a:spcBef>
              <a:spcAft>
                <a:spcPts val="0"/>
              </a:spcAft>
              <a:buClr>
                <a:schemeClr val="dk1"/>
              </a:buClr>
              <a:buSzPts val="1224"/>
              <a:buFont typeface="Arial"/>
              <a:buNone/>
            </a:pPr>
            <a:endParaRPr sz="2800" b="0" i="0" u="none" strike="noStrike" cap="none" dirty="0">
              <a:solidFill>
                <a:schemeClr val="dk1"/>
              </a:solidFill>
              <a:latin typeface="Calibri"/>
              <a:ea typeface="Calibri"/>
              <a:cs typeface="Calibri"/>
              <a:sym typeface="Calibri"/>
            </a:endParaRPr>
          </a:p>
        </p:txBody>
      </p:sp>
      <p:pic>
        <p:nvPicPr>
          <p:cNvPr id="195" name="Google Shape;195;g2b99bb02c4d_0_51"/>
          <p:cNvPicPr preferRelativeResize="0"/>
          <p:nvPr/>
        </p:nvPicPr>
        <p:blipFill rotWithShape="1">
          <a:blip r:embed="rId7">
            <a:alphaModFix/>
          </a:blip>
          <a:srcRect l="33863" t="28977" r="35140" b="22041"/>
          <a:stretch/>
        </p:blipFill>
        <p:spPr>
          <a:xfrm>
            <a:off x="6316524" y="4388076"/>
            <a:ext cx="2152000" cy="2021687"/>
          </a:xfrm>
          <a:prstGeom prst="rect">
            <a:avLst/>
          </a:prstGeom>
          <a:noFill/>
          <a:ln>
            <a:noFill/>
          </a:ln>
        </p:spPr>
      </p:pic>
      <p:pic>
        <p:nvPicPr>
          <p:cNvPr id="2" name="Audio 1">
            <a:hlinkClick r:id="" action="ppaction://media"/>
            <a:extLst>
              <a:ext uri="{FF2B5EF4-FFF2-40B4-BE49-F238E27FC236}">
                <a16:creationId xmlns:a16="http://schemas.microsoft.com/office/drawing/2014/main" id="{C3B0088A-2F89-22E3-720C-825AC451AC3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363"/>
    </mc:Choice>
    <mc:Fallback>
      <p:transition spd="slow" advTm="20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2"/>
          <p:cNvSpPr txBox="1">
            <a:spLocks noGrp="1"/>
          </p:cNvSpPr>
          <p:nvPr>
            <p:ph type="title"/>
          </p:nvPr>
        </p:nvSpPr>
        <p:spPr>
          <a:xfrm>
            <a:off x="838200" y="244395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de-AT" dirty="0" err="1">
                <a:solidFill>
                  <a:schemeClr val="accent1"/>
                </a:solidFill>
              </a:rPr>
              <a:t>Pažaiskite</a:t>
            </a:r>
            <a:r>
              <a:rPr lang="de-AT" dirty="0">
                <a:solidFill>
                  <a:schemeClr val="accent1"/>
                </a:solidFill>
              </a:rPr>
              <a:t>!</a:t>
            </a:r>
            <a:endParaRPr dirty="0"/>
          </a:p>
          <a:p>
            <a:pPr marL="0" lvl="0" indent="0" algn="l" rtl="0">
              <a:lnSpc>
                <a:spcPct val="90000"/>
              </a:lnSpc>
              <a:spcBef>
                <a:spcPts val="0"/>
              </a:spcBef>
              <a:spcAft>
                <a:spcPts val="0"/>
              </a:spcAft>
              <a:buClr>
                <a:schemeClr val="dk1"/>
              </a:buClr>
              <a:buSzPct val="141935"/>
              <a:buFont typeface="Calibri"/>
              <a:buNone/>
            </a:pPr>
            <a:r>
              <a:rPr lang="de-AT" sz="3100" dirty="0" err="1"/>
              <a:t>Apsilankykite</a:t>
            </a:r>
            <a:r>
              <a:rPr lang="de-AT" sz="3100" dirty="0"/>
              <a:t> "Google" </a:t>
            </a:r>
            <a:r>
              <a:rPr lang="de-AT" sz="3100" dirty="0" err="1"/>
              <a:t>meno</a:t>
            </a:r>
            <a:r>
              <a:rPr lang="de-AT" sz="3100" dirty="0"/>
              <a:t> </a:t>
            </a:r>
            <a:r>
              <a:rPr lang="de-AT" sz="3100" dirty="0" err="1"/>
              <a:t>ir</a:t>
            </a:r>
            <a:r>
              <a:rPr lang="de-AT" sz="3100" dirty="0"/>
              <a:t> </a:t>
            </a:r>
            <a:r>
              <a:rPr lang="de-AT" sz="3100" dirty="0" err="1"/>
              <a:t>kultūros</a:t>
            </a:r>
            <a:r>
              <a:rPr lang="de-AT" sz="3100" dirty="0"/>
              <a:t> </a:t>
            </a:r>
            <a:r>
              <a:rPr lang="de-AT" sz="3100" dirty="0" err="1"/>
              <a:t>projekte</a:t>
            </a:r>
            <a:r>
              <a:rPr lang="de-AT" sz="3100" dirty="0"/>
              <a:t> </a:t>
            </a:r>
            <a:r>
              <a:rPr lang="de-AT" sz="3100" dirty="0" err="1"/>
              <a:t>ir</a:t>
            </a:r>
            <a:r>
              <a:rPr lang="de-AT" sz="3100" dirty="0"/>
              <a:t> </a:t>
            </a:r>
            <a:r>
              <a:rPr lang="de-AT" sz="3100" dirty="0" err="1"/>
              <a:t>žaiskite</a:t>
            </a:r>
            <a:r>
              <a:rPr lang="de-AT" sz="3100" dirty="0"/>
              <a:t> </a:t>
            </a:r>
            <a:r>
              <a:rPr lang="de-AT" sz="3100" dirty="0" err="1"/>
              <a:t>ARTETIK.</a:t>
            </a:r>
            <a:r>
              <a:rPr lang="de-AT" sz="3100" u="sng" dirty="0" err="1">
                <a:solidFill>
                  <a:schemeClr val="hlink"/>
                </a:solidFill>
                <a:hlinkClick r:id="rId5"/>
              </a:rPr>
              <a:t>https</a:t>
            </a:r>
            <a:r>
              <a:rPr lang="de-AT" sz="3100" u="sng" dirty="0">
                <a:solidFill>
                  <a:schemeClr val="hlink"/>
                </a:solidFill>
                <a:hlinkClick r:id="rId5"/>
              </a:rPr>
              <a:t>://artsandculture.google.com/experiment/artetik/awH-tde1Hw_k2Q</a:t>
            </a:r>
            <a:endParaRPr sz="3100" dirty="0"/>
          </a:p>
          <a:p>
            <a:pPr marL="0" lvl="0" indent="0" algn="l" rtl="0">
              <a:lnSpc>
                <a:spcPct val="90000"/>
              </a:lnSpc>
              <a:spcBef>
                <a:spcPts val="0"/>
              </a:spcBef>
              <a:spcAft>
                <a:spcPts val="0"/>
              </a:spcAft>
              <a:buClr>
                <a:schemeClr val="dk1"/>
              </a:buClr>
              <a:buSzPct val="100000"/>
              <a:buFont typeface="Calibri"/>
              <a:buNone/>
            </a:pPr>
            <a:endParaRPr dirty="0"/>
          </a:p>
        </p:txBody>
      </p:sp>
      <p:pic>
        <p:nvPicPr>
          <p:cNvPr id="202" name="Google Shape;202;p12"/>
          <p:cNvPicPr preferRelativeResize="0"/>
          <p:nvPr/>
        </p:nvPicPr>
        <p:blipFill rotWithShape="1">
          <a:blip r:embed="rId6">
            <a:alphaModFix/>
          </a:blip>
          <a:srcRect/>
          <a:stretch/>
        </p:blipFill>
        <p:spPr>
          <a:xfrm>
            <a:off x="320512" y="5585931"/>
            <a:ext cx="1182064" cy="1182064"/>
          </a:xfrm>
          <a:prstGeom prst="rect">
            <a:avLst/>
          </a:prstGeom>
          <a:noFill/>
          <a:ln>
            <a:noFill/>
          </a:ln>
        </p:spPr>
      </p:pic>
      <p:pic>
        <p:nvPicPr>
          <p:cNvPr id="203" name="Google Shape;203;p12"/>
          <p:cNvPicPr preferRelativeResize="0"/>
          <p:nvPr/>
        </p:nvPicPr>
        <p:blipFill rotWithShape="1">
          <a:blip r:embed="rId7">
            <a:alphaModFix/>
          </a:blip>
          <a:srcRect/>
          <a:stretch/>
        </p:blipFill>
        <p:spPr>
          <a:xfrm>
            <a:off x="9498964" y="6062785"/>
            <a:ext cx="2372524" cy="498230"/>
          </a:xfrm>
          <a:prstGeom prst="rect">
            <a:avLst/>
          </a:prstGeom>
          <a:noFill/>
          <a:ln>
            <a:noFill/>
          </a:ln>
        </p:spPr>
      </p:pic>
      <p:pic>
        <p:nvPicPr>
          <p:cNvPr id="205" name="Google Shape;205;p12"/>
          <p:cNvPicPr preferRelativeResize="0"/>
          <p:nvPr/>
        </p:nvPicPr>
        <p:blipFill rotWithShape="1">
          <a:blip r:embed="rId8">
            <a:alphaModFix/>
          </a:blip>
          <a:srcRect/>
          <a:stretch/>
        </p:blipFill>
        <p:spPr>
          <a:xfrm>
            <a:off x="2560320" y="4128427"/>
            <a:ext cx="5780447" cy="2639568"/>
          </a:xfrm>
          <a:prstGeom prst="rect">
            <a:avLst/>
          </a:prstGeom>
          <a:noFill/>
          <a:ln>
            <a:noFill/>
          </a:ln>
        </p:spPr>
      </p:pic>
      <p:pic>
        <p:nvPicPr>
          <p:cNvPr id="2" name="Audio 1">
            <a:hlinkClick r:id="" action="ppaction://media"/>
            <a:extLst>
              <a:ext uri="{FF2B5EF4-FFF2-40B4-BE49-F238E27FC236}">
                <a16:creationId xmlns:a16="http://schemas.microsoft.com/office/drawing/2014/main" id="{7AB86CBA-E4E8-6114-7039-32F20795802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72"/>
    </mc:Choice>
    <mc:Fallback>
      <p:transition spd="slow" advTm="6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e-AT" dirty="0" err="1"/>
              <a:t>Įvertinkime</a:t>
            </a:r>
            <a:r>
              <a:rPr lang="de-AT" dirty="0"/>
              <a:t> </a:t>
            </a:r>
            <a:r>
              <a:rPr lang="de-AT" dirty="0" err="1"/>
              <a:t>veiklą</a:t>
            </a:r>
            <a:endParaRPr dirty="0"/>
          </a:p>
        </p:txBody>
      </p:sp>
      <p:pic>
        <p:nvPicPr>
          <p:cNvPr id="212" name="Google Shape;212;p25"/>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13" name="Google Shape;213;p25"/>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14" name="Google Shape;214;p25"/>
          <p:cNvPicPr preferRelativeResize="0"/>
          <p:nvPr/>
        </p:nvPicPr>
        <p:blipFill rotWithShape="1">
          <a:blip r:embed="rId7">
            <a:alphaModFix/>
          </a:blip>
          <a:srcRect/>
          <a:stretch/>
        </p:blipFill>
        <p:spPr>
          <a:xfrm>
            <a:off x="1654976" y="1843088"/>
            <a:ext cx="7691587" cy="4326518"/>
          </a:xfrm>
          <a:prstGeom prst="rect">
            <a:avLst/>
          </a:prstGeom>
          <a:noFill/>
          <a:ln>
            <a:noFill/>
          </a:ln>
        </p:spPr>
      </p:pic>
      <p:pic>
        <p:nvPicPr>
          <p:cNvPr id="2" name="Audio 1">
            <a:hlinkClick r:id="" action="ppaction://media"/>
            <a:extLst>
              <a:ext uri="{FF2B5EF4-FFF2-40B4-BE49-F238E27FC236}">
                <a16:creationId xmlns:a16="http://schemas.microsoft.com/office/drawing/2014/main" id="{8F367F39-08F9-D706-847C-DED4B0A80D3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429"/>
    </mc:Choice>
    <mc:Fallback>
      <p:transition spd="slow" advTm="43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27"/>
          <p:cNvPicPr preferRelativeResize="0"/>
          <p:nvPr/>
        </p:nvPicPr>
        <p:blipFill rotWithShape="1">
          <a:blip r:embed="rId3">
            <a:alphaModFix/>
          </a:blip>
          <a:srcRect/>
          <a:stretch/>
        </p:blipFill>
        <p:spPr>
          <a:xfrm>
            <a:off x="9251027" y="6148955"/>
            <a:ext cx="2505895" cy="526238"/>
          </a:xfrm>
          <a:prstGeom prst="rect">
            <a:avLst/>
          </a:prstGeom>
          <a:noFill/>
          <a:ln>
            <a:noFill/>
          </a:ln>
        </p:spPr>
      </p:pic>
      <p:pic>
        <p:nvPicPr>
          <p:cNvPr id="220" name="Google Shape;220;p27"/>
          <p:cNvPicPr preferRelativeResize="0"/>
          <p:nvPr/>
        </p:nvPicPr>
        <p:blipFill rotWithShape="1">
          <a:blip r:embed="rId4">
            <a:alphaModFix/>
          </a:blip>
          <a:srcRect/>
          <a:stretch/>
        </p:blipFill>
        <p:spPr>
          <a:xfrm>
            <a:off x="547325" y="97715"/>
            <a:ext cx="2557807" cy="2557807"/>
          </a:xfrm>
          <a:prstGeom prst="rect">
            <a:avLst/>
          </a:prstGeom>
          <a:noFill/>
          <a:ln>
            <a:noFill/>
          </a:ln>
        </p:spPr>
      </p:pic>
      <p:sp>
        <p:nvSpPr>
          <p:cNvPr id="221" name="Google Shape;221;p27"/>
          <p:cNvSpPr/>
          <p:nvPr/>
        </p:nvSpPr>
        <p:spPr>
          <a:xfrm rot="5400000">
            <a:off x="-114994" y="3487047"/>
            <a:ext cx="3485945" cy="3255962"/>
          </a:xfrm>
          <a:prstGeom prst="triangle">
            <a:avLst>
              <a:gd name="adj" fmla="val 50000"/>
            </a:avLst>
          </a:prstGeom>
          <a:gradFill>
            <a:gsLst>
              <a:gs pos="0">
                <a:srgbClr val="50608A"/>
              </a:gs>
              <a:gs pos="50000">
                <a:srgbClr val="748BC8"/>
              </a:gs>
              <a:gs pos="100000">
                <a:srgbClr val="8BA7F0"/>
              </a:gs>
            </a:gsLst>
            <a:lin ang="135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2" name="Google Shape;222;p27"/>
          <p:cNvSpPr/>
          <p:nvPr/>
        </p:nvSpPr>
        <p:spPr>
          <a:xfrm rot="5400000">
            <a:off x="-114991" y="2091470"/>
            <a:ext cx="3485945" cy="3255962"/>
          </a:xfrm>
          <a:prstGeom prst="triangle">
            <a:avLst>
              <a:gd name="adj" fmla="val 50000"/>
            </a:avLst>
          </a:prstGeom>
          <a:gradFill>
            <a:gsLst>
              <a:gs pos="0">
                <a:srgbClr val="91735F"/>
              </a:gs>
              <a:gs pos="50000">
                <a:srgbClr val="D2A78A"/>
              </a:gs>
              <a:gs pos="100000">
                <a:srgbClr val="FCC8A6"/>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3" name="Google Shape;223;p27"/>
          <p:cNvSpPr/>
          <p:nvPr/>
        </p:nvSpPr>
        <p:spPr>
          <a:xfrm>
            <a:off x="3832264" y="716530"/>
            <a:ext cx="701798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lt-LT" sz="4000" b="0" i="0" u="none" strike="noStrike" cap="none" dirty="0">
                <a:solidFill>
                  <a:schemeClr val="accent1"/>
                </a:solidFill>
                <a:latin typeface="Calibri"/>
                <a:ea typeface="Calibri"/>
                <a:cs typeface="Calibri"/>
                <a:sym typeface="Calibri"/>
              </a:rPr>
              <a:t>„Įtraukiojo užimtumo skatinimas diegiant atviras inovacijas GLAM sektoriuje“</a:t>
            </a:r>
          </a:p>
        </p:txBody>
      </p:sp>
      <p:pic>
        <p:nvPicPr>
          <p:cNvPr id="224" name="Google Shape;224;p27"/>
          <p:cNvPicPr preferRelativeResize="0"/>
          <p:nvPr/>
        </p:nvPicPr>
        <p:blipFill rotWithShape="1">
          <a:blip r:embed="rId5">
            <a:alphaModFix/>
          </a:blip>
          <a:srcRect/>
          <a:stretch/>
        </p:blipFill>
        <p:spPr>
          <a:xfrm>
            <a:off x="9554893" y="3103160"/>
            <a:ext cx="1524273" cy="979627"/>
          </a:xfrm>
          <a:prstGeom prst="rect">
            <a:avLst/>
          </a:prstGeom>
          <a:noFill/>
          <a:ln>
            <a:noFill/>
          </a:ln>
        </p:spPr>
      </p:pic>
      <p:pic>
        <p:nvPicPr>
          <p:cNvPr id="225" name="Google Shape;225;p27"/>
          <p:cNvPicPr preferRelativeResize="0"/>
          <p:nvPr/>
        </p:nvPicPr>
        <p:blipFill rotWithShape="1">
          <a:blip r:embed="rId6">
            <a:alphaModFix/>
          </a:blip>
          <a:srcRect/>
          <a:stretch/>
        </p:blipFill>
        <p:spPr>
          <a:xfrm>
            <a:off x="3880074" y="4675114"/>
            <a:ext cx="2129231" cy="1086684"/>
          </a:xfrm>
          <a:prstGeom prst="rect">
            <a:avLst/>
          </a:prstGeom>
          <a:noFill/>
          <a:ln>
            <a:noFill/>
          </a:ln>
        </p:spPr>
      </p:pic>
      <p:pic>
        <p:nvPicPr>
          <p:cNvPr id="226" name="Google Shape;226;p27"/>
          <p:cNvPicPr preferRelativeResize="0"/>
          <p:nvPr/>
        </p:nvPicPr>
        <p:blipFill rotWithShape="1">
          <a:blip r:embed="rId7">
            <a:alphaModFix/>
          </a:blip>
          <a:srcRect/>
          <a:stretch/>
        </p:blipFill>
        <p:spPr>
          <a:xfrm>
            <a:off x="6381827" y="4739380"/>
            <a:ext cx="2869200" cy="723043"/>
          </a:xfrm>
          <a:prstGeom prst="rect">
            <a:avLst/>
          </a:prstGeom>
          <a:noFill/>
          <a:ln>
            <a:noFill/>
          </a:ln>
        </p:spPr>
      </p:pic>
      <p:pic>
        <p:nvPicPr>
          <p:cNvPr id="227" name="Google Shape;227;p27"/>
          <p:cNvPicPr preferRelativeResize="0"/>
          <p:nvPr/>
        </p:nvPicPr>
        <p:blipFill rotWithShape="1">
          <a:blip r:embed="rId8">
            <a:alphaModFix/>
          </a:blip>
          <a:srcRect/>
          <a:stretch/>
        </p:blipFill>
        <p:spPr>
          <a:xfrm>
            <a:off x="9847014" y="4638603"/>
            <a:ext cx="1003238" cy="823820"/>
          </a:xfrm>
          <a:prstGeom prst="rect">
            <a:avLst/>
          </a:prstGeom>
          <a:noFill/>
          <a:ln>
            <a:noFill/>
          </a:ln>
        </p:spPr>
      </p:pic>
      <p:pic>
        <p:nvPicPr>
          <p:cNvPr id="228" name="Google Shape;228;p27"/>
          <p:cNvPicPr preferRelativeResize="0"/>
          <p:nvPr/>
        </p:nvPicPr>
        <p:blipFill rotWithShape="1">
          <a:blip r:embed="rId9">
            <a:alphaModFix/>
          </a:blip>
          <a:srcRect/>
          <a:stretch/>
        </p:blipFill>
        <p:spPr>
          <a:xfrm>
            <a:off x="4055240" y="2759937"/>
            <a:ext cx="1773548" cy="1773548"/>
          </a:xfrm>
          <a:prstGeom prst="rect">
            <a:avLst/>
          </a:prstGeom>
          <a:noFill/>
          <a:ln>
            <a:noFill/>
          </a:ln>
        </p:spPr>
      </p:pic>
      <p:sp>
        <p:nvSpPr>
          <p:cNvPr id="229" name="Google Shape;229;p27"/>
          <p:cNvSpPr txBox="1"/>
          <p:nvPr/>
        </p:nvSpPr>
        <p:spPr>
          <a:xfrm>
            <a:off x="2396766" y="6305861"/>
            <a:ext cx="609442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AT" sz="1800" b="0" i="0" u="none" strike="noStrike" cap="none" dirty="0" err="1">
                <a:solidFill>
                  <a:schemeClr val="dk1"/>
                </a:solidFill>
                <a:latin typeface="Calibri"/>
                <a:ea typeface="Calibri"/>
                <a:cs typeface="Calibri"/>
                <a:sym typeface="Calibri"/>
              </a:rPr>
              <a:t>Proje</a:t>
            </a:r>
            <a:r>
              <a:rPr lang="lt-LT" sz="1800" b="0" i="0" u="none" strike="noStrike" cap="none" dirty="0" err="1">
                <a:solidFill>
                  <a:schemeClr val="dk1"/>
                </a:solidFill>
                <a:latin typeface="Calibri"/>
                <a:ea typeface="Calibri"/>
                <a:cs typeface="Calibri"/>
                <a:sym typeface="Calibri"/>
              </a:rPr>
              <a:t>kto</a:t>
            </a:r>
            <a:r>
              <a:rPr lang="de-AT" sz="1800" b="0" i="0" u="none" strike="noStrike" cap="none" dirty="0">
                <a:solidFill>
                  <a:schemeClr val="dk1"/>
                </a:solidFill>
                <a:latin typeface="Calibri"/>
                <a:ea typeface="Calibri"/>
                <a:cs typeface="Calibri"/>
                <a:sym typeface="Calibri"/>
              </a:rPr>
              <a:t> N</a:t>
            </a:r>
            <a:r>
              <a:rPr lang="lt-LT" sz="1800" b="0" i="0" u="none" strike="noStrike" cap="none" dirty="0">
                <a:solidFill>
                  <a:schemeClr val="dk1"/>
                </a:solidFill>
                <a:latin typeface="Calibri"/>
                <a:ea typeface="Calibri"/>
                <a:cs typeface="Calibri"/>
                <a:sym typeface="Calibri"/>
              </a:rPr>
              <a:t>r</a:t>
            </a:r>
            <a:r>
              <a:rPr lang="de-AT" sz="1800" b="0" i="0" u="none" strike="noStrike" cap="none" dirty="0">
                <a:solidFill>
                  <a:schemeClr val="dk1"/>
                </a:solidFill>
                <a:latin typeface="Calibri"/>
                <a:ea typeface="Calibri"/>
                <a:cs typeface="Calibri"/>
                <a:sym typeface="Calibri"/>
              </a:rPr>
              <a:t>: 2022-1-AT01-KA220-ADU-00008513</a:t>
            </a:r>
            <a:endParaRPr sz="1800" b="0" i="0" u="none" strike="noStrike" cap="none" dirty="0">
              <a:solidFill>
                <a:schemeClr val="dk1"/>
              </a:solidFill>
              <a:latin typeface="Calibri"/>
              <a:ea typeface="Calibri"/>
              <a:cs typeface="Calibri"/>
              <a:sym typeface="Calibri"/>
            </a:endParaRPr>
          </a:p>
        </p:txBody>
      </p:sp>
      <p:pic>
        <p:nvPicPr>
          <p:cNvPr id="230" name="Google Shape;230;p27"/>
          <p:cNvPicPr preferRelativeResize="0"/>
          <p:nvPr/>
        </p:nvPicPr>
        <p:blipFill rotWithShape="1">
          <a:blip r:embed="rId10">
            <a:alphaModFix/>
          </a:blip>
          <a:srcRect/>
          <a:stretch/>
        </p:blipFill>
        <p:spPr>
          <a:xfrm>
            <a:off x="5926585" y="3287583"/>
            <a:ext cx="3316392" cy="78399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Užsiėmimo tikslai ir mokymosi rezultatai</a:t>
            </a:r>
            <a:endParaRPr dirty="0"/>
          </a:p>
        </p:txBody>
      </p:sp>
      <p:pic>
        <p:nvPicPr>
          <p:cNvPr id="103" name="Google Shape;103;p2"/>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04" name="Google Shape;104;p2"/>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05" name="Google Shape;105;p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graphicFrame>
        <p:nvGraphicFramePr>
          <p:cNvPr id="106" name="Google Shape;106;p2"/>
          <p:cNvGraphicFramePr/>
          <p:nvPr>
            <p:extLst>
              <p:ext uri="{D42A27DB-BD31-4B8C-83A1-F6EECF244321}">
                <p14:modId xmlns:p14="http://schemas.microsoft.com/office/powerpoint/2010/main" val="1747697236"/>
              </p:ext>
            </p:extLst>
          </p:nvPr>
        </p:nvGraphicFramePr>
        <p:xfrm>
          <a:off x="838200" y="1690688"/>
          <a:ext cx="10245450" cy="2924500"/>
        </p:xfrm>
        <a:graphic>
          <a:graphicData uri="http://schemas.openxmlformats.org/drawingml/2006/table">
            <a:tbl>
              <a:tblPr firstRow="1" bandRow="1">
                <a:noFill/>
                <a:tableStyleId>{57AF924F-6955-4A5B-AC81-A374F3431E5D}</a:tableStyleId>
              </a:tblPr>
              <a:tblGrid>
                <a:gridCol w="5122725">
                  <a:extLst>
                    <a:ext uri="{9D8B030D-6E8A-4147-A177-3AD203B41FA5}">
                      <a16:colId xmlns:a16="http://schemas.microsoft.com/office/drawing/2014/main" val="20000"/>
                    </a:ext>
                  </a:extLst>
                </a:gridCol>
                <a:gridCol w="5122725">
                  <a:extLst>
                    <a:ext uri="{9D8B030D-6E8A-4147-A177-3AD203B41FA5}">
                      <a16:colId xmlns:a16="http://schemas.microsoft.com/office/drawing/2014/main" val="20001"/>
                    </a:ext>
                  </a:extLst>
                </a:gridCol>
              </a:tblGrid>
              <a:tr h="1004250">
                <a:tc>
                  <a:txBody>
                    <a:bodyPr/>
                    <a:lstStyle/>
                    <a:p>
                      <a:pPr marL="0" marR="0" lvl="0" indent="0" algn="ctr" rtl="0">
                        <a:lnSpc>
                          <a:spcPct val="100000"/>
                        </a:lnSpc>
                        <a:spcBef>
                          <a:spcPts val="0"/>
                        </a:spcBef>
                        <a:spcAft>
                          <a:spcPts val="0"/>
                        </a:spcAft>
                        <a:buClr>
                          <a:srgbClr val="000000"/>
                        </a:buClr>
                        <a:buSzPts val="2400"/>
                        <a:buFont typeface="Arial"/>
                        <a:buNone/>
                      </a:pPr>
                      <a:r>
                        <a:rPr lang="lt-LT" sz="2400" u="none" strike="noStrike" cap="none" dirty="0"/>
                        <a:t>Tikslai</a:t>
                      </a:r>
                      <a:endParaRPr sz="2400"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lt-LT" sz="2400" u="none" strike="noStrike" cap="none" dirty="0"/>
                        <a:t>Mokymosi rezultatai</a:t>
                      </a:r>
                      <a:endParaRPr sz="2400" u="none" strike="noStrike" cap="none" dirty="0"/>
                    </a:p>
                  </a:txBody>
                  <a:tcPr marL="91450" marR="91450" marT="45725" marB="45725" anchor="ctr"/>
                </a:tc>
                <a:extLst>
                  <a:ext uri="{0D108BD9-81ED-4DB2-BD59-A6C34878D82A}">
                    <a16:rowId xmlns:a16="http://schemas.microsoft.com/office/drawing/2014/main" val="10000"/>
                  </a:ext>
                </a:extLst>
              </a:tr>
              <a:tr h="1004250">
                <a:tc>
                  <a:txBody>
                    <a:bodyPr/>
                    <a:lstStyle/>
                    <a:p>
                      <a:pPr marL="0" marR="0" lvl="0" indent="0" algn="l" rtl="0">
                        <a:lnSpc>
                          <a:spcPct val="100000"/>
                        </a:lnSpc>
                        <a:spcBef>
                          <a:spcPts val="0"/>
                        </a:spcBef>
                        <a:spcAft>
                          <a:spcPts val="0"/>
                        </a:spcAft>
                        <a:buClr>
                          <a:schemeClr val="dk1"/>
                        </a:buClr>
                        <a:buSzPts val="2000"/>
                        <a:buFont typeface="Arial"/>
                        <a:buNone/>
                      </a:pPr>
                      <a:endParaRPr sz="2000" u="none" strike="noStrike" cap="none" dirty="0"/>
                    </a:p>
                    <a:p>
                      <a:pPr marL="285750" marR="0" lvl="0" indent="-285750" algn="l" rtl="0">
                        <a:lnSpc>
                          <a:spcPct val="100000"/>
                        </a:lnSpc>
                        <a:spcBef>
                          <a:spcPts val="0"/>
                        </a:spcBef>
                        <a:spcAft>
                          <a:spcPts val="0"/>
                        </a:spcAft>
                        <a:buClr>
                          <a:schemeClr val="dk1"/>
                        </a:buClr>
                        <a:buSzPts val="2000"/>
                        <a:buFont typeface="Arial"/>
                        <a:buChar char="•"/>
                      </a:pPr>
                      <a:r>
                        <a:rPr lang="lt-LT" sz="2000" u="none" strike="noStrike" cap="none" dirty="0"/>
                        <a:t>Apibendrinti visus ankstesnius šio modulio užsiėmimus.</a:t>
                      </a:r>
                      <a:endParaRPr sz="2000" u="none" strike="noStrike" cap="none" dirty="0"/>
                    </a:p>
                    <a:p>
                      <a:pPr marL="285750" marR="0" lvl="0" indent="-158750" algn="l" rtl="0">
                        <a:lnSpc>
                          <a:spcPct val="100000"/>
                        </a:lnSpc>
                        <a:spcBef>
                          <a:spcPts val="0"/>
                        </a:spcBef>
                        <a:spcAft>
                          <a:spcPts val="0"/>
                        </a:spcAft>
                        <a:buClr>
                          <a:schemeClr val="dk1"/>
                        </a:buClr>
                        <a:buSzPts val="2000"/>
                        <a:buFont typeface="Arial"/>
                        <a:buNone/>
                      </a:pPr>
                      <a:endParaRPr sz="2000" u="none" strike="noStrike" cap="none" dirty="0"/>
                    </a:p>
                    <a:p>
                      <a:pPr marL="0" marR="0" lvl="0" indent="0" algn="l" rtl="0">
                        <a:lnSpc>
                          <a:spcPct val="100000"/>
                        </a:lnSpc>
                        <a:spcBef>
                          <a:spcPts val="0"/>
                        </a:spcBef>
                        <a:spcAft>
                          <a:spcPts val="0"/>
                        </a:spcAft>
                        <a:buClr>
                          <a:schemeClr val="dk1"/>
                        </a:buClr>
                        <a:buSzPts val="2000"/>
                        <a:buFont typeface="Arial"/>
                        <a:buNone/>
                      </a:pPr>
                      <a:endParaRPr sz="2000" u="none" strike="noStrike" cap="none" dirty="0"/>
                    </a:p>
                    <a:p>
                      <a:pPr marL="0" marR="0" lvl="0" indent="0" algn="l" rtl="0">
                        <a:lnSpc>
                          <a:spcPct val="100000"/>
                        </a:lnSpc>
                        <a:spcBef>
                          <a:spcPts val="0"/>
                        </a:spcBef>
                        <a:spcAft>
                          <a:spcPts val="0"/>
                        </a:spcAft>
                        <a:buClr>
                          <a:schemeClr val="dk1"/>
                        </a:buClr>
                        <a:buSzPts val="2000"/>
                        <a:buFont typeface="Arial"/>
                        <a:buNone/>
                      </a:pPr>
                      <a:endParaRPr sz="2000" u="none" strike="noStrike" cap="none" dirty="0"/>
                    </a:p>
                  </a:txBody>
                  <a:tcPr marL="91450" marR="91450" marT="45725" marB="45725"/>
                </a:tc>
                <a:tc>
                  <a:txBody>
                    <a:bodyPr/>
                    <a:lstStyle/>
                    <a:p>
                      <a:pPr marL="469900" marR="0" lvl="0" indent="-342900" algn="l" rtl="0">
                        <a:lnSpc>
                          <a:spcPct val="100000"/>
                        </a:lnSpc>
                        <a:spcBef>
                          <a:spcPts val="0"/>
                        </a:spcBef>
                        <a:spcAft>
                          <a:spcPts val="0"/>
                        </a:spcAft>
                        <a:buClr>
                          <a:schemeClr val="dk1"/>
                        </a:buClr>
                        <a:buSzPts val="2000"/>
                        <a:buFont typeface="Arial" panose="020B0604020202020204" pitchFamily="34" charset="0"/>
                        <a:buChar char="•"/>
                      </a:pPr>
                      <a:r>
                        <a:rPr lang="lt-LT" sz="2000" u="none" strike="noStrike" cap="none" dirty="0"/>
                        <a:t>Permąstyti išmoktą turinį</a:t>
                      </a:r>
                    </a:p>
                    <a:p>
                      <a:pPr marL="469900" marR="0" lvl="0" indent="-342900" algn="l" rtl="0">
                        <a:lnSpc>
                          <a:spcPct val="100000"/>
                        </a:lnSpc>
                        <a:spcBef>
                          <a:spcPts val="0"/>
                        </a:spcBef>
                        <a:spcAft>
                          <a:spcPts val="0"/>
                        </a:spcAft>
                        <a:buClr>
                          <a:schemeClr val="dk1"/>
                        </a:buClr>
                        <a:buSzPts val="2000"/>
                        <a:buFont typeface="Arial" panose="020B0604020202020204" pitchFamily="34" charset="0"/>
                        <a:buChar char="•"/>
                      </a:pPr>
                      <a:r>
                        <a:rPr lang="lt-LT" sz="2000" u="none" strike="noStrike" cap="none" dirty="0"/>
                        <a:t>Įtvirtinti turimas žinias ir praktinius įgūdžius</a:t>
                      </a:r>
                    </a:p>
                    <a:p>
                      <a:pPr marL="469900" marR="0" lvl="0" indent="-342900" algn="l" rtl="0">
                        <a:lnSpc>
                          <a:spcPct val="100000"/>
                        </a:lnSpc>
                        <a:spcBef>
                          <a:spcPts val="0"/>
                        </a:spcBef>
                        <a:spcAft>
                          <a:spcPts val="0"/>
                        </a:spcAft>
                        <a:buClr>
                          <a:schemeClr val="dk1"/>
                        </a:buClr>
                        <a:buSzPts val="2000"/>
                        <a:buFont typeface="Arial" panose="020B0604020202020204" pitchFamily="34" charset="0"/>
                        <a:buChar char="•"/>
                      </a:pPr>
                      <a:r>
                        <a:rPr lang="lt-LT" sz="2000" u="none" strike="noStrike" cap="none" dirty="0"/>
                        <a:t>Būti pasiruošusiam būsimam darbui GLAM institucijoje</a:t>
                      </a:r>
                      <a:endParaRPr sz="2000" u="none" strike="noStrike" cap="none" dirty="0"/>
                    </a:p>
                  </a:txBody>
                  <a:tcPr marL="91450" marR="91450" marT="45725" marB="45725"/>
                </a:tc>
                <a:extLst>
                  <a:ext uri="{0D108BD9-81ED-4DB2-BD59-A6C34878D82A}">
                    <a16:rowId xmlns:a16="http://schemas.microsoft.com/office/drawing/2014/main" val="10001"/>
                  </a:ext>
                </a:extLst>
              </a:tr>
            </a:tbl>
          </a:graphicData>
        </a:graphic>
      </p:graphicFrame>
      <p:pic>
        <p:nvPicPr>
          <p:cNvPr id="2" name="Audio 1">
            <a:hlinkClick r:id="" action="ppaction://media"/>
            <a:extLst>
              <a:ext uri="{FF2B5EF4-FFF2-40B4-BE49-F238E27FC236}">
                <a16:creationId xmlns:a16="http://schemas.microsoft.com/office/drawing/2014/main" id="{B35FC9FB-EB84-BF00-6D5F-157F24F4F2D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457"/>
    </mc:Choice>
    <mc:Fallback>
      <p:transition spd="slow" advTm="15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
          <p:cNvSpPr txBox="1">
            <a:spLocks noGrp="1"/>
          </p:cNvSpPr>
          <p:nvPr>
            <p:ph type="ctrTitle"/>
          </p:nvPr>
        </p:nvSpPr>
        <p:spPr>
          <a:xfrm>
            <a:off x="320512" y="1603817"/>
            <a:ext cx="55575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de-AT" sz="4800" dirty="0" err="1"/>
              <a:t>Apibendrinimas</a:t>
            </a:r>
            <a:r>
              <a:rPr lang="de-AT" sz="4800" dirty="0"/>
              <a:t> </a:t>
            </a:r>
            <a:r>
              <a:rPr lang="de-AT" sz="4800" dirty="0" err="1"/>
              <a:t>ir</a:t>
            </a:r>
            <a:r>
              <a:rPr lang="de-AT" sz="4800" dirty="0"/>
              <a:t> </a:t>
            </a:r>
            <a:r>
              <a:rPr lang="de-AT" sz="4800" dirty="0" err="1"/>
              <a:t>savirefleksija</a:t>
            </a:r>
            <a:endParaRPr sz="4800" dirty="0"/>
          </a:p>
        </p:txBody>
      </p:sp>
      <p:pic>
        <p:nvPicPr>
          <p:cNvPr id="113" name="Google Shape;113;p3"/>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14" name="Google Shape;114;p3"/>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115" name="Google Shape;115;p3"/>
          <p:cNvPicPr preferRelativeResize="0"/>
          <p:nvPr/>
        </p:nvPicPr>
        <p:blipFill rotWithShape="1">
          <a:blip r:embed="rId7">
            <a:alphaModFix/>
          </a:blip>
          <a:srcRect/>
          <a:stretch/>
        </p:blipFill>
        <p:spPr>
          <a:xfrm>
            <a:off x="5511825" y="1238550"/>
            <a:ext cx="6249499" cy="3515343"/>
          </a:xfrm>
          <a:prstGeom prst="rect">
            <a:avLst/>
          </a:prstGeom>
          <a:noFill/>
          <a:ln>
            <a:noFill/>
          </a:ln>
        </p:spPr>
      </p:pic>
      <p:pic>
        <p:nvPicPr>
          <p:cNvPr id="5" name="Audio 4">
            <a:hlinkClick r:id="" action="ppaction://media"/>
            <a:extLst>
              <a:ext uri="{FF2B5EF4-FFF2-40B4-BE49-F238E27FC236}">
                <a16:creationId xmlns:a16="http://schemas.microsoft.com/office/drawing/2014/main" id="{BAFBD53D-1B24-50A5-3BC9-1040A5A9252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104"/>
    </mc:Choice>
    <mc:Fallback>
      <p:transition spd="slow" advTm="23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Tikslai</a:t>
            </a:r>
            <a:endParaRPr dirty="0">
              <a:solidFill>
                <a:schemeClr val="accent1"/>
              </a:solidFill>
            </a:endParaRPr>
          </a:p>
        </p:txBody>
      </p:sp>
      <p:pic>
        <p:nvPicPr>
          <p:cNvPr id="122" name="Google Shape;122;p4"/>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23" name="Google Shape;123;p4"/>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24" name="Google Shape;124;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sp>
        <p:nvSpPr>
          <p:cNvPr id="125" name="Google Shape;125;p4"/>
          <p:cNvSpPr txBox="1"/>
          <p:nvPr/>
        </p:nvSpPr>
        <p:spPr>
          <a:xfrm>
            <a:off x="911544" y="1651000"/>
            <a:ext cx="10515600" cy="45259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3200"/>
              <a:buFont typeface="Arial"/>
              <a:buNone/>
            </a:pPr>
            <a:endParaRPr sz="3200" b="0" i="0" u="none" strike="noStrike" cap="none" dirty="0">
              <a:solidFill>
                <a:srgbClr val="202124"/>
              </a:solidFill>
              <a:latin typeface="arial"/>
              <a:ea typeface="arial"/>
              <a:cs typeface="arial"/>
              <a:sym typeface="arial"/>
            </a:endParaRPr>
          </a:p>
          <a:p>
            <a:pPr marL="228600" marR="0" lvl="0" indent="-228600" algn="l" rtl="0">
              <a:lnSpc>
                <a:spcPct val="90000"/>
              </a:lnSpc>
              <a:spcBef>
                <a:spcPts val="1000"/>
              </a:spcBef>
              <a:spcAft>
                <a:spcPts val="0"/>
              </a:spcAft>
              <a:buClr>
                <a:srgbClr val="202124"/>
              </a:buClr>
              <a:buSzPts val="3200"/>
              <a:buFont typeface="Calibri"/>
              <a:buChar char="✔"/>
            </a:pPr>
            <a:r>
              <a:rPr lang="de-AT" sz="3200" b="0" i="1" u="none" strike="noStrike" cap="none" dirty="0">
                <a:solidFill>
                  <a:srgbClr val="202124"/>
                </a:solidFill>
                <a:latin typeface="Calibri"/>
                <a:ea typeface="Calibri"/>
                <a:cs typeface="Calibri"/>
                <a:sym typeface="Calibri"/>
              </a:rPr>
              <a:t> </a:t>
            </a:r>
            <a:r>
              <a:rPr lang="de-AT" sz="3200" b="0" i="1" u="none" strike="noStrike" cap="none" dirty="0" err="1">
                <a:solidFill>
                  <a:srgbClr val="202124"/>
                </a:solidFill>
                <a:latin typeface="Calibri"/>
                <a:ea typeface="Calibri"/>
                <a:cs typeface="Calibri"/>
                <a:sym typeface="Calibri"/>
              </a:rPr>
              <a:t>Viso</a:t>
            </a:r>
            <a:r>
              <a:rPr lang="de-AT" sz="3200" b="0" i="1" u="none" strike="noStrike" cap="none" dirty="0">
                <a:solidFill>
                  <a:srgbClr val="202124"/>
                </a:solidFill>
                <a:latin typeface="Calibri"/>
                <a:ea typeface="Calibri"/>
                <a:cs typeface="Calibri"/>
                <a:sym typeface="Calibri"/>
              </a:rPr>
              <a:t> </a:t>
            </a:r>
            <a:r>
              <a:rPr lang="de-AT" sz="3200" b="0" i="1" u="none" strike="noStrike" cap="none" dirty="0" err="1">
                <a:solidFill>
                  <a:srgbClr val="202124"/>
                </a:solidFill>
                <a:latin typeface="Calibri"/>
                <a:ea typeface="Calibri"/>
                <a:cs typeface="Calibri"/>
                <a:sym typeface="Calibri"/>
              </a:rPr>
              <a:t>turinio</a:t>
            </a:r>
            <a:r>
              <a:rPr lang="de-AT" sz="3200" b="0" i="1" u="none" strike="noStrike" cap="none" dirty="0">
                <a:solidFill>
                  <a:srgbClr val="202124"/>
                </a:solidFill>
                <a:latin typeface="Calibri"/>
                <a:ea typeface="Calibri"/>
                <a:cs typeface="Calibri"/>
                <a:sym typeface="Calibri"/>
              </a:rPr>
              <a:t> </a:t>
            </a:r>
            <a:r>
              <a:rPr lang="de-AT" sz="3200" b="0" i="1" u="none" strike="noStrike" cap="none" dirty="0" err="1">
                <a:solidFill>
                  <a:srgbClr val="202124"/>
                </a:solidFill>
                <a:latin typeface="Calibri"/>
                <a:ea typeface="Calibri"/>
                <a:cs typeface="Calibri"/>
                <a:sym typeface="Calibri"/>
              </a:rPr>
              <a:t>apibendrinimas</a:t>
            </a:r>
            <a:endParaRPr lang="lt-LT" sz="3200" b="0" i="1" u="none" strike="noStrike" cap="none" dirty="0">
              <a:solidFill>
                <a:srgbClr val="202124"/>
              </a:solidFill>
              <a:latin typeface="Calibri"/>
              <a:ea typeface="Calibri"/>
              <a:cs typeface="Calibri"/>
              <a:sym typeface="Calibri"/>
            </a:endParaRPr>
          </a:p>
          <a:p>
            <a:pPr marL="228600" marR="0" lvl="0" indent="-228600" algn="l" rtl="0">
              <a:lnSpc>
                <a:spcPct val="90000"/>
              </a:lnSpc>
              <a:spcBef>
                <a:spcPts val="1000"/>
              </a:spcBef>
              <a:spcAft>
                <a:spcPts val="0"/>
              </a:spcAft>
              <a:buClr>
                <a:srgbClr val="202124"/>
              </a:buClr>
              <a:buSzPts val="3200"/>
              <a:buFont typeface="Calibri"/>
              <a:buChar char="✔"/>
            </a:pPr>
            <a:r>
              <a:rPr lang="de-AT" sz="3200" b="0" i="1" u="none" strike="noStrike" cap="none" dirty="0">
                <a:solidFill>
                  <a:srgbClr val="202124"/>
                </a:solidFill>
                <a:latin typeface="Calibri"/>
                <a:ea typeface="Calibri"/>
                <a:cs typeface="Calibri"/>
                <a:sym typeface="Calibri"/>
              </a:rPr>
              <a:t> </a:t>
            </a:r>
            <a:r>
              <a:rPr lang="de-AT" sz="3200" b="0" i="1" u="none" strike="noStrike" cap="none" dirty="0" err="1">
                <a:solidFill>
                  <a:srgbClr val="202124"/>
                </a:solidFill>
                <a:latin typeface="Calibri"/>
                <a:ea typeface="Calibri"/>
                <a:cs typeface="Calibri"/>
                <a:sym typeface="Calibri"/>
              </a:rPr>
              <a:t>Išmokto</a:t>
            </a:r>
            <a:r>
              <a:rPr lang="de-AT" sz="3200" b="0" i="1" u="none" strike="noStrike" cap="none" dirty="0">
                <a:solidFill>
                  <a:srgbClr val="202124"/>
                </a:solidFill>
                <a:latin typeface="Calibri"/>
                <a:ea typeface="Calibri"/>
                <a:cs typeface="Calibri"/>
                <a:sym typeface="Calibri"/>
              </a:rPr>
              <a:t> </a:t>
            </a:r>
            <a:r>
              <a:rPr lang="de-AT" sz="3200" b="0" i="1" u="none" strike="noStrike" cap="none" dirty="0" err="1">
                <a:solidFill>
                  <a:srgbClr val="202124"/>
                </a:solidFill>
                <a:latin typeface="Calibri"/>
                <a:ea typeface="Calibri"/>
                <a:cs typeface="Calibri"/>
                <a:sym typeface="Calibri"/>
              </a:rPr>
              <a:t>turinio</a:t>
            </a:r>
            <a:r>
              <a:rPr lang="de-AT" sz="3200" b="0" i="1" u="none" strike="noStrike" cap="none" dirty="0">
                <a:solidFill>
                  <a:srgbClr val="202124"/>
                </a:solidFill>
                <a:latin typeface="Calibri"/>
                <a:ea typeface="Calibri"/>
                <a:cs typeface="Calibri"/>
                <a:sym typeface="Calibri"/>
              </a:rPr>
              <a:t> </a:t>
            </a:r>
            <a:r>
              <a:rPr lang="de-AT" sz="3200" b="0" i="1" u="none" strike="noStrike" cap="none" dirty="0" err="1">
                <a:solidFill>
                  <a:srgbClr val="202124"/>
                </a:solidFill>
                <a:latin typeface="Calibri"/>
                <a:ea typeface="Calibri"/>
                <a:cs typeface="Calibri"/>
                <a:sym typeface="Calibri"/>
              </a:rPr>
              <a:t>reflektavimas</a:t>
            </a:r>
            <a:endParaRPr sz="3200" b="0" i="0" u="none" strike="noStrike" cap="none" dirty="0">
              <a:solidFill>
                <a:srgbClr val="202124"/>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200"/>
              <a:buFont typeface="Arial"/>
              <a:buNone/>
            </a:pPr>
            <a:endParaRPr sz="3200" b="0" i="0" u="none" strike="noStrike" cap="none" dirty="0">
              <a:solidFill>
                <a:srgbClr val="202124"/>
              </a:solidFill>
              <a:latin typeface="arial"/>
              <a:ea typeface="arial"/>
              <a:cs typeface="arial"/>
              <a:sym typeface="arial"/>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dirty="0">
              <a:solidFill>
                <a:srgbClr val="202124"/>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None/>
            </a:pPr>
            <a:endParaRPr sz="2800" b="0" i="0" u="none" strike="noStrike" cap="none" dirty="0">
              <a:solidFill>
                <a:srgbClr val="202124"/>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None/>
            </a:pPr>
            <a:endParaRPr sz="2800" b="0" i="0" u="none" strike="noStrike" cap="none" dirty="0">
              <a:solidFill>
                <a:srgbClr val="202124"/>
              </a:solidFill>
              <a:latin typeface="arial"/>
              <a:ea typeface="arial"/>
              <a:cs typeface="arial"/>
              <a:sym typeface="arial"/>
            </a:endParaRPr>
          </a:p>
          <a:p>
            <a:pPr marL="457200" marR="0" lvl="0" indent="-228600" algn="l" rtl="0">
              <a:lnSpc>
                <a:spcPct val="100000"/>
              </a:lnSpc>
              <a:spcBef>
                <a:spcPts val="400"/>
              </a:spcBef>
              <a:spcAft>
                <a:spcPts val="0"/>
              </a:spcAft>
              <a:buClr>
                <a:schemeClr val="dk1"/>
              </a:buClr>
              <a:buSzPts val="1224"/>
              <a:buFont typeface="Arial"/>
              <a:buNone/>
            </a:pPr>
            <a:endParaRPr sz="2800" b="0" i="0" u="none" strike="noStrike" cap="none" dirty="0">
              <a:solidFill>
                <a:schemeClr val="dk1"/>
              </a:solidFill>
              <a:latin typeface="Calibri"/>
              <a:ea typeface="Calibri"/>
              <a:cs typeface="Calibri"/>
              <a:sym typeface="Calibri"/>
            </a:endParaRPr>
          </a:p>
        </p:txBody>
      </p:sp>
      <p:pic>
        <p:nvPicPr>
          <p:cNvPr id="126" name="Google Shape;126;p4"/>
          <p:cNvPicPr preferRelativeResize="0"/>
          <p:nvPr/>
        </p:nvPicPr>
        <p:blipFill rotWithShape="1">
          <a:blip r:embed="rId7">
            <a:alphaModFix/>
          </a:blip>
          <a:srcRect l="30030"/>
          <a:stretch/>
        </p:blipFill>
        <p:spPr>
          <a:xfrm>
            <a:off x="7744484" y="1852713"/>
            <a:ext cx="3535972" cy="3188515"/>
          </a:xfrm>
          <a:prstGeom prst="rect">
            <a:avLst/>
          </a:prstGeom>
          <a:noFill/>
          <a:ln>
            <a:noFill/>
          </a:ln>
        </p:spPr>
      </p:pic>
      <p:pic>
        <p:nvPicPr>
          <p:cNvPr id="2" name="Audio 1">
            <a:hlinkClick r:id="" action="ppaction://media"/>
            <a:extLst>
              <a:ext uri="{FF2B5EF4-FFF2-40B4-BE49-F238E27FC236}">
                <a16:creationId xmlns:a16="http://schemas.microsoft.com/office/drawing/2014/main" id="{173FDE08-54B9-4900-3071-9B9FDBBB294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774"/>
    </mc:Choice>
    <mc:Fallback>
      <p:transition spd="slow" advTm="13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e-AT" dirty="0">
                <a:solidFill>
                  <a:schemeClr val="accent1"/>
                </a:solidFill>
              </a:rPr>
              <a:t>Kas </a:t>
            </a:r>
            <a:r>
              <a:rPr lang="de-AT" dirty="0" err="1">
                <a:solidFill>
                  <a:schemeClr val="accent1"/>
                </a:solidFill>
              </a:rPr>
              <a:t>yra</a:t>
            </a:r>
            <a:r>
              <a:rPr lang="de-AT" dirty="0">
                <a:solidFill>
                  <a:schemeClr val="accent1"/>
                </a:solidFill>
              </a:rPr>
              <a:t> </a:t>
            </a:r>
            <a:r>
              <a:rPr lang="de-AT" dirty="0" err="1">
                <a:solidFill>
                  <a:schemeClr val="accent1"/>
                </a:solidFill>
              </a:rPr>
              <a:t>skaitmeniniai</a:t>
            </a:r>
            <a:r>
              <a:rPr lang="de-AT" dirty="0">
                <a:solidFill>
                  <a:schemeClr val="accent1"/>
                </a:solidFill>
              </a:rPr>
              <a:t> </a:t>
            </a:r>
            <a:r>
              <a:rPr lang="de-AT" dirty="0" err="1">
                <a:solidFill>
                  <a:schemeClr val="accent1"/>
                </a:solidFill>
              </a:rPr>
              <a:t>įgūdžiai</a:t>
            </a:r>
            <a:r>
              <a:rPr lang="de-AT" dirty="0">
                <a:solidFill>
                  <a:schemeClr val="accent1"/>
                </a:solidFill>
              </a:rPr>
              <a:t>?</a:t>
            </a:r>
            <a:endParaRPr dirty="0">
              <a:solidFill>
                <a:schemeClr val="accent1"/>
              </a:solidFill>
            </a:endParaRPr>
          </a:p>
        </p:txBody>
      </p:sp>
      <p:pic>
        <p:nvPicPr>
          <p:cNvPr id="133" name="Google Shape;133;p5"/>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34" name="Google Shape;134;p5"/>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35" name="Google Shape;1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sp>
        <p:nvSpPr>
          <p:cNvPr id="136" name="Google Shape;136;p5"/>
          <p:cNvSpPr txBox="1"/>
          <p:nvPr/>
        </p:nvSpPr>
        <p:spPr>
          <a:xfrm>
            <a:off x="911544" y="1426331"/>
            <a:ext cx="10515600" cy="4092131"/>
          </a:xfrm>
          <a:prstGeom prst="rect">
            <a:avLst/>
          </a:prstGeom>
          <a:noFill/>
          <a:ln>
            <a:noFill/>
          </a:ln>
        </p:spPr>
        <p:txBody>
          <a:bodyPr spcFirstLastPara="1" wrap="square" lIns="91425" tIns="45700" rIns="91425" bIns="45700" anchor="t" anchorCtr="0">
            <a:normAutofit fontScale="92500" lnSpcReduction="20000"/>
          </a:bodyPr>
          <a:lstStyle/>
          <a:p>
            <a:pPr marL="228600" marR="0" lvl="0" indent="-25400" algn="l" rtl="0">
              <a:lnSpc>
                <a:spcPct val="90000"/>
              </a:lnSpc>
              <a:spcBef>
                <a:spcPts val="1000"/>
              </a:spcBef>
              <a:spcAft>
                <a:spcPts val="0"/>
              </a:spcAft>
              <a:buClr>
                <a:schemeClr val="dk1"/>
              </a:buClr>
              <a:buSzPct val="100000"/>
              <a:buFont typeface="Arial"/>
              <a:buNone/>
            </a:pPr>
            <a:endParaRPr sz="3200" b="0" i="0" u="none" strike="noStrike" cap="none" dirty="0">
              <a:solidFill>
                <a:srgbClr val="202124"/>
              </a:solidFill>
              <a:latin typeface="arial"/>
              <a:ea typeface="arial"/>
              <a:cs typeface="arial"/>
              <a:sym typeface="arial"/>
            </a:endParaRPr>
          </a:p>
          <a:p>
            <a:pPr marL="228600" marR="0" lvl="0" indent="-25400" algn="l" rtl="0">
              <a:lnSpc>
                <a:spcPct val="90000"/>
              </a:lnSpc>
              <a:spcBef>
                <a:spcPts val="1000"/>
              </a:spcBef>
              <a:spcAft>
                <a:spcPts val="0"/>
              </a:spcAft>
              <a:buClr>
                <a:schemeClr val="dk1"/>
              </a:buClr>
              <a:buSzPct val="79963"/>
              <a:buFont typeface="Arial"/>
              <a:buNone/>
            </a:pPr>
            <a:endParaRPr sz="4000" b="0" i="0" u="none" strike="noStrike" cap="none" dirty="0">
              <a:solidFill>
                <a:srgbClr val="202124"/>
              </a:solidFill>
              <a:latin typeface="Calibri"/>
              <a:ea typeface="Calibri"/>
              <a:cs typeface="Calibri"/>
              <a:sym typeface="Calibri"/>
            </a:endParaRPr>
          </a:p>
          <a:p>
            <a:pPr marL="228600" marR="0" lvl="0" indent="-203281" algn="l" rtl="0">
              <a:lnSpc>
                <a:spcPct val="90000"/>
              </a:lnSpc>
              <a:spcBef>
                <a:spcPts val="1000"/>
              </a:spcBef>
              <a:spcAft>
                <a:spcPts val="0"/>
              </a:spcAft>
              <a:buClr>
                <a:srgbClr val="202124"/>
              </a:buClr>
              <a:buSzPct val="99975"/>
              <a:buFont typeface="Noto Sans Symbols"/>
              <a:buChar char="✔"/>
            </a:pPr>
            <a:r>
              <a:rPr lang="de-AT" sz="4000" b="0" i="1" u="none" strike="noStrike" cap="none" dirty="0">
                <a:solidFill>
                  <a:srgbClr val="202124"/>
                </a:solidFill>
                <a:latin typeface="Calibri"/>
                <a:ea typeface="Calibri"/>
                <a:cs typeface="Calibri"/>
                <a:sym typeface="Calibri"/>
              </a:rPr>
              <a:t> </a:t>
            </a:r>
            <a:r>
              <a:rPr lang="lt-LT" sz="4000" b="0" i="0" u="none" strike="noStrike" cap="none" dirty="0">
                <a:solidFill>
                  <a:schemeClr val="dk1"/>
                </a:solidFill>
                <a:latin typeface="Calibri"/>
                <a:ea typeface="Calibri"/>
                <a:cs typeface="Calibri"/>
                <a:sym typeface="Calibri"/>
              </a:rPr>
              <a:t>gebėjimai ir žinios, reikalingos įprastinėms skaitmeninėms užduotims atlikti.</a:t>
            </a:r>
          </a:p>
          <a:p>
            <a:pPr marL="228600" marR="0" lvl="0" indent="-203281" algn="l" rtl="0">
              <a:lnSpc>
                <a:spcPct val="90000"/>
              </a:lnSpc>
              <a:spcBef>
                <a:spcPts val="1000"/>
              </a:spcBef>
              <a:spcAft>
                <a:spcPts val="0"/>
              </a:spcAft>
              <a:buClr>
                <a:srgbClr val="202124"/>
              </a:buClr>
              <a:buSzPct val="99975"/>
              <a:buFont typeface="Noto Sans Symbols"/>
              <a:buChar char="✔"/>
            </a:pPr>
            <a:endParaRPr sz="4000" b="0" i="0" u="none" strike="noStrike" cap="none" dirty="0">
              <a:solidFill>
                <a:schemeClr val="dk1"/>
              </a:solidFill>
              <a:latin typeface="Calibri"/>
              <a:ea typeface="Calibri"/>
              <a:cs typeface="Calibri"/>
              <a:sym typeface="Calibri"/>
            </a:endParaRPr>
          </a:p>
          <a:p>
            <a:pPr marL="228600" marR="0" lvl="0" indent="-203281" algn="l" rtl="0">
              <a:lnSpc>
                <a:spcPct val="90000"/>
              </a:lnSpc>
              <a:spcBef>
                <a:spcPts val="1000"/>
              </a:spcBef>
              <a:spcAft>
                <a:spcPts val="0"/>
              </a:spcAft>
              <a:buClr>
                <a:schemeClr val="dk1"/>
              </a:buClr>
              <a:buSzPct val="99975"/>
              <a:buFont typeface="Calibri"/>
              <a:buChar char="✔"/>
            </a:pPr>
            <a:r>
              <a:rPr lang="lt-LT" sz="4000" b="0" i="0" u="none" strike="noStrike" cap="none" dirty="0">
                <a:solidFill>
                  <a:schemeClr val="dk1"/>
                </a:solidFill>
                <a:latin typeface="Calibri"/>
                <a:ea typeface="Calibri"/>
                <a:cs typeface="Calibri"/>
                <a:sym typeface="Calibri"/>
              </a:rPr>
              <a:t>apima skaitmeninių technologijų naudojimą, e. mokymąsi, skaitmeninės informacijos valdymą ir skaitmeninį dalijimąsi asmeniniais duomenimis.</a:t>
            </a:r>
            <a:endParaRPr sz="3200" b="0" i="0" u="none" strike="noStrike" cap="none" dirty="0">
              <a:solidFill>
                <a:srgbClr val="202124"/>
              </a:solidFill>
              <a:latin typeface="arial"/>
              <a:ea typeface="arial"/>
              <a:cs typeface="arial"/>
              <a:sym typeface="arial"/>
            </a:endParaRPr>
          </a:p>
          <a:p>
            <a:pPr marL="0" marR="0" lvl="0" indent="0" algn="l" rtl="0">
              <a:lnSpc>
                <a:spcPct val="90000"/>
              </a:lnSpc>
              <a:spcBef>
                <a:spcPts val="1000"/>
              </a:spcBef>
              <a:spcAft>
                <a:spcPts val="0"/>
              </a:spcAft>
              <a:buClr>
                <a:schemeClr val="dk1"/>
              </a:buClr>
              <a:buSzPct val="100000"/>
              <a:buFont typeface="Arial"/>
              <a:buNone/>
            </a:pPr>
            <a:endParaRPr sz="3200" b="0" i="0" u="none" strike="noStrike" cap="none" dirty="0">
              <a:solidFill>
                <a:srgbClr val="202124"/>
              </a:solidFill>
              <a:latin typeface="arial"/>
              <a:ea typeface="arial"/>
              <a:cs typeface="arial"/>
              <a:sym typeface="arial"/>
            </a:endParaRPr>
          </a:p>
          <a:p>
            <a:pPr marL="228600" marR="0" lvl="0" indent="-50800" algn="l" rtl="0">
              <a:lnSpc>
                <a:spcPct val="90000"/>
              </a:lnSpc>
              <a:spcBef>
                <a:spcPts val="1000"/>
              </a:spcBef>
              <a:spcAft>
                <a:spcPts val="0"/>
              </a:spcAft>
              <a:buClr>
                <a:schemeClr val="dk1"/>
              </a:buClr>
              <a:buSzPct val="100000"/>
              <a:buFont typeface="Arial"/>
              <a:buNone/>
            </a:pPr>
            <a:endParaRPr sz="2800" b="0" i="0" u="none" strike="noStrike" cap="none" dirty="0">
              <a:solidFill>
                <a:srgbClr val="202124"/>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ct val="100000"/>
              <a:buFont typeface="Arial"/>
              <a:buNone/>
            </a:pPr>
            <a:endParaRPr sz="2800" b="0" i="0" u="none" strike="noStrike" cap="none" dirty="0">
              <a:solidFill>
                <a:srgbClr val="202124"/>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ct val="100000"/>
              <a:buFont typeface="Arial"/>
              <a:buNone/>
            </a:pPr>
            <a:endParaRPr sz="2800" b="0" i="0" u="none" strike="noStrike" cap="none" dirty="0">
              <a:solidFill>
                <a:srgbClr val="202124"/>
              </a:solidFill>
              <a:latin typeface="arial"/>
              <a:ea typeface="arial"/>
              <a:cs typeface="arial"/>
              <a:sym typeface="arial"/>
            </a:endParaRPr>
          </a:p>
          <a:p>
            <a:pPr marL="457200" marR="0" lvl="0" indent="-228600" algn="l" rtl="0">
              <a:lnSpc>
                <a:spcPct val="100000"/>
              </a:lnSpc>
              <a:spcBef>
                <a:spcPts val="400"/>
              </a:spcBef>
              <a:spcAft>
                <a:spcPts val="0"/>
              </a:spcAft>
              <a:buClr>
                <a:schemeClr val="dk1"/>
              </a:buClr>
              <a:buSzPct val="43714"/>
              <a:buFont typeface="Arial"/>
              <a:buNone/>
            </a:pPr>
            <a:endParaRPr sz="2800" b="0" i="0" u="none" strike="noStrike" cap="none" dirty="0">
              <a:solidFill>
                <a:schemeClr val="dk1"/>
              </a:solidFill>
              <a:latin typeface="Calibri"/>
              <a:ea typeface="Calibri"/>
              <a:cs typeface="Calibri"/>
              <a:sym typeface="Calibri"/>
            </a:endParaRPr>
          </a:p>
        </p:txBody>
      </p:sp>
      <p:pic>
        <p:nvPicPr>
          <p:cNvPr id="3" name="Audio 2">
            <a:hlinkClick r:id="" action="ppaction://media"/>
            <a:extLst>
              <a:ext uri="{FF2B5EF4-FFF2-40B4-BE49-F238E27FC236}">
                <a16:creationId xmlns:a16="http://schemas.microsoft.com/office/drawing/2014/main" id="{368AE33D-C594-5CFF-418F-57ED629C816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050"/>
    </mc:Choice>
    <mc:Fallback>
      <p:transition spd="slow" advTm="18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2b99bb02c4d_0_21"/>
          <p:cNvSpPr txBox="1">
            <a:spLocks noGrp="1"/>
          </p:cNvSpPr>
          <p:nvPr>
            <p:ph type="title"/>
          </p:nvPr>
        </p:nvSpPr>
        <p:spPr>
          <a:xfrm>
            <a:off x="764856" y="87718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Arial"/>
              <a:buNone/>
            </a:pPr>
            <a:r>
              <a:rPr lang="lt-LT" sz="4100" dirty="0">
                <a:solidFill>
                  <a:schemeClr val="accent1"/>
                </a:solidFill>
              </a:rPr>
              <a:t>Keletas pagrindinių skaitmeninės transformacijos veiksnių: </a:t>
            </a:r>
          </a:p>
        </p:txBody>
      </p:sp>
      <p:pic>
        <p:nvPicPr>
          <p:cNvPr id="143" name="Google Shape;143;g2b99bb02c4d_0_21"/>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44" name="Google Shape;144;g2b99bb02c4d_0_21"/>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45" name="Google Shape;145;g2b99bb02c4d_0_21"/>
          <p:cNvSpPr txBox="1"/>
          <p:nvPr/>
        </p:nvSpPr>
        <p:spPr>
          <a:xfrm>
            <a:off x="911544" y="1651000"/>
            <a:ext cx="10515600" cy="45261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31683"/>
              <a:buFont typeface="Arial"/>
              <a:buNone/>
            </a:pPr>
            <a:endParaRPr sz="5050" b="0" i="0" u="none" strike="noStrike" cap="none" dirty="0">
              <a:solidFill>
                <a:srgbClr val="202124"/>
              </a:solidFill>
              <a:latin typeface="Calibri"/>
              <a:ea typeface="Calibri"/>
              <a:cs typeface="Calibri"/>
              <a:sym typeface="Calibri"/>
            </a:endParaRPr>
          </a:p>
          <a:p>
            <a:pPr marL="228600" marR="0" lvl="0" indent="-201802" algn="l" rtl="0">
              <a:lnSpc>
                <a:spcPct val="90000"/>
              </a:lnSpc>
              <a:spcBef>
                <a:spcPts val="1000"/>
              </a:spcBef>
              <a:spcAft>
                <a:spcPts val="0"/>
              </a:spcAft>
              <a:buClr>
                <a:srgbClr val="202124"/>
              </a:buClr>
              <a:buSzPct val="100000"/>
              <a:buFont typeface="Calibri"/>
              <a:buChar char="✔"/>
            </a:pPr>
            <a:r>
              <a:rPr lang="de-AT" sz="3600" b="0" i="0" u="none" strike="noStrike" cap="none" dirty="0">
                <a:solidFill>
                  <a:srgbClr val="202124"/>
                </a:solidFill>
                <a:latin typeface="Calibri"/>
                <a:ea typeface="Calibri"/>
                <a:cs typeface="Calibri"/>
                <a:sym typeface="Calibri"/>
              </a:rPr>
              <a:t> </a:t>
            </a:r>
            <a:r>
              <a:rPr lang="lt-LT" sz="3600" b="0" i="0" u="none" strike="noStrike" cap="none" dirty="0">
                <a:solidFill>
                  <a:srgbClr val="202124"/>
                </a:solidFill>
                <a:latin typeface="Calibri"/>
                <a:ea typeface="Calibri"/>
                <a:cs typeface="Calibri"/>
                <a:sym typeface="Calibri"/>
              </a:rPr>
              <a:t>Besikeičiantys auditorijos lūkesčiai </a:t>
            </a:r>
          </a:p>
          <a:p>
            <a:pPr marL="228600" marR="0" lvl="0" indent="-201802" algn="l" rtl="0">
              <a:lnSpc>
                <a:spcPct val="90000"/>
              </a:lnSpc>
              <a:spcBef>
                <a:spcPts val="1000"/>
              </a:spcBef>
              <a:spcAft>
                <a:spcPts val="0"/>
              </a:spcAft>
              <a:buClr>
                <a:srgbClr val="202124"/>
              </a:buClr>
              <a:buSzPct val="100000"/>
              <a:buFont typeface="Calibri"/>
              <a:buChar char="✔"/>
            </a:pPr>
            <a:r>
              <a:rPr lang="lt-LT" sz="3600" b="0" i="0" u="none" strike="noStrike" cap="none" dirty="0">
                <a:solidFill>
                  <a:srgbClr val="202124"/>
                </a:solidFill>
                <a:latin typeface="Calibri"/>
                <a:ea typeface="Calibri"/>
                <a:cs typeface="Calibri"/>
                <a:sym typeface="Calibri"/>
              </a:rPr>
              <a:t>Technologinės inovacijos</a:t>
            </a:r>
          </a:p>
          <a:p>
            <a:pPr marL="228600" marR="0" lvl="0" indent="-201802" algn="l" rtl="0">
              <a:lnSpc>
                <a:spcPct val="90000"/>
              </a:lnSpc>
              <a:spcBef>
                <a:spcPts val="1000"/>
              </a:spcBef>
              <a:spcAft>
                <a:spcPts val="0"/>
              </a:spcAft>
              <a:buClr>
                <a:srgbClr val="202124"/>
              </a:buClr>
              <a:buSzPct val="100000"/>
              <a:buFont typeface="Calibri"/>
              <a:buChar char="✔"/>
            </a:pPr>
            <a:r>
              <a:rPr lang="lt-LT" sz="3600" b="0" i="0" u="none" strike="noStrike" cap="none" dirty="0">
                <a:solidFill>
                  <a:srgbClr val="202124"/>
                </a:solidFill>
                <a:latin typeface="Calibri"/>
                <a:ea typeface="Calibri"/>
                <a:cs typeface="Calibri"/>
                <a:sym typeface="Calibri"/>
              </a:rPr>
              <a:t>Pasaulinės tendencijos ir iššūkiai</a:t>
            </a:r>
          </a:p>
          <a:p>
            <a:pPr marL="0" marR="0" lvl="0" indent="0" algn="l" rtl="0">
              <a:lnSpc>
                <a:spcPct val="90000"/>
              </a:lnSpc>
              <a:spcBef>
                <a:spcPts val="1000"/>
              </a:spcBef>
              <a:spcAft>
                <a:spcPts val="0"/>
              </a:spcAft>
              <a:buClr>
                <a:schemeClr val="dk1"/>
              </a:buClr>
              <a:buSzPct val="31683"/>
              <a:buFont typeface="Arial"/>
              <a:buNone/>
            </a:pPr>
            <a:endParaRPr sz="5050" b="0" i="0" u="none" strike="noStrike" cap="none" dirty="0">
              <a:solidFill>
                <a:srgbClr val="202124"/>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00000"/>
              <a:buFont typeface="Arial"/>
              <a:buNone/>
            </a:pPr>
            <a:endParaRPr sz="3200" b="0" i="0" u="none" strike="noStrike" cap="none" dirty="0">
              <a:solidFill>
                <a:srgbClr val="202124"/>
              </a:solidFill>
              <a:latin typeface="arial"/>
              <a:ea typeface="arial"/>
              <a:cs typeface="arial"/>
              <a:sym typeface="arial"/>
            </a:endParaRPr>
          </a:p>
          <a:p>
            <a:pPr marL="228600" marR="0" lvl="0" indent="-50800" algn="l" rtl="0">
              <a:lnSpc>
                <a:spcPct val="90000"/>
              </a:lnSpc>
              <a:spcBef>
                <a:spcPts val="1000"/>
              </a:spcBef>
              <a:spcAft>
                <a:spcPts val="0"/>
              </a:spcAft>
              <a:buClr>
                <a:schemeClr val="dk1"/>
              </a:buClr>
              <a:buSzPct val="100000"/>
              <a:buFont typeface="Arial"/>
              <a:buNone/>
            </a:pPr>
            <a:endParaRPr sz="2800" b="0" i="0" u="none" strike="noStrike" cap="none" dirty="0">
              <a:solidFill>
                <a:srgbClr val="202124"/>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ct val="100000"/>
              <a:buFont typeface="Arial"/>
              <a:buNone/>
            </a:pPr>
            <a:endParaRPr sz="2800" b="0" i="0" u="none" strike="noStrike" cap="none" dirty="0">
              <a:solidFill>
                <a:srgbClr val="202124"/>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ct val="100000"/>
              <a:buFont typeface="Arial"/>
              <a:buNone/>
            </a:pPr>
            <a:endParaRPr sz="2800" b="0" i="0" u="none" strike="noStrike" cap="none" dirty="0">
              <a:solidFill>
                <a:srgbClr val="202124"/>
              </a:solidFill>
              <a:latin typeface="arial"/>
              <a:ea typeface="arial"/>
              <a:cs typeface="arial"/>
              <a:sym typeface="arial"/>
            </a:endParaRPr>
          </a:p>
          <a:p>
            <a:pPr marL="457200" marR="0" lvl="0" indent="-228600" algn="l" rtl="0">
              <a:lnSpc>
                <a:spcPct val="100000"/>
              </a:lnSpc>
              <a:spcBef>
                <a:spcPts val="400"/>
              </a:spcBef>
              <a:spcAft>
                <a:spcPts val="0"/>
              </a:spcAft>
              <a:buClr>
                <a:schemeClr val="dk1"/>
              </a:buClr>
              <a:buSzPct val="43714"/>
              <a:buFont typeface="Arial"/>
              <a:buNone/>
            </a:pPr>
            <a:endParaRPr sz="2800" b="0" i="0" u="none" strike="noStrike" cap="none" dirty="0">
              <a:solidFill>
                <a:schemeClr val="dk1"/>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A00AD27C-EE61-5F28-74F7-D91225087BB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581"/>
    </mc:Choice>
    <mc:Fallback>
      <p:transition spd="slow" advTm="13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GLAM skaitmeninių kompetencijų sritys</a:t>
            </a:r>
            <a:endParaRPr dirty="0"/>
          </a:p>
        </p:txBody>
      </p:sp>
      <p:pic>
        <p:nvPicPr>
          <p:cNvPr id="152" name="Google Shape;152;p10"/>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53" name="Google Shape;153;p10"/>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54" name="Google Shape;154;p10"/>
          <p:cNvSpPr txBox="1"/>
          <p:nvPr/>
        </p:nvSpPr>
        <p:spPr>
          <a:xfrm>
            <a:off x="911544" y="1690700"/>
            <a:ext cx="10515600" cy="45261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00000"/>
              <a:buFont typeface="Arial"/>
              <a:buNone/>
            </a:pPr>
            <a:endParaRPr sz="1600" b="0" i="0" u="none" strike="noStrike" cap="none" dirty="0">
              <a:solidFill>
                <a:srgbClr val="202124"/>
              </a:solidFill>
              <a:latin typeface="arial"/>
              <a:ea typeface="arial"/>
              <a:cs typeface="arial"/>
              <a:sym typeface="arial"/>
            </a:endParaRPr>
          </a:p>
          <a:p>
            <a:pPr marL="228600" marR="0" lvl="0" indent="-213359" algn="l" rtl="0">
              <a:lnSpc>
                <a:spcPct val="90000"/>
              </a:lnSpc>
              <a:spcBef>
                <a:spcPts val="1000"/>
              </a:spcBef>
              <a:spcAft>
                <a:spcPts val="0"/>
              </a:spcAft>
              <a:buClr>
                <a:srgbClr val="202124"/>
              </a:buClr>
              <a:buSzPct val="100000"/>
              <a:buFont typeface="Calibri"/>
              <a:buChar char="✔"/>
            </a:pPr>
            <a:r>
              <a:rPr lang="de-AT" sz="3200" b="0" i="0" u="none" strike="noStrike" cap="none" dirty="0">
                <a:solidFill>
                  <a:srgbClr val="202124"/>
                </a:solidFill>
                <a:latin typeface="Calibri"/>
                <a:ea typeface="Calibri"/>
                <a:cs typeface="Calibri"/>
                <a:sym typeface="Calibri"/>
              </a:rPr>
              <a:t> </a:t>
            </a:r>
            <a:r>
              <a:rPr lang="pt-BR" sz="3200" b="0" i="0" u="none" strike="noStrike" cap="none" dirty="0">
                <a:solidFill>
                  <a:srgbClr val="202124"/>
                </a:solidFill>
                <a:latin typeface="Calibri"/>
                <a:ea typeface="Calibri"/>
                <a:cs typeface="Calibri"/>
                <a:sym typeface="Calibri"/>
              </a:rPr>
              <a:t>Informacijos ir duomenų tvarkymo raštingumas</a:t>
            </a:r>
            <a:endParaRPr lang="lt-LT" sz="3200" b="0" i="0" u="none" strike="noStrike" cap="none" dirty="0">
              <a:solidFill>
                <a:srgbClr val="202124"/>
              </a:solidFill>
              <a:latin typeface="Calibri"/>
              <a:ea typeface="Calibri"/>
              <a:cs typeface="Calibri"/>
              <a:sym typeface="Calibri"/>
            </a:endParaRPr>
          </a:p>
          <a:p>
            <a:pPr marL="228600" marR="0" lvl="0" indent="-213359" algn="l" rtl="0">
              <a:lnSpc>
                <a:spcPct val="90000"/>
              </a:lnSpc>
              <a:spcBef>
                <a:spcPts val="1000"/>
              </a:spcBef>
              <a:spcAft>
                <a:spcPts val="0"/>
              </a:spcAft>
              <a:buClr>
                <a:srgbClr val="202124"/>
              </a:buClr>
              <a:buSzPct val="100000"/>
              <a:buFont typeface="Calibri"/>
              <a:buChar char="✔"/>
            </a:pPr>
            <a:endParaRPr sz="1600" b="0" i="0" u="none" strike="noStrike" cap="none" dirty="0">
              <a:solidFill>
                <a:srgbClr val="202124"/>
              </a:solidFill>
              <a:latin typeface="Calibri"/>
              <a:ea typeface="Calibri"/>
              <a:cs typeface="Calibri"/>
              <a:sym typeface="Calibri"/>
            </a:endParaRPr>
          </a:p>
          <a:p>
            <a:pPr marL="228600" marR="0" lvl="0" indent="-213359" algn="l" rtl="0">
              <a:lnSpc>
                <a:spcPct val="90000"/>
              </a:lnSpc>
              <a:spcBef>
                <a:spcPts val="1000"/>
              </a:spcBef>
              <a:spcAft>
                <a:spcPts val="0"/>
              </a:spcAft>
              <a:buClr>
                <a:srgbClr val="202124"/>
              </a:buClr>
              <a:buSzPct val="100000"/>
              <a:buFont typeface="Calibri"/>
              <a:buChar char="✔"/>
            </a:pPr>
            <a:r>
              <a:rPr lang="de-AT" sz="3200" b="0" i="0" u="none" strike="noStrike" cap="none" dirty="0">
                <a:solidFill>
                  <a:srgbClr val="202124"/>
                </a:solidFill>
                <a:latin typeface="Calibri"/>
                <a:ea typeface="Calibri"/>
                <a:cs typeface="Calibri"/>
                <a:sym typeface="Calibri"/>
              </a:rPr>
              <a:t> </a:t>
            </a:r>
            <a:r>
              <a:rPr lang="lt-LT" sz="3200" b="0" i="0" u="none" strike="noStrike" cap="none" dirty="0">
                <a:solidFill>
                  <a:srgbClr val="202124"/>
                </a:solidFill>
                <a:latin typeface="Calibri"/>
                <a:ea typeface="Calibri"/>
                <a:cs typeface="Calibri"/>
                <a:sym typeface="Calibri"/>
              </a:rPr>
              <a:t>Komunikacija ir bendradarbiavimas</a:t>
            </a:r>
            <a:endParaRPr sz="1400" b="0" i="0" u="none" strike="noStrike" cap="none" dirty="0">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00000"/>
              <a:buFont typeface="Arial"/>
              <a:buNone/>
            </a:pPr>
            <a:endParaRPr sz="1600" b="0" i="0" u="none" strike="noStrike" cap="none" dirty="0">
              <a:solidFill>
                <a:srgbClr val="202124"/>
              </a:solidFill>
              <a:latin typeface="Calibri"/>
              <a:ea typeface="Calibri"/>
              <a:cs typeface="Calibri"/>
              <a:sym typeface="Calibri"/>
            </a:endParaRPr>
          </a:p>
          <a:p>
            <a:pPr marL="228600" marR="0" lvl="0" indent="-213359" algn="l" rtl="0">
              <a:lnSpc>
                <a:spcPct val="90000"/>
              </a:lnSpc>
              <a:spcBef>
                <a:spcPts val="1000"/>
              </a:spcBef>
              <a:spcAft>
                <a:spcPts val="0"/>
              </a:spcAft>
              <a:buClr>
                <a:srgbClr val="202124"/>
              </a:buClr>
              <a:buSzPct val="100000"/>
              <a:buFont typeface="Calibri"/>
              <a:buChar char="✔"/>
            </a:pPr>
            <a:r>
              <a:rPr lang="de-AT" sz="3200" b="0" i="0" u="none" strike="noStrike" cap="none" dirty="0">
                <a:solidFill>
                  <a:srgbClr val="202124"/>
                </a:solidFill>
                <a:latin typeface="Calibri"/>
                <a:ea typeface="Calibri"/>
                <a:cs typeface="Calibri"/>
                <a:sym typeface="Calibri"/>
              </a:rPr>
              <a:t> </a:t>
            </a:r>
            <a:r>
              <a:rPr lang="lt-LT" sz="3200" dirty="0">
                <a:solidFill>
                  <a:srgbClr val="202124"/>
                </a:solidFill>
                <a:latin typeface="Calibri"/>
                <a:ea typeface="Calibri"/>
                <a:cs typeface="Calibri"/>
                <a:sym typeface="Calibri"/>
              </a:rPr>
              <a:t>S</a:t>
            </a:r>
            <a:r>
              <a:rPr lang="de-AT" sz="3200" b="0" i="0" u="none" strike="noStrike" cap="none" dirty="0" err="1">
                <a:solidFill>
                  <a:srgbClr val="202124"/>
                </a:solidFill>
                <a:latin typeface="Calibri"/>
                <a:ea typeface="Calibri"/>
                <a:cs typeface="Calibri"/>
                <a:sym typeface="Calibri"/>
              </a:rPr>
              <a:t>kaitmeninio</a:t>
            </a:r>
            <a:r>
              <a:rPr lang="de-AT" sz="3200" b="0" i="0" u="none" strike="noStrike" cap="none" dirty="0">
                <a:solidFill>
                  <a:srgbClr val="202124"/>
                </a:solidFill>
                <a:latin typeface="Calibri"/>
                <a:ea typeface="Calibri"/>
                <a:cs typeface="Calibri"/>
                <a:sym typeface="Calibri"/>
              </a:rPr>
              <a:t> </a:t>
            </a:r>
            <a:r>
              <a:rPr lang="de-AT" sz="3200" b="0" i="0" u="none" strike="noStrike" cap="none" dirty="0" err="1">
                <a:solidFill>
                  <a:srgbClr val="202124"/>
                </a:solidFill>
                <a:latin typeface="Calibri"/>
                <a:ea typeface="Calibri"/>
                <a:cs typeface="Calibri"/>
                <a:sym typeface="Calibri"/>
              </a:rPr>
              <a:t>turinio</a:t>
            </a:r>
            <a:r>
              <a:rPr lang="de-AT" sz="3200" b="0" i="0" u="none" strike="noStrike" cap="none" dirty="0">
                <a:solidFill>
                  <a:srgbClr val="202124"/>
                </a:solidFill>
                <a:latin typeface="Calibri"/>
                <a:ea typeface="Calibri"/>
                <a:cs typeface="Calibri"/>
                <a:sym typeface="Calibri"/>
              </a:rPr>
              <a:t> </a:t>
            </a:r>
            <a:r>
              <a:rPr lang="de-AT" sz="3200" b="0" i="0" u="none" strike="noStrike" cap="none" dirty="0" err="1">
                <a:solidFill>
                  <a:srgbClr val="202124"/>
                </a:solidFill>
                <a:latin typeface="Calibri"/>
                <a:ea typeface="Calibri"/>
                <a:cs typeface="Calibri"/>
                <a:sym typeface="Calibri"/>
              </a:rPr>
              <a:t>kūrimas</a:t>
            </a:r>
            <a:endParaRPr sz="1600" b="0" i="1" u="none" strike="noStrike" cap="none" dirty="0">
              <a:solidFill>
                <a:srgbClr val="202124"/>
              </a:solidFill>
              <a:latin typeface="arial"/>
              <a:ea typeface="arial"/>
              <a:cs typeface="arial"/>
              <a:sym typeface="arial"/>
            </a:endParaRPr>
          </a:p>
          <a:p>
            <a:pPr marL="0" marR="0" lvl="0" indent="0" algn="l" rtl="0">
              <a:lnSpc>
                <a:spcPct val="90000"/>
              </a:lnSpc>
              <a:spcBef>
                <a:spcPts val="1000"/>
              </a:spcBef>
              <a:spcAft>
                <a:spcPts val="0"/>
              </a:spcAft>
              <a:buClr>
                <a:schemeClr val="dk1"/>
              </a:buClr>
              <a:buSzPct val="100000"/>
              <a:buFont typeface="Arial"/>
              <a:buNone/>
            </a:pPr>
            <a:endParaRPr sz="3200" b="0" i="0" u="none" strike="noStrike" cap="none" dirty="0">
              <a:solidFill>
                <a:srgbClr val="202124"/>
              </a:solidFill>
              <a:latin typeface="arial"/>
              <a:ea typeface="arial"/>
              <a:cs typeface="arial"/>
              <a:sym typeface="arial"/>
            </a:endParaRPr>
          </a:p>
          <a:p>
            <a:pPr marL="228600" marR="0" lvl="0" indent="-50800" algn="l" rtl="0">
              <a:lnSpc>
                <a:spcPct val="90000"/>
              </a:lnSpc>
              <a:spcBef>
                <a:spcPts val="1000"/>
              </a:spcBef>
              <a:spcAft>
                <a:spcPts val="0"/>
              </a:spcAft>
              <a:buClr>
                <a:schemeClr val="dk1"/>
              </a:buClr>
              <a:buSzPct val="100000"/>
              <a:buFont typeface="Arial"/>
              <a:buNone/>
            </a:pPr>
            <a:endParaRPr sz="2800" b="0" i="0" u="none" strike="noStrike" cap="none" dirty="0">
              <a:solidFill>
                <a:srgbClr val="202124"/>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ct val="100000"/>
              <a:buFont typeface="Arial"/>
              <a:buNone/>
            </a:pPr>
            <a:endParaRPr sz="2800" b="0" i="0" u="none" strike="noStrike" cap="none" dirty="0">
              <a:solidFill>
                <a:srgbClr val="202124"/>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ct val="100000"/>
              <a:buFont typeface="Arial"/>
              <a:buNone/>
            </a:pPr>
            <a:endParaRPr sz="2800" b="0" i="0" u="none" strike="noStrike" cap="none" dirty="0">
              <a:solidFill>
                <a:srgbClr val="202124"/>
              </a:solidFill>
              <a:latin typeface="arial"/>
              <a:ea typeface="arial"/>
              <a:cs typeface="arial"/>
              <a:sym typeface="arial"/>
            </a:endParaRPr>
          </a:p>
          <a:p>
            <a:pPr marL="457200" marR="0" lvl="0" indent="-228600" algn="l" rtl="0">
              <a:lnSpc>
                <a:spcPct val="100000"/>
              </a:lnSpc>
              <a:spcBef>
                <a:spcPts val="400"/>
              </a:spcBef>
              <a:spcAft>
                <a:spcPts val="0"/>
              </a:spcAft>
              <a:buClr>
                <a:schemeClr val="dk1"/>
              </a:buClr>
              <a:buSzPct val="43714"/>
              <a:buFont typeface="Arial"/>
              <a:buNone/>
            </a:pPr>
            <a:endParaRPr sz="2800" b="0" i="0" u="none" strike="noStrike" cap="none" dirty="0">
              <a:solidFill>
                <a:schemeClr val="dk1"/>
              </a:solidFill>
              <a:latin typeface="Calibri"/>
              <a:ea typeface="Calibri"/>
              <a:cs typeface="Calibri"/>
              <a:sym typeface="Calibri"/>
            </a:endParaRPr>
          </a:p>
        </p:txBody>
      </p:sp>
      <p:pic>
        <p:nvPicPr>
          <p:cNvPr id="155" name="Google Shape;155;p10"/>
          <p:cNvPicPr preferRelativeResize="0"/>
          <p:nvPr/>
        </p:nvPicPr>
        <p:blipFill rotWithShape="1">
          <a:blip r:embed="rId7">
            <a:alphaModFix/>
          </a:blip>
          <a:srcRect/>
          <a:stretch/>
        </p:blipFill>
        <p:spPr>
          <a:xfrm>
            <a:off x="7763950" y="3775395"/>
            <a:ext cx="3470028" cy="1943175"/>
          </a:xfrm>
          <a:prstGeom prst="rect">
            <a:avLst/>
          </a:prstGeom>
          <a:noFill/>
          <a:ln>
            <a:noFill/>
          </a:ln>
        </p:spPr>
      </p:pic>
      <p:pic>
        <p:nvPicPr>
          <p:cNvPr id="2" name="Audio 1">
            <a:hlinkClick r:id="" action="ppaction://media"/>
            <a:extLst>
              <a:ext uri="{FF2B5EF4-FFF2-40B4-BE49-F238E27FC236}">
                <a16:creationId xmlns:a16="http://schemas.microsoft.com/office/drawing/2014/main" id="{333B4749-6D5E-DE31-5F34-7E1F70B7506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696"/>
    </mc:Choice>
    <mc:Fallback>
      <p:transition spd="slow" advTm="16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2b99bb02c4d_0_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e-AT" dirty="0" err="1">
                <a:solidFill>
                  <a:schemeClr val="accent1"/>
                </a:solidFill>
              </a:rPr>
              <a:t>Naujos</a:t>
            </a:r>
            <a:r>
              <a:rPr lang="de-AT" dirty="0">
                <a:solidFill>
                  <a:schemeClr val="accent1"/>
                </a:solidFill>
              </a:rPr>
              <a:t> </a:t>
            </a:r>
            <a:r>
              <a:rPr lang="de-AT" dirty="0" err="1">
                <a:solidFill>
                  <a:schemeClr val="accent1"/>
                </a:solidFill>
              </a:rPr>
              <a:t>pareigos</a:t>
            </a:r>
            <a:r>
              <a:rPr lang="de-AT" dirty="0">
                <a:solidFill>
                  <a:schemeClr val="accent1"/>
                </a:solidFill>
              </a:rPr>
              <a:t> GLAM </a:t>
            </a:r>
            <a:r>
              <a:rPr lang="de-AT" dirty="0" err="1">
                <a:solidFill>
                  <a:schemeClr val="accent1"/>
                </a:solidFill>
              </a:rPr>
              <a:t>sektoriuje</a:t>
            </a:r>
            <a:endParaRPr dirty="0"/>
          </a:p>
        </p:txBody>
      </p:sp>
      <p:pic>
        <p:nvPicPr>
          <p:cNvPr id="162" name="Google Shape;162;g2b99bb02c4d_0_38"/>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63" name="Google Shape;163;g2b99bb02c4d_0_38"/>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64" name="Google Shape;164;g2b99bb02c4d_0_38"/>
          <p:cNvSpPr txBox="1"/>
          <p:nvPr/>
        </p:nvSpPr>
        <p:spPr>
          <a:xfrm>
            <a:off x="911544" y="1690700"/>
            <a:ext cx="10515600" cy="45261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53333"/>
              <a:buFont typeface="Arial"/>
              <a:buNone/>
            </a:pPr>
            <a:endParaRPr sz="3000" b="0" i="0" u="none" strike="noStrike" cap="none" dirty="0">
              <a:solidFill>
                <a:srgbClr val="202124"/>
              </a:solidFill>
              <a:latin typeface="arial"/>
              <a:ea typeface="arial"/>
              <a:cs typeface="arial"/>
              <a:sym typeface="arial"/>
            </a:endParaRPr>
          </a:p>
          <a:p>
            <a:pPr marL="228600" marR="0" lvl="0" indent="-201611" algn="l" rtl="0">
              <a:lnSpc>
                <a:spcPct val="90000"/>
              </a:lnSpc>
              <a:spcBef>
                <a:spcPts val="1000"/>
              </a:spcBef>
              <a:spcAft>
                <a:spcPts val="0"/>
              </a:spcAft>
              <a:buClr>
                <a:srgbClr val="202124"/>
              </a:buClr>
              <a:buSzPct val="100000"/>
              <a:buFont typeface="Calibri"/>
              <a:buChar char="✔"/>
            </a:pPr>
            <a:r>
              <a:rPr lang="de-AT" sz="3000" b="0" i="0" u="none" strike="noStrike" cap="none" dirty="0">
                <a:solidFill>
                  <a:srgbClr val="202124"/>
                </a:solidFill>
                <a:latin typeface="Calibri"/>
                <a:ea typeface="Calibri"/>
                <a:cs typeface="Calibri"/>
                <a:sym typeface="Calibri"/>
              </a:rPr>
              <a:t> </a:t>
            </a:r>
            <a:r>
              <a:rPr lang="lt-LT" sz="3000" b="0" i="0" u="none" strike="noStrike" cap="none" dirty="0">
                <a:solidFill>
                  <a:srgbClr val="202124"/>
                </a:solidFill>
                <a:latin typeface="Calibri"/>
                <a:ea typeface="Calibri"/>
                <a:cs typeface="Calibri"/>
                <a:sym typeface="Calibri"/>
              </a:rPr>
              <a:t>Skaitmeninės strategijos vadovas</a:t>
            </a:r>
          </a:p>
          <a:p>
            <a:pPr marL="228600" marR="0" lvl="0" indent="-201611" algn="l" rtl="0">
              <a:lnSpc>
                <a:spcPct val="90000"/>
              </a:lnSpc>
              <a:spcBef>
                <a:spcPts val="1000"/>
              </a:spcBef>
              <a:spcAft>
                <a:spcPts val="0"/>
              </a:spcAft>
              <a:buClr>
                <a:srgbClr val="202124"/>
              </a:buClr>
              <a:buSzPct val="100000"/>
              <a:buFont typeface="Calibri"/>
              <a:buChar char="✔"/>
            </a:pPr>
            <a:r>
              <a:rPr lang="de-AT" sz="3000" b="0" i="0" u="none" strike="noStrike" cap="none" dirty="0">
                <a:solidFill>
                  <a:srgbClr val="202124"/>
                </a:solidFill>
                <a:latin typeface="Calibri"/>
                <a:ea typeface="Calibri"/>
                <a:cs typeface="Calibri"/>
                <a:sym typeface="Calibri"/>
              </a:rPr>
              <a:t> </a:t>
            </a:r>
            <a:r>
              <a:rPr lang="lt-LT" sz="3000" b="0" i="0" u="none" strike="noStrike" cap="none" dirty="0">
                <a:solidFill>
                  <a:schemeClr val="dk1"/>
                </a:solidFill>
                <a:latin typeface="Calibri"/>
                <a:ea typeface="Calibri"/>
                <a:cs typeface="Calibri"/>
                <a:sym typeface="Calibri"/>
              </a:rPr>
              <a:t>Skaitmeninių kolekcijų kuratorius</a:t>
            </a:r>
          </a:p>
          <a:p>
            <a:pPr marL="228600" marR="0" lvl="0" indent="-201611" algn="l" rtl="0">
              <a:lnSpc>
                <a:spcPct val="90000"/>
              </a:lnSpc>
              <a:spcBef>
                <a:spcPts val="1000"/>
              </a:spcBef>
              <a:spcAft>
                <a:spcPts val="0"/>
              </a:spcAft>
              <a:buClr>
                <a:srgbClr val="202124"/>
              </a:buClr>
              <a:buSzPct val="100000"/>
              <a:buFont typeface="Calibri"/>
              <a:buChar char="✔"/>
            </a:pPr>
            <a:r>
              <a:rPr lang="de-AT" sz="3000" b="0" i="0" u="none" strike="noStrike" cap="none" dirty="0">
                <a:solidFill>
                  <a:srgbClr val="202124"/>
                </a:solidFill>
                <a:latin typeface="Calibri"/>
                <a:ea typeface="Calibri"/>
                <a:cs typeface="Calibri"/>
                <a:sym typeface="Calibri"/>
              </a:rPr>
              <a:t> </a:t>
            </a:r>
            <a:r>
              <a:rPr lang="lt-LT" sz="3000" b="0" i="0" u="none" strike="noStrike" cap="none" dirty="0">
                <a:solidFill>
                  <a:schemeClr val="dk1"/>
                </a:solidFill>
                <a:latin typeface="Calibri"/>
                <a:ea typeface="Calibri"/>
                <a:cs typeface="Calibri"/>
                <a:sym typeface="Calibri"/>
              </a:rPr>
              <a:t>Skaitmeninės interaktyvios patirties kūrėjas</a:t>
            </a:r>
          </a:p>
          <a:p>
            <a:pPr marL="228600" marR="0" lvl="0" indent="-201611" algn="l" rtl="0">
              <a:lnSpc>
                <a:spcPct val="90000"/>
              </a:lnSpc>
              <a:spcBef>
                <a:spcPts val="1000"/>
              </a:spcBef>
              <a:spcAft>
                <a:spcPts val="0"/>
              </a:spcAft>
              <a:buClr>
                <a:srgbClr val="202124"/>
              </a:buClr>
              <a:buSzPct val="100000"/>
              <a:buFont typeface="Calibri"/>
              <a:buChar char="✔"/>
            </a:pPr>
            <a:r>
              <a:rPr lang="de-AT" sz="3000" dirty="0">
                <a:solidFill>
                  <a:schemeClr val="dk1"/>
                </a:solidFill>
                <a:latin typeface="Calibri"/>
                <a:ea typeface="Calibri"/>
                <a:cs typeface="Calibri"/>
                <a:sym typeface="Calibri"/>
              </a:rPr>
              <a:t> </a:t>
            </a:r>
            <a:r>
              <a:rPr lang="lt-LT" sz="3000" b="0" i="0" u="none" strike="noStrike" cap="none" dirty="0">
                <a:solidFill>
                  <a:schemeClr val="dk1"/>
                </a:solidFill>
                <a:latin typeface="Calibri"/>
                <a:ea typeface="Calibri"/>
                <a:cs typeface="Calibri"/>
                <a:sym typeface="Calibri"/>
              </a:rPr>
              <a:t>Bendruomenės internete vadybininkas</a:t>
            </a:r>
            <a:endParaRPr sz="1600" b="0" i="1" u="none" strike="noStrike" cap="none" dirty="0">
              <a:solidFill>
                <a:srgbClr val="202124"/>
              </a:solidFill>
              <a:latin typeface="arial"/>
              <a:ea typeface="arial"/>
              <a:cs typeface="arial"/>
              <a:sym typeface="arial"/>
            </a:endParaRPr>
          </a:p>
          <a:p>
            <a:pPr marL="0" marR="0" lvl="0" indent="0" algn="l" rtl="0">
              <a:lnSpc>
                <a:spcPct val="90000"/>
              </a:lnSpc>
              <a:spcBef>
                <a:spcPts val="1000"/>
              </a:spcBef>
              <a:spcAft>
                <a:spcPts val="0"/>
              </a:spcAft>
              <a:buClr>
                <a:schemeClr val="dk1"/>
              </a:buClr>
              <a:buSzPct val="100000"/>
              <a:buFont typeface="Arial"/>
              <a:buNone/>
            </a:pPr>
            <a:endParaRPr sz="3200" b="0" i="0" u="none" strike="noStrike" cap="none" dirty="0">
              <a:solidFill>
                <a:srgbClr val="202124"/>
              </a:solidFill>
              <a:latin typeface="arial"/>
              <a:ea typeface="arial"/>
              <a:cs typeface="arial"/>
              <a:sym typeface="arial"/>
            </a:endParaRPr>
          </a:p>
          <a:p>
            <a:pPr marL="228600" marR="0" lvl="0" indent="-50800" algn="l" rtl="0">
              <a:lnSpc>
                <a:spcPct val="90000"/>
              </a:lnSpc>
              <a:spcBef>
                <a:spcPts val="1000"/>
              </a:spcBef>
              <a:spcAft>
                <a:spcPts val="0"/>
              </a:spcAft>
              <a:buClr>
                <a:schemeClr val="dk1"/>
              </a:buClr>
              <a:buSzPct val="100000"/>
              <a:buFont typeface="Arial"/>
              <a:buNone/>
            </a:pPr>
            <a:endParaRPr sz="2800" b="0" i="0" u="none" strike="noStrike" cap="none" dirty="0">
              <a:solidFill>
                <a:srgbClr val="202124"/>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ct val="100000"/>
              <a:buFont typeface="Arial"/>
              <a:buNone/>
            </a:pPr>
            <a:endParaRPr sz="2800" b="0" i="0" u="none" strike="noStrike" cap="none" dirty="0">
              <a:solidFill>
                <a:srgbClr val="202124"/>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ct val="100000"/>
              <a:buFont typeface="Arial"/>
              <a:buNone/>
            </a:pPr>
            <a:endParaRPr sz="2800" b="0" i="0" u="none" strike="noStrike" cap="none" dirty="0">
              <a:solidFill>
                <a:srgbClr val="202124"/>
              </a:solidFill>
              <a:latin typeface="arial"/>
              <a:ea typeface="arial"/>
              <a:cs typeface="arial"/>
              <a:sym typeface="arial"/>
            </a:endParaRPr>
          </a:p>
          <a:p>
            <a:pPr marL="457200" marR="0" lvl="0" indent="-228600" algn="l" rtl="0">
              <a:lnSpc>
                <a:spcPct val="100000"/>
              </a:lnSpc>
              <a:spcBef>
                <a:spcPts val="400"/>
              </a:spcBef>
              <a:spcAft>
                <a:spcPts val="0"/>
              </a:spcAft>
              <a:buClr>
                <a:schemeClr val="dk1"/>
              </a:buClr>
              <a:buSzPct val="43714"/>
              <a:buFont typeface="Arial"/>
              <a:buNone/>
            </a:pPr>
            <a:endParaRPr sz="2800" b="0" i="0" u="none" strike="noStrike" cap="none" dirty="0">
              <a:solidFill>
                <a:schemeClr val="dk1"/>
              </a:solidFill>
              <a:latin typeface="Calibri"/>
              <a:ea typeface="Calibri"/>
              <a:cs typeface="Calibri"/>
              <a:sym typeface="Calibri"/>
            </a:endParaRPr>
          </a:p>
        </p:txBody>
      </p:sp>
      <p:pic>
        <p:nvPicPr>
          <p:cNvPr id="165" name="Google Shape;165;g2b99bb02c4d_0_38"/>
          <p:cNvPicPr preferRelativeResize="0"/>
          <p:nvPr/>
        </p:nvPicPr>
        <p:blipFill rotWithShape="1">
          <a:blip r:embed="rId7">
            <a:alphaModFix/>
          </a:blip>
          <a:srcRect/>
          <a:stretch/>
        </p:blipFill>
        <p:spPr>
          <a:xfrm>
            <a:off x="8714733" y="2617127"/>
            <a:ext cx="3303443" cy="1852857"/>
          </a:xfrm>
          <a:prstGeom prst="rect">
            <a:avLst/>
          </a:prstGeom>
          <a:noFill/>
          <a:ln>
            <a:noFill/>
          </a:ln>
        </p:spPr>
      </p:pic>
      <p:pic>
        <p:nvPicPr>
          <p:cNvPr id="2" name="Audio 1">
            <a:hlinkClick r:id="" action="ppaction://media"/>
            <a:extLst>
              <a:ext uri="{FF2B5EF4-FFF2-40B4-BE49-F238E27FC236}">
                <a16:creationId xmlns:a16="http://schemas.microsoft.com/office/drawing/2014/main" id="{6AA3FD03-AF1E-20F3-EB8A-F7762D9E177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326"/>
    </mc:Choice>
    <mc:Fallback>
      <p:transition spd="slow" advTm="15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b99bb02c4d_0_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N</a:t>
            </a:r>
            <a:r>
              <a:rPr lang="de-AT" dirty="0" err="1">
                <a:solidFill>
                  <a:schemeClr val="accent1"/>
                </a:solidFill>
              </a:rPr>
              <a:t>audo</a:t>
            </a:r>
            <a:r>
              <a:rPr lang="lt-LT" dirty="0" err="1">
                <a:solidFill>
                  <a:schemeClr val="accent1"/>
                </a:solidFill>
              </a:rPr>
              <a:t>jimosi</a:t>
            </a:r>
            <a:r>
              <a:rPr lang="de-AT" dirty="0">
                <a:solidFill>
                  <a:schemeClr val="accent1"/>
                </a:solidFill>
              </a:rPr>
              <a:t> </a:t>
            </a:r>
            <a:r>
              <a:rPr lang="de-AT" dirty="0" err="1">
                <a:solidFill>
                  <a:schemeClr val="accent1"/>
                </a:solidFill>
              </a:rPr>
              <a:t>internetu</a:t>
            </a:r>
            <a:r>
              <a:rPr lang="lt-LT" dirty="0">
                <a:solidFill>
                  <a:schemeClr val="accent1"/>
                </a:solidFill>
              </a:rPr>
              <a:t> būdai</a:t>
            </a:r>
            <a:endParaRPr dirty="0">
              <a:solidFill>
                <a:schemeClr val="accent1"/>
              </a:solidFill>
            </a:endParaRPr>
          </a:p>
        </p:txBody>
      </p:sp>
      <p:pic>
        <p:nvPicPr>
          <p:cNvPr id="172" name="Google Shape;172;g2b99bb02c4d_0_4"/>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73" name="Google Shape;173;g2b99bb02c4d_0_4"/>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74" name="Google Shape;174;g2b99bb02c4d_0_4"/>
          <p:cNvSpPr txBox="1"/>
          <p:nvPr/>
        </p:nvSpPr>
        <p:spPr>
          <a:xfrm>
            <a:off x="911544" y="1597700"/>
            <a:ext cx="10515600" cy="45261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1000"/>
              </a:spcBef>
              <a:spcAft>
                <a:spcPts val="0"/>
              </a:spcAft>
              <a:buClr>
                <a:srgbClr val="000000"/>
              </a:buClr>
              <a:buSzPts val="1800"/>
              <a:buFont typeface="Arial"/>
              <a:buNone/>
              <a:tabLst/>
              <a:defRPr/>
            </a:pPr>
            <a:r>
              <a:rPr kumimoji="0" lang="lt-LT" sz="2800" b="0" i="0" u="none" strike="noStrike" kern="0" cap="none" spc="0" normalizeH="0" baseline="0" noProof="0" dirty="0">
                <a:ln>
                  <a:noFill/>
                </a:ln>
                <a:solidFill>
                  <a:srgbClr val="000000"/>
                </a:solidFill>
                <a:effectLst/>
                <a:uLnTx/>
                <a:uFillTx/>
                <a:latin typeface="Calibri"/>
                <a:ea typeface="Calibri"/>
                <a:cs typeface="Calibri"/>
                <a:sym typeface="Calibri"/>
              </a:rPr>
              <a:t>Internetu galima naudotis trimis būdais: </a:t>
            </a:r>
          </a:p>
          <a:p>
            <a:pPr marL="457200" marR="0" lvl="0" indent="-45720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lt-LT" sz="2800" b="0" i="0" u="none" strike="noStrike" kern="0" cap="none" spc="0" normalizeH="0" baseline="0" noProof="0" dirty="0">
                <a:ln>
                  <a:noFill/>
                </a:ln>
                <a:solidFill>
                  <a:srgbClr val="000000"/>
                </a:solidFill>
                <a:effectLst/>
                <a:uLnTx/>
                <a:uFillTx/>
                <a:latin typeface="Calibri"/>
                <a:ea typeface="Calibri"/>
                <a:cs typeface="Calibri"/>
                <a:sym typeface="Calibri"/>
              </a:rPr>
              <a:t>Įvedus interneto adresą (URL) </a:t>
            </a:r>
          </a:p>
          <a:p>
            <a:pPr marL="457200" marR="0" lvl="0" indent="-45720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lt-LT" sz="2800" b="0" i="0" u="none" strike="noStrike" kern="0" cap="none" spc="0" normalizeH="0" baseline="0" noProof="0" dirty="0">
                <a:ln>
                  <a:noFill/>
                </a:ln>
                <a:solidFill>
                  <a:srgbClr val="000000"/>
                </a:solidFill>
                <a:effectLst/>
                <a:uLnTx/>
                <a:uFillTx/>
                <a:latin typeface="Calibri"/>
                <a:ea typeface="Calibri"/>
                <a:cs typeface="Calibri"/>
                <a:sym typeface="Calibri"/>
              </a:rPr>
              <a:t>Naudojant nuorodas </a:t>
            </a:r>
          </a:p>
          <a:p>
            <a:pPr marL="457200" marR="0" lvl="0" indent="-457200" algn="l" defTabSz="914400" rtl="0" eaLnBrk="1" fontAlgn="auto" latinLnBrk="0" hangingPunct="1">
              <a:lnSpc>
                <a:spcPct val="90000"/>
              </a:lnSpc>
              <a:spcBef>
                <a:spcPts val="1000"/>
              </a:spcBef>
              <a:spcAft>
                <a:spcPts val="0"/>
              </a:spcAft>
              <a:buClr>
                <a:srgbClr val="000000"/>
              </a:buClr>
              <a:buSzPts val="1800"/>
              <a:buFont typeface="Arial"/>
              <a:buChar char="•"/>
              <a:tabLst/>
              <a:defRPr/>
            </a:pPr>
            <a:r>
              <a:rPr kumimoji="0" lang="lt-LT" sz="2800" b="0" i="0" u="none" strike="noStrike" kern="0" cap="none" spc="0" normalizeH="0" baseline="0" noProof="0" dirty="0">
                <a:ln>
                  <a:noFill/>
                </a:ln>
                <a:solidFill>
                  <a:srgbClr val="000000"/>
                </a:solidFill>
                <a:effectLst/>
                <a:uLnTx/>
                <a:uFillTx/>
                <a:latin typeface="Calibri"/>
                <a:ea typeface="Calibri"/>
                <a:cs typeface="Calibri"/>
                <a:sym typeface="Calibri"/>
              </a:rPr>
              <a:t>Ieškoti svetainių naudojant paieškos sistemą. </a:t>
            </a:r>
          </a:p>
          <a:p>
            <a:pPr marL="0" marR="0" lvl="0" indent="0" algn="l" rtl="0">
              <a:lnSpc>
                <a:spcPct val="90000"/>
              </a:lnSpc>
              <a:spcBef>
                <a:spcPts val="1000"/>
              </a:spcBef>
              <a:spcAft>
                <a:spcPts val="0"/>
              </a:spcAft>
              <a:buClr>
                <a:schemeClr val="dk1"/>
              </a:buClr>
              <a:buSzPts val="3200"/>
              <a:buFont typeface="Arial"/>
              <a:buNone/>
            </a:pPr>
            <a:endParaRPr sz="3200" b="0" i="0" u="none" strike="noStrike" cap="none" dirty="0">
              <a:solidFill>
                <a:srgbClr val="202124"/>
              </a:solidFill>
              <a:latin typeface="arial"/>
              <a:ea typeface="arial"/>
              <a:cs typeface="arial"/>
              <a:sym typeface="arial"/>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dirty="0">
              <a:solidFill>
                <a:srgbClr val="202124"/>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None/>
            </a:pPr>
            <a:endParaRPr sz="2800" b="0" i="0" u="none" strike="noStrike" cap="none" dirty="0">
              <a:solidFill>
                <a:srgbClr val="202124"/>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None/>
            </a:pPr>
            <a:endParaRPr sz="2800" b="0" i="0" u="none" strike="noStrike" cap="none" dirty="0">
              <a:solidFill>
                <a:srgbClr val="202124"/>
              </a:solidFill>
              <a:latin typeface="arial"/>
              <a:ea typeface="arial"/>
              <a:cs typeface="arial"/>
              <a:sym typeface="arial"/>
            </a:endParaRPr>
          </a:p>
          <a:p>
            <a:pPr marL="457200" marR="0" lvl="0" indent="-228600" algn="l" rtl="0">
              <a:lnSpc>
                <a:spcPct val="100000"/>
              </a:lnSpc>
              <a:spcBef>
                <a:spcPts val="400"/>
              </a:spcBef>
              <a:spcAft>
                <a:spcPts val="0"/>
              </a:spcAft>
              <a:buClr>
                <a:schemeClr val="dk1"/>
              </a:buClr>
              <a:buSzPts val="1224"/>
              <a:buFont typeface="Arial"/>
              <a:buNone/>
            </a:pPr>
            <a:endParaRPr sz="2800" b="0" i="0" u="none" strike="noStrike" cap="none" dirty="0">
              <a:solidFill>
                <a:schemeClr val="dk1"/>
              </a:solidFill>
              <a:latin typeface="Calibri"/>
              <a:ea typeface="Calibri"/>
              <a:cs typeface="Calibri"/>
              <a:sym typeface="Calibri"/>
            </a:endParaRPr>
          </a:p>
        </p:txBody>
      </p:sp>
      <p:pic>
        <p:nvPicPr>
          <p:cNvPr id="175" name="Google Shape;175;g2b99bb02c4d_0_4"/>
          <p:cNvPicPr preferRelativeResize="0"/>
          <p:nvPr/>
        </p:nvPicPr>
        <p:blipFill rotWithShape="1">
          <a:blip r:embed="rId7">
            <a:alphaModFix/>
          </a:blip>
          <a:srcRect/>
          <a:stretch/>
        </p:blipFill>
        <p:spPr>
          <a:xfrm>
            <a:off x="3630513" y="3824000"/>
            <a:ext cx="4930973" cy="2773675"/>
          </a:xfrm>
          <a:prstGeom prst="rect">
            <a:avLst/>
          </a:prstGeom>
          <a:noFill/>
          <a:ln>
            <a:noFill/>
          </a:ln>
        </p:spPr>
      </p:pic>
      <p:pic>
        <p:nvPicPr>
          <p:cNvPr id="2" name="Audio 1">
            <a:hlinkClick r:id="" action="ppaction://media"/>
            <a:extLst>
              <a:ext uri="{FF2B5EF4-FFF2-40B4-BE49-F238E27FC236}">
                <a16:creationId xmlns:a16="http://schemas.microsoft.com/office/drawing/2014/main" id="{9DA7A9D4-6147-18D4-C166-0EFB50049EA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350"/>
    </mc:Choice>
    <mc:Fallback>
      <p:transition spd="slow" advTm="13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734</Words>
  <Application>Microsoft Office PowerPoint</Application>
  <PresentationFormat>Widescreen</PresentationFormat>
  <Paragraphs>143</Paragraphs>
  <Slides>14</Slides>
  <Notes>14</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Calibri</vt:lpstr>
      <vt:lpstr>Arial</vt:lpstr>
      <vt:lpstr>Arial</vt:lpstr>
      <vt:lpstr>Roboto</vt:lpstr>
      <vt:lpstr>Noto Sans Symbols</vt:lpstr>
      <vt:lpstr>Office Theme</vt:lpstr>
      <vt:lpstr>  Mišraus mokymosi kursas</vt:lpstr>
      <vt:lpstr>Užsiėmimo tikslai ir mokymosi rezultatai</vt:lpstr>
      <vt:lpstr>Apibendrinimas ir savirefleksija</vt:lpstr>
      <vt:lpstr>Tikslai</vt:lpstr>
      <vt:lpstr>Kas yra skaitmeniniai įgūdžiai?</vt:lpstr>
      <vt:lpstr>Keletas pagrindinių skaitmeninės transformacijos veiksnių: </vt:lpstr>
      <vt:lpstr>GLAM skaitmeninių kompetencijų sritys</vt:lpstr>
      <vt:lpstr>Naujos pareigos GLAM sektoriuje</vt:lpstr>
      <vt:lpstr>Naudojimosi internetu būdai</vt:lpstr>
      <vt:lpstr>Interneto prieinamumas</vt:lpstr>
      <vt:lpstr>Prieinamas GLAM sektorius</vt:lpstr>
      <vt:lpstr>Pažaiskite! Apsilankykite "Google" meno ir kultūros projekte ir žaiskite ARTETIK.https://artsandculture.google.com/experiment/artetik/awH-tde1Hw_k2Q </vt:lpstr>
      <vt:lpstr>Įvertinkime veiklą</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Mišraus mokymosi kursas</dc:title>
  <dc:creator>admin</dc:creator>
  <cp:lastModifiedBy>admin</cp:lastModifiedBy>
  <cp:revision>3</cp:revision>
  <dcterms:created xsi:type="dcterms:W3CDTF">2023-12-01T07:14:57Z</dcterms:created>
  <dcterms:modified xsi:type="dcterms:W3CDTF">2024-05-15T07:01:50Z</dcterms:modified>
</cp:coreProperties>
</file>