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gS2qQYGuYi/Wmhgz7HM7G60DHO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696" autoAdjust="0"/>
  </p:normalViewPr>
  <p:slideViewPr>
    <p:cSldViewPr snapToGrid="0">
      <p:cViewPr varScale="1">
        <p:scale>
          <a:sx n="51" d="100"/>
          <a:sy n="51" d="100"/>
        </p:scale>
        <p:origin x="1877"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b915199d5b_1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50800" algn="l" rtl="0">
              <a:lnSpc>
                <a:spcPct val="90000"/>
              </a:lnSpc>
              <a:spcBef>
                <a:spcPts val="0"/>
              </a:spcBef>
              <a:spcAft>
                <a:spcPts val="0"/>
              </a:spcAft>
              <a:buClr>
                <a:schemeClr val="dk1"/>
              </a:buClr>
              <a:buSzPts val="2800"/>
              <a:buFont typeface="Arial"/>
              <a:buNone/>
            </a:pPr>
            <a:r>
              <a:rPr lang="lt-LT" dirty="0">
                <a:solidFill>
                  <a:schemeClr val="dk1"/>
                </a:solidFill>
              </a:rPr>
              <a:t>2020 m. "Europeana" užsakė ataskaitą, kad padėtų suprasti, kaip geriausiai judėti į priekį, kad būtų remiama ir skatinama "skaitmeninės transformacijos darbotvarkė" GLAM institucijų tinkle.</a:t>
            </a:r>
          </a:p>
          <a:p>
            <a:pPr marL="228600" lvl="0" indent="-50800" algn="l" rtl="0">
              <a:lnSpc>
                <a:spcPct val="90000"/>
              </a:lnSpc>
              <a:spcBef>
                <a:spcPts val="0"/>
              </a:spcBef>
              <a:spcAft>
                <a:spcPts val="0"/>
              </a:spcAft>
              <a:buClr>
                <a:schemeClr val="dk1"/>
              </a:buClr>
              <a:buSzPts val="2800"/>
              <a:buFont typeface="Arial"/>
              <a:buNone/>
            </a:pPr>
            <a:r>
              <a:rPr lang="lt-LT" dirty="0">
                <a:solidFill>
                  <a:schemeClr val="dk1"/>
                </a:solidFill>
              </a:rPr>
              <a:t>Parengta sąvoka informuoja apie strateginius "</a:t>
            </a:r>
            <a:r>
              <a:rPr lang="lt-LT" dirty="0" err="1">
                <a:solidFill>
                  <a:schemeClr val="dk1"/>
                </a:solidFill>
              </a:rPr>
              <a:t>Europeanos</a:t>
            </a:r>
            <a:r>
              <a:rPr lang="lt-LT" dirty="0">
                <a:solidFill>
                  <a:schemeClr val="dk1"/>
                </a:solidFill>
              </a:rPr>
              <a:t>" ir kultūros institucijų visoje Europoje ir už jos ribų prioritetus.</a:t>
            </a:r>
          </a:p>
          <a:p>
            <a:pPr marL="228600" lvl="0" indent="-50800" algn="l" rtl="0">
              <a:lnSpc>
                <a:spcPct val="90000"/>
              </a:lnSpc>
              <a:spcBef>
                <a:spcPts val="0"/>
              </a:spcBef>
              <a:spcAft>
                <a:spcPts val="0"/>
              </a:spcAft>
              <a:buClr>
                <a:schemeClr val="dk1"/>
              </a:buClr>
              <a:buSzPts val="2800"/>
              <a:buFont typeface="Arial"/>
              <a:buNone/>
            </a:pPr>
            <a:endParaRPr dirty="0">
              <a:solidFill>
                <a:schemeClr val="dk1"/>
              </a:solidFill>
            </a:endParaRPr>
          </a:p>
          <a:p>
            <a:pPr marL="0" lvl="0" indent="0" algn="l" rtl="0">
              <a:lnSpc>
                <a:spcPct val="90000"/>
              </a:lnSpc>
              <a:spcBef>
                <a:spcPts val="0"/>
              </a:spcBef>
              <a:spcAft>
                <a:spcPts val="0"/>
              </a:spcAft>
              <a:buClr>
                <a:schemeClr val="dk1"/>
              </a:buClr>
              <a:buSzPts val="2800"/>
              <a:buNone/>
            </a:pPr>
            <a:r>
              <a:rPr lang="lt-LT" b="1" dirty="0"/>
              <a:t>Skaitmeninė transformacija </a:t>
            </a:r>
            <a:r>
              <a:rPr lang="lt-LT" dirty="0"/>
              <a:t>- tai ir procesas, ir rezultatas, kai skaitmeninės technologijos naudojamos organizacijos veiklai ir vertei kurti. </a:t>
            </a:r>
          </a:p>
          <a:p>
            <a:pPr marL="0" lvl="0" indent="0" algn="l" rtl="0">
              <a:lnSpc>
                <a:spcPct val="90000"/>
              </a:lnSpc>
              <a:spcBef>
                <a:spcPts val="0"/>
              </a:spcBef>
              <a:spcAft>
                <a:spcPts val="0"/>
              </a:spcAft>
              <a:buClr>
                <a:schemeClr val="dk1"/>
              </a:buClr>
              <a:buSzPts val="2800"/>
              <a:buNone/>
            </a:pPr>
            <a:endParaRPr lang="lt-LT" dirty="0"/>
          </a:p>
          <a:p>
            <a:pPr marL="0" lvl="0" indent="0" algn="l" rtl="0">
              <a:lnSpc>
                <a:spcPct val="90000"/>
              </a:lnSpc>
              <a:spcBef>
                <a:spcPts val="0"/>
              </a:spcBef>
              <a:spcAft>
                <a:spcPts val="0"/>
              </a:spcAft>
              <a:buClr>
                <a:schemeClr val="dk1"/>
              </a:buClr>
              <a:buSzPts val="2800"/>
              <a:buNone/>
            </a:pPr>
            <a:r>
              <a:rPr lang="lt-LT" dirty="0"/>
              <a:t>Ji padeda organizacijai klestėti, vykdyti savo misiją ir tenkinti suinteresuotųjų šalių poreikius. </a:t>
            </a:r>
          </a:p>
          <a:p>
            <a:pPr marL="0" lvl="0" indent="0" algn="l" rtl="0">
              <a:lnSpc>
                <a:spcPct val="90000"/>
              </a:lnSpc>
              <a:spcBef>
                <a:spcPts val="0"/>
              </a:spcBef>
              <a:spcAft>
                <a:spcPts val="0"/>
              </a:spcAft>
              <a:buClr>
                <a:schemeClr val="dk1"/>
              </a:buClr>
              <a:buSzPts val="2800"/>
              <a:buNone/>
            </a:pPr>
            <a:endParaRPr lang="lt-LT" dirty="0"/>
          </a:p>
          <a:p>
            <a:pPr marL="0" lvl="0" indent="0" algn="l" rtl="0">
              <a:lnSpc>
                <a:spcPct val="90000"/>
              </a:lnSpc>
              <a:spcBef>
                <a:spcPts val="0"/>
              </a:spcBef>
              <a:spcAft>
                <a:spcPts val="0"/>
              </a:spcAft>
              <a:buClr>
                <a:schemeClr val="dk1"/>
              </a:buClr>
              <a:buSzPts val="2800"/>
              <a:buNone/>
            </a:pPr>
            <a:r>
              <a:rPr lang="lt-LT" dirty="0"/>
              <a:t>Ji leidžia kultūros paveldo įstaigoms prisidėti prie sektoriaus transformacijos, kurią skatina skaitmeninių technologijų ir Europos varomoji jėga - kultūra.</a:t>
            </a:r>
          </a:p>
          <a:p>
            <a:pPr marL="228600" lvl="0" indent="-50800" algn="l" rtl="0">
              <a:lnSpc>
                <a:spcPct val="90000"/>
              </a:lnSpc>
              <a:spcBef>
                <a:spcPts val="0"/>
              </a:spcBef>
              <a:spcAft>
                <a:spcPts val="0"/>
              </a:spcAft>
              <a:buClr>
                <a:schemeClr val="dk1"/>
              </a:buClr>
              <a:buSzPts val="2800"/>
              <a:buFont typeface="Arial"/>
              <a:buNone/>
            </a:pPr>
            <a:endParaRPr dirty="0">
              <a:solidFill>
                <a:schemeClr val="dk1"/>
              </a:solidFill>
            </a:endParaRPr>
          </a:p>
          <a:p>
            <a:pPr marL="228600" lvl="0" indent="-50800" algn="l" rtl="0">
              <a:lnSpc>
                <a:spcPct val="90000"/>
              </a:lnSpc>
              <a:spcBef>
                <a:spcPts val="0"/>
              </a:spcBef>
              <a:spcAft>
                <a:spcPts val="0"/>
              </a:spcAft>
              <a:buClr>
                <a:schemeClr val="dk1"/>
              </a:buClr>
              <a:buSzPts val="2800"/>
              <a:buFont typeface="Arial"/>
              <a:buNone/>
            </a:pPr>
            <a:endParaRPr dirty="0">
              <a:solidFill>
                <a:schemeClr val="dk1"/>
              </a:solidFill>
            </a:endParaRPr>
          </a:p>
          <a:p>
            <a:pPr marL="228600" lvl="0" indent="-50800" algn="l" rtl="0">
              <a:lnSpc>
                <a:spcPct val="90000"/>
              </a:lnSpc>
              <a:spcBef>
                <a:spcPts val="0"/>
              </a:spcBef>
              <a:spcAft>
                <a:spcPts val="0"/>
              </a:spcAft>
              <a:buClr>
                <a:schemeClr val="dk1"/>
              </a:buClr>
              <a:buSzPts val="2800"/>
              <a:buFont typeface="Arial"/>
              <a:buNone/>
            </a:pPr>
            <a:endParaRPr dirty="0">
              <a:solidFill>
                <a:schemeClr val="dk1"/>
              </a:solidFill>
            </a:endParaRPr>
          </a:p>
          <a:p>
            <a:pPr marL="228600" lvl="0" indent="-50800" algn="l" rtl="0">
              <a:lnSpc>
                <a:spcPct val="90000"/>
              </a:lnSpc>
              <a:spcBef>
                <a:spcPts val="0"/>
              </a:spcBef>
              <a:spcAft>
                <a:spcPts val="0"/>
              </a:spcAft>
              <a:buClr>
                <a:schemeClr val="dk1"/>
              </a:buClr>
              <a:buSzPts val="2800"/>
              <a:buFont typeface="Arial"/>
              <a:buNone/>
            </a:pPr>
            <a:endParaRPr dirty="0">
              <a:solidFill>
                <a:schemeClr val="dk1"/>
              </a:solidFill>
            </a:endParaRPr>
          </a:p>
          <a:p>
            <a:pPr marL="228600" lvl="0" indent="-50800" algn="l" rtl="0">
              <a:lnSpc>
                <a:spcPct val="90000"/>
              </a:lnSpc>
              <a:spcBef>
                <a:spcPts val="0"/>
              </a:spcBef>
              <a:spcAft>
                <a:spcPts val="0"/>
              </a:spcAft>
              <a:buClr>
                <a:schemeClr val="dk1"/>
              </a:buClr>
              <a:buSzPts val="2800"/>
              <a:buFont typeface="Arial"/>
              <a:buNone/>
            </a:pPr>
            <a:endParaRPr dirty="0">
              <a:solidFill>
                <a:schemeClr val="dk1"/>
              </a:solidFill>
            </a:endParaRPr>
          </a:p>
        </p:txBody>
      </p:sp>
      <p:sp>
        <p:nvSpPr>
          <p:cNvPr id="180" name="Google Shape;180;g2b915199d5b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b915199d5b_1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50800" algn="l" rtl="0">
              <a:lnSpc>
                <a:spcPct val="90000"/>
              </a:lnSpc>
              <a:spcBef>
                <a:spcPts val="0"/>
              </a:spcBef>
              <a:spcAft>
                <a:spcPts val="0"/>
              </a:spcAft>
              <a:buClr>
                <a:schemeClr val="dk1"/>
              </a:buClr>
              <a:buSzPts val="2800"/>
              <a:buFont typeface="Arial"/>
              <a:buNone/>
            </a:pPr>
            <a:r>
              <a:rPr lang="lt-LT" sz="1600" dirty="0">
                <a:solidFill>
                  <a:schemeClr val="dk1"/>
                </a:solidFill>
                <a:latin typeface="Calibri"/>
                <a:ea typeface="Calibri"/>
                <a:cs typeface="Calibri"/>
                <a:sym typeface="Calibri"/>
              </a:rPr>
              <a:t>Peržiūrėkite vaizdo įrašą.</a:t>
            </a:r>
            <a:endParaRPr sz="1600" dirty="0">
              <a:solidFill>
                <a:schemeClr val="dk1"/>
              </a:solidFill>
              <a:latin typeface="Calibri"/>
              <a:ea typeface="Calibri"/>
              <a:cs typeface="Calibri"/>
              <a:sym typeface="Calibri"/>
            </a:endParaRPr>
          </a:p>
        </p:txBody>
      </p:sp>
      <p:sp>
        <p:nvSpPr>
          <p:cNvPr id="188" name="Google Shape;188;g2b915199d5b_1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acafbdc8a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2acafbdc8aa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Apžvelkime kai kurias naujas pareigas GLAM sektoriuje, kurios atsirado po COVID-19 pandemijos.</a:t>
            </a:r>
          </a:p>
          <a:p>
            <a:pPr marL="0" lvl="0" indent="0" algn="l" rtl="0">
              <a:lnSpc>
                <a:spcPct val="100000"/>
              </a:lnSpc>
              <a:spcBef>
                <a:spcPts val="0"/>
              </a:spcBef>
              <a:spcAft>
                <a:spcPts val="0"/>
              </a:spcAft>
              <a:buSzPts val="1100"/>
              <a:buNone/>
            </a:pPr>
            <a:endParaRPr dirty="0"/>
          </a:p>
          <a:p>
            <a:pPr marL="0" lvl="0" indent="0" algn="l" rtl="0">
              <a:lnSpc>
                <a:spcPct val="90000"/>
              </a:lnSpc>
              <a:spcBef>
                <a:spcPts val="1000"/>
              </a:spcBef>
              <a:spcAft>
                <a:spcPts val="0"/>
              </a:spcAft>
              <a:buClr>
                <a:schemeClr val="dk1"/>
              </a:buClr>
              <a:buSzPct val="37378"/>
              <a:buFont typeface="Arial"/>
              <a:buNone/>
            </a:pPr>
            <a:r>
              <a:rPr lang="lt-LT" sz="1100" b="1" dirty="0"/>
              <a:t>Skaitmeninės strategijos vadovas: </a:t>
            </a:r>
            <a:r>
              <a:rPr lang="lt-LT" sz="1100" dirty="0"/>
              <a:t>Strateginis pareigų profilis muziejams, kurie siekia sėkmingai veikti skaitmeninėje aplinkoje pagal bendrą muziejaus strategiją.</a:t>
            </a:r>
          </a:p>
          <a:p>
            <a:pPr marL="0" lvl="0" indent="0" algn="l" rtl="0">
              <a:lnSpc>
                <a:spcPct val="90000"/>
              </a:lnSpc>
              <a:spcBef>
                <a:spcPts val="1000"/>
              </a:spcBef>
              <a:spcAft>
                <a:spcPts val="0"/>
              </a:spcAft>
              <a:buClr>
                <a:schemeClr val="dk1"/>
              </a:buClr>
              <a:buSzPct val="37378"/>
              <a:buFont typeface="Arial"/>
              <a:buNone/>
            </a:pPr>
            <a:endParaRPr lang="lt-LT" sz="1100" dirty="0"/>
          </a:p>
          <a:p>
            <a:pPr marL="0" lvl="0" indent="0" algn="l" rtl="0">
              <a:lnSpc>
                <a:spcPct val="90000"/>
              </a:lnSpc>
              <a:spcBef>
                <a:spcPts val="1000"/>
              </a:spcBef>
              <a:spcAft>
                <a:spcPts val="0"/>
              </a:spcAft>
              <a:buClr>
                <a:schemeClr val="dk1"/>
              </a:buClr>
              <a:buSzPct val="37378"/>
              <a:buFont typeface="Arial"/>
              <a:buNone/>
            </a:pPr>
            <a:r>
              <a:rPr lang="lt-LT" sz="1100" b="1" dirty="0"/>
              <a:t>Skaitmeninių kolekcijų kuratorius: </a:t>
            </a:r>
            <a:r>
              <a:rPr lang="lt-LT" sz="1100" dirty="0"/>
              <a:t>Šis pareigybės profilis specializuojasi išsaugant ir tvarkant skaitmeninę medžiagą. Kurti nuotolines parodas internete bei turinį kitiems skyriams.</a:t>
            </a:r>
          </a:p>
          <a:p>
            <a:pPr marL="0" lvl="0" indent="0" algn="l" rtl="0">
              <a:lnSpc>
                <a:spcPct val="90000"/>
              </a:lnSpc>
              <a:spcBef>
                <a:spcPts val="1000"/>
              </a:spcBef>
              <a:spcAft>
                <a:spcPts val="0"/>
              </a:spcAft>
              <a:buClr>
                <a:schemeClr val="dk1"/>
              </a:buClr>
              <a:buSzPct val="37378"/>
              <a:buFont typeface="Arial"/>
              <a:buNone/>
            </a:pPr>
            <a:endParaRPr lang="lt-LT" sz="1100" dirty="0"/>
          </a:p>
          <a:p>
            <a:pPr marL="0" lvl="0" indent="0" algn="l" rtl="0">
              <a:lnSpc>
                <a:spcPct val="90000"/>
              </a:lnSpc>
              <a:spcBef>
                <a:spcPts val="1000"/>
              </a:spcBef>
              <a:spcAft>
                <a:spcPts val="0"/>
              </a:spcAft>
              <a:buClr>
                <a:schemeClr val="dk1"/>
              </a:buClr>
              <a:buSzPct val="37378"/>
              <a:buFont typeface="Arial"/>
              <a:buNone/>
            </a:pPr>
            <a:r>
              <a:rPr lang="lt-LT" sz="1100" b="1" dirty="0"/>
              <a:t>Skaitmeninės interaktyvios patirties kūrėjas: </a:t>
            </a:r>
            <a:r>
              <a:rPr lang="lt-LT" sz="1100" dirty="0"/>
              <a:t>Šis pareigybės profilis specializuojasi kuriant, plėtojant ir įgyvendinant novatorišką ir interaktyvią patirtį visiems lankytojams.</a:t>
            </a:r>
          </a:p>
          <a:p>
            <a:pPr marL="0" lvl="0" indent="0" algn="l" rtl="0">
              <a:lnSpc>
                <a:spcPct val="90000"/>
              </a:lnSpc>
              <a:spcBef>
                <a:spcPts val="1000"/>
              </a:spcBef>
              <a:spcAft>
                <a:spcPts val="0"/>
              </a:spcAft>
              <a:buClr>
                <a:schemeClr val="dk1"/>
              </a:buClr>
              <a:buSzPct val="37378"/>
              <a:buFont typeface="Arial"/>
              <a:buNone/>
            </a:pPr>
            <a:endParaRPr lang="lt-LT" sz="1100" dirty="0"/>
          </a:p>
          <a:p>
            <a:pPr marL="0" lvl="0" indent="0" algn="l" rtl="0">
              <a:lnSpc>
                <a:spcPct val="90000"/>
              </a:lnSpc>
              <a:spcBef>
                <a:spcPts val="1000"/>
              </a:spcBef>
              <a:spcAft>
                <a:spcPts val="0"/>
              </a:spcAft>
              <a:buClr>
                <a:schemeClr val="dk1"/>
              </a:buClr>
              <a:buSzPct val="37378"/>
              <a:buFont typeface="Arial"/>
              <a:buNone/>
            </a:pPr>
            <a:r>
              <a:rPr lang="lt-LT" sz="1100" b="1" dirty="0"/>
              <a:t>Bendruomenės internete vadybininkas: </a:t>
            </a:r>
            <a:r>
              <a:rPr lang="lt-LT" sz="1100" dirty="0"/>
              <a:t>Taip pat žinomas kaip kultūros bendruomenės internete vadybininkas ar  bendruomenės internete plėtros vadybininkas.</a:t>
            </a:r>
            <a:endParaRPr lang="lt-LT"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b915199d5b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2b915199d5b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SzPts val="1100"/>
              <a:buNone/>
            </a:pPr>
            <a:r>
              <a:rPr lang="lt-LT" dirty="0">
                <a:highlight>
                  <a:srgbClr val="FFFFFF"/>
                </a:highlight>
              </a:rPr>
              <a:t>Skaitmeninės strategijos vadovas atlieka strateginę funkciją, kad padėtų muziejams plėtoti savo veiklą skaitmeninėje aplinkoje. Jis yra atsakingas už skaitmeninės transformacijos planą, atitinkantį bendrą muziejaus strategiją. Jis yra atsakingas už muziejaus skaitmeninę strategiją ir technologinių išteklių finansinį planavimą aukštesniu lygmeniu kartu su visa muziejaus vadovybe. </a:t>
            </a:r>
            <a:endParaRPr lang="lt-LT" sz="1050" dirty="0">
              <a:highlight>
                <a:srgbClr val="FFFFFF"/>
              </a:highligh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b915199d5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2b915199d5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lt-LT" dirty="0"/>
              <a:t>Skaitmeninių kolekcijų kuratorius yra atsakingas už skaitmeninės strategijos, susijusios su skaitmeninių kolekcijų rinkimu, saugojimu, archyvavimu, išsaugojimu ir prieinamumu, įgyvendinimą. Didesniuose muziejuose tai gali būti savarankiškas pareigybės profilis, o mažesniuose muziejuose kuratorius turėtų būti gerai susipažinęs su šia sritimi.</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b915199d5b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2b915199d5b_1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lt-LT" dirty="0"/>
              <a:t>Skaitmeninės interaktyvios patirties kūrėjas kuria, tobulina ir įgyvendina naujovišką ir interaktyvią patirtį, remdamasis auditorijos poreikiais, užtikrindamas prasmingą patirtį visų tipų auditorijoms.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b915199d5b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g2b915199d5b_1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lt-LT" dirty="0"/>
              <a:t>Bendruomenės internete vadybininkas reaguoja į internetinės ir įprastinės bendruomenės poreikius. Jis kuria ir valdo visiems suinteresuotiesiems subjektams (auditorijai, kolegoms muziejuose ir kultūros paveldo sektoriuje, švietimo organizacijoms, rėmėjams, sprendimų priėmėjams ir t. t.) prieinamas ir bendradarbiaujančias interneto bendruomenes.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b915199d5b_1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2b915199d5b_1_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lt-LT" dirty="0"/>
              <a:t>Apžvelkime kai kurias pagrindines šioje sesijoje aptartas temas.</a:t>
            </a:r>
            <a:endParaRPr dirty="0"/>
          </a:p>
          <a:p>
            <a:pPr marL="0" lvl="0" indent="0" algn="l" rtl="0">
              <a:lnSpc>
                <a:spcPct val="90000"/>
              </a:lnSpc>
              <a:spcBef>
                <a:spcPts val="1000"/>
              </a:spcBef>
              <a:spcAft>
                <a:spcPts val="0"/>
              </a:spcAft>
              <a:buClr>
                <a:schemeClr val="dk1"/>
              </a:buClr>
              <a:buSzPts val="1100"/>
              <a:buFont typeface="Arial"/>
              <a:buNone/>
            </a:pPr>
            <a:r>
              <a:rPr lang="lt-LT" dirty="0">
                <a:highlight>
                  <a:srgbClr val="FFFFFF"/>
                </a:highlight>
              </a:rPr>
              <a:t>Kas yra skaitmeninė transformacija?</a:t>
            </a:r>
          </a:p>
          <a:p>
            <a:pPr marL="0" lvl="0" indent="0" algn="l" rtl="0">
              <a:lnSpc>
                <a:spcPct val="90000"/>
              </a:lnSpc>
              <a:spcBef>
                <a:spcPts val="1000"/>
              </a:spcBef>
              <a:spcAft>
                <a:spcPts val="0"/>
              </a:spcAft>
              <a:buClr>
                <a:schemeClr val="dk1"/>
              </a:buClr>
              <a:buSzPts val="1100"/>
              <a:buFont typeface="Arial"/>
              <a:buNone/>
            </a:pPr>
            <a:endParaRPr lang="lt-LT" dirty="0">
              <a:highlight>
                <a:srgbClr val="FFFFFF"/>
              </a:highlight>
            </a:endParaRPr>
          </a:p>
          <a:p>
            <a:pPr marL="0" lvl="0" indent="0" algn="l" rtl="0">
              <a:lnSpc>
                <a:spcPct val="90000"/>
              </a:lnSpc>
              <a:spcBef>
                <a:spcPts val="1000"/>
              </a:spcBef>
              <a:spcAft>
                <a:spcPts val="0"/>
              </a:spcAft>
              <a:buClr>
                <a:schemeClr val="dk1"/>
              </a:buClr>
              <a:buSzPts val="1100"/>
              <a:buFont typeface="Arial"/>
              <a:buNone/>
            </a:pPr>
            <a:r>
              <a:rPr lang="lt-LT" dirty="0">
                <a:highlight>
                  <a:srgbClr val="FFFFFF"/>
                </a:highlight>
              </a:rPr>
              <a:t>Kokios naujos pareigos atsiranda GLAM sektoriuje po COVID-19 pandemijos?</a:t>
            </a:r>
            <a:endParaRPr lang="lt-LT" sz="1050" dirty="0">
              <a:highlight>
                <a:srgbClr val="FFFFFF"/>
              </a:highlight>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7" name="Google Shape;25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Sveiki atvykę į užsiėmimą "Skaitmeninė transformacija po COVID GLAM sektoriuje". Šios sesijos tikslai:</a:t>
            </a:r>
          </a:p>
          <a:p>
            <a:pPr marL="457200" lvl="0" indent="-342900" algn="l" rtl="0">
              <a:lnSpc>
                <a:spcPct val="90000"/>
              </a:lnSpc>
              <a:spcBef>
                <a:spcPts val="0"/>
              </a:spcBef>
              <a:spcAft>
                <a:spcPts val="0"/>
              </a:spcAft>
              <a:buSzPts val="1800"/>
              <a:buChar char="•"/>
            </a:pPr>
            <a:r>
              <a:rPr lang="lt-LT" dirty="0"/>
              <a:t>Išnagrinėti pokyčius GLAM sektoriuje po COVID-19 pandemijos</a:t>
            </a:r>
          </a:p>
          <a:p>
            <a:pPr marL="457200" lvl="0" indent="-342900" algn="l" rtl="0">
              <a:lnSpc>
                <a:spcPct val="90000"/>
              </a:lnSpc>
              <a:spcBef>
                <a:spcPts val="0"/>
              </a:spcBef>
              <a:spcAft>
                <a:spcPts val="0"/>
              </a:spcAft>
              <a:buSzPts val="1800"/>
              <a:buChar char="•"/>
            </a:pPr>
            <a:r>
              <a:rPr lang="lt-LT" dirty="0"/>
              <a:t>Susipažinti su naujomis pareigomis GLAM sektoriuje</a:t>
            </a:r>
          </a:p>
          <a:p>
            <a:pPr marL="457200" lvl="0" indent="-342900" algn="l" rtl="0">
              <a:lnSpc>
                <a:spcPct val="90000"/>
              </a:lnSpc>
              <a:spcBef>
                <a:spcPts val="0"/>
              </a:spcBef>
              <a:spcAft>
                <a:spcPts val="0"/>
              </a:spcAft>
              <a:buSzPts val="1800"/>
              <a:buChar char="•"/>
            </a:pPr>
            <a:r>
              <a:rPr lang="lt-LT" dirty="0"/>
              <a:t>Susipažinti su strateginiu planavimu, susijusiu su skaitmenine transformacija kultūros įstaigose.</a:t>
            </a:r>
          </a:p>
          <a:p>
            <a:pPr marL="0" lvl="0" indent="0" algn="l" rtl="0">
              <a:lnSpc>
                <a:spcPct val="90000"/>
              </a:lnSpc>
              <a:spcBef>
                <a:spcPts val="0"/>
              </a:spcBef>
              <a:spcAft>
                <a:spcPts val="0"/>
              </a:spcAft>
              <a:buSzPts val="1100"/>
              <a:buNone/>
            </a:pPr>
            <a:endParaRPr dirty="0">
              <a:solidFill>
                <a:schemeClr val="dk1"/>
              </a:solidFill>
            </a:endParaRPr>
          </a:p>
          <a:p>
            <a:pPr marL="0" lvl="0" indent="0" algn="l" rtl="0">
              <a:lnSpc>
                <a:spcPct val="90000"/>
              </a:lnSpc>
              <a:spcBef>
                <a:spcPts val="0"/>
              </a:spcBef>
              <a:spcAft>
                <a:spcPts val="0"/>
              </a:spcAft>
              <a:buSzPts val="1100"/>
              <a:buNone/>
            </a:pPr>
            <a:endParaRPr dirty="0">
              <a:solidFill>
                <a:schemeClr val="dk1"/>
              </a:solidFill>
            </a:endParaRPr>
          </a:p>
          <a:p>
            <a:pPr marL="0" lvl="0" indent="0" algn="l" rtl="0">
              <a:lnSpc>
                <a:spcPct val="90000"/>
              </a:lnSpc>
              <a:spcBef>
                <a:spcPts val="0"/>
              </a:spcBef>
              <a:spcAft>
                <a:spcPts val="0"/>
              </a:spcAft>
              <a:buSzPts val="1100"/>
              <a:buNone/>
            </a:pPr>
            <a:r>
              <a:rPr lang="lt-LT" dirty="0">
                <a:solidFill>
                  <a:schemeClr val="dk1"/>
                </a:solidFill>
              </a:rPr>
              <a:t>Kalbant apie mokymosi rezultatus, tikimasi, kad baigę šį užsiėmimą besimokantieji gebės:</a:t>
            </a:r>
          </a:p>
          <a:p>
            <a:pPr marL="457200" lvl="0" indent="-342900" algn="l" rtl="0">
              <a:lnSpc>
                <a:spcPct val="90000"/>
              </a:lnSpc>
              <a:spcBef>
                <a:spcPts val="0"/>
              </a:spcBef>
              <a:spcAft>
                <a:spcPts val="0"/>
              </a:spcAft>
              <a:buSzPts val="1800"/>
              <a:buChar char="•"/>
            </a:pPr>
            <a:r>
              <a:rPr lang="lt-LT" dirty="0"/>
              <a:t>Apibūdinti pagrindinius pokyčius GLAM sektoriuje po COVID-19 pandemijos.</a:t>
            </a:r>
          </a:p>
          <a:p>
            <a:pPr marL="457200" lvl="0" indent="-342900" algn="l" rtl="0">
              <a:lnSpc>
                <a:spcPct val="90000"/>
              </a:lnSpc>
              <a:spcBef>
                <a:spcPts val="0"/>
              </a:spcBef>
              <a:spcAft>
                <a:spcPts val="0"/>
              </a:spcAft>
              <a:buSzPts val="1800"/>
              <a:buChar char="•"/>
            </a:pPr>
            <a:r>
              <a:rPr lang="lt-LT" dirty="0"/>
              <a:t>Apibūdinti naujas pareigas GLAM sektoriuje.</a:t>
            </a:r>
          </a:p>
          <a:p>
            <a:pPr marL="457200" lvl="0" indent="-342900" algn="l" rtl="0">
              <a:lnSpc>
                <a:spcPct val="90000"/>
              </a:lnSpc>
              <a:spcBef>
                <a:spcPts val="0"/>
              </a:spcBef>
              <a:spcAft>
                <a:spcPts val="0"/>
              </a:spcAft>
              <a:buSzPts val="1800"/>
              <a:buChar char="•"/>
            </a:pPr>
            <a:r>
              <a:rPr lang="lt-LT" dirty="0"/>
              <a:t>Paaiškinti kas yra strateginis planavimas ir kaip elgtis su skaitmenine transformacija kultūros įstaigose.</a:t>
            </a: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solidFill>
                  <a:schemeClr val="dk1"/>
                </a:solidFill>
              </a:rPr>
              <a:t>COVID19 pandemija turėjo didžiulį poveikį kultūros įstaigų ateičiai visame pasaulyje. Po koronaviruso, jo metu ir po jo GLAM institucijoms buvo labai svarbu pereiti prie skaitmeninių technologijų, kad išliktų. Per šią pasaulinę krizę dirbti skaitmeniniu būdu tapo svarbiau nei bet kada anksčiau. Tapo ypač svarbu remti GLAM sektoriuje dirbančias organizacijas ir asmenis, kad jie "persiorientuotų į darbą internetu" ir tobulintų skaitmeninių technologijų naudojimą ateityje. Norint prisitaikyti prie skaitmeninės transformacijos, buvo būtina suteikti kultūros specialistams daugiau galimybių, todėl norint išlikti, vystytis ir klestėti GLAM sektoriui, pirmiausia reikėjo investuoti į žmones ir jų įgūdžius.</a:t>
            </a:r>
            <a:endParaRPr dirty="0">
              <a:solidFill>
                <a:schemeClr val="dk1"/>
              </a:solidFill>
            </a:endParaRPr>
          </a:p>
          <a:p>
            <a:pPr marL="0" lvl="0" indent="0" algn="l" rtl="0">
              <a:lnSpc>
                <a:spcPct val="129000"/>
              </a:lnSpc>
              <a:spcBef>
                <a:spcPts val="1500"/>
              </a:spcBef>
              <a:spcAft>
                <a:spcPts val="0"/>
              </a:spcAft>
              <a:buClr>
                <a:schemeClr val="dk1"/>
              </a:buClr>
              <a:buSzPts val="1100"/>
              <a:buFont typeface="Arial"/>
              <a:buNone/>
            </a:pPr>
            <a:endParaRPr sz="2650" b="1" dirty="0">
              <a:solidFill>
                <a:srgbClr val="2B2B2B"/>
              </a:solidFill>
              <a:highlight>
                <a:srgbClr val="F9F9F9"/>
              </a:highlight>
            </a:endParaRPr>
          </a:p>
          <a:p>
            <a:pPr marL="228600" lvl="0" indent="-50800" algn="l" rtl="0">
              <a:lnSpc>
                <a:spcPct val="90000"/>
              </a:lnSpc>
              <a:spcBef>
                <a:spcPts val="1500"/>
              </a:spcBef>
              <a:spcAft>
                <a:spcPts val="0"/>
              </a:spcAft>
              <a:buSzPts val="2800"/>
              <a:buNone/>
            </a:pPr>
            <a:endParaRPr dirty="0">
              <a:solidFill>
                <a:schemeClr val="dk1"/>
              </a:solidFill>
            </a:endParaRPr>
          </a:p>
          <a:p>
            <a:pPr marL="228600" lvl="0" indent="-50800" algn="l" rtl="0">
              <a:lnSpc>
                <a:spcPct val="90000"/>
              </a:lnSpc>
              <a:spcBef>
                <a:spcPts val="0"/>
              </a:spcBef>
              <a:spcAft>
                <a:spcPts val="0"/>
              </a:spcAft>
              <a:buSzPts val="2800"/>
              <a:buNone/>
            </a:pPr>
            <a:endParaRPr dirty="0">
              <a:solidFill>
                <a:schemeClr val="dk1"/>
              </a:solidFill>
            </a:endParaRPr>
          </a:p>
          <a:p>
            <a:pPr marL="228600" lvl="0" indent="-50800" algn="l" rtl="0">
              <a:lnSpc>
                <a:spcPct val="90000"/>
              </a:lnSpc>
              <a:spcBef>
                <a:spcPts val="0"/>
              </a:spcBef>
              <a:spcAft>
                <a:spcPts val="0"/>
              </a:spcAft>
              <a:buClr>
                <a:schemeClr val="dk1"/>
              </a:buClr>
              <a:buSzPts val="2800"/>
              <a:buFont typeface="Arial"/>
              <a:buNone/>
            </a:pPr>
            <a:endParaRPr sz="1600" dirty="0">
              <a:solidFill>
                <a:schemeClr val="dk1"/>
              </a:solidFill>
              <a:latin typeface="Calibri"/>
              <a:ea typeface="Calibri"/>
              <a:cs typeface="Calibri"/>
              <a:sym typeface="Calibri"/>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b9d0c4e9cb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COVID19 pandemija</a:t>
            </a:r>
          </a:p>
          <a:p>
            <a:pPr marL="171450" lvl="0" indent="-171450" algn="l" rtl="0">
              <a:lnSpc>
                <a:spcPct val="100000"/>
              </a:lnSpc>
              <a:spcBef>
                <a:spcPts val="0"/>
              </a:spcBef>
              <a:spcAft>
                <a:spcPts val="0"/>
              </a:spcAft>
              <a:buSzPts val="1100"/>
            </a:pPr>
            <a:r>
              <a:rPr lang="lt-LT" dirty="0"/>
              <a:t> paskatino kultūros įstaigas ir apskritai GLAM sektorių diegti naujas technologijas ir skaitmeninimą.</a:t>
            </a:r>
          </a:p>
          <a:p>
            <a:pPr marL="171450" lvl="0" indent="-171450" algn="l" rtl="0">
              <a:lnSpc>
                <a:spcPct val="100000"/>
              </a:lnSpc>
              <a:spcBef>
                <a:spcPts val="0"/>
              </a:spcBef>
              <a:spcAft>
                <a:spcPts val="0"/>
              </a:spcAft>
              <a:buSzPts val="1100"/>
            </a:pPr>
            <a:r>
              <a:rPr lang="lt-LT" dirty="0"/>
              <a:t>Suteikė visuomenei galimybę domėtis kultūra ir menu.</a:t>
            </a:r>
          </a:p>
          <a:p>
            <a:pPr marL="171450" lvl="0" indent="-171450" algn="l" rtl="0">
              <a:lnSpc>
                <a:spcPct val="100000"/>
              </a:lnSpc>
              <a:spcBef>
                <a:spcPts val="0"/>
              </a:spcBef>
              <a:spcAft>
                <a:spcPts val="0"/>
              </a:spcAft>
              <a:buSzPts val="1100"/>
            </a:pPr>
            <a:r>
              <a:rPr lang="lt-LT" dirty="0"/>
              <a:t>Iškėlė iššūkį jų tvarumo planui ir darbotvarkei.</a:t>
            </a:r>
            <a:endParaRPr dirty="0"/>
          </a:p>
        </p:txBody>
      </p:sp>
      <p:sp>
        <p:nvSpPr>
          <p:cNvPr id="114" name="Google Shape;114;g2b9d0c4e9c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b915199d5b_1_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50800" algn="l" rtl="0">
              <a:lnSpc>
                <a:spcPct val="90000"/>
              </a:lnSpc>
              <a:spcBef>
                <a:spcPts val="0"/>
              </a:spcBef>
              <a:spcAft>
                <a:spcPts val="0"/>
              </a:spcAft>
              <a:buClr>
                <a:schemeClr val="dk1"/>
              </a:buClr>
              <a:buSzPts val="1100"/>
              <a:buFont typeface="Arial"/>
              <a:buNone/>
            </a:pPr>
            <a:r>
              <a:rPr lang="lt-LT" dirty="0"/>
              <a:t>Skaitmeninės technologijos suteikia naujų galimybių apsaugoti kultūrinį turinį ir padidinti kultūros paveldo prieinamumą platesniam vartotojų ratui. </a:t>
            </a:r>
          </a:p>
          <a:p>
            <a:pPr marL="228600" lvl="0" indent="-50800" algn="l" rtl="0">
              <a:lnSpc>
                <a:spcPct val="90000"/>
              </a:lnSpc>
              <a:spcBef>
                <a:spcPts val="0"/>
              </a:spcBef>
              <a:spcAft>
                <a:spcPts val="0"/>
              </a:spcAft>
              <a:buClr>
                <a:schemeClr val="dk1"/>
              </a:buClr>
              <a:buSzPts val="1100"/>
              <a:buFont typeface="Arial"/>
              <a:buNone/>
            </a:pPr>
            <a:endParaRPr lang="lt-LT" dirty="0"/>
          </a:p>
          <a:p>
            <a:pPr marL="228600" lvl="0" indent="-50800" algn="l" rtl="0">
              <a:lnSpc>
                <a:spcPct val="90000"/>
              </a:lnSpc>
              <a:spcBef>
                <a:spcPts val="0"/>
              </a:spcBef>
              <a:spcAft>
                <a:spcPts val="0"/>
              </a:spcAft>
              <a:buClr>
                <a:schemeClr val="dk1"/>
              </a:buClr>
              <a:buSzPts val="1100"/>
              <a:buFont typeface="Arial"/>
              <a:buNone/>
            </a:pPr>
            <a:r>
              <a:rPr lang="lt-LT" dirty="0"/>
              <a:t>Technologijas išmanantys muziejai ir kultūros įstaigos gali suteikti lankytojams naujausią patirtį, nuotoliniu būdu susipažinti su parodomis ir peržiūrėti medžiagą fiziškai nebūnant vietoje.</a:t>
            </a:r>
          </a:p>
          <a:p>
            <a:pPr marL="0" lvl="0" indent="0" algn="l" rtl="0">
              <a:lnSpc>
                <a:spcPct val="100000"/>
              </a:lnSpc>
              <a:spcBef>
                <a:spcPts val="0"/>
              </a:spcBef>
              <a:spcAft>
                <a:spcPts val="0"/>
              </a:spcAft>
              <a:buClr>
                <a:schemeClr val="dk1"/>
              </a:buClr>
              <a:buSzPts val="2800"/>
              <a:buFont typeface="Arial"/>
              <a:buNone/>
            </a:pPr>
            <a:endParaRPr dirty="0"/>
          </a:p>
        </p:txBody>
      </p:sp>
      <p:sp>
        <p:nvSpPr>
          <p:cNvPr id="128" name="Google Shape;128;g2b915199d5b_1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b1b746be6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2b1b746be6f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lt-LT" dirty="0"/>
              <a:t>Norėdamos užmegzti ryšį su auditorija ir suinteresuotosiomis šalimis po COVID</a:t>
            </a:r>
            <a:r>
              <a:rPr lang="en-US" dirty="0"/>
              <a:t>-19 </a:t>
            </a:r>
            <a:r>
              <a:rPr lang="en-US" dirty="0" err="1"/>
              <a:t>pandemijos</a:t>
            </a:r>
            <a:r>
              <a:rPr lang="lt-LT" dirty="0"/>
              <a:t> ir suteikti joms daugiau galių, GLAM institucijos turi sukurti tvirtą, pažangią skaitmeninę programą, skirtą įtraukti vartotojus į skaitmeninę transformaciją internete ir socialiniuose tinkluose.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964d05f6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lt-LT" dirty="0"/>
              <a:t>Kelios GLAM institucijos, siekdamos viešojo tikslo - tenkinti didesnės įvairovės, prieinamumo ir įsitraukimo poreikius, šiuo metu tiria naudotojų įsitraukimą į savo skaitmenines kolekcijas.</a:t>
            </a:r>
            <a:endParaRPr dirty="0"/>
          </a:p>
        </p:txBody>
      </p:sp>
      <p:sp>
        <p:nvSpPr>
          <p:cNvPr id="153" name="Google Shape;153;g2b964d05f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b915199d5b_1_5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lt-LT" dirty="0"/>
              <a:t>Ilgalaikis skaitmeninių duomenų ir informacijos tvarkymas ir saugojimas vadinamas skaitmeniniu saugojimu. GLAM sektoriaus kuratoriai dažnai būna nepakankamai pasirengę kurti įtaigius naratyvus, kad padidintų savo skaitmeninių kolekcijų matomumą. </a:t>
            </a:r>
            <a:endParaRPr dirty="0"/>
          </a:p>
        </p:txBody>
      </p:sp>
      <p:sp>
        <p:nvSpPr>
          <p:cNvPr id="162" name="Google Shape;162;g2b915199d5b_1_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b915199d5b_1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800"/>
              <a:buFont typeface="Arial"/>
              <a:buNone/>
            </a:pPr>
            <a:r>
              <a:rPr lang="lt-LT" dirty="0"/>
              <a:t>Europeana, arba Europos skaitmeninė biblioteka, - tai visos Europos skaitmeninė biblioteka, kurioje galima susipažinti su dviem milijonais knygų, žemėlapių, garso įrašų, nuotraukų, archyvinių dokumentų, paveikslų ir filmų iš 27 Europos Sąjungos valstybių narių nacionalinių bibliotekų ir kultūros institucijų.</a:t>
            </a:r>
            <a:endParaRPr sz="1600" dirty="0">
              <a:solidFill>
                <a:schemeClr val="dk1"/>
              </a:solidFill>
              <a:latin typeface="Calibri"/>
              <a:ea typeface="Calibri"/>
              <a:cs typeface="Calibri"/>
              <a:sym typeface="Calibri"/>
            </a:endParaRPr>
          </a:p>
        </p:txBody>
      </p:sp>
      <p:sp>
        <p:nvSpPr>
          <p:cNvPr id="171" name="Google Shape;171;g2b915199d5b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 name="Google Shape;20;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 name="Google Shape;22;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
          <p:cNvSpPr>
            <a:spLocks noGrp="1"/>
          </p:cNvSpPr>
          <p:nvPr>
            <p:ph type="pic" idx="2"/>
          </p:nvPr>
        </p:nvSpPr>
        <p:spPr>
          <a:xfrm>
            <a:off x="5183188" y="987425"/>
            <a:ext cx="6172200" cy="4873625"/>
          </a:xfrm>
          <a:prstGeom prst="rect">
            <a:avLst/>
          </a:prstGeom>
          <a:noFill/>
          <a:ln>
            <a:noFill/>
          </a:ln>
        </p:spPr>
      </p:sp>
      <p:sp>
        <p:nvSpPr>
          <p:cNvPr id="64" name="Google Shape;64;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hyperlink" Target="http://drive.google.com/file/d/1FekiQ7VC6EqJvJnSQqKhf4gvJ-yYUAwT/view"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https://pro.europeana.eu/files/Europeana_Professional/Publications/Digital%20transformation%20reports/The%20digital%20transformation%20agenda%20and%20GLAMs%20-%20Culture24,%20findings%20and%20outcomes.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hyperlink" Target="http://www.project-musa.eu/wp-content/uploads/2020/06/MuSA-Emerging-Job-Profiles-for-museum-professionals.pdf"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jpg"/><Relationship Id="rId7"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3.xml"/><Relationship Id="rId7" Type="http://schemas.openxmlformats.org/officeDocument/2006/relationships/image" Target="../media/image4.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jp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s://www.europeana.eu/" TargetMode="External"/><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4049754" y="2686449"/>
            <a:ext cx="6454220" cy="52623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lt-LT" sz="3600" dirty="0"/>
            </a:br>
            <a:r>
              <a:rPr lang="en-US" sz="3600" b="1" dirty="0"/>
              <a:t>Mišraus </a:t>
            </a:r>
            <a:r>
              <a:rPr lang="en-US" sz="3600" b="1" dirty="0" err="1"/>
              <a:t>mokymosi</a:t>
            </a:r>
            <a:r>
              <a:rPr lang="en-US" sz="3600" b="1" dirty="0"/>
              <a:t> </a:t>
            </a:r>
            <a:r>
              <a:rPr lang="en-US" sz="3600" b="1" dirty="0" err="1"/>
              <a:t>kursas</a:t>
            </a:r>
            <a:endParaRPr sz="3600" b="1" dirty="0"/>
          </a:p>
        </p:txBody>
      </p:sp>
      <p:sp>
        <p:nvSpPr>
          <p:cNvPr id="85" name="Google Shape;85;p1"/>
          <p:cNvSpPr txBox="1">
            <a:spLocks noGrp="1"/>
          </p:cNvSpPr>
          <p:nvPr>
            <p:ph type="subTitle" idx="1"/>
          </p:nvPr>
        </p:nvSpPr>
        <p:spPr>
          <a:xfrm>
            <a:off x="4396033" y="3598351"/>
            <a:ext cx="6454219" cy="1607774"/>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1 </a:t>
            </a:r>
            <a:r>
              <a:rPr kumimoji="0" lang="en-US" sz="2400" b="1" i="0" u="none" strike="noStrike" kern="0" cap="none" spc="0" normalizeH="0" baseline="0" noProof="0" dirty="0" err="1">
                <a:ln>
                  <a:noFill/>
                </a:ln>
                <a:solidFill>
                  <a:srgbClr val="000000"/>
                </a:solidFill>
                <a:effectLst/>
                <a:uLnTx/>
                <a:uFillTx/>
                <a:latin typeface="Calibri"/>
                <a:ea typeface="Calibri"/>
                <a:cs typeface="Calibri"/>
                <a:sym typeface="Calibri"/>
              </a:rPr>
              <a:t>modulis</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2400" b="1" i="0" u="none" strike="noStrike" kern="0" cap="none" spc="0" normalizeH="0" baseline="0" noProof="0" dirty="0" err="1">
                <a:ln>
                  <a:noFill/>
                </a:ln>
                <a:solidFill>
                  <a:srgbClr val="000000"/>
                </a:solidFill>
                <a:effectLst/>
                <a:uLnTx/>
                <a:uFillTx/>
                <a:latin typeface="Calibri"/>
                <a:ea typeface="Calibri"/>
                <a:cs typeface="Calibri"/>
                <a:sym typeface="Calibri"/>
              </a:rPr>
              <a:t>Skaitmeninis</a:t>
            </a:r>
            <a:r>
              <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rPr>
              <a:t> GLAM </a:t>
            </a:r>
            <a:r>
              <a:rPr kumimoji="0" lang="en-US" sz="2400" b="1" i="0" u="none" strike="noStrike" kern="0" cap="none" spc="0" normalizeH="0" baseline="0" noProof="0" dirty="0" err="1">
                <a:ln>
                  <a:noFill/>
                </a:ln>
                <a:solidFill>
                  <a:srgbClr val="000000"/>
                </a:solidFill>
                <a:effectLst/>
                <a:uLnTx/>
                <a:uFillTx/>
                <a:latin typeface="Calibri"/>
                <a:ea typeface="Calibri"/>
                <a:cs typeface="Calibri"/>
                <a:sym typeface="Calibri"/>
              </a:rPr>
              <a:t>sektorius</a:t>
            </a:r>
            <a:endParaRPr kumimoji="0" lang="en-US" sz="2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lvl="0" indent="0" algn="ctr" rtl="0">
              <a:lnSpc>
                <a:spcPct val="70000"/>
              </a:lnSpc>
              <a:spcBef>
                <a:spcPts val="1000"/>
              </a:spcBef>
              <a:spcAft>
                <a:spcPts val="0"/>
              </a:spcAft>
              <a:buClr>
                <a:schemeClr val="dk1"/>
              </a:buClr>
              <a:buSzPts val="2040"/>
              <a:buNone/>
            </a:pPr>
            <a:r>
              <a:rPr lang="lt-LT" sz="2440" b="1" dirty="0"/>
              <a:t>4 užsiėmimas: Skaitmeninė transformacija po COVID GLAM sektoriuje</a:t>
            </a:r>
          </a:p>
          <a:p>
            <a:pPr marL="0" lvl="0" indent="0" algn="ctr" rtl="0">
              <a:lnSpc>
                <a:spcPct val="70000"/>
              </a:lnSpc>
              <a:spcBef>
                <a:spcPts val="1000"/>
              </a:spcBef>
              <a:spcAft>
                <a:spcPts val="0"/>
              </a:spcAft>
              <a:buClr>
                <a:schemeClr val="dk1"/>
              </a:buClr>
              <a:buSzPts val="2040"/>
              <a:buNone/>
            </a:pPr>
            <a:r>
              <a:rPr lang="lt-LT" sz="2440" dirty="0"/>
              <a:t>Parengė: </a:t>
            </a:r>
            <a:endParaRPr sz="2440" dirty="0"/>
          </a:p>
          <a:p>
            <a:pPr marL="0" lvl="0" indent="0" algn="ctr" rtl="0">
              <a:lnSpc>
                <a:spcPct val="70000"/>
              </a:lnSpc>
              <a:spcBef>
                <a:spcPts val="1000"/>
              </a:spcBef>
              <a:spcAft>
                <a:spcPts val="0"/>
              </a:spcAft>
              <a:buClr>
                <a:schemeClr val="dk1"/>
              </a:buClr>
              <a:buSzPts val="2040"/>
              <a:buNone/>
            </a:pPr>
            <a:r>
              <a:rPr lang="lt-LT" sz="2440" dirty="0"/>
              <a:t>SYNTHESIS </a:t>
            </a:r>
            <a:r>
              <a:rPr lang="lt-LT" sz="2440" dirty="0" err="1"/>
              <a:t>Center</a:t>
            </a:r>
            <a:r>
              <a:rPr lang="lt-LT" sz="2440" dirty="0"/>
              <a:t> </a:t>
            </a:r>
            <a:r>
              <a:rPr lang="lt-LT" sz="2440" dirty="0" err="1"/>
              <a:t>for</a:t>
            </a:r>
            <a:r>
              <a:rPr lang="lt-LT" sz="2440" dirty="0"/>
              <a:t> </a:t>
            </a:r>
            <a:r>
              <a:rPr lang="lt-LT" sz="2440" dirty="0" err="1"/>
              <a:t>Research</a:t>
            </a:r>
            <a:r>
              <a:rPr lang="lt-LT" sz="2440" dirty="0"/>
              <a:t> </a:t>
            </a:r>
            <a:r>
              <a:rPr lang="lt-LT" sz="2440" dirty="0" err="1"/>
              <a:t>and</a:t>
            </a:r>
            <a:r>
              <a:rPr lang="lt-LT" sz="2440" dirty="0"/>
              <a:t> </a:t>
            </a:r>
            <a:r>
              <a:rPr lang="lt-LT" sz="2440" dirty="0" err="1"/>
              <a:t>Education</a:t>
            </a:r>
            <a:endParaRPr sz="2440" dirty="0"/>
          </a:p>
        </p:txBody>
      </p:sp>
      <p:pic>
        <p:nvPicPr>
          <p:cNvPr id="86" name="Google Shape;86;p1"/>
          <p:cNvPicPr preferRelativeResize="0"/>
          <p:nvPr/>
        </p:nvPicPr>
        <p:blipFill rotWithShape="1">
          <a:blip r:embed="rId5">
            <a:alphaModFix/>
          </a:blip>
          <a:srcRect/>
          <a:stretch/>
        </p:blipFill>
        <p:spPr>
          <a:xfrm>
            <a:off x="9251027" y="6148955"/>
            <a:ext cx="2505895" cy="526238"/>
          </a:xfrm>
          <a:prstGeom prst="rect">
            <a:avLst/>
          </a:prstGeom>
          <a:noFill/>
          <a:ln>
            <a:noFill/>
          </a:ln>
        </p:spPr>
      </p:pic>
      <p:pic>
        <p:nvPicPr>
          <p:cNvPr id="87" name="Google Shape;87;p1"/>
          <p:cNvPicPr preferRelativeResize="0"/>
          <p:nvPr/>
        </p:nvPicPr>
        <p:blipFill rotWithShape="1">
          <a:blip r:embed="rId6">
            <a:alphaModFix/>
          </a:blip>
          <a:srcRect/>
          <a:stretch/>
        </p:blipFill>
        <p:spPr>
          <a:xfrm>
            <a:off x="698154" y="-39188"/>
            <a:ext cx="2557807" cy="2557807"/>
          </a:xfrm>
          <a:prstGeom prst="rect">
            <a:avLst/>
          </a:prstGeom>
          <a:noFill/>
          <a:ln>
            <a:noFill/>
          </a:ln>
        </p:spPr>
      </p:pic>
      <p:sp>
        <p:nvSpPr>
          <p:cNvPr id="88" name="Google Shape;88;p1"/>
          <p:cNvSpPr txBox="1"/>
          <p:nvPr/>
        </p:nvSpPr>
        <p:spPr>
          <a:xfrm>
            <a:off x="491069" y="6090572"/>
            <a:ext cx="8445000" cy="5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sp>
        <p:nvSpPr>
          <p:cNvPr id="89" name="Google Shape;89;p1"/>
          <p:cNvSpPr/>
          <p:nvPr/>
        </p:nvSpPr>
        <p:spPr>
          <a:xfrm rot="5400000">
            <a:off x="-114992" y="3041120"/>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rot="5400000">
            <a:off x="-114993" y="1801018"/>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1"/>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accent1"/>
                </a:solidFill>
                <a:latin typeface="Calibri"/>
                <a:ea typeface="Calibri"/>
                <a:cs typeface="Calibri"/>
                <a:sym typeface="Calibri"/>
              </a:rPr>
              <a:t>„</a:t>
            </a:r>
            <a:r>
              <a:rPr lang="en-US" sz="4000" b="0" i="0" u="none" strike="noStrike" cap="none" dirty="0" err="1">
                <a:solidFill>
                  <a:schemeClr val="accent1"/>
                </a:solidFill>
                <a:latin typeface="Calibri"/>
                <a:ea typeface="Calibri"/>
                <a:cs typeface="Calibri"/>
                <a:sym typeface="Calibri"/>
              </a:rPr>
              <a:t>Įtraukiojo</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užimtumo</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skatinimas</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diegiant</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atviras</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inovacijas</a:t>
            </a:r>
            <a:r>
              <a:rPr lang="en-US" sz="4000" b="0" i="0" u="none" strike="noStrike" cap="none" dirty="0">
                <a:solidFill>
                  <a:schemeClr val="accent1"/>
                </a:solidFill>
                <a:latin typeface="Calibri"/>
                <a:ea typeface="Calibri"/>
                <a:cs typeface="Calibri"/>
                <a:sym typeface="Calibri"/>
              </a:rPr>
              <a:t> GLAM </a:t>
            </a:r>
            <a:r>
              <a:rPr lang="en-US" sz="4000" b="0" i="0" u="none" strike="noStrike" cap="none" dirty="0" err="1">
                <a:solidFill>
                  <a:schemeClr val="accent1"/>
                </a:solidFill>
                <a:latin typeface="Calibri"/>
                <a:ea typeface="Calibri"/>
                <a:cs typeface="Calibri"/>
                <a:sym typeface="Calibri"/>
              </a:rPr>
              <a:t>sektoriuje</a:t>
            </a:r>
            <a:r>
              <a:rPr lang="en-US" sz="4000" b="0" i="0" u="none" strike="noStrike" cap="none" dirty="0">
                <a:solidFill>
                  <a:schemeClr val="accent1"/>
                </a:solidFill>
                <a:latin typeface="Calibri"/>
                <a:ea typeface="Calibri"/>
                <a:cs typeface="Calibri"/>
                <a:sym typeface="Calibri"/>
              </a:rPr>
              <a:t>“</a:t>
            </a:r>
          </a:p>
        </p:txBody>
      </p:sp>
      <p:pic>
        <p:nvPicPr>
          <p:cNvPr id="3" name="Audio 2">
            <a:hlinkClick r:id="" action="ppaction://media"/>
            <a:extLst>
              <a:ext uri="{FF2B5EF4-FFF2-40B4-BE49-F238E27FC236}">
                <a16:creationId xmlns:a16="http://schemas.microsoft.com/office/drawing/2014/main" id="{88245B00-5AAC-B7EF-3BB0-4FF56414909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25"/>
    </mc:Choice>
    <mc:Fallback xmlns="">
      <p:transition spd="slow" advTm="9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b915199d5b_1_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Skaitmeninės transformacijos darbotvarkė ir GLAM sektorius</a:t>
            </a:r>
            <a:endParaRPr dirty="0">
              <a:solidFill>
                <a:schemeClr val="accent1"/>
              </a:solidFill>
            </a:endParaRPr>
          </a:p>
        </p:txBody>
      </p:sp>
      <p:sp>
        <p:nvSpPr>
          <p:cNvPr id="183" name="Google Shape;183;g2b915199d5b_1_5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b="1" dirty="0"/>
              <a:t>Skaitmeninė transformacija </a:t>
            </a:r>
            <a:r>
              <a:rPr lang="lt-LT" dirty="0"/>
              <a:t>- tai ir procesas, ir rezultatas, kai skaitmeninės technologijos naudojamos organizacijos veiklai ir vertei kurti. </a:t>
            </a:r>
          </a:p>
          <a:p>
            <a:pPr marL="0" lvl="0" indent="0" algn="l" rtl="0">
              <a:lnSpc>
                <a:spcPct val="90000"/>
              </a:lnSpc>
              <a:spcBef>
                <a:spcPts val="0"/>
              </a:spcBef>
              <a:spcAft>
                <a:spcPts val="0"/>
              </a:spcAft>
              <a:buClr>
                <a:schemeClr val="dk1"/>
              </a:buClr>
              <a:buSzPts val="2800"/>
              <a:buNone/>
            </a:pPr>
            <a:endParaRPr lang="lt-LT" dirty="0"/>
          </a:p>
          <a:p>
            <a:pPr marL="0" lvl="0" indent="0" algn="l" rtl="0">
              <a:lnSpc>
                <a:spcPct val="90000"/>
              </a:lnSpc>
              <a:spcBef>
                <a:spcPts val="0"/>
              </a:spcBef>
              <a:spcAft>
                <a:spcPts val="0"/>
              </a:spcAft>
              <a:buClr>
                <a:schemeClr val="dk1"/>
              </a:buClr>
              <a:buSzPts val="2800"/>
              <a:buNone/>
            </a:pPr>
            <a:r>
              <a:rPr lang="lt-LT" dirty="0"/>
              <a:t>Ji padeda organizacijai klestėti, vykdyti savo misiją ir tenkinti suinteresuotųjų šalių poreikius. </a:t>
            </a:r>
          </a:p>
          <a:p>
            <a:pPr marL="0" lvl="0" indent="0" algn="l" rtl="0">
              <a:lnSpc>
                <a:spcPct val="90000"/>
              </a:lnSpc>
              <a:spcBef>
                <a:spcPts val="0"/>
              </a:spcBef>
              <a:spcAft>
                <a:spcPts val="0"/>
              </a:spcAft>
              <a:buClr>
                <a:schemeClr val="dk1"/>
              </a:buClr>
              <a:buSzPts val="2800"/>
              <a:buNone/>
            </a:pPr>
            <a:endParaRPr lang="lt-LT" dirty="0"/>
          </a:p>
          <a:p>
            <a:pPr marL="0" lvl="0" indent="0" algn="l" rtl="0">
              <a:lnSpc>
                <a:spcPct val="90000"/>
              </a:lnSpc>
              <a:spcBef>
                <a:spcPts val="0"/>
              </a:spcBef>
              <a:spcAft>
                <a:spcPts val="0"/>
              </a:spcAft>
              <a:buClr>
                <a:schemeClr val="dk1"/>
              </a:buClr>
              <a:buSzPts val="2800"/>
              <a:buNone/>
            </a:pPr>
            <a:r>
              <a:rPr lang="lt-LT" dirty="0"/>
              <a:t>Ji leidžia kultūros paveldo įstaigoms prisidėti prie sektoriaus transformacijos, kurią skatina skaitmeninių technologijų ir Europos varomoji jėga - kultūra.</a:t>
            </a:r>
            <a:endParaRPr dirty="0"/>
          </a:p>
        </p:txBody>
      </p:sp>
      <p:pic>
        <p:nvPicPr>
          <p:cNvPr id="184" name="Google Shape;184;g2b915199d5b_1_5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85" name="Google Shape;185;g2b915199d5b_1_58"/>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ECCC567A-1DAA-0902-BD16-72ED6282BBD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058"/>
    </mc:Choice>
    <mc:Fallback xmlns="">
      <p:transition spd="slow" advTm="5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b915199d5b_1_17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Ar muziejų ateitis bus skaitmeninė?</a:t>
            </a:r>
            <a:endParaRPr dirty="0">
              <a:solidFill>
                <a:schemeClr val="accent1"/>
              </a:solidFill>
            </a:endParaRPr>
          </a:p>
        </p:txBody>
      </p:sp>
      <p:sp>
        <p:nvSpPr>
          <p:cNvPr id="191" name="Google Shape;191;g2b915199d5b_1_17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0"/>
              </a:spcBef>
              <a:spcAft>
                <a:spcPts val="0"/>
              </a:spcAft>
              <a:buClr>
                <a:schemeClr val="dk1"/>
              </a:buClr>
              <a:buSzPts val="2800"/>
              <a:buNone/>
            </a:pPr>
            <a:endParaRPr/>
          </a:p>
        </p:txBody>
      </p:sp>
      <p:pic>
        <p:nvPicPr>
          <p:cNvPr id="192" name="Google Shape;192;g2b915199d5b_1_17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93" name="Google Shape;193;g2b915199d5b_1_178"/>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94" name="Google Shape;194;g2b915199d5b_1_178" title="Is the Future of Museums Digital_.mp4">
            <a:hlinkClick r:id="rId7"/>
          </p:cNvPr>
          <p:cNvPicPr preferRelativeResize="0"/>
          <p:nvPr/>
        </p:nvPicPr>
        <p:blipFill rotWithShape="1">
          <a:blip r:embed="rId8">
            <a:alphaModFix/>
          </a:blip>
          <a:srcRect/>
          <a:stretch/>
        </p:blipFill>
        <p:spPr>
          <a:xfrm>
            <a:off x="2890900" y="1481625"/>
            <a:ext cx="5801600" cy="4351200"/>
          </a:xfrm>
          <a:prstGeom prst="rect">
            <a:avLst/>
          </a:prstGeom>
          <a:noFill/>
          <a:ln>
            <a:noFill/>
          </a:ln>
        </p:spPr>
      </p:pic>
      <p:pic>
        <p:nvPicPr>
          <p:cNvPr id="2" name="Audio 1">
            <a:hlinkClick r:id="" action="ppaction://media"/>
            <a:extLst>
              <a:ext uri="{FF2B5EF4-FFF2-40B4-BE49-F238E27FC236}">
                <a16:creationId xmlns:a16="http://schemas.microsoft.com/office/drawing/2014/main" id="{0793B7D5-A725-B037-C49A-9DFB81000B0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8"/>
    </mc:Choice>
    <mc:Fallback xmlns="">
      <p:transition spd="slow" advTm="2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animEffect transition="in" filter="fade">
                                      <p:cBhvr>
                                        <p:cTn id="11"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2acafbdc8aa_0_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pt-BR" dirty="0">
                <a:solidFill>
                  <a:schemeClr val="accent1"/>
                </a:solidFill>
              </a:rPr>
              <a:t>Naujos pareigos ir funkcijos muziejuose</a:t>
            </a:r>
            <a:endParaRPr dirty="0">
              <a:solidFill>
                <a:schemeClr val="accent1"/>
              </a:solidFill>
            </a:endParaRPr>
          </a:p>
        </p:txBody>
      </p:sp>
      <p:sp>
        <p:nvSpPr>
          <p:cNvPr id="200" name="Google Shape;200;g2acafbdc8aa_0_1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000"/>
              </a:spcBef>
              <a:spcAft>
                <a:spcPts val="0"/>
              </a:spcAft>
              <a:buClr>
                <a:schemeClr val="dk1"/>
              </a:buClr>
              <a:buSzPct val="37378"/>
              <a:buFont typeface="Arial"/>
              <a:buNone/>
            </a:pPr>
            <a:r>
              <a:rPr lang="lt-LT" sz="2942" b="1" dirty="0"/>
              <a:t>Skaitmeninės strategijos vadovas: </a:t>
            </a:r>
            <a:r>
              <a:rPr lang="lt-LT" sz="2942" dirty="0"/>
              <a:t>Strateginis pareigų profilis muziejams, kurie siekia sėkmingai veikti skaitmeninėje aplinkoje pagal bendrą muziejaus strategiją.</a:t>
            </a:r>
          </a:p>
          <a:p>
            <a:pPr marL="0" lvl="0" indent="0" algn="l" rtl="0">
              <a:lnSpc>
                <a:spcPct val="90000"/>
              </a:lnSpc>
              <a:spcBef>
                <a:spcPts val="1000"/>
              </a:spcBef>
              <a:spcAft>
                <a:spcPts val="0"/>
              </a:spcAft>
              <a:buClr>
                <a:schemeClr val="dk1"/>
              </a:buClr>
              <a:buSzPct val="37378"/>
              <a:buFont typeface="Arial"/>
              <a:buNone/>
            </a:pPr>
            <a:endParaRPr sz="2942" dirty="0"/>
          </a:p>
          <a:p>
            <a:pPr marL="0" lvl="0" indent="0" algn="l" rtl="0">
              <a:lnSpc>
                <a:spcPct val="90000"/>
              </a:lnSpc>
              <a:spcBef>
                <a:spcPts val="1000"/>
              </a:spcBef>
              <a:spcAft>
                <a:spcPts val="0"/>
              </a:spcAft>
              <a:buClr>
                <a:schemeClr val="dk1"/>
              </a:buClr>
              <a:buSzPct val="37378"/>
              <a:buFont typeface="Arial"/>
              <a:buNone/>
            </a:pPr>
            <a:r>
              <a:rPr lang="lt-LT" sz="2942" b="1" dirty="0"/>
              <a:t>Skaitmeninių kolekcijų kuratorius: </a:t>
            </a:r>
            <a:r>
              <a:rPr lang="lt-LT" sz="2942" dirty="0"/>
              <a:t>Šis pareigybės profilis specializuojasi išsaugant ir tvarkant skaitmeninę medžiagą. Kur</a:t>
            </a:r>
            <a:r>
              <a:rPr lang="en-US" sz="2942" dirty="0" err="1"/>
              <a:t>atorius</a:t>
            </a:r>
            <a:r>
              <a:rPr lang="en-US" sz="2942" dirty="0"/>
              <a:t> </a:t>
            </a:r>
            <a:r>
              <a:rPr lang="en-US" sz="2942" dirty="0" err="1"/>
              <a:t>kuria</a:t>
            </a:r>
            <a:r>
              <a:rPr lang="lt-LT" sz="2942" dirty="0"/>
              <a:t> nuotolines parodas internete bei turinį kitiems skyriams.</a:t>
            </a:r>
          </a:p>
          <a:p>
            <a:pPr marL="0" lvl="0" indent="0" algn="l" rtl="0">
              <a:lnSpc>
                <a:spcPct val="90000"/>
              </a:lnSpc>
              <a:spcBef>
                <a:spcPts val="1000"/>
              </a:spcBef>
              <a:spcAft>
                <a:spcPts val="0"/>
              </a:spcAft>
              <a:buClr>
                <a:schemeClr val="dk1"/>
              </a:buClr>
              <a:buSzPct val="37378"/>
              <a:buFont typeface="Arial"/>
              <a:buNone/>
            </a:pPr>
            <a:endParaRPr sz="2942" dirty="0"/>
          </a:p>
          <a:p>
            <a:pPr marL="0" lvl="0" indent="0" algn="l" rtl="0">
              <a:lnSpc>
                <a:spcPct val="90000"/>
              </a:lnSpc>
              <a:spcBef>
                <a:spcPts val="1000"/>
              </a:spcBef>
              <a:spcAft>
                <a:spcPts val="0"/>
              </a:spcAft>
              <a:buClr>
                <a:schemeClr val="dk1"/>
              </a:buClr>
              <a:buSzPct val="37378"/>
              <a:buFont typeface="Arial"/>
              <a:buNone/>
            </a:pPr>
            <a:r>
              <a:rPr lang="lt-LT" sz="2942" b="1" dirty="0"/>
              <a:t>Skaitmeninės interaktyvios patirties kūrėjas: </a:t>
            </a:r>
            <a:r>
              <a:rPr lang="lt-LT" sz="2942" dirty="0"/>
              <a:t>Šis pareigybės profilis specializuojasi kuriant, plėtojant ir įgyvendinant novatorišką ir interaktyvią patirtį visiems lankytojams.</a:t>
            </a:r>
          </a:p>
          <a:p>
            <a:pPr marL="0" lvl="0" indent="0" algn="l" rtl="0">
              <a:lnSpc>
                <a:spcPct val="90000"/>
              </a:lnSpc>
              <a:spcBef>
                <a:spcPts val="1000"/>
              </a:spcBef>
              <a:spcAft>
                <a:spcPts val="0"/>
              </a:spcAft>
              <a:buClr>
                <a:schemeClr val="dk1"/>
              </a:buClr>
              <a:buSzPct val="37378"/>
              <a:buFont typeface="Arial"/>
              <a:buNone/>
            </a:pPr>
            <a:endParaRPr sz="2942" dirty="0"/>
          </a:p>
          <a:p>
            <a:pPr marL="0" lvl="0" indent="0" algn="l" rtl="0">
              <a:lnSpc>
                <a:spcPct val="90000"/>
              </a:lnSpc>
              <a:spcBef>
                <a:spcPts val="1000"/>
              </a:spcBef>
              <a:spcAft>
                <a:spcPts val="0"/>
              </a:spcAft>
              <a:buClr>
                <a:schemeClr val="dk1"/>
              </a:buClr>
              <a:buSzPct val="37378"/>
              <a:buFont typeface="Arial"/>
              <a:buNone/>
            </a:pPr>
            <a:r>
              <a:rPr lang="lt-LT" sz="2942" b="1" dirty="0"/>
              <a:t>Bendruomenės internete vadybininkas: </a:t>
            </a:r>
            <a:r>
              <a:rPr lang="lt-LT" sz="2942" dirty="0"/>
              <a:t>Taip pat žinomas kaip kultūros bendruomenės internete vadybininkas ar bendruomenės internete plėtros vadybininkas.</a:t>
            </a:r>
            <a:endParaRPr dirty="0"/>
          </a:p>
        </p:txBody>
      </p:sp>
      <p:pic>
        <p:nvPicPr>
          <p:cNvPr id="201" name="Google Shape;201;g2acafbdc8aa_0_13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02" name="Google Shape;202;g2acafbdc8aa_0_132"/>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3" name="Audio 2">
            <a:hlinkClick r:id="" action="ppaction://media"/>
            <a:extLst>
              <a:ext uri="{FF2B5EF4-FFF2-40B4-BE49-F238E27FC236}">
                <a16:creationId xmlns:a16="http://schemas.microsoft.com/office/drawing/2014/main" id="{5E430B3C-4E53-C80F-D5E6-01EC71CBE8E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546"/>
    </mc:Choice>
    <mc:Fallback xmlns="">
      <p:transition spd="slow" advTm="4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b915199d5b_1_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lt-LT" dirty="0">
                <a:solidFill>
                  <a:schemeClr val="accent1"/>
                </a:solidFill>
              </a:rPr>
              <a:t>Skaitmeninės strategijos vadovas</a:t>
            </a:r>
            <a:endParaRPr dirty="0">
              <a:solidFill>
                <a:schemeClr val="accent1"/>
              </a:solidFill>
            </a:endParaRPr>
          </a:p>
        </p:txBody>
      </p:sp>
      <p:sp>
        <p:nvSpPr>
          <p:cNvPr id="208" name="Google Shape;208;g2b915199d5b_1_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100"/>
              <a:buNone/>
            </a:pPr>
            <a:r>
              <a:rPr lang="lt-LT" dirty="0">
                <a:highlight>
                  <a:srgbClr val="FFFFFF"/>
                </a:highlight>
              </a:rPr>
              <a:t>Skaitmeninės strategijos vadovas atlieka strateginę funkciją, kad padėtų muziejams plėtoti savo veiklą skaitmeninėje aplinkoje. Jis yra atsakingas už skaitmeninės transformacijos planą, atitinkantį bendrą muziejaus strategiją. Jis yra atsakingas už muziejaus skaitmeninę strategiją ir technologinių išteklių finansinį planavimą aukštesniu lygmeniu kartu su visa muziejaus vadovybe. </a:t>
            </a:r>
            <a:endParaRPr sz="2400" dirty="0">
              <a:highlight>
                <a:srgbClr val="FFFFFF"/>
              </a:highlight>
            </a:endParaRPr>
          </a:p>
          <a:p>
            <a:pPr marL="0" lvl="0" indent="0" algn="l" rtl="0">
              <a:lnSpc>
                <a:spcPct val="90000"/>
              </a:lnSpc>
              <a:spcBef>
                <a:spcPts val="1000"/>
              </a:spcBef>
              <a:spcAft>
                <a:spcPts val="0"/>
              </a:spcAft>
              <a:buSzPts val="1800"/>
              <a:buNone/>
            </a:pPr>
            <a:endParaRPr sz="2400" dirty="0">
              <a:highlight>
                <a:srgbClr val="FFFFFF"/>
              </a:highlight>
            </a:endParaRPr>
          </a:p>
        </p:txBody>
      </p:sp>
      <p:pic>
        <p:nvPicPr>
          <p:cNvPr id="209" name="Google Shape;209;g2b915199d5b_1_3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10" name="Google Shape;210;g2b915199d5b_1_30"/>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11" name="Google Shape;211;g2b915199d5b_1_30"/>
          <p:cNvPicPr preferRelativeResize="0"/>
          <p:nvPr/>
        </p:nvPicPr>
        <p:blipFill rotWithShape="1">
          <a:blip r:embed="rId7">
            <a:alphaModFix/>
          </a:blip>
          <a:srcRect/>
          <a:stretch/>
        </p:blipFill>
        <p:spPr>
          <a:xfrm>
            <a:off x="4811225" y="4372675"/>
            <a:ext cx="3739224" cy="2103324"/>
          </a:xfrm>
          <a:prstGeom prst="rect">
            <a:avLst/>
          </a:prstGeom>
          <a:noFill/>
          <a:ln>
            <a:noFill/>
          </a:ln>
        </p:spPr>
      </p:pic>
      <p:pic>
        <p:nvPicPr>
          <p:cNvPr id="2" name="Audio 1">
            <a:hlinkClick r:id="" action="ppaction://media"/>
            <a:extLst>
              <a:ext uri="{FF2B5EF4-FFF2-40B4-BE49-F238E27FC236}">
                <a16:creationId xmlns:a16="http://schemas.microsoft.com/office/drawing/2014/main" id="{EB61B879-917D-1ACD-6AD8-19D871E89D4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46"/>
    </mc:Choice>
    <mc:Fallback xmlns="">
      <p:transition spd="slow" advTm="25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b915199d5b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lt-LT" dirty="0">
                <a:solidFill>
                  <a:schemeClr val="accent1"/>
                </a:solidFill>
              </a:rPr>
              <a:t>Skaitmeninių kolekcijų kuratorius </a:t>
            </a:r>
            <a:endParaRPr dirty="0">
              <a:solidFill>
                <a:schemeClr val="accent1"/>
              </a:solidFill>
            </a:endParaRPr>
          </a:p>
        </p:txBody>
      </p:sp>
      <p:sp>
        <p:nvSpPr>
          <p:cNvPr id="217" name="Google Shape;217;g2b915199d5b_1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lt-LT" dirty="0">
                <a:highlight>
                  <a:srgbClr val="FFFFFF"/>
                </a:highlight>
              </a:rPr>
              <a:t>Skaitmeninių kolekcijų kuratorius yra atsakingas už skaitmeninės strategijos, susijusios su skaitmeninių kolekcijų rinkimu, saugojimu, archyvavimu, išsaugojimu ir prieinamumu, įgyvendinimą. Didesniuose muziejuose tai gali būti savarankiškas pareigybės profilis, o mažesniuose muziejuose kuratorius turėtų būti gerai susipažinęs su šia sritimi.</a:t>
            </a:r>
            <a:endParaRPr b="1" dirty="0">
              <a:highlight>
                <a:srgbClr val="FFFFFF"/>
              </a:highlight>
            </a:endParaRPr>
          </a:p>
        </p:txBody>
      </p:sp>
      <p:pic>
        <p:nvPicPr>
          <p:cNvPr id="218" name="Google Shape;218;g2b915199d5b_1_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19" name="Google Shape;219;g2b915199d5b_1_0"/>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20" name="Google Shape;220;g2b915199d5b_1_0"/>
          <p:cNvPicPr preferRelativeResize="0"/>
          <p:nvPr/>
        </p:nvPicPr>
        <p:blipFill rotWithShape="1">
          <a:blip r:embed="rId7">
            <a:alphaModFix/>
          </a:blip>
          <a:srcRect/>
          <a:stretch/>
        </p:blipFill>
        <p:spPr>
          <a:xfrm>
            <a:off x="3541588" y="3984275"/>
            <a:ext cx="5108827" cy="2873726"/>
          </a:xfrm>
          <a:prstGeom prst="rect">
            <a:avLst/>
          </a:prstGeom>
          <a:noFill/>
          <a:ln>
            <a:noFill/>
          </a:ln>
        </p:spPr>
      </p:pic>
      <p:pic>
        <p:nvPicPr>
          <p:cNvPr id="3" name="Audio 2">
            <a:hlinkClick r:id="" action="ppaction://media"/>
            <a:extLst>
              <a:ext uri="{FF2B5EF4-FFF2-40B4-BE49-F238E27FC236}">
                <a16:creationId xmlns:a16="http://schemas.microsoft.com/office/drawing/2014/main" id="{167E2AA6-DA2B-716C-3ABC-4B4ECDEEE46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18"/>
    </mc:Choice>
    <mc:Fallback xmlns="">
      <p:transition spd="slow" advTm="23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b915199d5b_1_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br>
              <a:rPr lang="lt-LT" dirty="0">
                <a:solidFill>
                  <a:schemeClr val="accent1"/>
                </a:solidFill>
              </a:rPr>
            </a:br>
            <a:r>
              <a:rPr lang="lt-LT" dirty="0">
                <a:solidFill>
                  <a:schemeClr val="accent1"/>
                </a:solidFill>
              </a:rPr>
              <a:t>Skaitmeninės interaktyvios patirties kūrėjas</a:t>
            </a:r>
            <a:endParaRPr dirty="0">
              <a:solidFill>
                <a:schemeClr val="accent1"/>
              </a:solidFill>
            </a:endParaRPr>
          </a:p>
        </p:txBody>
      </p:sp>
      <p:sp>
        <p:nvSpPr>
          <p:cNvPr id="226" name="Google Shape;226;g2b915199d5b_1_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lt-LT" dirty="0">
                <a:highlight>
                  <a:srgbClr val="FFFFFF"/>
                </a:highlight>
              </a:rPr>
              <a:t>Skaitmeninės interaktyvios patirties kūrėjas kuria, tobulina ir įgyvendina naujovišką ir interaktyvią patirtį, remdamasis auditorijos poreikiais, užtikrindamas prasmingą patirtį visų tipų auditorijoms.</a:t>
            </a:r>
            <a:endParaRPr dirty="0"/>
          </a:p>
        </p:txBody>
      </p:sp>
      <p:pic>
        <p:nvPicPr>
          <p:cNvPr id="227" name="Google Shape;227;g2b915199d5b_1_1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28" name="Google Shape;228;g2b915199d5b_1_13"/>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29" name="Google Shape;229;g2b915199d5b_1_13"/>
          <p:cNvPicPr preferRelativeResize="0"/>
          <p:nvPr/>
        </p:nvPicPr>
        <p:blipFill rotWithShape="1">
          <a:blip r:embed="rId7">
            <a:alphaModFix/>
          </a:blip>
          <a:srcRect l="34041" t="26622" r="35276" b="20949"/>
          <a:stretch/>
        </p:blipFill>
        <p:spPr>
          <a:xfrm>
            <a:off x="4306000" y="3262400"/>
            <a:ext cx="3740726" cy="3595601"/>
          </a:xfrm>
          <a:prstGeom prst="rect">
            <a:avLst/>
          </a:prstGeom>
          <a:noFill/>
          <a:ln>
            <a:noFill/>
          </a:ln>
        </p:spPr>
      </p:pic>
      <p:pic>
        <p:nvPicPr>
          <p:cNvPr id="2" name="Audio 1">
            <a:hlinkClick r:id="" action="ppaction://media"/>
            <a:extLst>
              <a:ext uri="{FF2B5EF4-FFF2-40B4-BE49-F238E27FC236}">
                <a16:creationId xmlns:a16="http://schemas.microsoft.com/office/drawing/2014/main" id="{D486D280-3BFF-F6DA-C99E-E263BD30127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39"/>
    </mc:Choice>
    <mc:Fallback xmlns="">
      <p:transition spd="slow" advTm="1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b915199d5b_1_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lt-LT" dirty="0">
                <a:solidFill>
                  <a:schemeClr val="accent1"/>
                </a:solidFill>
              </a:rPr>
              <a:t>Bendruomenės internete vadybininkas</a:t>
            </a:r>
            <a:endParaRPr dirty="0">
              <a:solidFill>
                <a:schemeClr val="accent1"/>
              </a:solidFill>
            </a:endParaRPr>
          </a:p>
        </p:txBody>
      </p:sp>
      <p:sp>
        <p:nvSpPr>
          <p:cNvPr id="235" name="Google Shape;235;g2b915199d5b_1_1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lt-LT" dirty="0">
                <a:highlight>
                  <a:srgbClr val="FFFFFF"/>
                </a:highlight>
              </a:rPr>
              <a:t>Bendruomenės internete vadybininkas reaguoja į internetinės ir įprastinės bendruomenės poreikius. Jis kuria ir valdo visiems suinteresuotiesiems subjektams (auditorijai, kolegoms muziejuose ir kultūros paveldo sektoriuje, švietimo organizacijoms, rėmėjams, sprendimų priėmėjams ir t. t.) prieinamas ir bendradarbiaujančias interneto bendruomenes.</a:t>
            </a:r>
            <a:endParaRPr dirty="0"/>
          </a:p>
        </p:txBody>
      </p:sp>
      <p:pic>
        <p:nvPicPr>
          <p:cNvPr id="236" name="Google Shape;236;g2b915199d5b_1_18"/>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37" name="Google Shape;237;g2b915199d5b_1_18"/>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38" name="Google Shape;238;g2b915199d5b_1_18"/>
          <p:cNvPicPr preferRelativeResize="0"/>
          <p:nvPr/>
        </p:nvPicPr>
        <p:blipFill rotWithShape="1">
          <a:blip r:embed="rId7">
            <a:alphaModFix/>
          </a:blip>
          <a:srcRect/>
          <a:stretch/>
        </p:blipFill>
        <p:spPr>
          <a:xfrm>
            <a:off x="4257206" y="4437089"/>
            <a:ext cx="4322357" cy="2330912"/>
          </a:xfrm>
          <a:prstGeom prst="rect">
            <a:avLst/>
          </a:prstGeom>
          <a:noFill/>
          <a:ln>
            <a:noFill/>
          </a:ln>
        </p:spPr>
      </p:pic>
      <p:pic>
        <p:nvPicPr>
          <p:cNvPr id="5" name="Audio 4">
            <a:hlinkClick r:id="" action="ppaction://media"/>
            <a:extLst>
              <a:ext uri="{FF2B5EF4-FFF2-40B4-BE49-F238E27FC236}">
                <a16:creationId xmlns:a16="http://schemas.microsoft.com/office/drawing/2014/main" id="{4553F371-FE7B-579C-04AE-EA063831E42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722"/>
    </mc:Choice>
    <mc:Fallback xmlns="">
      <p:transition spd="slow" advTm="2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b915199d5b_1_5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lt-LT" dirty="0" err="1">
                <a:solidFill>
                  <a:schemeClr val="accent1"/>
                </a:solidFill>
              </a:rPr>
              <a:t>Savirefleksija</a:t>
            </a:r>
            <a:endParaRPr dirty="0">
              <a:solidFill>
                <a:schemeClr val="accent1"/>
              </a:solidFill>
            </a:endParaRPr>
          </a:p>
        </p:txBody>
      </p:sp>
      <p:sp>
        <p:nvSpPr>
          <p:cNvPr id="244" name="Google Shape;244;g2b915199d5b_1_5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100"/>
              <a:buFont typeface="Arial"/>
              <a:buNone/>
            </a:pPr>
            <a:r>
              <a:rPr lang="lt-LT" dirty="0">
                <a:highlight>
                  <a:srgbClr val="FFFFFF"/>
                </a:highlight>
              </a:rPr>
              <a:t>Kas yra skaitmeninė transformacija?</a:t>
            </a:r>
          </a:p>
          <a:p>
            <a:pPr marL="0" lvl="0" indent="0" algn="l" rtl="0">
              <a:lnSpc>
                <a:spcPct val="90000"/>
              </a:lnSpc>
              <a:spcBef>
                <a:spcPts val="1000"/>
              </a:spcBef>
              <a:spcAft>
                <a:spcPts val="0"/>
              </a:spcAft>
              <a:buClr>
                <a:schemeClr val="dk1"/>
              </a:buClr>
              <a:buSzPts val="1100"/>
              <a:buFont typeface="Arial"/>
              <a:buNone/>
            </a:pPr>
            <a:endParaRPr lang="lt-LT" dirty="0">
              <a:highlight>
                <a:srgbClr val="FFFFFF"/>
              </a:highlight>
            </a:endParaRPr>
          </a:p>
          <a:p>
            <a:pPr marL="0" lvl="0" indent="0" algn="l" rtl="0">
              <a:lnSpc>
                <a:spcPct val="90000"/>
              </a:lnSpc>
              <a:spcBef>
                <a:spcPts val="1000"/>
              </a:spcBef>
              <a:spcAft>
                <a:spcPts val="0"/>
              </a:spcAft>
              <a:buClr>
                <a:schemeClr val="dk1"/>
              </a:buClr>
              <a:buSzPts val="1100"/>
              <a:buFont typeface="Arial"/>
              <a:buNone/>
            </a:pPr>
            <a:r>
              <a:rPr lang="lt-LT" dirty="0">
                <a:highlight>
                  <a:srgbClr val="FFFFFF"/>
                </a:highlight>
              </a:rPr>
              <a:t>Kokios naujos pareigos atsiranda GLAM sektoriuje po COVID-19 pandemijos?</a:t>
            </a:r>
            <a:endParaRPr sz="2400" dirty="0">
              <a:highlight>
                <a:srgbClr val="FFFFFF"/>
              </a:highlight>
            </a:endParaRPr>
          </a:p>
          <a:p>
            <a:pPr marL="0" lvl="0" indent="0" algn="l" rtl="0">
              <a:lnSpc>
                <a:spcPct val="90000"/>
              </a:lnSpc>
              <a:spcBef>
                <a:spcPts val="1000"/>
              </a:spcBef>
              <a:spcAft>
                <a:spcPts val="0"/>
              </a:spcAft>
              <a:buSzPts val="1800"/>
              <a:buNone/>
            </a:pPr>
            <a:endParaRPr dirty="0"/>
          </a:p>
        </p:txBody>
      </p:sp>
      <p:pic>
        <p:nvPicPr>
          <p:cNvPr id="245" name="Google Shape;245;g2b915199d5b_1_53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46" name="Google Shape;246;g2b915199d5b_1_535"/>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2" name="Audio 1">
            <a:hlinkClick r:id="" action="ppaction://media"/>
            <a:extLst>
              <a:ext uri="{FF2B5EF4-FFF2-40B4-BE49-F238E27FC236}">
                <a16:creationId xmlns:a16="http://schemas.microsoft.com/office/drawing/2014/main" id="{F4B697B3-BCFF-4E9C-A519-E154405832B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546"/>
    </mc:Choice>
    <mc:Fallback xmlns="">
      <p:transition spd="slow" advTm="1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alibri"/>
              <a:buNone/>
            </a:pPr>
            <a:r>
              <a:rPr lang="lt-LT" sz="4400" b="0" i="1" dirty="0">
                <a:solidFill>
                  <a:schemeClr val="accent1"/>
                </a:solidFill>
              </a:rPr>
              <a:t>Šaltiniai</a:t>
            </a:r>
            <a:br>
              <a:rPr lang="lt-LT" sz="4400" dirty="0"/>
            </a:br>
            <a:endParaRPr dirty="0"/>
          </a:p>
        </p:txBody>
      </p:sp>
      <p:sp>
        <p:nvSpPr>
          <p:cNvPr id="252" name="Google Shape;252;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100"/>
              <a:buFont typeface="Arial"/>
              <a:buNone/>
            </a:pPr>
            <a:r>
              <a:rPr lang="lt-LT" dirty="0" err="1"/>
              <a:t>Culture</a:t>
            </a:r>
            <a:r>
              <a:rPr lang="lt-LT" dirty="0"/>
              <a:t> 24 (2020). The </a:t>
            </a:r>
            <a:r>
              <a:rPr lang="lt-LT" dirty="0" err="1"/>
              <a:t>digital</a:t>
            </a:r>
            <a:r>
              <a:rPr lang="lt-LT" dirty="0"/>
              <a:t> </a:t>
            </a:r>
            <a:r>
              <a:rPr lang="lt-LT" dirty="0" err="1"/>
              <a:t>transformation</a:t>
            </a:r>
            <a:r>
              <a:rPr lang="lt-LT" dirty="0"/>
              <a:t> </a:t>
            </a:r>
            <a:r>
              <a:rPr lang="lt-LT" dirty="0" err="1"/>
              <a:t>agenda</a:t>
            </a:r>
            <a:r>
              <a:rPr lang="lt-LT" dirty="0"/>
              <a:t> </a:t>
            </a:r>
            <a:r>
              <a:rPr lang="lt-LT" dirty="0" err="1"/>
              <a:t>and</a:t>
            </a:r>
            <a:r>
              <a:rPr lang="lt-LT" dirty="0"/>
              <a:t> </a:t>
            </a:r>
            <a:r>
              <a:rPr lang="lt-LT" dirty="0" err="1"/>
              <a:t>GLAMs</a:t>
            </a:r>
            <a:r>
              <a:rPr lang="lt-LT" dirty="0"/>
              <a:t> - Culture24 </a:t>
            </a:r>
            <a:r>
              <a:rPr lang="lt-LT" dirty="0" err="1"/>
              <a:t>findings</a:t>
            </a:r>
            <a:r>
              <a:rPr lang="lt-LT" dirty="0"/>
              <a:t> </a:t>
            </a:r>
            <a:r>
              <a:rPr lang="lt-LT" dirty="0" err="1"/>
              <a:t>and</a:t>
            </a:r>
            <a:r>
              <a:rPr lang="lt-LT" dirty="0"/>
              <a:t> </a:t>
            </a:r>
            <a:r>
              <a:rPr lang="lt-LT" dirty="0" err="1"/>
              <a:t>outcomes</a:t>
            </a:r>
            <a:r>
              <a:rPr lang="lt-LT" dirty="0"/>
              <a:t>, p. 14, 18.</a:t>
            </a:r>
            <a:endParaRPr dirty="0"/>
          </a:p>
          <a:p>
            <a:pPr marL="0" lvl="0" indent="0" algn="l" rtl="0">
              <a:lnSpc>
                <a:spcPct val="90000"/>
              </a:lnSpc>
              <a:spcBef>
                <a:spcPts val="0"/>
              </a:spcBef>
              <a:spcAft>
                <a:spcPts val="0"/>
              </a:spcAft>
              <a:buClr>
                <a:schemeClr val="dk1"/>
              </a:buClr>
              <a:buSzPts val="1100"/>
              <a:buFont typeface="Arial"/>
              <a:buNone/>
            </a:pPr>
            <a:r>
              <a:rPr lang="lt-LT" u="sng" dirty="0">
                <a:solidFill>
                  <a:schemeClr val="hlink"/>
                </a:solidFill>
                <a:hlinkClick r:id="rId3"/>
              </a:rPr>
              <a:t>https://pro.europeana.eu/files/Europeana_Professional/Publications/Digital%20transformation%20reports/The%20digital%20transformation%20agenda%20and%20GLAMs%20-%20Culture24,%20findings%20and%20outcomes.pdf</a:t>
            </a:r>
            <a:endParaRPr dirty="0"/>
          </a:p>
          <a:p>
            <a:pPr marL="0" lvl="0" indent="0" algn="l" rtl="0">
              <a:lnSpc>
                <a:spcPct val="90000"/>
              </a:lnSpc>
              <a:spcBef>
                <a:spcPts val="0"/>
              </a:spcBef>
              <a:spcAft>
                <a:spcPts val="0"/>
              </a:spcAft>
              <a:buClr>
                <a:schemeClr val="dk1"/>
              </a:buClr>
              <a:buSzPts val="1100"/>
              <a:buNone/>
            </a:pPr>
            <a:r>
              <a:rPr lang="lt-LT" dirty="0" err="1"/>
              <a:t>MuSA</a:t>
            </a:r>
            <a:r>
              <a:rPr lang="lt-LT" dirty="0"/>
              <a:t> (2017). </a:t>
            </a:r>
            <a:r>
              <a:rPr lang="lt-LT" dirty="0" err="1"/>
              <a:t>Emerging</a:t>
            </a:r>
            <a:r>
              <a:rPr lang="lt-LT" dirty="0"/>
              <a:t> </a:t>
            </a:r>
            <a:r>
              <a:rPr lang="lt-LT" dirty="0" err="1"/>
              <a:t>job</a:t>
            </a:r>
            <a:r>
              <a:rPr lang="lt-LT" dirty="0"/>
              <a:t> </a:t>
            </a:r>
            <a:r>
              <a:rPr lang="lt-LT" dirty="0" err="1"/>
              <a:t>profiles</a:t>
            </a:r>
            <a:r>
              <a:rPr lang="lt-LT" dirty="0"/>
              <a:t> </a:t>
            </a:r>
            <a:r>
              <a:rPr lang="lt-LT" dirty="0" err="1"/>
              <a:t>for</a:t>
            </a:r>
            <a:r>
              <a:rPr lang="lt-LT" dirty="0"/>
              <a:t> </a:t>
            </a:r>
            <a:r>
              <a:rPr lang="lt-LT" dirty="0" err="1"/>
              <a:t>the</a:t>
            </a:r>
            <a:r>
              <a:rPr lang="lt-LT" dirty="0"/>
              <a:t> </a:t>
            </a:r>
            <a:r>
              <a:rPr lang="lt-LT" dirty="0" err="1"/>
              <a:t>museum</a:t>
            </a:r>
            <a:r>
              <a:rPr lang="lt-LT" dirty="0"/>
              <a:t> </a:t>
            </a:r>
            <a:r>
              <a:rPr lang="lt-LT" dirty="0" err="1"/>
              <a:t>professionals</a:t>
            </a:r>
            <a:r>
              <a:rPr lang="lt-LT" dirty="0"/>
              <a:t>. </a:t>
            </a:r>
            <a:r>
              <a:rPr lang="lt-LT" u="sng" dirty="0">
                <a:solidFill>
                  <a:schemeClr val="hlink"/>
                </a:solidFill>
                <a:hlinkClick r:id="rId4"/>
              </a:rPr>
              <a:t>http://www.project-musa.eu/wp-content/uploads/2020/06/MuSA-Emerging-Job-Profiles-for-museum-professionals.pdf</a:t>
            </a:r>
            <a:endParaRPr dirty="0"/>
          </a:p>
          <a:p>
            <a:pPr marL="228600" lvl="0" indent="-50800" algn="l" rtl="0">
              <a:lnSpc>
                <a:spcPct val="90000"/>
              </a:lnSpc>
              <a:spcBef>
                <a:spcPts val="0"/>
              </a:spcBef>
              <a:spcAft>
                <a:spcPts val="0"/>
              </a:spcAft>
              <a:buClr>
                <a:schemeClr val="dk1"/>
              </a:buClr>
              <a:buSzPts val="1100"/>
              <a:buNone/>
            </a:pPr>
            <a:endParaRPr dirty="0"/>
          </a:p>
          <a:p>
            <a:pPr marL="228600" lvl="0" indent="-50800" algn="l" rtl="0">
              <a:lnSpc>
                <a:spcPct val="90000"/>
              </a:lnSpc>
              <a:spcBef>
                <a:spcPts val="0"/>
              </a:spcBef>
              <a:spcAft>
                <a:spcPts val="0"/>
              </a:spcAft>
              <a:buClr>
                <a:schemeClr val="dk1"/>
              </a:buClr>
              <a:buSzPts val="1100"/>
              <a:buNone/>
            </a:pPr>
            <a:endParaRPr dirty="0"/>
          </a:p>
          <a:p>
            <a:pPr marL="228600" lvl="0" indent="-50800" algn="l" rtl="0">
              <a:lnSpc>
                <a:spcPct val="90000"/>
              </a:lnSpc>
              <a:spcBef>
                <a:spcPts val="0"/>
              </a:spcBef>
              <a:spcAft>
                <a:spcPts val="0"/>
              </a:spcAft>
              <a:buClr>
                <a:schemeClr val="dk1"/>
              </a:buClr>
              <a:buSzPts val="1100"/>
              <a:buNone/>
            </a:pPr>
            <a:endParaRPr dirty="0"/>
          </a:p>
          <a:p>
            <a:pPr marL="228600" lvl="0" indent="-50800" algn="l" rtl="0">
              <a:lnSpc>
                <a:spcPct val="90000"/>
              </a:lnSpc>
              <a:spcBef>
                <a:spcPts val="0"/>
              </a:spcBef>
              <a:spcAft>
                <a:spcPts val="0"/>
              </a:spcAft>
              <a:buClr>
                <a:schemeClr val="dk1"/>
              </a:buClr>
              <a:buSzPts val="1100"/>
              <a:buFont typeface="Arial"/>
              <a:buNone/>
            </a:pPr>
            <a:endParaRPr dirty="0"/>
          </a:p>
          <a:p>
            <a:pPr marL="228600" lvl="0" indent="-50800" algn="l" rtl="0">
              <a:lnSpc>
                <a:spcPct val="90000"/>
              </a:lnSpc>
              <a:spcBef>
                <a:spcPts val="0"/>
              </a:spcBef>
              <a:spcAft>
                <a:spcPts val="0"/>
              </a:spcAft>
              <a:buClr>
                <a:schemeClr val="dk1"/>
              </a:buClr>
              <a:buSzPts val="2800"/>
              <a:buNone/>
            </a:pPr>
            <a:endParaRPr dirty="0"/>
          </a:p>
        </p:txBody>
      </p:sp>
      <p:pic>
        <p:nvPicPr>
          <p:cNvPr id="253" name="Google Shape;253;p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254" name="Google Shape;254;p5"/>
          <p:cNvPicPr preferRelativeResize="0"/>
          <p:nvPr/>
        </p:nvPicPr>
        <p:blipFill rotWithShape="1">
          <a:blip r:embed="rId6">
            <a:alphaModFix/>
          </a:blip>
          <a:srcRect/>
          <a:stretch/>
        </p:blipFill>
        <p:spPr>
          <a:xfrm>
            <a:off x="9498964" y="6062785"/>
            <a:ext cx="2372524" cy="4982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6"/>
          <p:cNvPicPr preferRelativeResize="0"/>
          <p:nvPr/>
        </p:nvPicPr>
        <p:blipFill rotWithShape="1">
          <a:blip r:embed="rId3">
            <a:alphaModFix/>
          </a:blip>
          <a:srcRect/>
          <a:stretch/>
        </p:blipFill>
        <p:spPr>
          <a:xfrm>
            <a:off x="9251027" y="6148955"/>
            <a:ext cx="2505895" cy="526238"/>
          </a:xfrm>
          <a:prstGeom prst="rect">
            <a:avLst/>
          </a:prstGeom>
          <a:noFill/>
          <a:ln>
            <a:noFill/>
          </a:ln>
        </p:spPr>
      </p:pic>
      <p:pic>
        <p:nvPicPr>
          <p:cNvPr id="260" name="Google Shape;260;p6"/>
          <p:cNvPicPr preferRelativeResize="0"/>
          <p:nvPr/>
        </p:nvPicPr>
        <p:blipFill rotWithShape="1">
          <a:blip r:embed="rId4">
            <a:alphaModFix/>
          </a:blip>
          <a:srcRect/>
          <a:stretch/>
        </p:blipFill>
        <p:spPr>
          <a:xfrm>
            <a:off x="547325" y="97715"/>
            <a:ext cx="2557807" cy="2557807"/>
          </a:xfrm>
          <a:prstGeom prst="rect">
            <a:avLst/>
          </a:prstGeom>
          <a:noFill/>
          <a:ln>
            <a:noFill/>
          </a:ln>
        </p:spPr>
      </p:pic>
      <p:sp>
        <p:nvSpPr>
          <p:cNvPr id="261" name="Google Shape;261;p6"/>
          <p:cNvSpPr/>
          <p:nvPr/>
        </p:nvSpPr>
        <p:spPr>
          <a:xfrm rot="5400000">
            <a:off x="-114994" y="3487047"/>
            <a:ext cx="3485945" cy="3255962"/>
          </a:xfrm>
          <a:prstGeom prst="triangle">
            <a:avLst>
              <a:gd name="adj" fmla="val 50000"/>
            </a:avLst>
          </a:prstGeom>
          <a:gradFill>
            <a:gsLst>
              <a:gs pos="0">
                <a:srgbClr val="50608A"/>
              </a:gs>
              <a:gs pos="50000">
                <a:srgbClr val="748BC8"/>
              </a:gs>
              <a:gs pos="100000">
                <a:srgbClr val="8BA7F0"/>
              </a:gs>
            </a:gsLst>
            <a:lin ang="135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6"/>
          <p:cNvSpPr/>
          <p:nvPr/>
        </p:nvSpPr>
        <p:spPr>
          <a:xfrm rot="5400000">
            <a:off x="-114991" y="2091470"/>
            <a:ext cx="3485945" cy="3255962"/>
          </a:xfrm>
          <a:prstGeom prst="triangle">
            <a:avLst>
              <a:gd name="adj" fmla="val 50000"/>
            </a:avLst>
          </a:prstGeom>
          <a:gradFill>
            <a:gsLst>
              <a:gs pos="0">
                <a:srgbClr val="91735F"/>
              </a:gs>
              <a:gs pos="50000">
                <a:srgbClr val="D2A78A"/>
              </a:gs>
              <a:gs pos="100000">
                <a:srgbClr val="FCC8A6"/>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6"/>
          <p:cNvSpPr/>
          <p:nvPr/>
        </p:nvSpPr>
        <p:spPr>
          <a:xfrm>
            <a:off x="3832264" y="716530"/>
            <a:ext cx="701798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accent1"/>
                </a:solidFill>
                <a:latin typeface="Calibri"/>
                <a:ea typeface="Calibri"/>
                <a:cs typeface="Calibri"/>
                <a:sym typeface="Calibri"/>
              </a:rPr>
              <a:t>„</a:t>
            </a:r>
            <a:r>
              <a:rPr lang="en-US" sz="4000" b="0" i="0" u="none" strike="noStrike" cap="none" dirty="0" err="1">
                <a:solidFill>
                  <a:schemeClr val="accent1"/>
                </a:solidFill>
                <a:latin typeface="Calibri"/>
                <a:ea typeface="Calibri"/>
                <a:cs typeface="Calibri"/>
                <a:sym typeface="Calibri"/>
              </a:rPr>
              <a:t>Įtraukiojo</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užimtumo</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skatinimas</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diegiant</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atviras</a:t>
            </a:r>
            <a:r>
              <a:rPr lang="en-US" sz="4000" b="0" i="0" u="none" strike="noStrike" cap="none" dirty="0">
                <a:solidFill>
                  <a:schemeClr val="accent1"/>
                </a:solidFill>
                <a:latin typeface="Calibri"/>
                <a:ea typeface="Calibri"/>
                <a:cs typeface="Calibri"/>
                <a:sym typeface="Calibri"/>
              </a:rPr>
              <a:t> </a:t>
            </a:r>
            <a:r>
              <a:rPr lang="en-US" sz="4000" b="0" i="0" u="none" strike="noStrike" cap="none" dirty="0" err="1">
                <a:solidFill>
                  <a:schemeClr val="accent1"/>
                </a:solidFill>
                <a:latin typeface="Calibri"/>
                <a:ea typeface="Calibri"/>
                <a:cs typeface="Calibri"/>
                <a:sym typeface="Calibri"/>
              </a:rPr>
              <a:t>inovacijas</a:t>
            </a:r>
            <a:r>
              <a:rPr lang="en-US" sz="4000" b="0" i="0" u="none" strike="noStrike" cap="none" dirty="0">
                <a:solidFill>
                  <a:schemeClr val="accent1"/>
                </a:solidFill>
                <a:latin typeface="Calibri"/>
                <a:ea typeface="Calibri"/>
                <a:cs typeface="Calibri"/>
                <a:sym typeface="Calibri"/>
              </a:rPr>
              <a:t> GLAM </a:t>
            </a:r>
            <a:r>
              <a:rPr lang="en-US" sz="4000" b="0" i="0" u="none" strike="noStrike" cap="none" dirty="0" err="1">
                <a:solidFill>
                  <a:schemeClr val="accent1"/>
                </a:solidFill>
                <a:latin typeface="Calibri"/>
                <a:ea typeface="Calibri"/>
                <a:cs typeface="Calibri"/>
                <a:sym typeface="Calibri"/>
              </a:rPr>
              <a:t>sektoriuje</a:t>
            </a:r>
            <a:r>
              <a:rPr lang="en-US" sz="4000" b="0" i="0" u="none" strike="noStrike" cap="none" dirty="0">
                <a:solidFill>
                  <a:schemeClr val="accent1"/>
                </a:solidFill>
                <a:latin typeface="Calibri"/>
                <a:ea typeface="Calibri"/>
                <a:cs typeface="Calibri"/>
                <a:sym typeface="Calibri"/>
              </a:rPr>
              <a:t>“</a:t>
            </a:r>
          </a:p>
        </p:txBody>
      </p:sp>
      <p:pic>
        <p:nvPicPr>
          <p:cNvPr id="264" name="Google Shape;264;p6"/>
          <p:cNvPicPr preferRelativeResize="0"/>
          <p:nvPr/>
        </p:nvPicPr>
        <p:blipFill rotWithShape="1">
          <a:blip r:embed="rId5">
            <a:alphaModFix/>
          </a:blip>
          <a:srcRect/>
          <a:stretch/>
        </p:blipFill>
        <p:spPr>
          <a:xfrm>
            <a:off x="9554893" y="3103160"/>
            <a:ext cx="1524273" cy="979627"/>
          </a:xfrm>
          <a:prstGeom prst="rect">
            <a:avLst/>
          </a:prstGeom>
          <a:noFill/>
          <a:ln>
            <a:noFill/>
          </a:ln>
        </p:spPr>
      </p:pic>
      <p:pic>
        <p:nvPicPr>
          <p:cNvPr id="265" name="Google Shape;265;p6"/>
          <p:cNvPicPr preferRelativeResize="0"/>
          <p:nvPr/>
        </p:nvPicPr>
        <p:blipFill rotWithShape="1">
          <a:blip r:embed="rId6">
            <a:alphaModFix/>
          </a:blip>
          <a:srcRect/>
          <a:stretch/>
        </p:blipFill>
        <p:spPr>
          <a:xfrm>
            <a:off x="3880074" y="4675114"/>
            <a:ext cx="2129231" cy="1086684"/>
          </a:xfrm>
          <a:prstGeom prst="rect">
            <a:avLst/>
          </a:prstGeom>
          <a:noFill/>
          <a:ln>
            <a:noFill/>
          </a:ln>
        </p:spPr>
      </p:pic>
      <p:pic>
        <p:nvPicPr>
          <p:cNvPr id="266" name="Google Shape;266;p6"/>
          <p:cNvPicPr preferRelativeResize="0"/>
          <p:nvPr/>
        </p:nvPicPr>
        <p:blipFill rotWithShape="1">
          <a:blip r:embed="rId7">
            <a:alphaModFix/>
          </a:blip>
          <a:srcRect/>
          <a:stretch/>
        </p:blipFill>
        <p:spPr>
          <a:xfrm>
            <a:off x="6381827" y="4739380"/>
            <a:ext cx="2869200" cy="723043"/>
          </a:xfrm>
          <a:prstGeom prst="rect">
            <a:avLst/>
          </a:prstGeom>
          <a:noFill/>
          <a:ln>
            <a:noFill/>
          </a:ln>
        </p:spPr>
      </p:pic>
      <p:pic>
        <p:nvPicPr>
          <p:cNvPr id="267" name="Google Shape;267;p6"/>
          <p:cNvPicPr preferRelativeResize="0"/>
          <p:nvPr/>
        </p:nvPicPr>
        <p:blipFill rotWithShape="1">
          <a:blip r:embed="rId8">
            <a:alphaModFix/>
          </a:blip>
          <a:srcRect/>
          <a:stretch/>
        </p:blipFill>
        <p:spPr>
          <a:xfrm>
            <a:off x="9847014" y="4638603"/>
            <a:ext cx="1003238" cy="823820"/>
          </a:xfrm>
          <a:prstGeom prst="rect">
            <a:avLst/>
          </a:prstGeom>
          <a:noFill/>
          <a:ln>
            <a:noFill/>
          </a:ln>
        </p:spPr>
      </p:pic>
      <p:pic>
        <p:nvPicPr>
          <p:cNvPr id="268" name="Google Shape;268;p6"/>
          <p:cNvPicPr preferRelativeResize="0"/>
          <p:nvPr/>
        </p:nvPicPr>
        <p:blipFill rotWithShape="1">
          <a:blip r:embed="rId9">
            <a:alphaModFix/>
          </a:blip>
          <a:srcRect/>
          <a:stretch/>
        </p:blipFill>
        <p:spPr>
          <a:xfrm>
            <a:off x="4055240" y="2759937"/>
            <a:ext cx="1773548" cy="1773548"/>
          </a:xfrm>
          <a:prstGeom prst="rect">
            <a:avLst/>
          </a:prstGeom>
          <a:noFill/>
          <a:ln>
            <a:noFill/>
          </a:ln>
        </p:spPr>
      </p:pic>
      <p:sp>
        <p:nvSpPr>
          <p:cNvPr id="269" name="Google Shape;269;p6"/>
          <p:cNvSpPr txBox="1"/>
          <p:nvPr/>
        </p:nvSpPr>
        <p:spPr>
          <a:xfrm>
            <a:off x="2396766" y="6305861"/>
            <a:ext cx="60944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dirty="0">
                <a:solidFill>
                  <a:schemeClr val="dk1"/>
                </a:solidFill>
                <a:latin typeface="Calibri"/>
                <a:ea typeface="Calibri"/>
                <a:cs typeface="Calibri"/>
                <a:sym typeface="Calibri"/>
              </a:rPr>
              <a:t>Projekto </a:t>
            </a:r>
            <a:r>
              <a:rPr lang="lt-LT" sz="1800" b="0" i="0" u="none" strike="noStrike" cap="none" dirty="0" err="1">
                <a:solidFill>
                  <a:schemeClr val="dk1"/>
                </a:solidFill>
                <a:latin typeface="Calibri"/>
                <a:ea typeface="Calibri"/>
                <a:cs typeface="Calibri"/>
                <a:sym typeface="Calibri"/>
              </a:rPr>
              <a:t>Nr</a:t>
            </a:r>
            <a:r>
              <a:rPr lang="lt-LT" sz="1800" b="0" i="0" u="none" strike="noStrike" cap="none" dirty="0">
                <a:solidFill>
                  <a:schemeClr val="dk1"/>
                </a:solidFill>
                <a:latin typeface="Calibri"/>
                <a:ea typeface="Calibri"/>
                <a:cs typeface="Calibri"/>
                <a:sym typeface="Calibri"/>
              </a:rPr>
              <a:t>: 2022-1-AT01-KA220-ADU-00008513</a:t>
            </a:r>
            <a:endParaRPr sz="1800" b="0" i="0" u="none" strike="noStrike" cap="none" dirty="0">
              <a:solidFill>
                <a:schemeClr val="dk1"/>
              </a:solidFill>
              <a:latin typeface="Calibri"/>
              <a:ea typeface="Calibri"/>
              <a:cs typeface="Calibri"/>
              <a:sym typeface="Calibri"/>
            </a:endParaRPr>
          </a:p>
        </p:txBody>
      </p:sp>
      <p:pic>
        <p:nvPicPr>
          <p:cNvPr id="270" name="Google Shape;270;p6"/>
          <p:cNvPicPr preferRelativeResize="0"/>
          <p:nvPr/>
        </p:nvPicPr>
        <p:blipFill rotWithShape="1">
          <a:blip r:embed="rId10">
            <a:alphaModFix/>
          </a:blip>
          <a:srcRect/>
          <a:stretch/>
        </p:blipFill>
        <p:spPr>
          <a:xfrm>
            <a:off x="6342150" y="3359388"/>
            <a:ext cx="2860897" cy="6761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body" idx="1"/>
          </p:nvPr>
        </p:nvSpPr>
        <p:spPr>
          <a:xfrm>
            <a:off x="839787" y="668337"/>
            <a:ext cx="5157787" cy="5854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2800"/>
              <a:buNone/>
            </a:pPr>
            <a:r>
              <a:rPr lang="lt-LT" sz="2800" b="0" dirty="0">
                <a:solidFill>
                  <a:schemeClr val="accent1"/>
                </a:solidFill>
              </a:rPr>
              <a:t>Užsiėmimo tikslai:</a:t>
            </a:r>
          </a:p>
        </p:txBody>
      </p:sp>
      <p:sp>
        <p:nvSpPr>
          <p:cNvPr id="97" name="Google Shape;97;p2"/>
          <p:cNvSpPr txBox="1">
            <a:spLocks noGrp="1"/>
          </p:cNvSpPr>
          <p:nvPr>
            <p:ph type="body" idx="2"/>
          </p:nvPr>
        </p:nvSpPr>
        <p:spPr>
          <a:xfrm>
            <a:off x="839788" y="1338606"/>
            <a:ext cx="5157787" cy="4851057"/>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lt-LT" dirty="0"/>
              <a:t>Išnagrinėti pokyčius GLAM sektoriuje po COVID-19 pandemijos</a:t>
            </a:r>
          </a:p>
          <a:p>
            <a:pPr marL="457200" lvl="0" indent="-342900" algn="l" rtl="0">
              <a:lnSpc>
                <a:spcPct val="90000"/>
              </a:lnSpc>
              <a:spcBef>
                <a:spcPts val="0"/>
              </a:spcBef>
              <a:spcAft>
                <a:spcPts val="0"/>
              </a:spcAft>
              <a:buSzPts val="1800"/>
              <a:buChar char="•"/>
            </a:pPr>
            <a:r>
              <a:rPr lang="lt-LT" dirty="0"/>
              <a:t>Susipažinti su naujomis pareigomis GLAM sektoriuje</a:t>
            </a:r>
          </a:p>
          <a:p>
            <a:pPr marL="457200" lvl="0" indent="-342900" algn="l" rtl="0">
              <a:lnSpc>
                <a:spcPct val="90000"/>
              </a:lnSpc>
              <a:spcBef>
                <a:spcPts val="0"/>
              </a:spcBef>
              <a:spcAft>
                <a:spcPts val="0"/>
              </a:spcAft>
              <a:buSzPts val="1800"/>
              <a:buChar char="•"/>
            </a:pPr>
            <a:r>
              <a:rPr lang="lt-LT" dirty="0"/>
              <a:t>Susipažinti su strateginiu planavimu, susijusiu su skaitmenine transformacija kultūros įstaigose.</a:t>
            </a:r>
            <a:endParaRPr dirty="0"/>
          </a:p>
        </p:txBody>
      </p:sp>
      <p:sp>
        <p:nvSpPr>
          <p:cNvPr id="98" name="Google Shape;98;p2"/>
          <p:cNvSpPr txBox="1">
            <a:spLocks noGrp="1"/>
          </p:cNvSpPr>
          <p:nvPr>
            <p:ph type="body" idx="4"/>
          </p:nvPr>
        </p:nvSpPr>
        <p:spPr>
          <a:xfrm>
            <a:off x="6172200" y="1338606"/>
            <a:ext cx="5183188" cy="48510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lt-LT" dirty="0"/>
              <a:t>Baigę šį užsiėmimą, besimokantieji turėtų gebėti:</a:t>
            </a:r>
          </a:p>
          <a:p>
            <a:pPr marL="457200" lvl="0" indent="-342900" algn="l" rtl="0">
              <a:lnSpc>
                <a:spcPct val="90000"/>
              </a:lnSpc>
              <a:spcBef>
                <a:spcPts val="0"/>
              </a:spcBef>
              <a:spcAft>
                <a:spcPts val="0"/>
              </a:spcAft>
              <a:buSzPts val="1800"/>
              <a:buChar char="•"/>
            </a:pPr>
            <a:r>
              <a:rPr lang="lt-LT" dirty="0"/>
              <a:t>Apibūdinti pagrindinius pokyčius GLAM sektoriuje po COVID-19 pandemijos.</a:t>
            </a:r>
          </a:p>
          <a:p>
            <a:pPr marL="457200" lvl="0" indent="-342900" algn="l" rtl="0">
              <a:lnSpc>
                <a:spcPct val="90000"/>
              </a:lnSpc>
              <a:spcBef>
                <a:spcPts val="0"/>
              </a:spcBef>
              <a:spcAft>
                <a:spcPts val="0"/>
              </a:spcAft>
              <a:buSzPts val="1800"/>
              <a:buChar char="•"/>
            </a:pPr>
            <a:r>
              <a:rPr lang="lt-LT" dirty="0"/>
              <a:t>Apibūdinti naujas pareigas GLAM sektoriuje.</a:t>
            </a:r>
          </a:p>
          <a:p>
            <a:pPr marL="457200" lvl="0" indent="-342900" algn="l" rtl="0">
              <a:lnSpc>
                <a:spcPct val="90000"/>
              </a:lnSpc>
              <a:spcBef>
                <a:spcPts val="0"/>
              </a:spcBef>
              <a:spcAft>
                <a:spcPts val="0"/>
              </a:spcAft>
              <a:buSzPts val="1800"/>
              <a:buChar char="•"/>
            </a:pPr>
            <a:r>
              <a:rPr lang="lt-LT" dirty="0"/>
              <a:t>Paaiškinti kas yra strateginis planavimas ir kaip elgtis su skaitmenine transformacija kultūros įstaigose.</a:t>
            </a:r>
            <a:endParaRPr dirty="0"/>
          </a:p>
        </p:txBody>
      </p:sp>
      <p:pic>
        <p:nvPicPr>
          <p:cNvPr id="99" name="Google Shape;99;p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0" name="Google Shape;100;p2"/>
          <p:cNvPicPr preferRelativeResize="0"/>
          <p:nvPr/>
        </p:nvPicPr>
        <p:blipFill rotWithShape="1">
          <a:blip r:embed="rId6">
            <a:alphaModFix/>
          </a:blip>
          <a:srcRect/>
          <a:stretch/>
        </p:blipFill>
        <p:spPr>
          <a:xfrm>
            <a:off x="9498964" y="6062785"/>
            <a:ext cx="2372524" cy="498230"/>
          </a:xfrm>
          <a:prstGeom prst="rect">
            <a:avLst/>
          </a:prstGeom>
          <a:noFill/>
          <a:ln>
            <a:noFill/>
          </a:ln>
        </p:spPr>
      </p:pic>
      <p:sp>
        <p:nvSpPr>
          <p:cNvPr id="101" name="Google Shape;101;p2"/>
          <p:cNvSpPr txBox="1"/>
          <p:nvPr/>
        </p:nvSpPr>
        <p:spPr>
          <a:xfrm>
            <a:off x="6172200" y="668337"/>
            <a:ext cx="5157787" cy="585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accent1"/>
              </a:buClr>
              <a:buSzPts val="2800"/>
              <a:buFont typeface="Arial"/>
              <a:buNone/>
            </a:pPr>
            <a:r>
              <a:rPr lang="en-US" sz="2800" b="0" dirty="0" err="1">
                <a:solidFill>
                  <a:schemeClr val="accent1"/>
                </a:solidFill>
                <a:latin typeface="Calibri"/>
                <a:ea typeface="Calibri"/>
                <a:cs typeface="Calibri"/>
                <a:sym typeface="Calibri"/>
              </a:rPr>
              <a:t>Mokymosi</a:t>
            </a:r>
            <a:r>
              <a:rPr lang="en-US" sz="2800" b="0" dirty="0">
                <a:solidFill>
                  <a:schemeClr val="accent1"/>
                </a:solidFill>
                <a:latin typeface="Calibri"/>
                <a:ea typeface="Calibri"/>
                <a:cs typeface="Calibri"/>
                <a:sym typeface="Calibri"/>
              </a:rPr>
              <a:t> </a:t>
            </a:r>
            <a:r>
              <a:rPr lang="en-US" sz="2800" b="0" dirty="0" err="1">
                <a:solidFill>
                  <a:schemeClr val="accent1"/>
                </a:solidFill>
                <a:latin typeface="Calibri"/>
                <a:ea typeface="Calibri"/>
                <a:cs typeface="Calibri"/>
                <a:sym typeface="Calibri"/>
              </a:rPr>
              <a:t>rezultatai</a:t>
            </a:r>
            <a:r>
              <a:rPr lang="en-US" sz="2800" b="0" i="0" u="none" strike="noStrike" cap="none" dirty="0">
                <a:solidFill>
                  <a:schemeClr val="accent1"/>
                </a:solidFill>
                <a:latin typeface="Calibri"/>
                <a:ea typeface="Calibri"/>
                <a:cs typeface="Calibri"/>
                <a:sym typeface="Calibri"/>
              </a:rPr>
              <a:t>:</a:t>
            </a:r>
            <a:endParaRPr lang="en-US" sz="2800" b="1" i="0" u="none" strike="noStrike" cap="none" dirty="0">
              <a:solidFill>
                <a:schemeClr val="dk1"/>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3EB95A3E-D254-7F68-91F7-94483AF977E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303"/>
    </mc:Choice>
    <mc:Fallback xmlns="">
      <p:transition spd="slow" advTm="40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Skaitmeninis šuolis: muziejai prisitaiko prie COVID-19 ir ne tik</a:t>
            </a:r>
            <a:endParaRPr dirty="0">
              <a:solidFill>
                <a:schemeClr val="accent1"/>
              </a:solidFill>
            </a:endParaRPr>
          </a:p>
        </p:txBody>
      </p:sp>
      <p:sp>
        <p:nvSpPr>
          <p:cNvPr id="107" name="Google Shape;107;p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8" name="Google Shape;108;p3"/>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09" name="Google Shape;109;p3"/>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10" name="Google Shape;110;p3"/>
          <p:cNvPicPr preferRelativeResize="0"/>
          <p:nvPr/>
        </p:nvPicPr>
        <p:blipFill rotWithShape="1">
          <a:blip r:embed="rId7">
            <a:alphaModFix/>
          </a:blip>
          <a:srcRect/>
          <a:stretch/>
        </p:blipFill>
        <p:spPr>
          <a:xfrm>
            <a:off x="1013450" y="1762075"/>
            <a:ext cx="4844573" cy="3089200"/>
          </a:xfrm>
          <a:prstGeom prst="rect">
            <a:avLst/>
          </a:prstGeom>
          <a:noFill/>
          <a:ln>
            <a:noFill/>
          </a:ln>
        </p:spPr>
      </p:pic>
      <p:pic>
        <p:nvPicPr>
          <p:cNvPr id="111" name="Google Shape;111;p3"/>
          <p:cNvPicPr preferRelativeResize="0"/>
          <p:nvPr/>
        </p:nvPicPr>
        <p:blipFill rotWithShape="1">
          <a:blip r:embed="rId8">
            <a:alphaModFix/>
          </a:blip>
          <a:srcRect/>
          <a:stretch/>
        </p:blipFill>
        <p:spPr>
          <a:xfrm>
            <a:off x="6493300" y="1762071"/>
            <a:ext cx="4633790" cy="3089200"/>
          </a:xfrm>
          <a:prstGeom prst="rect">
            <a:avLst/>
          </a:prstGeom>
          <a:noFill/>
          <a:ln>
            <a:noFill/>
          </a:ln>
        </p:spPr>
      </p:pic>
      <p:pic>
        <p:nvPicPr>
          <p:cNvPr id="2" name="Audio 1">
            <a:hlinkClick r:id="" action="ppaction://media"/>
            <a:extLst>
              <a:ext uri="{FF2B5EF4-FFF2-40B4-BE49-F238E27FC236}">
                <a16:creationId xmlns:a16="http://schemas.microsoft.com/office/drawing/2014/main" id="{CDDDA14E-045E-91B7-90A5-7BE43061BAD3}"/>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78"/>
    </mc:Choice>
    <mc:Fallback xmlns="">
      <p:transition spd="slow" advTm="48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2b9d0c4e9cb_0_7"/>
          <p:cNvSpPr txBox="1">
            <a:spLocks noGrp="1"/>
          </p:cNvSpPr>
          <p:nvPr>
            <p:ph type="title"/>
          </p:nvPr>
        </p:nvSpPr>
        <p:spPr>
          <a:xfrm>
            <a:off x="501445" y="2230734"/>
            <a:ext cx="3829500" cy="1260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111111"/>
              <a:buFont typeface="Calibri"/>
              <a:buNone/>
            </a:pPr>
            <a:r>
              <a:rPr lang="lt-LT" sz="4400" b="0" dirty="0">
                <a:solidFill>
                  <a:schemeClr val="dk1"/>
                </a:solidFill>
              </a:rPr>
              <a:t>Kaip COVID19 pandemija ir užsidarymas paveikė kultūros sektorius?</a:t>
            </a:r>
            <a:br>
              <a:rPr lang="lt-LT" sz="4400" dirty="0">
                <a:solidFill>
                  <a:schemeClr val="dk1"/>
                </a:solidFill>
              </a:rPr>
            </a:br>
            <a:endParaRPr dirty="0">
              <a:solidFill>
                <a:schemeClr val="dk1"/>
              </a:solidFill>
            </a:endParaRPr>
          </a:p>
        </p:txBody>
      </p:sp>
      <p:pic>
        <p:nvPicPr>
          <p:cNvPr id="117" name="Google Shape;117;g2b9d0c4e9cb_0_7"/>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18" name="Google Shape;118;g2b9d0c4e9cb_0_7"/>
          <p:cNvPicPr preferRelativeResize="0"/>
          <p:nvPr/>
        </p:nvPicPr>
        <p:blipFill rotWithShape="1">
          <a:blip r:embed="rId6">
            <a:alphaModFix/>
          </a:blip>
          <a:srcRect/>
          <a:stretch/>
        </p:blipFill>
        <p:spPr>
          <a:xfrm>
            <a:off x="1600959" y="6041718"/>
            <a:ext cx="2372524" cy="498230"/>
          </a:xfrm>
          <a:prstGeom prst="rect">
            <a:avLst/>
          </a:prstGeom>
          <a:noFill/>
          <a:ln>
            <a:noFill/>
          </a:ln>
        </p:spPr>
      </p:pic>
      <p:grpSp>
        <p:nvGrpSpPr>
          <p:cNvPr id="119" name="Google Shape;119;g2b9d0c4e9cb_0_7"/>
          <p:cNvGrpSpPr/>
          <p:nvPr/>
        </p:nvGrpSpPr>
        <p:grpSpPr>
          <a:xfrm>
            <a:off x="4412632" y="240072"/>
            <a:ext cx="6702892" cy="6221115"/>
            <a:chOff x="2560481" y="312"/>
            <a:chExt cx="6702892" cy="6221115"/>
          </a:xfrm>
        </p:grpSpPr>
        <p:sp>
          <p:nvSpPr>
            <p:cNvPr id="120" name="Google Shape;120;g2b9d0c4e9cb_0_7"/>
            <p:cNvSpPr/>
            <p:nvPr/>
          </p:nvSpPr>
          <p:spPr>
            <a:xfrm>
              <a:off x="4358913" y="462"/>
              <a:ext cx="3106200" cy="3106200"/>
            </a:xfrm>
            <a:prstGeom prst="downArrow">
              <a:avLst>
                <a:gd name="adj1" fmla="val 50000"/>
                <a:gd name="adj2" fmla="val 35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g2b9d0c4e9cb_0_7"/>
            <p:cNvSpPr txBox="1"/>
            <p:nvPr/>
          </p:nvSpPr>
          <p:spPr>
            <a:xfrm>
              <a:off x="5086469" y="312"/>
              <a:ext cx="1651088" cy="2562600"/>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lt-LT" sz="1700" b="0" i="0" u="none" strike="noStrike" cap="none" dirty="0">
                  <a:solidFill>
                    <a:schemeClr val="lt1"/>
                  </a:solidFill>
                  <a:latin typeface="Calibri"/>
                  <a:ea typeface="Calibri"/>
                  <a:cs typeface="Calibri"/>
                  <a:sym typeface="Calibri"/>
                </a:rPr>
                <a:t>Paskatino kultūros įstaigas ir apskritai GLAM sektorių diegti naujas technologijas ir skaitmeninimą.</a:t>
              </a:r>
              <a:endParaRPr sz="1700" b="0" i="0" u="none" strike="noStrike" cap="none" dirty="0">
                <a:solidFill>
                  <a:schemeClr val="lt1"/>
                </a:solidFill>
                <a:latin typeface="Calibri"/>
                <a:ea typeface="Calibri"/>
                <a:cs typeface="Calibri"/>
                <a:sym typeface="Calibri"/>
              </a:endParaRPr>
            </a:p>
          </p:txBody>
        </p:sp>
        <p:sp>
          <p:nvSpPr>
            <p:cNvPr id="122" name="Google Shape;122;g2b9d0c4e9cb_0_7"/>
            <p:cNvSpPr/>
            <p:nvPr/>
          </p:nvSpPr>
          <p:spPr>
            <a:xfrm rot="7200137">
              <a:off x="6157388" y="3115292"/>
              <a:ext cx="3105985" cy="3105985"/>
            </a:xfrm>
            <a:prstGeom prst="downArrow">
              <a:avLst>
                <a:gd name="adj1" fmla="val 50000"/>
                <a:gd name="adj2" fmla="val 35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g2b9d0c4e9cb_0_7"/>
            <p:cNvSpPr txBox="1"/>
            <p:nvPr/>
          </p:nvSpPr>
          <p:spPr>
            <a:xfrm rot="1800119">
              <a:off x="6664488" y="4027803"/>
              <a:ext cx="2562447" cy="1552918"/>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lt-LT" sz="1700" dirty="0">
                  <a:solidFill>
                    <a:schemeClr val="lt1"/>
                  </a:solidFill>
                  <a:latin typeface="Calibri"/>
                  <a:ea typeface="Calibri"/>
                  <a:cs typeface="Calibri"/>
                  <a:sym typeface="Calibri"/>
                </a:rPr>
                <a:t>Iškėlė iššūkį jų tvarumo planui ir darbotvarkei.</a:t>
              </a:r>
              <a:endParaRPr sz="1700" b="0" i="0" u="none" strike="noStrike" cap="none" dirty="0">
                <a:solidFill>
                  <a:schemeClr val="lt1"/>
                </a:solidFill>
                <a:latin typeface="Calibri"/>
                <a:ea typeface="Calibri"/>
                <a:cs typeface="Calibri"/>
                <a:sym typeface="Calibri"/>
              </a:endParaRPr>
            </a:p>
          </p:txBody>
        </p:sp>
        <p:sp>
          <p:nvSpPr>
            <p:cNvPr id="124" name="Google Shape;124;g2b9d0c4e9cb_0_7"/>
            <p:cNvSpPr/>
            <p:nvPr/>
          </p:nvSpPr>
          <p:spPr>
            <a:xfrm rot="-7200137">
              <a:off x="2560481" y="3115442"/>
              <a:ext cx="3105985" cy="3105985"/>
            </a:xfrm>
            <a:prstGeom prst="downArrow">
              <a:avLst>
                <a:gd name="adj1" fmla="val 50000"/>
                <a:gd name="adj2" fmla="val 35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2b9d0c4e9cb_0_7"/>
            <p:cNvSpPr txBox="1"/>
            <p:nvPr/>
          </p:nvSpPr>
          <p:spPr>
            <a:xfrm rot="-1800119">
              <a:off x="2596868" y="4027763"/>
              <a:ext cx="2562447" cy="1552918"/>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lt-LT" sz="1700" b="0" i="0" u="none" strike="noStrike" cap="none" dirty="0">
                  <a:solidFill>
                    <a:schemeClr val="lt1"/>
                  </a:solidFill>
                  <a:latin typeface="Calibri"/>
                  <a:ea typeface="Calibri"/>
                  <a:cs typeface="Calibri"/>
                  <a:sym typeface="Calibri"/>
                </a:rPr>
                <a:t>Visuomenei suteikta galimybė "virtualiai" domėtis kultūra ir menu.</a:t>
              </a:r>
              <a:endParaRPr sz="1700" b="0" i="0" u="none" strike="noStrike" cap="none" dirty="0">
                <a:solidFill>
                  <a:schemeClr val="lt1"/>
                </a:solidFill>
                <a:latin typeface="Calibri"/>
                <a:ea typeface="Calibri"/>
                <a:cs typeface="Calibri"/>
                <a:sym typeface="Calibri"/>
              </a:endParaRPr>
            </a:p>
          </p:txBody>
        </p:sp>
      </p:grpSp>
      <p:pic>
        <p:nvPicPr>
          <p:cNvPr id="2" name="Audio 1">
            <a:hlinkClick r:id="" action="ppaction://media"/>
            <a:extLst>
              <a:ext uri="{FF2B5EF4-FFF2-40B4-BE49-F238E27FC236}">
                <a16:creationId xmlns:a16="http://schemas.microsoft.com/office/drawing/2014/main" id="{49693A8A-AC07-6461-A8AA-4265B87AF6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33"/>
    </mc:Choice>
    <mc:Fallback xmlns="">
      <p:transition spd="slow" advTm="17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b915199d5b_1_50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Skaitmeninės technologijos ir prieinamumas</a:t>
            </a:r>
            <a:endParaRPr dirty="0">
              <a:solidFill>
                <a:schemeClr val="accent1"/>
              </a:solidFill>
            </a:endParaRPr>
          </a:p>
        </p:txBody>
      </p:sp>
      <p:sp>
        <p:nvSpPr>
          <p:cNvPr id="131" name="Google Shape;131;g2b915199d5b_1_50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1100"/>
              <a:buFont typeface="Arial"/>
              <a:buNone/>
            </a:pPr>
            <a:r>
              <a:rPr lang="lt-LT" dirty="0"/>
              <a:t>Skaitmeninės technologijos suteikia naujų galimybių apsaugoti kultūrinį turinį ir padidinti kultūros paveldo prieinamumą platesniam vartotojų ratui. </a:t>
            </a:r>
          </a:p>
          <a:p>
            <a:pPr marL="228600" lvl="0" indent="-50800" algn="l" rtl="0">
              <a:lnSpc>
                <a:spcPct val="90000"/>
              </a:lnSpc>
              <a:spcBef>
                <a:spcPts val="0"/>
              </a:spcBef>
              <a:spcAft>
                <a:spcPts val="0"/>
              </a:spcAft>
              <a:buClr>
                <a:schemeClr val="dk1"/>
              </a:buClr>
              <a:buSzPts val="1100"/>
              <a:buFont typeface="Arial"/>
              <a:buNone/>
            </a:pPr>
            <a:endParaRPr lang="lt-LT" dirty="0"/>
          </a:p>
          <a:p>
            <a:pPr marL="228600" lvl="0" indent="-50800" algn="l" rtl="0">
              <a:lnSpc>
                <a:spcPct val="90000"/>
              </a:lnSpc>
              <a:spcBef>
                <a:spcPts val="0"/>
              </a:spcBef>
              <a:spcAft>
                <a:spcPts val="0"/>
              </a:spcAft>
              <a:buClr>
                <a:schemeClr val="dk1"/>
              </a:buClr>
              <a:buSzPts val="1100"/>
              <a:buFont typeface="Arial"/>
              <a:buNone/>
            </a:pPr>
            <a:r>
              <a:rPr lang="lt-LT" dirty="0"/>
              <a:t>Technologijas išmanantys muziejai ir kultūros įstaigos gali suteikti lankytojams naujausią patirtį, nuotoliniu būdu susipažinti su parodomis ir peržiūrėti medžiagą fiziškai nebūnant vietoje.</a:t>
            </a:r>
            <a:endParaRPr dirty="0"/>
          </a:p>
          <a:p>
            <a:pPr marL="228600" lvl="0" indent="-50800" algn="l" rtl="0">
              <a:lnSpc>
                <a:spcPct val="90000"/>
              </a:lnSpc>
              <a:spcBef>
                <a:spcPts val="0"/>
              </a:spcBef>
              <a:spcAft>
                <a:spcPts val="0"/>
              </a:spcAft>
              <a:buClr>
                <a:schemeClr val="dk1"/>
              </a:buClr>
              <a:buSzPts val="1100"/>
              <a:buFont typeface="Arial"/>
              <a:buNone/>
            </a:pPr>
            <a:endParaRPr dirty="0"/>
          </a:p>
          <a:p>
            <a:pPr marL="228600" lvl="0" indent="-50800" algn="l" rtl="0">
              <a:lnSpc>
                <a:spcPct val="90000"/>
              </a:lnSpc>
              <a:spcBef>
                <a:spcPts val="0"/>
              </a:spcBef>
              <a:spcAft>
                <a:spcPts val="0"/>
              </a:spcAft>
              <a:buClr>
                <a:schemeClr val="dk1"/>
              </a:buClr>
              <a:buSzPts val="1100"/>
              <a:buFont typeface="Arial"/>
              <a:buNone/>
            </a:pPr>
            <a:endParaRPr dirty="0"/>
          </a:p>
          <a:p>
            <a:pPr marL="228600" lvl="0" indent="-50800" algn="l" rtl="0">
              <a:lnSpc>
                <a:spcPct val="90000"/>
              </a:lnSpc>
              <a:spcBef>
                <a:spcPts val="0"/>
              </a:spcBef>
              <a:spcAft>
                <a:spcPts val="0"/>
              </a:spcAft>
              <a:buClr>
                <a:schemeClr val="dk1"/>
              </a:buClr>
              <a:buSzPts val="1100"/>
              <a:buFont typeface="Arial"/>
              <a:buNone/>
            </a:pPr>
            <a:endParaRPr dirty="0"/>
          </a:p>
          <a:p>
            <a:pPr marL="228600" lvl="0" indent="-5080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0"/>
              </a:spcBef>
              <a:spcAft>
                <a:spcPts val="0"/>
              </a:spcAft>
              <a:buClr>
                <a:schemeClr val="dk1"/>
              </a:buClr>
              <a:buSzPts val="2800"/>
              <a:buNone/>
            </a:pPr>
            <a:endParaRPr dirty="0"/>
          </a:p>
        </p:txBody>
      </p:sp>
      <p:pic>
        <p:nvPicPr>
          <p:cNvPr id="132" name="Google Shape;132;g2b915199d5b_1_502"/>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33" name="Google Shape;133;g2b915199d5b_1_502"/>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3" name="Audio 2">
            <a:hlinkClick r:id="" action="ppaction://media"/>
            <a:extLst>
              <a:ext uri="{FF2B5EF4-FFF2-40B4-BE49-F238E27FC236}">
                <a16:creationId xmlns:a16="http://schemas.microsoft.com/office/drawing/2014/main" id="{C332E274-73A1-37E1-19A2-F0E5BDCC23A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654"/>
    </mc:Choice>
    <mc:Fallback xmlns="">
      <p:transition spd="slow" advTm="2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b1b746be6f_0_105"/>
          <p:cNvSpPr/>
          <p:nvPr/>
        </p:nvSpPr>
        <p:spPr>
          <a:xfrm>
            <a:off x="3925446" y="1082770"/>
            <a:ext cx="4668300" cy="4668300"/>
          </a:xfrm>
          <a:prstGeom prst="ellipse">
            <a:avLst/>
          </a:prstGeom>
          <a:solidFill>
            <a:srgbClr val="D3B08D">
              <a:alpha val="96078"/>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39" name="Google Shape;139;g2b1b746be6f_0_105"/>
          <p:cNvGrpSpPr/>
          <p:nvPr/>
        </p:nvGrpSpPr>
        <p:grpSpPr>
          <a:xfrm>
            <a:off x="4815580" y="552456"/>
            <a:ext cx="2887928" cy="2887928"/>
            <a:chOff x="3611776" y="414352"/>
            <a:chExt cx="2166000" cy="2166000"/>
          </a:xfrm>
        </p:grpSpPr>
        <p:sp>
          <p:nvSpPr>
            <p:cNvPr id="140" name="Google Shape;140;g2b1b746be6f_0_105"/>
            <p:cNvSpPr/>
            <p:nvPr/>
          </p:nvSpPr>
          <p:spPr>
            <a:xfrm>
              <a:off x="3611776" y="414352"/>
              <a:ext cx="2166000" cy="2166000"/>
            </a:xfrm>
            <a:prstGeom prst="ellipse">
              <a:avLst/>
            </a:prstGeom>
            <a:solidFill>
              <a:srgbClr val="507ED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g2b1b746be6f_0_105"/>
            <p:cNvSpPr txBox="1"/>
            <p:nvPr/>
          </p:nvSpPr>
          <p:spPr>
            <a:xfrm>
              <a:off x="3967546" y="1027503"/>
              <a:ext cx="1496100" cy="702900"/>
            </a:xfrm>
            <a:prstGeom prst="rect">
              <a:avLst/>
            </a:prstGeom>
            <a:solidFill>
              <a:srgbClr val="507ED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lt-LT" sz="2400" b="0" i="0" u="none" strike="noStrike" cap="none" dirty="0">
                  <a:solidFill>
                    <a:srgbClr val="FFFFFF"/>
                  </a:solidFill>
                  <a:latin typeface="Calibri"/>
                  <a:ea typeface="Calibri"/>
                  <a:cs typeface="Calibri"/>
                  <a:sym typeface="Calibri"/>
                </a:rPr>
                <a:t>Naudotojų įsitraukimas</a:t>
              </a:r>
              <a:endParaRPr sz="2400" b="0" i="0" u="none" strike="noStrike" cap="none" dirty="0">
                <a:solidFill>
                  <a:srgbClr val="FFFFFF"/>
                </a:solidFill>
                <a:latin typeface="Calibri"/>
                <a:ea typeface="Calibri"/>
                <a:cs typeface="Calibri"/>
                <a:sym typeface="Calibri"/>
              </a:endParaRPr>
            </a:p>
          </p:txBody>
        </p:sp>
      </p:grpSp>
      <p:grpSp>
        <p:nvGrpSpPr>
          <p:cNvPr id="142" name="Google Shape;142;g2b1b746be6f_0_105"/>
          <p:cNvGrpSpPr/>
          <p:nvPr/>
        </p:nvGrpSpPr>
        <p:grpSpPr>
          <a:xfrm>
            <a:off x="6082859" y="2710418"/>
            <a:ext cx="2887928" cy="2887928"/>
            <a:chOff x="4562258" y="2032864"/>
            <a:chExt cx="2166000" cy="2166000"/>
          </a:xfrm>
        </p:grpSpPr>
        <p:sp>
          <p:nvSpPr>
            <p:cNvPr id="143" name="Google Shape;143;g2b1b746be6f_0_105"/>
            <p:cNvSpPr/>
            <p:nvPr/>
          </p:nvSpPr>
          <p:spPr>
            <a:xfrm>
              <a:off x="4562258" y="2032864"/>
              <a:ext cx="2166000" cy="2166000"/>
            </a:xfrm>
            <a:prstGeom prst="ellipse">
              <a:avLst/>
            </a:prstGeom>
            <a:solidFill>
              <a:srgbClr val="5981C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g2b1b746be6f_0_105"/>
            <p:cNvSpPr txBox="1"/>
            <p:nvPr/>
          </p:nvSpPr>
          <p:spPr>
            <a:xfrm>
              <a:off x="4868878" y="2834733"/>
              <a:ext cx="1709400" cy="702900"/>
            </a:xfrm>
            <a:prstGeom prst="rect">
              <a:avLst/>
            </a:prstGeom>
            <a:solidFill>
              <a:srgbClr val="5981C7"/>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lt-LT" sz="2400" b="0" i="0" u="none" strike="noStrike" cap="none" dirty="0">
                  <a:solidFill>
                    <a:srgbClr val="FFFFFF"/>
                  </a:solidFill>
                  <a:latin typeface="Calibri"/>
                  <a:ea typeface="Calibri"/>
                  <a:cs typeface="Calibri"/>
                  <a:sym typeface="Calibri"/>
                </a:rPr>
                <a:t>Skaitmeninė transformacija</a:t>
              </a:r>
              <a:endParaRPr sz="2400" b="0" i="0" u="none" strike="noStrike" cap="none" dirty="0">
                <a:solidFill>
                  <a:srgbClr val="FFFFFF"/>
                </a:solidFill>
                <a:latin typeface="Calibri"/>
                <a:ea typeface="Calibri"/>
                <a:cs typeface="Calibri"/>
                <a:sym typeface="Calibri"/>
              </a:endParaRPr>
            </a:p>
          </p:txBody>
        </p:sp>
      </p:grpSp>
      <p:grpSp>
        <p:nvGrpSpPr>
          <p:cNvPr id="145" name="Google Shape;145;g2b1b746be6f_0_105"/>
          <p:cNvGrpSpPr/>
          <p:nvPr/>
        </p:nvGrpSpPr>
        <p:grpSpPr>
          <a:xfrm>
            <a:off x="3603744" y="2710418"/>
            <a:ext cx="2887928" cy="2887928"/>
            <a:chOff x="2702876" y="2032864"/>
            <a:chExt cx="2166000" cy="2166000"/>
          </a:xfrm>
        </p:grpSpPr>
        <p:sp>
          <p:nvSpPr>
            <p:cNvPr id="146" name="Google Shape;146;g2b1b746be6f_0_105"/>
            <p:cNvSpPr/>
            <p:nvPr/>
          </p:nvSpPr>
          <p:spPr>
            <a:xfrm>
              <a:off x="2702876" y="2032864"/>
              <a:ext cx="2166000" cy="2166000"/>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g2b1b746be6f_0_105"/>
            <p:cNvSpPr txBox="1"/>
            <p:nvPr/>
          </p:nvSpPr>
          <p:spPr>
            <a:xfrm>
              <a:off x="2855281" y="2834728"/>
              <a:ext cx="1496100" cy="7029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lt-LT" sz="2400" b="0" i="0" u="none" strike="noStrike" cap="none" dirty="0">
                  <a:solidFill>
                    <a:srgbClr val="FFFFFF"/>
                  </a:solidFill>
                  <a:latin typeface="Calibri"/>
                  <a:ea typeface="Calibri"/>
                  <a:cs typeface="Calibri"/>
                  <a:sym typeface="Calibri"/>
                </a:rPr>
                <a:t>Skaitmeninis saugojimas</a:t>
              </a:r>
              <a:endParaRPr sz="2400" b="0" i="0" u="none" strike="noStrike" cap="none" dirty="0">
                <a:solidFill>
                  <a:srgbClr val="FFFFFF"/>
                </a:solidFill>
                <a:latin typeface="Calibri"/>
                <a:ea typeface="Calibri"/>
                <a:cs typeface="Calibri"/>
                <a:sym typeface="Calibri"/>
              </a:endParaRPr>
            </a:p>
          </p:txBody>
        </p:sp>
      </p:grpSp>
      <p:sp>
        <p:nvSpPr>
          <p:cNvPr id="148" name="Google Shape;148;g2b1b746be6f_0_105"/>
          <p:cNvSpPr/>
          <p:nvPr/>
        </p:nvSpPr>
        <p:spPr>
          <a:xfrm>
            <a:off x="5446240" y="2594988"/>
            <a:ext cx="1634400" cy="1634400"/>
          </a:xfrm>
          <a:prstGeom prst="ellipse">
            <a:avLst/>
          </a:prstGeom>
          <a:solidFill>
            <a:srgbClr val="E4BB8D"/>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 name="Google Shape;149;g2b1b746be6f_0_105"/>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50" name="Google Shape;150;g2b1b746be6f_0_105"/>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4" name="Audio 3">
            <a:hlinkClick r:id="" action="ppaction://media"/>
            <a:extLst>
              <a:ext uri="{FF2B5EF4-FFF2-40B4-BE49-F238E27FC236}">
                <a16:creationId xmlns:a16="http://schemas.microsoft.com/office/drawing/2014/main" id="{FDC83DF1-15AF-544F-6DE4-1DE223B1A4E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90"/>
    </mc:Choice>
    <mc:Fallback xmlns="">
      <p:transition spd="slow" advTm="1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b964d05f65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Naudotojų įsitraukimas</a:t>
            </a:r>
            <a:endParaRPr dirty="0">
              <a:solidFill>
                <a:schemeClr val="accent1"/>
              </a:solidFill>
            </a:endParaRPr>
          </a:p>
        </p:txBody>
      </p:sp>
      <p:sp>
        <p:nvSpPr>
          <p:cNvPr id="156" name="Google Shape;156;g2b964d05f65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1100"/>
              <a:buFont typeface="Arial"/>
              <a:buNone/>
            </a:pPr>
            <a:r>
              <a:rPr lang="lt-LT" dirty="0"/>
              <a:t>Kelios GLAM institucijos, siekdamos viešojo tikslo - tenkinti didesnės įvairovės, prieinamumo ir įsitraukimo poreikius, šiuo metu tiria naudotojų įsitraukimą į savo skaitmenines kolekcijas.</a:t>
            </a:r>
            <a:endParaRPr dirty="0"/>
          </a:p>
          <a:p>
            <a:pPr marL="228600" lvl="0" indent="-50800" algn="l" rtl="0">
              <a:lnSpc>
                <a:spcPct val="90000"/>
              </a:lnSpc>
              <a:spcBef>
                <a:spcPts val="0"/>
              </a:spcBef>
              <a:spcAft>
                <a:spcPts val="0"/>
              </a:spcAft>
              <a:buClr>
                <a:schemeClr val="dk1"/>
              </a:buClr>
              <a:buSzPts val="1100"/>
              <a:buFont typeface="Arial"/>
              <a:buNone/>
            </a:pPr>
            <a:endParaRPr dirty="0"/>
          </a:p>
          <a:p>
            <a:pPr marL="228600" lvl="0" indent="-50800" algn="l" rtl="0">
              <a:lnSpc>
                <a:spcPct val="90000"/>
              </a:lnSpc>
              <a:spcBef>
                <a:spcPts val="0"/>
              </a:spcBef>
              <a:spcAft>
                <a:spcPts val="0"/>
              </a:spcAft>
              <a:buClr>
                <a:schemeClr val="dk1"/>
              </a:buClr>
              <a:buSzPts val="2800"/>
              <a:buNone/>
            </a:pPr>
            <a:endParaRPr dirty="0"/>
          </a:p>
          <a:p>
            <a:pPr marL="228600" lvl="0" indent="-50800" algn="l" rtl="0">
              <a:lnSpc>
                <a:spcPct val="90000"/>
              </a:lnSpc>
              <a:spcBef>
                <a:spcPts val="0"/>
              </a:spcBef>
              <a:spcAft>
                <a:spcPts val="0"/>
              </a:spcAft>
              <a:buClr>
                <a:schemeClr val="dk1"/>
              </a:buClr>
              <a:buSzPts val="2800"/>
              <a:buNone/>
            </a:pPr>
            <a:endParaRPr dirty="0"/>
          </a:p>
        </p:txBody>
      </p:sp>
      <p:pic>
        <p:nvPicPr>
          <p:cNvPr id="157" name="Google Shape;157;g2b964d05f65_0_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58" name="Google Shape;158;g2b964d05f65_0_0"/>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59" name="Google Shape;159;g2b964d05f65_0_0"/>
          <p:cNvPicPr preferRelativeResize="0"/>
          <p:nvPr/>
        </p:nvPicPr>
        <p:blipFill rotWithShape="1">
          <a:blip r:embed="rId7">
            <a:alphaModFix/>
          </a:blip>
          <a:srcRect l="34606" t="24653" r="32434" b="23996"/>
          <a:stretch/>
        </p:blipFill>
        <p:spPr>
          <a:xfrm>
            <a:off x="4086850" y="3246500"/>
            <a:ext cx="4018301" cy="3521499"/>
          </a:xfrm>
          <a:prstGeom prst="rect">
            <a:avLst/>
          </a:prstGeom>
          <a:noFill/>
          <a:ln>
            <a:noFill/>
          </a:ln>
        </p:spPr>
      </p:pic>
      <p:pic>
        <p:nvPicPr>
          <p:cNvPr id="2" name="Audio 1">
            <a:hlinkClick r:id="" action="ppaction://media"/>
            <a:extLst>
              <a:ext uri="{FF2B5EF4-FFF2-40B4-BE49-F238E27FC236}">
                <a16:creationId xmlns:a16="http://schemas.microsoft.com/office/drawing/2014/main" id="{7FF752F1-27E5-D5B5-3816-A6A491668F7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472"/>
    </mc:Choice>
    <mc:Fallback xmlns="">
      <p:transition spd="slow" advTm="1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b915199d5b_1_5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Skaitmeninis kuravimas</a:t>
            </a:r>
            <a:endParaRPr dirty="0">
              <a:solidFill>
                <a:schemeClr val="accent1"/>
              </a:solidFill>
            </a:endParaRPr>
          </a:p>
        </p:txBody>
      </p:sp>
      <p:sp>
        <p:nvSpPr>
          <p:cNvPr id="165" name="Google Shape;165;g2b915199d5b_1_51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lt-LT" dirty="0"/>
              <a:t>Ilgalaikis skaitmeninių duomenų ir informacijos tvarkymas ir saugojimas vadinamas skaitmeniniu saugojimu. GLAM sektoriaus kuratoriai dažnai būna nepakankamai pasirengę kurti įtaigius naratyvus, kad padidintų savo skaitmeninių kolekcijų matomumą. </a:t>
            </a:r>
            <a:endParaRPr dirty="0"/>
          </a:p>
          <a:p>
            <a:pPr marL="228600" lvl="0" indent="-50800" algn="l" rtl="0">
              <a:lnSpc>
                <a:spcPct val="90000"/>
              </a:lnSpc>
              <a:spcBef>
                <a:spcPts val="0"/>
              </a:spcBef>
              <a:spcAft>
                <a:spcPts val="0"/>
              </a:spcAft>
              <a:buClr>
                <a:schemeClr val="dk1"/>
              </a:buClr>
              <a:buSzPts val="2800"/>
              <a:buNone/>
            </a:pPr>
            <a:endParaRPr dirty="0"/>
          </a:p>
        </p:txBody>
      </p:sp>
      <p:pic>
        <p:nvPicPr>
          <p:cNvPr id="166" name="Google Shape;166;g2b915199d5b_1_510"/>
          <p:cNvPicPr preferRelativeResize="0"/>
          <p:nvPr/>
        </p:nvPicPr>
        <p:blipFill rotWithShape="1">
          <a:blip r:embed="rId5">
            <a:alphaModFix/>
          </a:blip>
          <a:srcRect/>
          <a:stretch/>
        </p:blipFill>
        <p:spPr>
          <a:xfrm>
            <a:off x="320512" y="5585931"/>
            <a:ext cx="1182064" cy="1182064"/>
          </a:xfrm>
          <a:prstGeom prst="rect">
            <a:avLst/>
          </a:prstGeom>
          <a:noFill/>
          <a:ln>
            <a:noFill/>
          </a:ln>
        </p:spPr>
      </p:pic>
      <p:pic>
        <p:nvPicPr>
          <p:cNvPr id="167" name="Google Shape;167;g2b915199d5b_1_510"/>
          <p:cNvPicPr preferRelativeResize="0"/>
          <p:nvPr/>
        </p:nvPicPr>
        <p:blipFill rotWithShape="1">
          <a:blip r:embed="rId6">
            <a:alphaModFix/>
          </a:blip>
          <a:srcRect/>
          <a:stretch/>
        </p:blipFill>
        <p:spPr>
          <a:xfrm>
            <a:off x="9498964" y="6062785"/>
            <a:ext cx="2372524" cy="498230"/>
          </a:xfrm>
          <a:prstGeom prst="rect">
            <a:avLst/>
          </a:prstGeom>
          <a:noFill/>
          <a:ln>
            <a:noFill/>
          </a:ln>
        </p:spPr>
      </p:pic>
      <p:pic>
        <p:nvPicPr>
          <p:cNvPr id="168" name="Google Shape;168;g2b915199d5b_1_510"/>
          <p:cNvPicPr preferRelativeResize="0"/>
          <p:nvPr/>
        </p:nvPicPr>
        <p:blipFill rotWithShape="1">
          <a:blip r:embed="rId7">
            <a:alphaModFix/>
          </a:blip>
          <a:srcRect l="32250" r="31137"/>
          <a:stretch/>
        </p:blipFill>
        <p:spPr>
          <a:xfrm>
            <a:off x="5098362" y="3606875"/>
            <a:ext cx="1995274" cy="3065526"/>
          </a:xfrm>
          <a:prstGeom prst="rect">
            <a:avLst/>
          </a:prstGeom>
          <a:noFill/>
          <a:ln>
            <a:noFill/>
          </a:ln>
        </p:spPr>
      </p:pic>
      <p:pic>
        <p:nvPicPr>
          <p:cNvPr id="2" name="Audio 1">
            <a:hlinkClick r:id="" action="ppaction://media"/>
            <a:extLst>
              <a:ext uri="{FF2B5EF4-FFF2-40B4-BE49-F238E27FC236}">
                <a16:creationId xmlns:a16="http://schemas.microsoft.com/office/drawing/2014/main" id="{A903C7FC-72F9-F539-A559-1FDBF65C8F3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205"/>
    </mc:Choice>
    <mc:Fallback xmlns="">
      <p:transition spd="slow" advTm="1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b915199d5b_1_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t-LT" dirty="0">
                <a:solidFill>
                  <a:schemeClr val="accent1"/>
                </a:solidFill>
              </a:rPr>
              <a:t>Skaitmeninės transformacijos darbotvarkė ir GLAM sektorius</a:t>
            </a:r>
            <a:endParaRPr dirty="0">
              <a:solidFill>
                <a:schemeClr val="accent1"/>
              </a:solidFill>
            </a:endParaRPr>
          </a:p>
        </p:txBody>
      </p:sp>
      <p:sp>
        <p:nvSpPr>
          <p:cNvPr id="174" name="Google Shape;174;g2b915199d5b_1_4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lt-LT" u="sng" dirty="0">
                <a:solidFill>
                  <a:schemeClr val="hlink"/>
                </a:solidFill>
                <a:hlinkClick r:id="rId5"/>
              </a:rPr>
              <a:t>Europeana</a:t>
            </a:r>
            <a:r>
              <a:rPr lang="lt-LT" dirty="0"/>
              <a:t>, arba Europos skaitmeninė biblioteka, - tai visos Europos skaitmeninė biblioteka, kurioje galima susipažinti su dviem milijonais knygų, žemėlapių, garso įrašų, nuotraukų, archyvinių dokumentų, paveikslų ir filmų iš 27 Europos Sąjungos valstybių narių nacionalinių bibliotekų ir kultūros institucijų.</a:t>
            </a:r>
            <a:endParaRPr dirty="0"/>
          </a:p>
          <a:p>
            <a:pPr marL="228600" lvl="0" indent="-50800" algn="l" rtl="0">
              <a:lnSpc>
                <a:spcPct val="90000"/>
              </a:lnSpc>
              <a:spcBef>
                <a:spcPts val="0"/>
              </a:spcBef>
              <a:spcAft>
                <a:spcPts val="0"/>
              </a:spcAft>
              <a:buClr>
                <a:schemeClr val="dk1"/>
              </a:buClr>
              <a:buSzPts val="2800"/>
              <a:buNone/>
            </a:pPr>
            <a:endParaRPr dirty="0"/>
          </a:p>
        </p:txBody>
      </p:sp>
      <p:pic>
        <p:nvPicPr>
          <p:cNvPr id="175" name="Google Shape;175;g2b915199d5b_1_45"/>
          <p:cNvPicPr preferRelativeResize="0"/>
          <p:nvPr/>
        </p:nvPicPr>
        <p:blipFill rotWithShape="1">
          <a:blip r:embed="rId6">
            <a:alphaModFix/>
          </a:blip>
          <a:srcRect/>
          <a:stretch/>
        </p:blipFill>
        <p:spPr>
          <a:xfrm>
            <a:off x="320512" y="5585931"/>
            <a:ext cx="1182064" cy="1182064"/>
          </a:xfrm>
          <a:prstGeom prst="rect">
            <a:avLst/>
          </a:prstGeom>
          <a:noFill/>
          <a:ln>
            <a:noFill/>
          </a:ln>
        </p:spPr>
      </p:pic>
      <p:pic>
        <p:nvPicPr>
          <p:cNvPr id="176" name="Google Shape;176;g2b915199d5b_1_45"/>
          <p:cNvPicPr preferRelativeResize="0"/>
          <p:nvPr/>
        </p:nvPicPr>
        <p:blipFill rotWithShape="1">
          <a:blip r:embed="rId7">
            <a:alphaModFix/>
          </a:blip>
          <a:srcRect/>
          <a:stretch/>
        </p:blipFill>
        <p:spPr>
          <a:xfrm>
            <a:off x="9498964" y="6062785"/>
            <a:ext cx="2372524" cy="498230"/>
          </a:xfrm>
          <a:prstGeom prst="rect">
            <a:avLst/>
          </a:prstGeom>
          <a:noFill/>
          <a:ln>
            <a:noFill/>
          </a:ln>
        </p:spPr>
      </p:pic>
      <p:pic>
        <p:nvPicPr>
          <p:cNvPr id="177" name="Google Shape;177;g2b915199d5b_1_45"/>
          <p:cNvPicPr preferRelativeResize="0"/>
          <p:nvPr/>
        </p:nvPicPr>
        <p:blipFill rotWithShape="1">
          <a:blip r:embed="rId8">
            <a:alphaModFix/>
          </a:blip>
          <a:srcRect/>
          <a:stretch/>
        </p:blipFill>
        <p:spPr>
          <a:xfrm>
            <a:off x="4994238" y="4039150"/>
            <a:ext cx="2203525" cy="2203525"/>
          </a:xfrm>
          <a:prstGeom prst="rect">
            <a:avLst/>
          </a:prstGeom>
          <a:noFill/>
          <a:ln>
            <a:noFill/>
          </a:ln>
        </p:spPr>
      </p:pic>
      <p:pic>
        <p:nvPicPr>
          <p:cNvPr id="2" name="Audio 1">
            <a:hlinkClick r:id="" action="ppaction://media"/>
            <a:extLst>
              <a:ext uri="{FF2B5EF4-FFF2-40B4-BE49-F238E27FC236}">
                <a16:creationId xmlns:a16="http://schemas.microsoft.com/office/drawing/2014/main" id="{B41282F5-901E-58F8-F488-8FCADC21443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66"/>
    </mc:Choice>
    <mc:Fallback xmlns="">
      <p:transition spd="slow" advTm="25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1635</Words>
  <Application>Microsoft Office PowerPoint</Application>
  <PresentationFormat>Widescreen</PresentationFormat>
  <Paragraphs>128</Paragraphs>
  <Slides>19</Slides>
  <Notes>19</Notes>
  <HiddenSlides>0</HiddenSlides>
  <MMClips>17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 Mišraus mokymosi kursas</vt:lpstr>
      <vt:lpstr>PowerPoint Presentation</vt:lpstr>
      <vt:lpstr>Skaitmeninis šuolis: muziejai prisitaiko prie COVID-19 ir ne tik</vt:lpstr>
      <vt:lpstr>Kaip COVID19 pandemija ir užsidarymas paveikė kultūros sektorius? </vt:lpstr>
      <vt:lpstr>Skaitmeninės technologijos ir prieinamumas</vt:lpstr>
      <vt:lpstr>PowerPoint Presentation</vt:lpstr>
      <vt:lpstr>Naudotojų įsitraukimas</vt:lpstr>
      <vt:lpstr>Skaitmeninis kuravimas</vt:lpstr>
      <vt:lpstr>Skaitmeninės transformacijos darbotvarkė ir GLAM sektorius</vt:lpstr>
      <vt:lpstr>Skaitmeninės transformacijos darbotvarkė ir GLAM sektorius</vt:lpstr>
      <vt:lpstr>Ar muziejų ateitis bus skaitmeninė?</vt:lpstr>
      <vt:lpstr>Naujos pareigos ir funkcijos muziejuose</vt:lpstr>
      <vt:lpstr>Skaitmeninės strategijos vadovas</vt:lpstr>
      <vt:lpstr>Skaitmeninių kolekcijų kuratorius </vt:lpstr>
      <vt:lpstr> Skaitmeninės interaktyvios patirties kūrėjas</vt:lpstr>
      <vt:lpstr>Bendruomenės internete vadybininkas</vt:lpstr>
      <vt:lpstr>Savirefleksija</vt:lpstr>
      <vt:lpstr>Šaltiniai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Mišraus mokymosi kursas</dc:title>
  <dc:creator>admin</dc:creator>
  <cp:lastModifiedBy>admin</cp:lastModifiedBy>
  <cp:revision>4</cp:revision>
  <dcterms:created xsi:type="dcterms:W3CDTF">2023-12-01T07:14:57Z</dcterms:created>
  <dcterms:modified xsi:type="dcterms:W3CDTF">2024-11-13T07:44:04Z</dcterms:modified>
</cp:coreProperties>
</file>