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gS2qQYGuYi/Wmhgz7HM7G60DHO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b915199d5b_1_5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>
                <a:solidFill>
                  <a:schemeClr val="dk1"/>
                </a:solidFill>
              </a:rPr>
              <a:t>Nel 2020, Europeana ha commissionato una relazione per aiutarla a capire come muoversi al meglio per sostenere e promuovere una "agenda di trasformazione digitale" all'interno della sua rete di istituzioni GLAM.</a:t>
            </a:r>
            <a:endParaRPr>
              <a:solidFill>
                <a:schemeClr val="dk1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>
                <a:solidFill>
                  <a:schemeClr val="dk1"/>
                </a:solidFill>
              </a:rPr>
              <a:t>Il termine prodotto informa le priorità strategiche di Europeana e delle istituzioni culturali in tutta Europa e oltre.</a:t>
            </a:r>
            <a:endParaRPr>
              <a:solidFill>
                <a:schemeClr val="dk1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>
                <a:solidFill>
                  <a:schemeClr val="dk1"/>
                </a:solidFill>
              </a:rPr>
              <a:t>"La trasformazione digitale è sia il processo che il risultato dell'utilizzo della tecnologia digitale per trasformare il modo in cui un'organizzazione opera e fornisce valore. Aiuta un'organizzazione a prosperare, a realizzare la propria missione e a soddisfare le esigenze dei propri stakeholder. Permette alle istituzioni culturali di contribuire alla trasformazione di un settore alimentato dal digitale e di un'Europa alimentata dalla cultura".</a:t>
            </a:r>
            <a:endParaRPr>
              <a:solidFill>
                <a:schemeClr val="dk1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0" name="Google Shape;180;g2b915199d5b_1_58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b915199d5b_1_17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2b915199d5b_1_178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acafbdc8aa_0_132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2acafbdc8aa_0_13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lt-LT"/>
              <a:t>Diamo uno sguardo ad alcuni dei nuovi ruoli e responsabilità nel settore GLAM come risultato del passaggio a un mondo post-Covid.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lt-LT"/>
              <a:t>Responsabile della strategia digitale: Un profilo di ruolo strategico per i musei che mirano a prosperare in un ambiente digitale in linea con la strategia generale del museo.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lt-LT"/>
              <a:t>Curatore di collezioni digitali: questo profilo è specializzato nella conservazione e nella gestione di materiali nati in formato digitale. Sviluppa mostre e contenuti online e offline per altri dipartimenti.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lt-LT"/>
              <a:t>Sviluppatore di esperienze digitali interattive:  Questo profilo è specializzato nella progettazione, nello sviluppo e nell'implementazione di esperienze innovative e interattive che forniscano un'esperienza significativa per tutti i tipi di visitatori.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lt-LT"/>
              <a:t>Manager di comunità online: </a:t>
            </a:r>
            <a:r>
              <a:rPr lang="lt-LT"/>
              <a:t>Conosciuto anche come Online Cultural Community manager, Online community developer e molte altre varianti.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b915199d5b_1_30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g2b915199d5b_1_3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/>
              <a:t>Il Digital Strategy Manager ha una funzione strategica per aiutare i musei a prosperare in un ambiente digitale. È responsabile di un piano di trasformazione digitale in linea con la strategia generale del museo. È responsabile della strategia digitale del museo e della pianificazione finanziaria delle risorse tecnologiche a livello senior, insieme alla direzione generale del museo.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b915199d5b_1_0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2b915199d5b_1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/>
              <a:t>Il curatore delle collezioni digitali è responsabile dell'attuazione della strategia digitale relativa alla raccolta, alla conservazione, all'archiviazione, alla conservazione e all'accessibilità delle collezioni digitali (nate digitali o digitalizzate). Nei musei più grandi questo potrebbe essere un ruolo a sé stante, mentre nei musei più piccoli un curatore dovrebbe essere esperto del settore.</a:t>
            </a:r>
            <a:endParaRPr sz="13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b915199d5b_1_13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g2b915199d5b_1_1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/>
              <a:t>Il Digital Interactive Experience Developer progetta, sviluppa e implementa esperienze innovative e interattive basate sulle esigenze del pubblico, fornendo esperienze significative per tutti i tipi di pubblico.</a:t>
            </a:r>
            <a:endParaRPr sz="13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b915199d5b_1_18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g2b915199d5b_1_1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/>
              <a:t>Il community manager online risponde alle esigenze delle comunità online e offline. Crea e gestisce comunità online accessibili e collaborative per tutti gli stakeholder (pubblico, colleghi dei musei e del settore dei beni culturali, organizzazioni educative, donatori, sponsor, decisori, ecc.)</a:t>
            </a:r>
            <a:endParaRPr sz="13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b915199d5b_1_535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g2b915199d5b_1_53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/>
              <a:t>Riassumiamo alcune aree chiave discusse in questa sessione.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lt-LT"/>
              <a:t>Che cos'è la trasformazione digitale?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lt-LT"/>
              <a:t>Quali sono i ruoli emergenti per i professionisti del GLAM dopo il COVID?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9" name="Google Shape;249;p5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7" name="Google Shape;257;p6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lt-LT"/>
              <a:t>Benvenuti alla sessione sulla Trasformazione digitale post-COVID nel settore GLAM. Gli obiettivi della sessione sono:</a:t>
            </a:r>
            <a:endParaRPr/>
          </a:p>
          <a:p>
            <a:pPr marL="4572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lt-LT">
                <a:solidFill>
                  <a:schemeClr val="dk1"/>
                </a:solidFill>
              </a:rPr>
              <a:t>Esaminare i cambiamenti nel settore GLAM dopo il COVID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lt-LT">
                <a:solidFill>
                  <a:schemeClr val="dk1"/>
                </a:solidFill>
              </a:rPr>
              <a:t>Familiarizzare con i futuri ruoli dinamici nel settore GLAM.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lt-LT">
                <a:solidFill>
                  <a:schemeClr val="dk1"/>
                </a:solidFill>
              </a:rPr>
              <a:t>Introdurre la pianificazione strategica della trasformazione digitale nelle istituzioni culturali.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lt-LT">
                <a:solidFill>
                  <a:schemeClr val="dk1"/>
                </a:solidFill>
              </a:rPr>
              <a:t>In termini di risultati di apprendimento, al termine di questa sessione si prevede che i partecipanti siano in grado di: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lt-LT">
                <a:solidFill>
                  <a:schemeClr val="dk1"/>
                </a:solidFill>
              </a:rPr>
              <a:t>Delineare i principali cambiamenti nel settore GLAM dopo il COVID.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lt-LT">
                <a:solidFill>
                  <a:schemeClr val="dk1"/>
                </a:solidFill>
              </a:rPr>
              <a:t>Richiamare nuovi ruoli lavorativi nel settore GLAM.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lt-LT">
                <a:solidFill>
                  <a:schemeClr val="dk1"/>
                </a:solidFill>
              </a:rPr>
              <a:t>Conoscere la pianificazione strategica per affrontare la trasformazione digitale nelle istituzioni culturali.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4" name="Google Shape;94;p2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lt-LT">
                <a:solidFill>
                  <a:schemeClr val="dk1"/>
                </a:solidFill>
              </a:rPr>
              <a:t>La pandemia COVID19 ha avuto un effetto enorme sul futuro delle istituzioni culturali di tutto il mondo.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lt-LT">
                <a:solidFill>
                  <a:schemeClr val="dk1"/>
                </a:solidFill>
              </a:rPr>
              <a:t>Dopo il coronavirus, durante e dopo, per le istituzioni GLAM è stato fondamentale rivolgersi al digitale per sopravvivere. Lavorare in digitale è diventato più che mai cruciale durante questa crisi globale. È diventato particolarmente importante supportare le organizzazioni e gli individui che lavorano nel settore GLAM nel loro "pivot online" e nello sviluppo del loro uso del digitale in futuro.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lt-LT">
                <a:solidFill>
                  <a:schemeClr val="dk1"/>
                </a:solidFill>
              </a:rPr>
              <a:t>La responsabilizzazione dei professionisti della cultura è un imperativo per affrontare la trasformazione digitale, quindi investire innanzitutto nelle persone e nelle loro competenze è fondamentale per la sopravvivenza, l'evoluzione e la prosperità del settore GLAM.</a:t>
            </a:r>
            <a:endParaRPr>
              <a:solidFill>
                <a:schemeClr val="dk1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9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50" b="1">
              <a:solidFill>
                <a:srgbClr val="2B2B2B"/>
              </a:solidFill>
              <a:highlight>
                <a:srgbClr val="F9F9F9"/>
              </a:highlight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b9d0c4e9cb_0_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lt-LT"/>
              <a:t>La pandemia COVID19 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lt-LT"/>
              <a:t>Ha spinto le istituzioni culturali e il settore GLAM in generale ad adottare le nuove tecnologie e la digitalizzazione.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lt-LT"/>
              <a:t>Offre al pubblico la possibilità di visitare/interagire con la cultura e le arti.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lt-LT"/>
              <a:t>Sfidare il loro piano e programma di sostenibilità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g2b9d0c4e9cb_0_7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b915199d5b_1_50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/>
              <a:t>Le tecnologie digitali offrono nuove prospettive per salvaguardare i contenuti culturali e migliorare l'accessibilità del patrimonio culturale per una più ampia gamma di consumatori. I musei e le istituzioni culturali più attenti alla tecnologia possono offrire ai visitatori esperienze all'avanguardia e fornire accesso remoto alle mostre e alla visione dei materiali fuori sede.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8" name="Google Shape;128;g2b915199d5b_1_502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b1b746be6f_0_105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2b1b746be6f_0_10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lt-LT"/>
              <a:t>Per entrare in contatto con un pubblico importante e con le parti interessate nell'era post-COVID, le istituzioni GLAM devono creare una curatela digitale solida e all'avanguardia, una presenza online e un coinvolgimento degli utenti per la trasformazione digitale, sul web e sui social media.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b964d05f65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/>
              <a:t>Come parte del loro scopo pubblico di rispondere alle richieste di maggiore diversità, accesso e coinvolgimento, diverse istituzioni GLAM stanno attualmente studiando il coinvolgimento degli utenti con le loro collezioni digitali.</a:t>
            </a:r>
            <a:endParaRPr/>
          </a:p>
        </p:txBody>
      </p:sp>
      <p:sp>
        <p:nvSpPr>
          <p:cNvPr id="153" name="Google Shape;153;g2b964d05f65_0_0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b915199d5b_1_51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/>
              <a:t>La gestione e la conservazione a lungo termine di dati e informazioni digitali è nota come digital curation. I curatori del settore GLAM sono spesso impreparati a creare narrazioni convincenti per aumentare la visibilità delle loro collezioni digitali.</a:t>
            </a:r>
            <a:endParaRPr/>
          </a:p>
        </p:txBody>
      </p:sp>
      <p:sp>
        <p:nvSpPr>
          <p:cNvPr id="162" name="Google Shape;162;g2b915199d5b_1_510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b915199d5b_1_4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/>
              <a:t>Europeana, o Biblioteca digitale europea, è una biblioteca digitale paneuropea che dà accesso a due milioni di libri, mappe, registrazioni audio, fotografie, documenti d'archivio, dipinti e film provenienti da biblioteche nazionali e istituzioni culturali dei 27 Stati membri dell'Unione europea.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2b915199d5b_1_45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" name="Google Shape;20;p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2" name="Google Shape;22;p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'#'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5.jpg"/><Relationship Id="rId5" Type="http://schemas.openxmlformats.org/officeDocument/2006/relationships/hyperlink" Target="http://drive.google.com/file/d/1FekiQ7VC6EqJvJnSQqKhf4gvJ-yYUAwT/view" TargetMode="External"/><Relationship Id="rId6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5.jpg"/><Relationship Id="rId5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5.jpg"/><Relationship Id="rId5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5.jpg"/><Relationship Id="rId5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5.jpg"/><Relationship Id="rId5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pro.europeana.eu/files/Europeana_Professional/Publications/Digital%20transformation%20reports/The%20digital%20transformation%20agenda%20and%20GLAMs%20-%20Culture24,%20findings%20and%20outcomes.pdf" TargetMode="External"/><Relationship Id="rId4" Type="http://schemas.openxmlformats.org/officeDocument/2006/relationships/hyperlink" Target="http://www.project-musa.eu/wp-content/uploads/2020/06/MuSA-Emerging-Job-Profiles-for-museum-professionals.pdf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g"/><Relationship Id="rId4" Type="http://schemas.openxmlformats.org/officeDocument/2006/relationships/image" Target="../media/image1.png"/><Relationship Id="rId10" Type="http://schemas.openxmlformats.org/officeDocument/2006/relationships/image" Target="../media/image17.png"/><Relationship Id="rId9" Type="http://schemas.openxmlformats.org/officeDocument/2006/relationships/image" Target="../media/image11.jpg"/><Relationship Id="rId5" Type="http://schemas.openxmlformats.org/officeDocument/2006/relationships/image" Target="../media/image13.jpg"/><Relationship Id="rId6" Type="http://schemas.openxmlformats.org/officeDocument/2006/relationships/image" Target="../media/image15.jpg"/><Relationship Id="rId7" Type="http://schemas.openxmlformats.org/officeDocument/2006/relationships/image" Target="../media/image16.jpg"/><Relationship Id="rId8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5.jpg"/><Relationship Id="rId5" Type="http://schemas.openxmlformats.org/officeDocument/2006/relationships/image" Target="../media/image3.jpg"/><Relationship Id="rId6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5.jpg"/><Relationship Id="rId5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5.jpg"/><Relationship Id="rId5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europeana.eu/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5.jp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4049754" y="2686449"/>
            <a:ext cx="6454220" cy="526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lt-LT" sz="3600"/>
            </a:br>
            <a:r>
              <a:rPr lang="lt-LT" sz="3600" b="1"/>
              <a:t>Corso di apprendimento misto</a:t>
            </a:r>
            <a:endParaRPr sz="3600" b="1"/>
          </a:p>
        </p:txBody>
      </p:sp>
      <p:sp>
        <p:nvSpPr>
          <p:cNvPr id="85" name="Google Shape;85;p1"/>
          <p:cNvSpPr txBox="1"/>
          <p:nvPr>
            <p:ph type="subTitle" idx="1"/>
          </p:nvPr>
        </p:nvSpPr>
        <p:spPr>
          <a:xfrm>
            <a:off x="3079803" y="3673350"/>
            <a:ext cx="6454219" cy="16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lang="lt-LT" sz="2440" b="1"/>
              <a:t>Modulo 1: </a:t>
            </a:r>
            <a:r>
              <a:rPr lang="lt-LT" b="1"/>
              <a:t>Il settore GLAM digitale</a:t>
            </a:r>
            <a:endParaRPr sz="2440" b="1"/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lang="lt-LT" sz="2440" b="1"/>
              <a:t>Sessione 4: </a:t>
            </a:r>
            <a:r>
              <a:rPr lang="lt-LT" sz="2440" b="1"/>
              <a:t>Trasformazione digitale post-COVID nel settore GLAM</a:t>
            </a:r>
            <a:endParaRPr sz="2440"/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lang="lt-LT" sz="2440"/>
              <a:t>Sviluppato da: </a:t>
            </a:r>
            <a:endParaRPr sz="2440"/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lang="lt-LT" sz="2440"/>
              <a:t>Centro SYNTHESIS per la ricerca e l'educazione</a:t>
            </a:r>
            <a:endParaRPr sz="2440"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9251027" y="6148955"/>
            <a:ext cx="2505895" cy="52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 l="0" t="0" r="0" b="0"/>
          <a:stretch/>
        </p:blipFill>
        <p:spPr>
          <a:xfrm>
            <a:off x="698154" y="-39188"/>
            <a:ext cx="2557807" cy="255780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491069" y="6090572"/>
            <a:ext cx="84450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"Finanziato dall'Unione Europea. I punti di vista e le opinioni espresse sono tuttavia esclusivamente quelli dell'autore o degli autori e non riflettono necessariamente quelli dell'Unione Europea o dell'OeAD-GmbH. Né l'Unione Europea né l'autorità che ha concesso il finanziamento possono essere ritenute responsabili". Progetto n.: 2022-1-AT01-KA220-ADU-00008513</a:t>
            </a:r>
            <a:endParaRPr/>
          </a:p>
        </p:txBody>
      </p:sp>
      <p:sp>
        <p:nvSpPr>
          <p:cNvPr id="89" name="Google Shape;89;p1"/>
          <p:cNvSpPr/>
          <p:nvPr/>
        </p:nvSpPr>
        <p:spPr>
          <a:xfrm rot="5400000">
            <a:off x="-114992" y="3041120"/>
            <a:ext cx="3485945" cy="32559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50608A"/>
              </a:gs>
              <a:gs pos="50000">
                <a:srgbClr val="748BC8"/>
              </a:gs>
              <a:gs pos="100000">
                <a:srgbClr val="8BA7F0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 rot="5400000">
            <a:off x="-114993" y="1801018"/>
            <a:ext cx="3485945" cy="32559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91735F"/>
              </a:gs>
              <a:gs pos="50000">
                <a:srgbClr val="D2A78A"/>
              </a:gs>
              <a:gs pos="100000">
                <a:srgbClr val="FCC8A6"/>
              </a:gs>
            </a:gsLst>
            <a:path path="circle">
              <a:fillToRect l="100%" t="100%"/>
            </a:path>
            <a:tileRect r="-100%" b="-100%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3832264" y="716530"/>
            <a:ext cx="701798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lt-LT" sz="4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Promuovere l'occupazione inclusiva nel settore GLAM attraverso l'innovazione aperta</a:t>
            </a:r>
            <a:endParaRPr sz="40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b915199d5b_1_5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>
                <a:solidFill>
                  <a:schemeClr val="accent1"/>
                </a:solidFill>
              </a:rPr>
              <a:t>L'agenda della trasformazione digitale e i GLAM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83" name="Google Shape;183;g2b915199d5b_1_58"/>
          <p:cNvSpPr txBox="1"/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t-LT" b="1"/>
              <a:t>La trasformazione digitale </a:t>
            </a:r>
            <a:r>
              <a:rPr lang="lt-LT"/>
              <a:t>è sia il processo che il risultato dell'utilizzo della tecnologia digitale per trasformare il modo in cui un'organizzazione opera e fornisce valore.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t-LT"/>
              <a:t>Aiuta un'organizzazione a prosperare, a realizzare la sua missione e a soddisfare le esigenze dei suoi stakeholder.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t-LT"/>
              <a:t>Consente alle istituzioni culturali di contribuire alla trasformazione di un settore alimentato dal digitale e di un'Europa alimentata dalla cultura.</a:t>
            </a:r>
            <a:endParaRPr/>
          </a:p>
        </p:txBody>
      </p:sp>
      <p:pic>
        <p:nvPicPr>
          <p:cNvPr id="184" name="Google Shape;184;g2b915199d5b_1_58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b915199d5b_1_58"/>
          <p:cNvPicPr preferRelativeResize="0"/>
          <p:nvPr/>
        </p:nvPicPr>
        <p:blipFill rotWithShape="1">
          <a:blip r:embed="rId4">
            <a:alphaModFix/>
          </a:blip>
          <a:srcRect l="0" t="0" r="0" b="0"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b915199d5b_1_17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>
                <a:solidFill>
                  <a:schemeClr val="accent1"/>
                </a:solidFill>
              </a:rPr>
              <a:t>Il futuro dei musei è digitale?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91" name="Google Shape;191;g2b915199d5b_1_178"/>
          <p:cNvSpPr txBox="1"/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92" name="Google Shape;192;g2b915199d5b_1_178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2b915199d5b_1_178"/>
          <p:cNvPicPr preferRelativeResize="0"/>
          <p:nvPr/>
        </p:nvPicPr>
        <p:blipFill rotWithShape="1">
          <a:blip r:embed="rId4">
            <a:alphaModFix/>
          </a:blip>
          <a:srcRect l="0" t="0" r="0" b="0"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2b915199d5b_1_178" title="Is the Future of Museums Digital_.mp4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l="0" t="0" r="0" b="0"/>
          <a:stretch/>
        </p:blipFill>
        <p:spPr>
          <a:xfrm>
            <a:off x="2890900" y="1481625"/>
            <a:ext cx="5801600" cy="43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restart="never" nodeType="tmRoot">
          <p:childTnLst>
            <p:seq concurrent="1" nextAc="seek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acafbdc8aa_0_13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>
                <a:solidFill>
                  <a:schemeClr val="accent1"/>
                </a:solidFill>
              </a:rPr>
              <a:t>Nuovi ruoli e responsabilità nei musei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00" name="Google Shape;200;g2acafbdc8aa_0_132"/>
          <p:cNvSpPr txBox="1"/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7378"/>
              <a:buFont typeface="Arial"/>
              <a:buNone/>
            </a:pPr>
            <a:r>
              <a:rPr lang="lt-LT" sz="2942" b="1"/>
              <a:t>Manager della strategia digitale </a:t>
            </a:r>
            <a:r>
              <a:rPr lang="lt-LT" sz="2942"/>
              <a:t>Un profilo di ruolo strategico per i musei che mirano a prosperare in un ambiente digitale in linea con la strategia generale del museo.</a:t>
            </a:r>
            <a:endParaRPr sz="2942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7378"/>
              <a:buFont typeface="Arial"/>
              <a:buNone/>
            </a:pPr>
            <a:r>
              <a:t/>
            </a:r>
            <a:endParaRPr sz="2942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7378"/>
              <a:buFont typeface="Arial"/>
              <a:buNone/>
            </a:pPr>
            <a:r>
              <a:rPr lang="lt-LT" sz="2942" b="1"/>
              <a:t>Curatore di collezioni digitali </a:t>
            </a:r>
            <a:r>
              <a:rPr lang="lt-LT" sz="2942"/>
              <a:t>Questo ruolo-profilo è specializzato nella conservazione e nella gestione di materiali nati in formato digitale. Sviluppa mostre e contenuti online e offline per altri dipartimenti.</a:t>
            </a:r>
            <a:endParaRPr sz="2942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7378"/>
              <a:buFont typeface="Arial"/>
              <a:buNone/>
            </a:pPr>
            <a:r>
              <a:t/>
            </a:r>
            <a:endParaRPr sz="2942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7378"/>
              <a:buFont typeface="Arial"/>
              <a:buNone/>
            </a:pPr>
            <a:r>
              <a:rPr lang="lt-LT" sz="2942" b="1"/>
              <a:t>Sviluppatore di esperienze digitali interattive </a:t>
            </a:r>
            <a:r>
              <a:rPr lang="lt-LT" sz="2942"/>
              <a:t>Questo profilo è specializzato nella progettazione, nello sviluppo e nell'implementazione di esperienze innovative e interattive che forniscano un'esperienza significativa per tutti i tipi di visitatori.</a:t>
            </a:r>
            <a:endParaRPr sz="2942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7378"/>
              <a:buFont typeface="Arial"/>
              <a:buNone/>
            </a:pPr>
            <a:r>
              <a:t/>
            </a:r>
            <a:endParaRPr sz="2942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7378"/>
              <a:buFont typeface="Arial"/>
              <a:buNone/>
            </a:pPr>
            <a:r>
              <a:rPr lang="lt-LT" sz="2942" b="1"/>
              <a:t>Online Community Manager </a:t>
            </a:r>
            <a:r>
              <a:rPr lang="lt-LT" sz="2942"/>
              <a:t>Conosciuto anche come Online Cultural Community manager, Online community developer e molte altre varianti.</a:t>
            </a:r>
            <a:endParaRPr sz="2942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r>
              <a:t/>
            </a:r>
            <a:endParaRPr/>
          </a:p>
        </p:txBody>
      </p:sp>
      <p:pic>
        <p:nvPicPr>
          <p:cNvPr id="201" name="Google Shape;201;g2acafbdc8aa_0_132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2acafbdc8aa_0_132"/>
          <p:cNvPicPr preferRelativeResize="0"/>
          <p:nvPr/>
        </p:nvPicPr>
        <p:blipFill rotWithShape="1">
          <a:blip r:embed="rId4">
            <a:alphaModFix/>
          </a:blip>
          <a:srcRect l="0" t="0" r="0" b="0"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b915199d5b_1_3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>
                <a:solidFill>
                  <a:schemeClr val="accent1"/>
                </a:solidFill>
              </a:rPr>
              <a:t>Responsabile strategia digitale - Missione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08" name="Google Shape;208;g2b915199d5b_1_30"/>
          <p:cNvSpPr txBox="1"/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lt-LT">
                <a:highlight>
                  <a:srgbClr val="FFFFFF"/>
                </a:highlight>
              </a:rPr>
              <a:t>Il Digital Strategy Manager ha una funzione strategica per aiutare i musei a prosperare in un ambiente digitale. È responsabile di un piano di trasformazione digitale in linea con la strategia generale del museo. È responsabile della strategia digitale del museo e della pianificazione finanziaria delle risorse tecnologiche a livello senior, insieme alla direzione generale del museo. </a:t>
            </a:r>
            <a:endParaRPr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40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highlight>
                <a:srgbClr val="FFFFFF"/>
              </a:highlight>
            </a:endParaRPr>
          </a:p>
        </p:txBody>
      </p:sp>
      <p:pic>
        <p:nvPicPr>
          <p:cNvPr id="209" name="Google Shape;209;g2b915199d5b_1_30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2b915199d5b_1_30"/>
          <p:cNvPicPr preferRelativeResize="0"/>
          <p:nvPr/>
        </p:nvPicPr>
        <p:blipFill rotWithShape="1">
          <a:blip r:embed="rId4">
            <a:alphaModFix/>
          </a:blip>
          <a:srcRect l="0" t="0" r="0" b="0"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2b915199d5b_1_30"/>
          <p:cNvPicPr preferRelativeResize="0"/>
          <p:nvPr/>
        </p:nvPicPr>
        <p:blipFill rotWithShape="1">
          <a:blip r:embed="rId5">
            <a:alphaModFix/>
          </a:blip>
          <a:srcRect l="0" t="0" r="0" b="0"/>
          <a:stretch/>
        </p:blipFill>
        <p:spPr>
          <a:xfrm>
            <a:off x="4811225" y="4372675"/>
            <a:ext cx="3739224" cy="210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b915199d5b_1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>
                <a:solidFill>
                  <a:schemeClr val="accent1"/>
                </a:solidFill>
              </a:rPr>
              <a:t>Curatore delle collezioni digitali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17" name="Google Shape;217;g2b915199d5b_1_0"/>
          <p:cNvSpPr txBox="1"/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lt-LT">
                <a:highlight>
                  <a:srgbClr val="FFFFFF"/>
                </a:highlight>
              </a:rPr>
              <a:t>Il curatore delle collezioni digitali è responsabile dell'attuazione della strategia digitale relativa alla raccolta, alla conservazione, all'archiviazione, alla conservazione e all'accessibilità delle collezioni digitali (nate digitali o digitalizzate). Nei musei più grandi questo potrebbe essere un ruolo a sé stante, mentre nei musei più piccoli un curatore dovrebbe essere esperto del settore.</a:t>
            </a:r>
            <a:endParaRPr b="1">
              <a:highlight>
                <a:srgbClr val="FFFFFF"/>
              </a:highlight>
            </a:endParaRPr>
          </a:p>
        </p:txBody>
      </p:sp>
      <p:pic>
        <p:nvPicPr>
          <p:cNvPr id="218" name="Google Shape;218;g2b915199d5b_1_0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2b915199d5b_1_0"/>
          <p:cNvPicPr preferRelativeResize="0"/>
          <p:nvPr/>
        </p:nvPicPr>
        <p:blipFill rotWithShape="1">
          <a:blip r:embed="rId4">
            <a:alphaModFix/>
          </a:blip>
          <a:srcRect l="0" t="0" r="0" b="0"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2b915199d5b_1_0"/>
          <p:cNvPicPr preferRelativeResize="0"/>
          <p:nvPr/>
        </p:nvPicPr>
        <p:blipFill rotWithShape="1">
          <a:blip r:embed="rId5">
            <a:alphaModFix/>
          </a:blip>
          <a:srcRect l="0" t="0" r="0" b="0"/>
          <a:stretch/>
        </p:blipFill>
        <p:spPr>
          <a:xfrm>
            <a:off x="3541588" y="3984275"/>
            <a:ext cx="5108827" cy="287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b915199d5b_1_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>
                <a:solidFill>
                  <a:schemeClr val="accent1"/>
                </a:solidFill>
              </a:rPr>
              <a:t>Sviluppatore di esperienze digitali interattive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26" name="Google Shape;226;g2b915199d5b_1_13"/>
          <p:cNvSpPr txBox="1"/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>
                <a:highlight>
                  <a:srgbClr val="FFFFFF"/>
                </a:highlight>
              </a:rPr>
              <a:t>Il Digital Interactive Experience Developer progetta, sviluppa e implementa esperienze innovative e interattive basate sulle esigenze del pubblico, fornendo esperienze significative per tutti i tipi di pubblico.</a:t>
            </a:r>
            <a:endParaRPr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27" name="Google Shape;227;g2b915199d5b_1_13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2b915199d5b_1_13"/>
          <p:cNvPicPr preferRelativeResize="0"/>
          <p:nvPr/>
        </p:nvPicPr>
        <p:blipFill rotWithShape="1">
          <a:blip r:embed="rId4">
            <a:alphaModFix/>
          </a:blip>
          <a:srcRect l="0" t="0" r="0" b="0"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2b915199d5b_1_13"/>
          <p:cNvPicPr preferRelativeResize="0"/>
          <p:nvPr/>
        </p:nvPicPr>
        <p:blipFill rotWithShape="1">
          <a:blip r:embed="rId5">
            <a:alphaModFix/>
          </a:blip>
          <a:srcRect l="34041" t="26622" r="35276" b="20949"/>
          <a:stretch/>
        </p:blipFill>
        <p:spPr>
          <a:xfrm>
            <a:off x="4306000" y="3262400"/>
            <a:ext cx="3740726" cy="3595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b915199d5b_1_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>
                <a:solidFill>
                  <a:schemeClr val="accent1"/>
                </a:solidFill>
              </a:rPr>
              <a:t>Responsabile della comunità online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35" name="Google Shape;235;g2b915199d5b_1_18"/>
          <p:cNvSpPr txBox="1"/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>
                <a:highlight>
                  <a:srgbClr val="FFFFFF"/>
                </a:highlight>
              </a:rPr>
              <a:t>Il community manager online risponde alle esigenze delle comunità online e offline. Crea e gestisce comunità online accessibili e collaborative per tutti gli stakeholder (pubblico, colleghi dei musei e del settore dei beni culturali, organizzazioni educative, donatori, sponsor, decisori, ecc.)</a:t>
            </a:r>
            <a:endParaRPr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36" name="Google Shape;236;g2b915199d5b_1_18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2b915199d5b_1_18"/>
          <p:cNvPicPr preferRelativeResize="0"/>
          <p:nvPr/>
        </p:nvPicPr>
        <p:blipFill rotWithShape="1">
          <a:blip r:embed="rId4">
            <a:alphaModFix/>
          </a:blip>
          <a:srcRect l="0" t="0" r="0" b="0"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2b915199d5b_1_18"/>
          <p:cNvPicPr preferRelativeResize="0"/>
          <p:nvPr/>
        </p:nvPicPr>
        <p:blipFill rotWithShape="1">
          <a:blip r:embed="rId5">
            <a:alphaModFix/>
          </a:blip>
          <a:srcRect l="0" t="0" r="0" b="0"/>
          <a:stretch/>
        </p:blipFill>
        <p:spPr>
          <a:xfrm>
            <a:off x="3612438" y="3974000"/>
            <a:ext cx="4967126" cy="279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b915199d5b_1_53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>
                <a:solidFill>
                  <a:schemeClr val="accent1"/>
                </a:solidFill>
              </a:rPr>
              <a:t>Riflessione personale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44" name="Google Shape;244;g2b915199d5b_1_535"/>
          <p:cNvSpPr txBox="1"/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>
                <a:highlight>
                  <a:srgbClr val="FFFFFF"/>
                </a:highlight>
              </a:rPr>
              <a:t>Che cos'è la trasformazione digitale?</a:t>
            </a:r>
            <a:endParaRPr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>
                <a:highlight>
                  <a:schemeClr val="lt1"/>
                </a:highlight>
              </a:rPr>
              <a:t>Quali sono i ruoli emergenti per i professionisti del GLAM dopo il COVID?</a:t>
            </a:r>
            <a:endParaRPr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45" name="Google Shape;245;g2b915199d5b_1_535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2b915199d5b_1_535"/>
          <p:cNvPicPr preferRelativeResize="0"/>
          <p:nvPr/>
        </p:nvPicPr>
        <p:blipFill rotWithShape="1">
          <a:blip r:embed="rId4">
            <a:alphaModFix/>
          </a:blip>
          <a:srcRect l="0" t="0" r="0" b="0"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lt-LT" sz="4400" b="0" i="1">
                <a:solidFill>
                  <a:schemeClr val="accent1"/>
                </a:solidFill>
              </a:rPr>
              <a:t>Riferimenti</a:t>
            </a:r>
            <a:br>
              <a:rPr lang="lt-LT" sz="4400"/>
            </a:br>
            <a:endParaRPr/>
          </a:p>
        </p:txBody>
      </p:sp>
      <p:sp>
        <p:nvSpPr>
          <p:cNvPr id="252" name="Google Shape;252;p5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/>
              <a:t>Cultura 24 (2020). L'agenda per la trasformazione digitale e i GLAM - risultati e risultati di Culture24, pag. 14, 18.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 u="sng">
                <a:solidFill>
                  <a:schemeClr val="hlink"/>
                </a:solidFill>
                <a:hlinkClick r:id="rId3"/>
              </a:rPr>
              <a:t>https://pro.europeana.eu/files/Europeana_Professional/Publications/Digital%20transformation%20reports/The%20digital%20transformation%20agenda%20and%20GLAMs%20-%20Culture24,%20findings%20and%20outcomes.pdf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lt-LT"/>
              <a:t>MuSA (2017). Profili professionali emergenti per i professionisti dei musei. </a:t>
            </a:r>
            <a:r>
              <a:rPr lang="lt-LT" u="sng">
                <a:solidFill>
                  <a:schemeClr val="hlink"/>
                </a:solidFill>
                <a:hlinkClick r:id="rId4"/>
              </a:rPr>
              <a:t>http://www.project-musa.eu/wp-content/uploads/2020/06/MuSA-Emerging-Job-Profiles-for-museum-professionals.pdf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53" name="Google Shape;253;p5"/>
          <p:cNvPicPr preferRelativeResize="0"/>
          <p:nvPr/>
        </p:nvPicPr>
        <p:blipFill rotWithShape="1">
          <a:blip r:embed="rId5">
            <a:alphaModFix/>
          </a:blip>
          <a:srcRect l="0" t="0" r="0" b="0"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5"/>
          <p:cNvPicPr preferRelativeResize="0"/>
          <p:nvPr/>
        </p:nvPicPr>
        <p:blipFill rotWithShape="1">
          <a:blip r:embed="rId6">
            <a:alphaModFix/>
          </a:blip>
          <a:srcRect l="0" t="0" r="0" b="0"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6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9251027" y="6148955"/>
            <a:ext cx="2505895" cy="52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6"/>
          <p:cNvPicPr preferRelativeResize="0"/>
          <p:nvPr/>
        </p:nvPicPr>
        <p:blipFill rotWithShape="1">
          <a:blip r:embed="rId4">
            <a:alphaModFix/>
          </a:blip>
          <a:srcRect l="0" t="0" r="0" b="0"/>
          <a:stretch/>
        </p:blipFill>
        <p:spPr>
          <a:xfrm>
            <a:off x="547325" y="97715"/>
            <a:ext cx="2557807" cy="2557807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6"/>
          <p:cNvSpPr/>
          <p:nvPr/>
        </p:nvSpPr>
        <p:spPr>
          <a:xfrm rot="5400000">
            <a:off x="-114994" y="3487047"/>
            <a:ext cx="3485945" cy="32559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50608A"/>
              </a:gs>
              <a:gs pos="50000">
                <a:srgbClr val="748BC8"/>
              </a:gs>
              <a:gs pos="100000">
                <a:srgbClr val="8BA7F0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6"/>
          <p:cNvSpPr/>
          <p:nvPr/>
        </p:nvSpPr>
        <p:spPr>
          <a:xfrm rot="5400000">
            <a:off x="-114991" y="2091470"/>
            <a:ext cx="3485945" cy="32559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91735F"/>
              </a:gs>
              <a:gs pos="50000">
                <a:srgbClr val="D2A78A"/>
              </a:gs>
              <a:gs pos="100000">
                <a:srgbClr val="FCC8A6"/>
              </a:gs>
            </a:gsLst>
            <a:path path="circle">
              <a:fillToRect l="100%" t="100%"/>
            </a:path>
            <a:tileRect r="-100%" b="-100%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6"/>
          <p:cNvSpPr/>
          <p:nvPr/>
        </p:nvSpPr>
        <p:spPr>
          <a:xfrm>
            <a:off x="3832264" y="716530"/>
            <a:ext cx="701798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lt-LT" sz="4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Promuovere l'occupazione inclusiva nel settore GLAM attraverso l'innovazione aperta</a:t>
            </a:r>
            <a:endParaRPr sz="40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6"/>
          <p:cNvPicPr preferRelativeResize="0"/>
          <p:nvPr/>
        </p:nvPicPr>
        <p:blipFill rotWithShape="1">
          <a:blip r:embed="rId5">
            <a:alphaModFix/>
          </a:blip>
          <a:srcRect l="0" t="0" r="0" b="0"/>
          <a:stretch/>
        </p:blipFill>
        <p:spPr>
          <a:xfrm>
            <a:off x="9554893" y="3103160"/>
            <a:ext cx="1524273" cy="97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6"/>
          <p:cNvPicPr preferRelativeResize="0"/>
          <p:nvPr/>
        </p:nvPicPr>
        <p:blipFill rotWithShape="1">
          <a:blip r:embed="rId6">
            <a:alphaModFix/>
          </a:blip>
          <a:srcRect l="0" t="0" r="0" b="0"/>
          <a:stretch/>
        </p:blipFill>
        <p:spPr>
          <a:xfrm>
            <a:off x="3880074" y="4675114"/>
            <a:ext cx="2129231" cy="1086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6"/>
          <p:cNvPicPr preferRelativeResize="0"/>
          <p:nvPr/>
        </p:nvPicPr>
        <p:blipFill rotWithShape="1">
          <a:blip r:embed="rId7">
            <a:alphaModFix/>
          </a:blip>
          <a:srcRect l="0" t="0" r="0" b="0"/>
          <a:stretch/>
        </p:blipFill>
        <p:spPr>
          <a:xfrm>
            <a:off x="6381827" y="4739380"/>
            <a:ext cx="2869200" cy="723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6"/>
          <p:cNvPicPr preferRelativeResize="0"/>
          <p:nvPr/>
        </p:nvPicPr>
        <p:blipFill rotWithShape="1">
          <a:blip r:embed="rId8">
            <a:alphaModFix/>
          </a:blip>
          <a:srcRect l="0" t="0" r="0" b="0"/>
          <a:stretch/>
        </p:blipFill>
        <p:spPr>
          <a:xfrm>
            <a:off x="9847014" y="4638603"/>
            <a:ext cx="1003238" cy="823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6"/>
          <p:cNvPicPr preferRelativeResize="0"/>
          <p:nvPr/>
        </p:nvPicPr>
        <p:blipFill rotWithShape="1">
          <a:blip r:embed="rId9">
            <a:alphaModFix/>
          </a:blip>
          <a:srcRect l="0" t="0" r="0" b="0"/>
          <a:stretch/>
        </p:blipFill>
        <p:spPr>
          <a:xfrm>
            <a:off x="4055240" y="2759937"/>
            <a:ext cx="1773548" cy="1773548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6"/>
          <p:cNvSpPr txBox="1"/>
          <p:nvPr/>
        </p:nvSpPr>
        <p:spPr>
          <a:xfrm>
            <a:off x="2396766" y="6305861"/>
            <a:ext cx="60944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-L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Numero di progetto: 2022-1-AT01-KA220-ADU-00008513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6"/>
          <p:cNvPicPr preferRelativeResize="0"/>
          <p:nvPr/>
        </p:nvPicPr>
        <p:blipFill rotWithShape="1">
          <a:blip r:embed="rId10">
            <a:alphaModFix/>
          </a:blip>
          <a:srcRect l="0" t="0" r="0" b="0"/>
          <a:stretch/>
        </p:blipFill>
        <p:spPr>
          <a:xfrm>
            <a:off x="6342150" y="3359388"/>
            <a:ext cx="2860897" cy="676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>
            <p:ph type="body" idx="1"/>
          </p:nvPr>
        </p:nvSpPr>
        <p:spPr>
          <a:xfrm>
            <a:off x="839787" y="668337"/>
            <a:ext cx="5157787" cy="58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lt-LT" sz="2800" b="0">
                <a:solidFill>
                  <a:schemeClr val="accent1"/>
                </a:solidFill>
              </a:rPr>
              <a:t>Obiettivi della sessione:</a:t>
            </a:r>
            <a:endParaRPr sz="2800"/>
          </a:p>
        </p:txBody>
      </p:sp>
      <p:sp>
        <p:nvSpPr>
          <p:cNvPr id="97" name="Google Shape;97;p2"/>
          <p:cNvSpPr txBox="1"/>
          <p:nvPr>
            <p:ph type="body" idx="2"/>
          </p:nvPr>
        </p:nvSpPr>
        <p:spPr>
          <a:xfrm>
            <a:off x="839788" y="1338606"/>
            <a:ext cx="5157787" cy="485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lt-LT"/>
              <a:t>Esaminare i cambiamenti nel settore GLAM dopo il COVID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lt-LT"/>
              <a:t>Familiarizzare con i futuri ruoli dinamici nel settore GLAM.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lt-LT"/>
              <a:t>Introdurre la pianificazione strategica della trasformazione digitale nelle istituzioni culturali.</a:t>
            </a:r>
            <a:endParaRPr/>
          </a:p>
        </p:txBody>
      </p:sp>
      <p:sp>
        <p:nvSpPr>
          <p:cNvPr id="98" name="Google Shape;98;p2"/>
          <p:cNvSpPr txBox="1"/>
          <p:nvPr>
            <p:ph type="body" idx="4"/>
          </p:nvPr>
        </p:nvSpPr>
        <p:spPr>
          <a:xfrm>
            <a:off x="6172200" y="1338606"/>
            <a:ext cx="5183188" cy="485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t-LT"/>
              <a:t>Al termine di questa sessione, i partecipanti dovrebbero essere in grado di: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lt-LT"/>
              <a:t>Delineare i principali cambiamenti nel settore GLAM dopo il COVID.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lt-LT"/>
              <a:t>Richiamare nuovi ruoli lavorativi nel settore GLAM.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lt-LT"/>
              <a:t>Conoscere la pianificazione strategica per affrontare la trasformazione digitale nelle istituzioni culturali.</a:t>
            </a:r>
            <a:endParaRPr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 l="0" t="0" r="0" b="0"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6172200" y="668337"/>
            <a:ext cx="5157787" cy="58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lt-LT"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Risultati di apprendimento: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>
                <a:solidFill>
                  <a:schemeClr val="accent1"/>
                </a:solidFill>
              </a:rPr>
              <a:t>Il salto digitale: i musei si adattano a COVID-19 e oltre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07" name="Google Shape;107;p3"/>
          <p:cNvSpPr txBox="1"/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4">
            <a:alphaModFix/>
          </a:blip>
          <a:srcRect l="0" t="0" r="0" b="0"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5">
            <a:alphaModFix/>
          </a:blip>
          <a:srcRect l="0" t="0" r="0" b="0"/>
          <a:stretch/>
        </p:blipFill>
        <p:spPr>
          <a:xfrm>
            <a:off x="1013450" y="1762075"/>
            <a:ext cx="4844573" cy="308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6">
            <a:alphaModFix/>
          </a:blip>
          <a:srcRect l="0" t="0" r="0" b="0"/>
          <a:stretch/>
        </p:blipFill>
        <p:spPr>
          <a:xfrm>
            <a:off x="6493300" y="1762071"/>
            <a:ext cx="4633790" cy="308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b9d0c4e9cb_0_7"/>
          <p:cNvSpPr txBox="1"/>
          <p:nvPr>
            <p:ph type="title"/>
          </p:nvPr>
        </p:nvSpPr>
        <p:spPr>
          <a:xfrm>
            <a:off x="501445" y="2230734"/>
            <a:ext cx="3829500" cy="12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1111"/>
              <a:buFont typeface="Calibri"/>
              <a:buNone/>
            </a:pPr>
            <a:r>
              <a:rPr lang="lt-LT" sz="4400" b="0">
                <a:solidFill>
                  <a:schemeClr val="dk1"/>
                </a:solidFill>
              </a:rPr>
              <a:t>Come hanno </a:t>
            </a:r>
            <a:r>
              <a:rPr lang="lt-LT" sz="4400" b="0">
                <a:solidFill>
                  <a:schemeClr val="dk1"/>
                </a:solidFill>
              </a:rPr>
              <a:t>influito la pandemia e il blocco del </a:t>
            </a:r>
            <a:r>
              <a:rPr lang="lt-LT"/>
              <a:t>COVID19 </a:t>
            </a:r>
            <a:r>
              <a:rPr lang="lt-LT" sz="4400" b="0">
                <a:solidFill>
                  <a:schemeClr val="dk1"/>
                </a:solidFill>
              </a:rPr>
              <a:t>sui settori culturali?</a:t>
            </a:r>
            <a:br>
              <a:rPr lang="lt-LT" sz="4400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</p:txBody>
      </p:sp>
      <p:pic>
        <p:nvPicPr>
          <p:cNvPr id="117" name="Google Shape;117;g2b9d0c4e9cb_0_7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2b9d0c4e9cb_0_7"/>
          <p:cNvPicPr preferRelativeResize="0"/>
          <p:nvPr/>
        </p:nvPicPr>
        <p:blipFill rotWithShape="1">
          <a:blip r:embed="rId4">
            <a:alphaModFix/>
          </a:blip>
          <a:srcRect l="0" t="0" r="0" b="0"/>
          <a:stretch/>
        </p:blipFill>
        <p:spPr>
          <a:xfrm>
            <a:off x="1600959" y="6041718"/>
            <a:ext cx="2372524" cy="4982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" name="Google Shape;119;g2b9d0c4e9cb_0_7"/>
          <p:cNvGrpSpPr/>
          <p:nvPr/>
        </p:nvGrpSpPr>
        <p:grpSpPr>
          <a:xfrm>
            <a:off x="3844175" y="240222"/>
            <a:ext cx="7839807" cy="6789422"/>
            <a:chOff x="1992024" y="462"/>
            <a:chExt cx="7839807" cy="6789422"/>
          </a:xfrm>
        </p:grpSpPr>
        <p:sp>
          <p:nvSpPr>
            <p:cNvPr id="120" name="Google Shape;120;g2b9d0c4e9cb_0_7"/>
            <p:cNvSpPr/>
            <p:nvPr/>
          </p:nvSpPr>
          <p:spPr>
            <a:xfrm>
              <a:off x="4358913" y="462"/>
              <a:ext cx="3106200" cy="310620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g2b9d0c4e9cb_0_7"/>
            <p:cNvSpPr txBox="1"/>
            <p:nvPr/>
          </p:nvSpPr>
          <p:spPr>
            <a:xfrm>
              <a:off x="5135435" y="462"/>
              <a:ext cx="1553100" cy="256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lt-LT" sz="1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Ha spinto le istituzioni culturali e il settore GLAM in generale ad adottare le nuove tecnologie e la digitalizzazione.</a:t>
              </a:r>
              <a:endParaRPr sz="1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g2b9d0c4e9cb_0_7"/>
            <p:cNvSpPr/>
            <p:nvPr/>
          </p:nvSpPr>
          <p:spPr>
            <a:xfrm rot="7200137">
              <a:off x="6157388" y="3115292"/>
              <a:ext cx="3105985" cy="3105985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g2b9d0c4e9cb_0_7"/>
            <p:cNvSpPr txBox="1"/>
            <p:nvPr/>
          </p:nvSpPr>
          <p:spPr>
            <a:xfrm rot="1800119">
              <a:off x="6664488" y="4027803"/>
              <a:ext cx="2562447" cy="15529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lt-LT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Sfidare il loro piano e programma di sostenibilità</a:t>
              </a:r>
              <a:endParaRPr sz="1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g2b9d0c4e9cb_0_7"/>
            <p:cNvSpPr/>
            <p:nvPr/>
          </p:nvSpPr>
          <p:spPr>
            <a:xfrm rot="-7200137">
              <a:off x="2560481" y="3115442"/>
              <a:ext cx="3105985" cy="3105985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g2b9d0c4e9cb_0_7"/>
            <p:cNvSpPr txBox="1"/>
            <p:nvPr/>
          </p:nvSpPr>
          <p:spPr>
            <a:xfrm rot="-1800119">
              <a:off x="2596868" y="4027763"/>
              <a:ext cx="2562447" cy="15529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lt-LT" sz="1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Offre al pubblico la possibilità di visitare/interagire con la cultura e le arti in modo virtuale.</a:t>
              </a:r>
              <a:endParaRPr sz="1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b915199d5b_1_50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>
                <a:solidFill>
                  <a:schemeClr val="accent1"/>
                </a:solidFill>
              </a:rPr>
              <a:t>Tecnologie digitali e accessibilità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31" name="Google Shape;131;g2b915199d5b_1_502"/>
          <p:cNvSpPr txBox="1"/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/>
              <a:t>Le tecnologie digitali offrono </a:t>
            </a:r>
            <a:r>
              <a:rPr lang="lt-LT" b="1"/>
              <a:t>nuove prospettive per salvaguardare i contenuti culturali </a:t>
            </a:r>
            <a:r>
              <a:rPr lang="lt-LT"/>
              <a:t>e migliorare l'accessibilità del patrimonio culturale per una più ampia gamma di consumatori.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/>
              <a:t>I musei e le istituzioni culturali più attenti alla tecnologia possono offrire ai visitatori esperienze all'avanguardia e fornire </a:t>
            </a:r>
            <a:r>
              <a:rPr lang="lt-LT" b="1"/>
              <a:t>accesso remoto </a:t>
            </a:r>
            <a:r>
              <a:rPr lang="lt-LT"/>
              <a:t>alle mostre e alla visione di materiali fuori sede.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32" name="Google Shape;132;g2b915199d5b_1_502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2b915199d5b_1_502"/>
          <p:cNvPicPr preferRelativeResize="0"/>
          <p:nvPr/>
        </p:nvPicPr>
        <p:blipFill rotWithShape="1">
          <a:blip r:embed="rId4">
            <a:alphaModFix/>
          </a:blip>
          <a:srcRect l="0" t="0" r="0" b="0"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b1b746be6f_0_105"/>
          <p:cNvSpPr/>
          <p:nvPr/>
        </p:nvSpPr>
        <p:spPr>
          <a:xfrm>
            <a:off x="3925446" y="1082770"/>
            <a:ext cx="4668300" cy="4668300"/>
          </a:xfrm>
          <a:prstGeom prst="ellipse">
            <a:avLst/>
          </a:prstGeom>
          <a:solidFill>
            <a:srgbClr val="D3B08D">
              <a:alpha val="96078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" name="Google Shape;139;g2b1b746be6f_0_105"/>
          <p:cNvGrpSpPr/>
          <p:nvPr/>
        </p:nvGrpSpPr>
        <p:grpSpPr>
          <a:xfrm>
            <a:off x="4815580" y="552456"/>
            <a:ext cx="2887928" cy="2887928"/>
            <a:chOff x="3611776" y="414352"/>
            <a:chExt cx="2166000" cy="2166000"/>
          </a:xfrm>
        </p:grpSpPr>
        <p:sp>
          <p:nvSpPr>
            <p:cNvPr id="140" name="Google Shape;140;g2b1b746be6f_0_105"/>
            <p:cNvSpPr/>
            <p:nvPr/>
          </p:nvSpPr>
          <p:spPr>
            <a:xfrm>
              <a:off x="3611776" y="414352"/>
              <a:ext cx="2166000" cy="2166000"/>
            </a:xfrm>
            <a:prstGeom prst="ellipse">
              <a:avLst/>
            </a:prstGeom>
            <a:solidFill>
              <a:srgbClr val="507E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g2b1b746be6f_0_105"/>
            <p:cNvSpPr txBox="1"/>
            <p:nvPr/>
          </p:nvSpPr>
          <p:spPr>
            <a:xfrm>
              <a:off x="3967546" y="1027503"/>
              <a:ext cx="1496100" cy="702900"/>
            </a:xfrm>
            <a:prstGeom prst="rect">
              <a:avLst/>
            </a:prstGeom>
            <a:solidFill>
              <a:srgbClr val="507E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lt-LT" sz="2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Coinvolgimento degli utenti</a:t>
              </a:r>
              <a:endPara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" name="Google Shape;142;g2b1b746be6f_0_105"/>
          <p:cNvGrpSpPr/>
          <p:nvPr/>
        </p:nvGrpSpPr>
        <p:grpSpPr>
          <a:xfrm>
            <a:off x="6082859" y="2710418"/>
            <a:ext cx="2887928" cy="2887928"/>
            <a:chOff x="4562258" y="2032864"/>
            <a:chExt cx="2166000" cy="2166000"/>
          </a:xfrm>
        </p:grpSpPr>
        <p:sp>
          <p:nvSpPr>
            <p:cNvPr id="143" name="Google Shape;143;g2b1b746be6f_0_105"/>
            <p:cNvSpPr/>
            <p:nvPr/>
          </p:nvSpPr>
          <p:spPr>
            <a:xfrm>
              <a:off x="4562258" y="2032864"/>
              <a:ext cx="2166000" cy="2166000"/>
            </a:xfrm>
            <a:prstGeom prst="ellipse">
              <a:avLst/>
            </a:prstGeom>
            <a:solidFill>
              <a:srgbClr val="5981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g2b1b746be6f_0_105"/>
            <p:cNvSpPr txBox="1"/>
            <p:nvPr/>
          </p:nvSpPr>
          <p:spPr>
            <a:xfrm>
              <a:off x="4868878" y="2834733"/>
              <a:ext cx="1709400" cy="702900"/>
            </a:xfrm>
            <a:prstGeom prst="rect">
              <a:avLst/>
            </a:prstGeom>
            <a:solidFill>
              <a:srgbClr val="5981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lt-LT" sz="2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Trasformazione digitale</a:t>
              </a:r>
              <a:endPara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" name="Google Shape;145;g2b1b746be6f_0_105"/>
          <p:cNvGrpSpPr/>
          <p:nvPr/>
        </p:nvGrpSpPr>
        <p:grpSpPr>
          <a:xfrm>
            <a:off x="3603744" y="2710418"/>
            <a:ext cx="2887928" cy="2887928"/>
            <a:chOff x="2702876" y="2032864"/>
            <a:chExt cx="2166000" cy="2166000"/>
          </a:xfrm>
        </p:grpSpPr>
        <p:sp>
          <p:nvSpPr>
            <p:cNvPr id="146" name="Google Shape;146;g2b1b746be6f_0_105"/>
            <p:cNvSpPr/>
            <p:nvPr/>
          </p:nvSpPr>
          <p:spPr>
            <a:xfrm>
              <a:off x="2702876" y="2032864"/>
              <a:ext cx="2166000" cy="216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g2b1b746be6f_0_105"/>
            <p:cNvSpPr txBox="1"/>
            <p:nvPr/>
          </p:nvSpPr>
          <p:spPr>
            <a:xfrm>
              <a:off x="2855281" y="2834728"/>
              <a:ext cx="1496100" cy="702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lt-LT" sz="2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Curatela digitale</a:t>
              </a:r>
              <a:endPara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" name="Google Shape;148;g2b1b746be6f_0_105"/>
          <p:cNvSpPr/>
          <p:nvPr/>
        </p:nvSpPr>
        <p:spPr>
          <a:xfrm>
            <a:off x="5446240" y="2594988"/>
            <a:ext cx="1634400" cy="1634400"/>
          </a:xfrm>
          <a:prstGeom prst="ellipse">
            <a:avLst/>
          </a:prstGeom>
          <a:solidFill>
            <a:srgbClr val="E4BB8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g2b1b746be6f_0_105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2b1b746be6f_0_105"/>
          <p:cNvPicPr preferRelativeResize="0"/>
          <p:nvPr/>
        </p:nvPicPr>
        <p:blipFill rotWithShape="1">
          <a:blip r:embed="rId4">
            <a:alphaModFix/>
          </a:blip>
          <a:srcRect l="0" t="0" r="0" b="0"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b964d05f65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>
                <a:solidFill>
                  <a:schemeClr val="accent1"/>
                </a:solidFill>
              </a:rPr>
              <a:t>Coinvolgimento degli utenti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56" name="Google Shape;156;g2b964d05f65_0_0"/>
          <p:cNvSpPr txBox="1"/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/>
              <a:t>Nell'ambito del loro obiettivo pubblico di rispondere alle richieste di maggiore diversità, accesso e coinvolgimento, diverse istituzioni GLAM stanno attualmente studiando il </a:t>
            </a:r>
            <a:r>
              <a:rPr lang="lt-LT" b="1"/>
              <a:t>coinvolgimento degli utenti con le loro collezioni digitali</a:t>
            </a:r>
            <a:r>
              <a:rPr lang="lt-LT"/>
              <a:t>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57" name="Google Shape;157;g2b964d05f65_0_0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2b964d05f65_0_0"/>
          <p:cNvPicPr preferRelativeResize="0"/>
          <p:nvPr/>
        </p:nvPicPr>
        <p:blipFill rotWithShape="1">
          <a:blip r:embed="rId4">
            <a:alphaModFix/>
          </a:blip>
          <a:srcRect l="0" t="0" r="0" b="0"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2b964d05f65_0_0"/>
          <p:cNvPicPr preferRelativeResize="0"/>
          <p:nvPr/>
        </p:nvPicPr>
        <p:blipFill rotWithShape="1">
          <a:blip r:embed="rId5">
            <a:alphaModFix/>
          </a:blip>
          <a:srcRect l="34606" t="24653" r="32434" b="23996"/>
          <a:stretch/>
        </p:blipFill>
        <p:spPr>
          <a:xfrm>
            <a:off x="4086850" y="3246500"/>
            <a:ext cx="4018301" cy="352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b915199d5b_1_51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>
                <a:solidFill>
                  <a:schemeClr val="accent1"/>
                </a:solidFill>
              </a:rPr>
              <a:t>Curatela digitale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65" name="Google Shape;165;g2b915199d5b_1_510"/>
          <p:cNvSpPr txBox="1"/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t-LT" b="1"/>
              <a:t>La gestione e la conservazione </a:t>
            </a:r>
            <a:r>
              <a:rPr lang="lt-LT"/>
              <a:t>a lungo termine </a:t>
            </a:r>
            <a:r>
              <a:rPr lang="lt-LT" b="1"/>
              <a:t>di dati e informazioni digitali </a:t>
            </a:r>
            <a:r>
              <a:rPr lang="lt-LT"/>
              <a:t>è nota come digital curation. I curatori del settore GLAM sono spesso impreparati a creare narrazioni avvincenti per aumentare la visibilità delle loro collezioni digitali.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66" name="Google Shape;166;g2b915199d5b_1_510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2b915199d5b_1_510"/>
          <p:cNvPicPr preferRelativeResize="0"/>
          <p:nvPr/>
        </p:nvPicPr>
        <p:blipFill rotWithShape="1">
          <a:blip r:embed="rId4">
            <a:alphaModFix/>
          </a:blip>
          <a:srcRect l="0" t="0" r="0" b="0"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2b915199d5b_1_510"/>
          <p:cNvPicPr preferRelativeResize="0"/>
          <p:nvPr/>
        </p:nvPicPr>
        <p:blipFill rotWithShape="1">
          <a:blip r:embed="rId5">
            <a:alphaModFix/>
          </a:blip>
          <a:srcRect l="32250" t="0" r="31137" b="0"/>
          <a:stretch/>
        </p:blipFill>
        <p:spPr>
          <a:xfrm>
            <a:off x="5098362" y="3606875"/>
            <a:ext cx="1995274" cy="3065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b915199d5b_1_4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>
                <a:solidFill>
                  <a:schemeClr val="accent1"/>
                </a:solidFill>
              </a:rPr>
              <a:t>L'agenda della trasformazione digitale e i GLAM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74" name="Google Shape;174;g2b915199d5b_1_45"/>
          <p:cNvSpPr txBox="1"/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t-LT" u="sng">
                <a:solidFill>
                  <a:schemeClr val="hlink"/>
                </a:solidFill>
                <a:hlinkClick r:id="rId3"/>
              </a:rPr>
              <a:t>Europeana</a:t>
            </a:r>
            <a:r>
              <a:rPr lang="lt-LT"/>
              <a:t>, o Biblioteca digitale europea, è una biblioteca digitale paneuropea che dà accesso a due milioni di libri, mappe, registrazioni audio, fotografie, documenti d'archivio, dipinti e film provenienti da biblioteche nazionali e istituzioni culturali dei 27 Stati membri dell'Unione europea.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75" name="Google Shape;175;g2b915199d5b_1_45"/>
          <p:cNvPicPr preferRelativeResize="0"/>
          <p:nvPr/>
        </p:nvPicPr>
        <p:blipFill rotWithShape="1">
          <a:blip r:embed="rId4">
            <a:alphaModFix/>
          </a:blip>
          <a:srcRect l="0" t="0" r="0" b="0"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2b915199d5b_1_45"/>
          <p:cNvPicPr preferRelativeResize="0"/>
          <p:nvPr/>
        </p:nvPicPr>
        <p:blipFill rotWithShape="1">
          <a:blip r:embed="rId5">
            <a:alphaModFix/>
          </a:blip>
          <a:srcRect l="0" t="0" r="0" b="0"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2b915199d5b_1_45"/>
          <p:cNvPicPr preferRelativeResize="0"/>
          <p:nvPr/>
        </p:nvPicPr>
        <p:blipFill rotWithShape="1">
          <a:blip r:embed="rId6">
            <a:alphaModFix/>
          </a:blip>
          <a:srcRect l="0" t="0" r="0" b="0"/>
          <a:stretch/>
        </p:blipFill>
        <p:spPr>
          <a:xfrm>
            <a:off x="4994238" y="4039150"/>
            <a:ext cx="2203525" cy="220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terms:created xsi:type="dcterms:W3CDTF">2023-12-01T07:14:57.0000000Z</dcterms:created>
  <dc:creator>admin</dc:creator>
  <keywords>, docId:E66D903D8D7758408995D5713A7BCE29</keywords>
</coreProperties>
</file>