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iUbQ+IKfuLTboRZWiJXILGybcC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b915199d5b_1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50800" lvl="0" marL="228600" rtl="0" algn="l">
              <a:lnSpc>
                <a:spcPct val="90000"/>
              </a:lnSpc>
              <a:spcBef>
                <a:spcPts val="0"/>
              </a:spcBef>
              <a:spcAft>
                <a:spcPts val="0"/>
              </a:spcAft>
              <a:buClr>
                <a:schemeClr val="dk1"/>
              </a:buClr>
              <a:buSzPts val="2800"/>
              <a:buFont typeface="Arial"/>
              <a:buNone/>
            </a:pPr>
            <a:r>
              <a:rPr lang="lt-LT">
                <a:solidFill>
                  <a:schemeClr val="dk1"/>
                </a:solidFill>
              </a:rPr>
              <a:t>Το 2020, η Europeana ανέθεσε μια έκθεση για να τους βοηθήσει να κατανοήσουν πώς να προχωρήσουν καλύτερα για να υποστηρίξουν και να προωθήσουν μια "ατζέντα ψηφιακού μετασχηματισμού" στο δίκτυο των ιδρυμάτων GLAM.</a:t>
            </a:r>
            <a:endParaRPr>
              <a:solidFill>
                <a:schemeClr val="dk1"/>
              </a:solidFill>
            </a:endParaRPr>
          </a:p>
          <a:p>
            <a:pPr indent="-50800" lvl="0" marL="228600" rtl="0" algn="l">
              <a:lnSpc>
                <a:spcPct val="90000"/>
              </a:lnSpc>
              <a:spcBef>
                <a:spcPts val="0"/>
              </a:spcBef>
              <a:spcAft>
                <a:spcPts val="0"/>
              </a:spcAft>
              <a:buClr>
                <a:schemeClr val="dk1"/>
              </a:buClr>
              <a:buSzPts val="2800"/>
              <a:buFont typeface="Arial"/>
              <a:buNone/>
            </a:pPr>
            <a:r>
              <a:t/>
            </a:r>
            <a:endParaRPr>
              <a:solidFill>
                <a:schemeClr val="dk1"/>
              </a:solidFill>
            </a:endParaRPr>
          </a:p>
          <a:p>
            <a:pPr indent="-50800" lvl="0" marL="228600" rtl="0" algn="l">
              <a:lnSpc>
                <a:spcPct val="90000"/>
              </a:lnSpc>
              <a:spcBef>
                <a:spcPts val="0"/>
              </a:spcBef>
              <a:spcAft>
                <a:spcPts val="0"/>
              </a:spcAft>
              <a:buClr>
                <a:schemeClr val="dk1"/>
              </a:buClr>
              <a:buSzPts val="2800"/>
              <a:buFont typeface="Arial"/>
              <a:buNone/>
            </a:pPr>
            <a:r>
              <a:rPr lang="lt-LT">
                <a:solidFill>
                  <a:schemeClr val="dk1"/>
                </a:solidFill>
              </a:rPr>
              <a:t>Ο όρος που παράγεται ενημερώνει τις στρατηγικές προτεραιότητες της Europeana και των πολιτιστικών ιδρυμάτων σε ολόκληρη την Ευρώπη και πέραν αυτής.</a:t>
            </a:r>
            <a:endParaRPr>
              <a:solidFill>
                <a:schemeClr val="dk1"/>
              </a:solidFill>
            </a:endParaRPr>
          </a:p>
          <a:p>
            <a:pPr indent="-50800" lvl="0" marL="228600" rtl="0" algn="l">
              <a:lnSpc>
                <a:spcPct val="90000"/>
              </a:lnSpc>
              <a:spcBef>
                <a:spcPts val="0"/>
              </a:spcBef>
              <a:spcAft>
                <a:spcPts val="0"/>
              </a:spcAft>
              <a:buClr>
                <a:schemeClr val="dk1"/>
              </a:buClr>
              <a:buSzPts val="2800"/>
              <a:buFont typeface="Arial"/>
              <a:buNone/>
            </a:pPr>
            <a:r>
              <a:t/>
            </a:r>
            <a:endParaRPr>
              <a:solidFill>
                <a:schemeClr val="dk1"/>
              </a:solidFill>
            </a:endParaRPr>
          </a:p>
          <a:p>
            <a:pPr indent="-50800" lvl="0" marL="228600" rtl="0" algn="l">
              <a:lnSpc>
                <a:spcPct val="90000"/>
              </a:lnSpc>
              <a:spcBef>
                <a:spcPts val="0"/>
              </a:spcBef>
              <a:spcAft>
                <a:spcPts val="0"/>
              </a:spcAft>
              <a:buClr>
                <a:schemeClr val="dk1"/>
              </a:buClr>
              <a:buSzPts val="2800"/>
              <a:buFont typeface="Arial"/>
              <a:buNone/>
            </a:pPr>
            <a:r>
              <a:rPr lang="lt-LT">
                <a:solidFill>
                  <a:schemeClr val="dk1"/>
                </a:solidFill>
              </a:rPr>
              <a:t>"Ο ψηφιακός μετασχηματισμός είναι τόσο η διαδικασία όσο και το αποτέλεσμα της χρήσης της ψηφιακής τεχνολογίας για τον μετασχηματισμό του τρόπου με τον οποίο ένας οργανισμός λειτουργεί και προσφέρει αξία. Βοηθά έναν οργανισμό να ευδοκιμήσει, να εκπληρώσει την αποστολή του και να ανταποκριθεί στις ανάγκες των ενδιαφερομένων μερών του. Επιτρέπει στα ιδρύματα πολιτιστικής κληρονομιάς να συμβάλουν στον μετασχηματισμό ενός τομέα που τροφοδοτείται από την ψηφιακή τεχνολογία και μιας Ευρώπης που τροφοδοτείται από τον πολιτισμό."</a:t>
            </a:r>
            <a:endParaRPr>
              <a:solidFill>
                <a:schemeClr val="dk1"/>
              </a:solidFill>
            </a:endParaRPr>
          </a:p>
          <a:p>
            <a:pPr indent="-50800" lvl="0" marL="228600" rtl="0" algn="l">
              <a:lnSpc>
                <a:spcPct val="90000"/>
              </a:lnSpc>
              <a:spcBef>
                <a:spcPts val="0"/>
              </a:spcBef>
              <a:spcAft>
                <a:spcPts val="0"/>
              </a:spcAft>
              <a:buClr>
                <a:schemeClr val="dk1"/>
              </a:buClr>
              <a:buSzPts val="2800"/>
              <a:buFont typeface="Arial"/>
              <a:buNone/>
            </a:pPr>
            <a:r>
              <a:t/>
            </a:r>
            <a:endParaRPr>
              <a:solidFill>
                <a:schemeClr val="dk1"/>
              </a:solidFill>
            </a:endParaRPr>
          </a:p>
        </p:txBody>
      </p:sp>
      <p:sp>
        <p:nvSpPr>
          <p:cNvPr id="179" name="Google Shape;179;g2b915199d5b_1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b915199d5b_1_1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50800" lvl="0" marL="228600" rtl="0" algn="l">
              <a:lnSpc>
                <a:spcPct val="90000"/>
              </a:lnSpc>
              <a:spcBef>
                <a:spcPts val="0"/>
              </a:spcBef>
              <a:spcAft>
                <a:spcPts val="0"/>
              </a:spcAft>
              <a:buClr>
                <a:schemeClr val="dk1"/>
              </a:buClr>
              <a:buSzPts val="2800"/>
              <a:buFont typeface="Arial"/>
              <a:buNone/>
            </a:pPr>
            <a:r>
              <a:t/>
            </a:r>
            <a:endParaRPr sz="1600">
              <a:solidFill>
                <a:schemeClr val="dk1"/>
              </a:solidFill>
              <a:latin typeface="Calibri"/>
              <a:ea typeface="Calibri"/>
              <a:cs typeface="Calibri"/>
              <a:sym typeface="Calibri"/>
            </a:endParaRPr>
          </a:p>
        </p:txBody>
      </p:sp>
      <p:sp>
        <p:nvSpPr>
          <p:cNvPr id="187" name="Google Shape;187;g2b915199d5b_1_1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acafbdc8aa_0_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2acafbdc8aa_0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t-LT"/>
              <a:t>Ας ρίξουμε μια ματιά σε μερικούς από τους νέους ρόλους και αρμοδιότητες στον τομέα GLAM, ως αποτέλεσμα της μετάβασης σε έναν κόσμο μετά τον Κόβιντ.</a:t>
            </a:r>
            <a:endParaRPr/>
          </a:p>
          <a:p>
            <a:pPr indent="0" lvl="0" marL="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lt-LT"/>
              <a:t>Διευθυντής ψηφιακής στρατηγικής: για τα μουσεία που στοχεύουν να ευδοκιμήσουν σε ένα ψηφιακό περιβάλλον σύμφωνα με τη συνολική στρατηγική του μουσείου.</a:t>
            </a:r>
            <a:endParaRPr/>
          </a:p>
          <a:p>
            <a:pPr indent="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lt-LT"/>
              <a:t>Επιμελητής ψηφιακών συλλογών: Αυτός ο ρόλος-προφίλ ειδικεύεται στη διατήρηση και διαχείριση ψηφιακού υλικού. Αναπτύσσει online και offline εκθέσεις και περιεχόμενο για άλλα τμήματα.</a:t>
            </a:r>
            <a:endParaRPr/>
          </a:p>
          <a:p>
            <a:pPr indent="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lt-LT"/>
              <a:t>Προγραμματιστής ψηφιακής διαδραστικής εμπειρίας:  Αυτός ο ρόλος-προφίλ ειδικεύεται στο σχεδιασμό, την ανάπτυξη και την εφαρμογή καινοτόμων και διαδραστικών εμπειριών που παρέχουν μια ουσιαστική εμπειρία για όλους τους τύπους επισκεπτών.</a:t>
            </a:r>
            <a:endParaRPr/>
          </a:p>
          <a:p>
            <a:pPr indent="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lt-LT"/>
              <a:t>Διαχειριστής διαδικτυακής κοινότητας: Διαδικτυακός διαχειριστής πολιτιστικής κοινότητας, προγραμματιστής διαδικτυακής κοινότητας και πολλές άλλες παραλλαγές.</a:t>
            </a:r>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b915199d5b_1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2b915199d5b_1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lt-LT"/>
              <a:t>Ο υπεύθυνος ψηφιακής στρατηγικής έχει στρατηγική αποστολή να βοηθήσει τα μουσεία να ευδοκιμήσουν σε ένα ψηφιακό περιβάλλον. Είναι υπεύθυνος/η για ένα σχέδιο ψηφιακού μετασχηματισμού σύμφωνα με τη συνολική στρατηγική του μουσείου. Είναι υπεύθυνος/η για την ψηφιακή στρατηγική του μουσείου και τον οικονομικό προγραμματισμό των τεχνολογικών πόρων σε ανώτερο επίπεδο, παράλληλα με τη συνολική διοίκηση του μουσείου.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b915199d5b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2b915199d5b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lt-LT"/>
              <a:t>Ο επιμελητής ψηφιακών συλλογών είναι υπεύθυνος για την εφαρμογή της ψηφιακής στρατηγικής σχετικά με τη συλλογή, την αποθήκευση, την αρχειοθέτηση, τη διατήρηση και την πρόσβαση στις ψηφιακές συλλογές (είτε πρόκειται για ψηφιακές είτε για ψηφιοποιημένες). Σε μεγαλύτερα μουσεία αυτό θα μπορούσε να είναι ένας ρόλος-προφίλ από μόνος του, ενώ σε μικρότερα μουσεία ένας έφορος θα πρέπει να είναι εξειδικευμένος στον τομέα αυτό.</a:t>
            </a:r>
            <a:endParaRPr sz="1300">
              <a:solidFill>
                <a:srgbClr val="444444"/>
              </a:solidFill>
              <a:highlight>
                <a:srgbClr val="FFFFFF"/>
              </a:highlight>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b915199d5b_1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2b915199d5b_1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lt-LT"/>
              <a:t>Ο προγραμματιστής ψηφιακής διαδραστικής εμπειρίας σχεδιάζει, αναπτύσσει και υλοποιεί καινοτόμες και διαδραστικές εμπειρίες με βάση τις ανάγκες του κοινού, παρέχοντας ουσιαστικές εμπειρίες για όλους τους τύπους κοινού.</a:t>
            </a:r>
            <a:endParaRPr sz="1300">
              <a:solidFill>
                <a:srgbClr val="444444"/>
              </a:solidFill>
              <a:highlight>
                <a:srgbClr val="FFFFFF"/>
              </a:highlight>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b915199d5b_1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2b915199d5b_1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lt-LT"/>
              <a:t>Ο διαχειριστής της διαδικτυακής κοινότητας ανταποκρίνεται στις ανάγκες τόσο της διαδικτυακής όσο και της μη διαδικτυακής κοινότητας. Δημιουργεί και διαχειρίζεται προσβάσιμες και συνεργατικές διαδικτυακές κοινότητες για όλα τα ενδιαφερόμενα μέρη (κοινό, συνάδελφοι στα μουσεία και στον τομέα της πολιτιστικής κληρονομιάς, εκπαιδευτικοί οργανισμοί, δωρητές, χορηγοί, υπεύθυνοι λήψης αποφάσεων κ.λπ.)</a:t>
            </a:r>
            <a:endParaRPr sz="1300">
              <a:solidFill>
                <a:srgbClr val="444444"/>
              </a:solidFill>
              <a:highlight>
                <a:srgbClr val="FFFFFF"/>
              </a:highlight>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b915199d5b_1_5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2b915199d5b_1_5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lt-LT"/>
              <a:t>Ας ανακεφαλαιώσουμε ορισμένους βασικούς τομείς που συζητήθηκαν σε αυτή τη συνεδρίαση.</a:t>
            </a:r>
            <a:endParaRPr/>
          </a:p>
          <a:p>
            <a:pPr indent="0" lvl="0" marL="0" rtl="0" algn="l">
              <a:lnSpc>
                <a:spcPct val="100000"/>
              </a:lnSpc>
              <a:spcBef>
                <a:spcPts val="0"/>
              </a:spcBef>
              <a:spcAft>
                <a:spcPts val="0"/>
              </a:spcAft>
              <a:buClr>
                <a:schemeClr val="dk1"/>
              </a:buClr>
              <a:buSzPts val="1100"/>
              <a:buFont typeface="Arial"/>
              <a:buNone/>
            </a:pPr>
            <a:r>
              <a:t/>
            </a:r>
            <a:endParaRPr/>
          </a:p>
          <a:p>
            <a:pPr indent="-298450" lvl="0" marL="457200" rtl="0" algn="l">
              <a:lnSpc>
                <a:spcPct val="100000"/>
              </a:lnSpc>
              <a:spcBef>
                <a:spcPts val="0"/>
              </a:spcBef>
              <a:spcAft>
                <a:spcPts val="0"/>
              </a:spcAft>
              <a:buSzPts val="1100"/>
              <a:buChar char="-"/>
            </a:pPr>
            <a:r>
              <a:rPr lang="lt-LT"/>
              <a:t>Τι είναι ο ψηφιακός μετασχηματισμός;</a:t>
            </a:r>
            <a:endParaRPr/>
          </a:p>
          <a:p>
            <a:pPr indent="-298450" lvl="0" marL="457200" rtl="0" algn="l">
              <a:lnSpc>
                <a:spcPct val="100000"/>
              </a:lnSpc>
              <a:spcBef>
                <a:spcPts val="0"/>
              </a:spcBef>
              <a:spcAft>
                <a:spcPts val="0"/>
              </a:spcAft>
              <a:buSzPts val="1100"/>
              <a:buChar char="-"/>
            </a:pPr>
            <a:r>
              <a:rPr lang="lt-LT"/>
              <a:t>Ποιοι είναι μερικοί από τους αναδυόμενους ρόλους εργασίας για τους επαγγελματίες </a:t>
            </a:r>
            <a:r>
              <a:rPr lang="lt-LT">
                <a:highlight>
                  <a:schemeClr val="lt1"/>
                </a:highlight>
              </a:rPr>
              <a:t>του τομέα GLAM μετά τον COVID</a:t>
            </a:r>
            <a:r>
              <a:rPr lang="lt-LT"/>
              <a:t>;</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 name="Google Shape;24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t-LT"/>
              <a:t>Καλώς ήρθατε στη συνεδρία για τον ψηφιακό μετασχηματισμό μετά τον COVID στον τομέα GLAM. Οι στόχοι της συνεδρίας είναι οι εξής:</a:t>
            </a:r>
            <a:endParaRPr/>
          </a:p>
          <a:p>
            <a:pPr indent="-298450" lvl="0" marL="457200" rtl="0" algn="l">
              <a:lnSpc>
                <a:spcPct val="90000"/>
              </a:lnSpc>
              <a:spcBef>
                <a:spcPts val="0"/>
              </a:spcBef>
              <a:spcAft>
                <a:spcPts val="0"/>
              </a:spcAft>
              <a:buClr>
                <a:schemeClr val="dk1"/>
              </a:buClr>
              <a:buSzPts val="1100"/>
              <a:buChar char="•"/>
            </a:pPr>
            <a:r>
              <a:rPr lang="lt-LT">
                <a:solidFill>
                  <a:schemeClr val="dk1"/>
                </a:solidFill>
              </a:rPr>
              <a:t>Εξέταση των αλλαγών </a:t>
            </a:r>
            <a:r>
              <a:rPr lang="lt-LT">
                <a:solidFill>
                  <a:schemeClr val="dk1"/>
                </a:solidFill>
              </a:rPr>
              <a:t>στον τομέα GLAM μετά το COVID</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lt-LT">
                <a:solidFill>
                  <a:schemeClr val="dk1"/>
                </a:solidFill>
              </a:rPr>
              <a:t>Εξοικείωση των εκπαιδευομένων με τους δυναμικούς μελλοντικούς ρόλους στον τομέα GLAM</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lt-LT">
                <a:solidFill>
                  <a:schemeClr val="dk1"/>
                </a:solidFill>
              </a:rPr>
              <a:t>Εισαγωγή στρατηγικού σχεδιασμού σχετικά με τον ψηφιακό μετασχηματισμό σε πολιτιστικά ιδρύματα.</a:t>
            </a:r>
            <a:endParaRPr>
              <a:solidFill>
                <a:schemeClr val="dk1"/>
              </a:solidFill>
            </a:endParaRPr>
          </a:p>
          <a:p>
            <a:pPr indent="0" lvl="0" marL="0" rtl="0" algn="l">
              <a:lnSpc>
                <a:spcPct val="90000"/>
              </a:lnSpc>
              <a:spcBef>
                <a:spcPts val="0"/>
              </a:spcBef>
              <a:spcAft>
                <a:spcPts val="0"/>
              </a:spcAft>
              <a:buSzPts val="1100"/>
              <a:buNone/>
            </a:pPr>
            <a:r>
              <a:t/>
            </a:r>
            <a:endParaRPr>
              <a:solidFill>
                <a:schemeClr val="dk1"/>
              </a:solidFill>
            </a:endParaRPr>
          </a:p>
          <a:p>
            <a:pPr indent="0" lvl="0" marL="0" rtl="0" algn="l">
              <a:lnSpc>
                <a:spcPct val="90000"/>
              </a:lnSpc>
              <a:spcBef>
                <a:spcPts val="0"/>
              </a:spcBef>
              <a:spcAft>
                <a:spcPts val="0"/>
              </a:spcAft>
              <a:buSzPts val="1100"/>
              <a:buNone/>
            </a:pPr>
            <a:r>
              <a:rPr lang="lt-LT">
                <a:solidFill>
                  <a:schemeClr val="dk1"/>
                </a:solidFill>
              </a:rPr>
              <a:t>Όσον αφορά τα μαθησιακά αποτελέσματα, με την ολοκλήρωση αυτής της συνεδρίας, αναμένεται ότι οι εκπαιδευόμενοι θα είναι σε θέση να:</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lt-LT">
                <a:solidFill>
                  <a:schemeClr val="dk1"/>
                </a:solidFill>
              </a:rPr>
              <a:t>Σκιαγραφήσουν τις βασικές αλλαγές στον τομέα GLAM μετά τον COVID. </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lt-LT">
                <a:solidFill>
                  <a:schemeClr val="dk1"/>
                </a:solidFill>
              </a:rPr>
              <a:t>Ανακαλέσουν νέους ρόλους εργασίας στον τομέα GLAM. </a:t>
            </a:r>
            <a:endParaRPr>
              <a:solidFill>
                <a:schemeClr val="dk1"/>
              </a:solidFill>
            </a:endParaRPr>
          </a:p>
          <a:p>
            <a:pPr indent="-298450" lvl="0" marL="457200" rtl="0" algn="l">
              <a:lnSpc>
                <a:spcPct val="90000"/>
              </a:lnSpc>
              <a:spcBef>
                <a:spcPts val="0"/>
              </a:spcBef>
              <a:spcAft>
                <a:spcPts val="0"/>
              </a:spcAft>
              <a:buClr>
                <a:schemeClr val="dk1"/>
              </a:buClr>
              <a:buSzPts val="1100"/>
              <a:buChar char="●"/>
            </a:pPr>
            <a:r>
              <a:rPr lang="lt-LT">
                <a:solidFill>
                  <a:schemeClr val="dk1"/>
                </a:solidFill>
              </a:rPr>
              <a:t>Είναι εξοικειωμένοι με τον στρατηγικό σχεδιασμό για την αντιμετώπιση του ψηφιακού μετασχηματισμού σε πολιτιστικά ιδρύματα.</a:t>
            </a:r>
            <a:endParaRPr>
              <a:solidFill>
                <a:schemeClr val="dk1"/>
              </a:solidFill>
            </a:endParaRPr>
          </a:p>
        </p:txBody>
      </p:sp>
      <p:sp>
        <p:nvSpPr>
          <p:cNvPr id="94" name="Google Shape;9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t-LT">
                <a:solidFill>
                  <a:schemeClr val="dk1"/>
                </a:solidFill>
              </a:rPr>
              <a:t>Η πανδημία COVID-19 είχε τεράστιες επιπτώσεις στο μέλλον των πολιτιστικών ιδρυμάτων σε όλο τον κόσμο.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lt-LT">
                <a:solidFill>
                  <a:schemeClr val="dk1"/>
                </a:solidFill>
              </a:rPr>
              <a:t>Μετά τον COVID-19, κατά τη διάρκεια και μετά, ήταν ζωτικής σημασίας για τα ιδρύματα GLAM να στραφούν στην ψηφιακή τεχνολογία προκειμένου να επιβιώσουν. Η ψηφιακή εργασία είχε γίνει πιο κρίσιμη από ποτέ κατά τη διάρκεια αυτής της παγκόσμιας κρίσης. Ήταν ιδιαίτερα σημαντικό να υποστηριχθούν οι οργανισμοί και τα άτομα που εργάζονται στον τομέα GLAM, καθώς "στρέφονται στο διαδίκτυο" και αναπτύσσουν τη χρήση της ψηφιακής τεχνολογίας στο μέλλον. </a:t>
            </a:r>
            <a:endParaRPr>
              <a:solidFill>
                <a:schemeClr val="dk1"/>
              </a:solidFill>
            </a:endParaRPr>
          </a:p>
          <a:p>
            <a:pPr indent="0" lvl="0" marL="0" rtl="0" algn="l">
              <a:lnSpc>
                <a:spcPct val="100000"/>
              </a:lnSpc>
              <a:spcBef>
                <a:spcPts val="0"/>
              </a:spcBef>
              <a:spcAft>
                <a:spcPts val="0"/>
              </a:spcAft>
              <a:buSzPts val="1100"/>
              <a:buNone/>
            </a:pPr>
            <a:r>
              <a:rPr lang="lt-LT">
                <a:solidFill>
                  <a:schemeClr val="dk1"/>
                </a:solidFill>
              </a:rPr>
              <a:t>Η ενδυνάμωση των επαγγελματιών του πολιτισμού ήταν επιτακτική ανάγκη για την αντιμετώπιση του ψηφιακού μετασχηματισμού, οπότε η επένδυση πρωτίστως στους ανθρώπους και τις δεξιότητές τους ήταν ζωτικής σημασίας για την επιβίωση, την εξέλιξη και την ευημερία του τομέα GLAM.</a:t>
            </a:r>
            <a:endParaRPr>
              <a:solidFill>
                <a:schemeClr val="dk1"/>
              </a:solidFill>
            </a:endParaRPr>
          </a:p>
          <a:p>
            <a:pPr indent="-50800" lvl="0" marL="228600" rtl="0" algn="l">
              <a:lnSpc>
                <a:spcPct val="90000"/>
              </a:lnSpc>
              <a:spcBef>
                <a:spcPts val="0"/>
              </a:spcBef>
              <a:spcAft>
                <a:spcPts val="0"/>
              </a:spcAft>
              <a:buSzPts val="2800"/>
              <a:buNone/>
            </a:pPr>
            <a:r>
              <a:t/>
            </a:r>
            <a:endParaRPr>
              <a:solidFill>
                <a:schemeClr val="dk1"/>
              </a:solidFill>
            </a:endParaRPr>
          </a:p>
          <a:p>
            <a:pPr indent="0" lvl="0" marL="0" rtl="0" algn="l">
              <a:lnSpc>
                <a:spcPct val="129000"/>
              </a:lnSpc>
              <a:spcBef>
                <a:spcPts val="1500"/>
              </a:spcBef>
              <a:spcAft>
                <a:spcPts val="0"/>
              </a:spcAft>
              <a:buClr>
                <a:schemeClr val="dk1"/>
              </a:buClr>
              <a:buSzPts val="1100"/>
              <a:buFont typeface="Arial"/>
              <a:buNone/>
            </a:pPr>
            <a:r>
              <a:t/>
            </a:r>
            <a:endParaRPr b="1" sz="2650">
              <a:solidFill>
                <a:srgbClr val="2B2B2B"/>
              </a:solidFill>
              <a:highlight>
                <a:srgbClr val="F9F9F9"/>
              </a:highlight>
            </a:endParaRPr>
          </a:p>
          <a:p>
            <a:pPr indent="-50800" lvl="0" marL="228600" rtl="0" algn="l">
              <a:lnSpc>
                <a:spcPct val="90000"/>
              </a:lnSpc>
              <a:spcBef>
                <a:spcPts val="1500"/>
              </a:spcBef>
              <a:spcAft>
                <a:spcPts val="0"/>
              </a:spcAft>
              <a:buSzPts val="2800"/>
              <a:buNone/>
            </a:pPr>
            <a:r>
              <a:t/>
            </a:r>
            <a:endParaRPr>
              <a:solidFill>
                <a:schemeClr val="dk1"/>
              </a:solidFill>
            </a:endParaRPr>
          </a:p>
          <a:p>
            <a:pPr indent="-50800" lvl="0" marL="228600" rtl="0" algn="l">
              <a:lnSpc>
                <a:spcPct val="90000"/>
              </a:lnSpc>
              <a:spcBef>
                <a:spcPts val="0"/>
              </a:spcBef>
              <a:spcAft>
                <a:spcPts val="0"/>
              </a:spcAft>
              <a:buSzPts val="2800"/>
              <a:buNone/>
            </a:pPr>
            <a:r>
              <a:t/>
            </a:r>
            <a:endParaRPr>
              <a:solidFill>
                <a:schemeClr val="dk1"/>
              </a:solidFill>
            </a:endParaRPr>
          </a:p>
          <a:p>
            <a:pPr indent="-50800" lvl="0" marL="228600" rtl="0" algn="l">
              <a:lnSpc>
                <a:spcPct val="90000"/>
              </a:lnSpc>
              <a:spcBef>
                <a:spcPts val="0"/>
              </a:spcBef>
              <a:spcAft>
                <a:spcPts val="0"/>
              </a:spcAft>
              <a:buClr>
                <a:schemeClr val="dk1"/>
              </a:buClr>
              <a:buSzPts val="2800"/>
              <a:buFont typeface="Arial"/>
              <a:buNone/>
            </a:pPr>
            <a:r>
              <a:t/>
            </a:r>
            <a:endParaRPr sz="1600">
              <a:solidFill>
                <a:schemeClr val="dk1"/>
              </a:solidFill>
              <a:latin typeface="Calibri"/>
              <a:ea typeface="Calibri"/>
              <a:cs typeface="Calibri"/>
              <a:sym typeface="Calibri"/>
            </a:endParaRPr>
          </a:p>
        </p:txBody>
      </p:sp>
      <p:sp>
        <p:nvSpPr>
          <p:cNvPr id="104" name="Google Shape;10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b9d0c4e9cb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t-LT"/>
              <a:t>Η πανδημία COVID-19 </a:t>
            </a:r>
            <a:endParaRPr/>
          </a:p>
          <a:p>
            <a:pPr indent="-298450" lvl="0" marL="457200" rtl="0" algn="l">
              <a:lnSpc>
                <a:spcPct val="100000"/>
              </a:lnSpc>
              <a:spcBef>
                <a:spcPts val="0"/>
              </a:spcBef>
              <a:spcAft>
                <a:spcPts val="0"/>
              </a:spcAft>
              <a:buSzPts val="1100"/>
              <a:buChar char="●"/>
            </a:pPr>
            <a:r>
              <a:rPr lang="lt-LT"/>
              <a:t>Προώθησε τα πολιτιστικά ιδρύματα και τον τομέα GLAM γενικότερα να υιοθετήσουν τις νέες τεχνολογίες και την ψηφιοποίηση.</a:t>
            </a:r>
            <a:endParaRPr/>
          </a:p>
          <a:p>
            <a:pPr indent="-298450" lvl="0" marL="457200" rtl="0" algn="l">
              <a:lnSpc>
                <a:spcPct val="100000"/>
              </a:lnSpc>
              <a:spcBef>
                <a:spcPts val="0"/>
              </a:spcBef>
              <a:spcAft>
                <a:spcPts val="0"/>
              </a:spcAft>
              <a:buSzPts val="1100"/>
              <a:buChar char="●"/>
            </a:pPr>
            <a:r>
              <a:rPr lang="lt-LT"/>
              <a:t>Προσφέρεται στο κοινό η ευκαιρία να εξακολουθεί να επισκέπτεται/να αλληλεπιδρά με τον πολιτισμό και τις τέχνες.</a:t>
            </a:r>
            <a:endParaRPr/>
          </a:p>
          <a:p>
            <a:pPr indent="-298450" lvl="0" marL="457200" rtl="0" algn="l">
              <a:lnSpc>
                <a:spcPct val="100000"/>
              </a:lnSpc>
              <a:spcBef>
                <a:spcPts val="0"/>
              </a:spcBef>
              <a:spcAft>
                <a:spcPts val="0"/>
              </a:spcAft>
              <a:buSzPts val="1100"/>
              <a:buChar char="●"/>
            </a:pPr>
            <a:r>
              <a:rPr lang="lt-LT"/>
              <a:t>Αμφισβήτησε το σχέδιο και την ατζέντα βιωσιμότητάς τους</a:t>
            </a:r>
            <a:endParaRPr/>
          </a:p>
          <a:p>
            <a:pPr indent="0" lvl="0" marL="0" rtl="0" algn="l">
              <a:lnSpc>
                <a:spcPct val="100000"/>
              </a:lnSpc>
              <a:spcBef>
                <a:spcPts val="0"/>
              </a:spcBef>
              <a:spcAft>
                <a:spcPts val="0"/>
              </a:spcAft>
              <a:buSzPts val="1100"/>
              <a:buNone/>
            </a:pPr>
            <a:r>
              <a:t/>
            </a:r>
            <a:endParaRPr/>
          </a:p>
        </p:txBody>
      </p:sp>
      <p:sp>
        <p:nvSpPr>
          <p:cNvPr id="113" name="Google Shape;113;g2b9d0c4e9cb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b915199d5b_1_5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lt-LT"/>
              <a:t>Οι ψηφιακές τεχνολογίες παρέχουν νέες προοπτικές για τη διαφύλαξη του πολιτιστικού περιεχομένου και την ενίσχυση της προσβασιμότητας της πολιτιστικής κληρονομιάς για ένα ευρύτερο φάσμα καταναλωτών. Τα μουσεία και τα πολιτιστικά ιδρύματα με τεχνολογικές γνώσεις μπορούν να παρέχουν στους επισκέπτες εμπειρίες αιχμής και να παρέχουν απομακρυσμένη πρόσβαση σε εκθέσεις και προβολή υλικού εκτός του χώρου.</a:t>
            </a:r>
            <a:endParaRPr/>
          </a:p>
          <a:p>
            <a:pPr indent="0" lvl="0" marL="0" rtl="0" algn="l">
              <a:lnSpc>
                <a:spcPct val="100000"/>
              </a:lnSpc>
              <a:spcBef>
                <a:spcPts val="0"/>
              </a:spcBef>
              <a:spcAft>
                <a:spcPts val="0"/>
              </a:spcAft>
              <a:buClr>
                <a:schemeClr val="dk1"/>
              </a:buClr>
              <a:buSzPts val="2800"/>
              <a:buFont typeface="Arial"/>
              <a:buNone/>
            </a:pPr>
            <a:r>
              <a:t/>
            </a:r>
            <a:endParaRPr/>
          </a:p>
        </p:txBody>
      </p:sp>
      <p:sp>
        <p:nvSpPr>
          <p:cNvPr id="127" name="Google Shape;127;g2b915199d5b_1_5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b1b746be6f_0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2b1b746be6f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t-LT"/>
              <a:t>Για να συνδεθούν και ν</a:t>
            </a:r>
            <a:r>
              <a:rPr lang="lt-LT"/>
              <a:t>α προσελκύσουν το κοινό </a:t>
            </a:r>
            <a:r>
              <a:rPr lang="lt-LT"/>
              <a:t>και ενδιαφερόμενους φορείς στη μετά-COVID εποχή, τα πολιτιστικά ιδρύματα πρέπει να δημιουργήσουν μια ισχυρή, πρωτοποριακή ψηφιακή επιμέλεια, διαδικτυακή παρουσία και δέσμευση χρηστών για ψηφιακό μετασχηματισμό, στο διαδίκτυο και στα μέσα κοινωνικής δικτύωσης.</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b964d05f6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2800"/>
              <a:buFont typeface="Arial"/>
              <a:buNone/>
            </a:pPr>
            <a:r>
              <a:rPr lang="lt-LT"/>
              <a:t>Στο πλαίσιο του δημόσιου σκοπού τους να ανταποκριθούν στις απαιτήσεις για μεγαλύτερη ποικιλομορφία, πρόσβαση και συμμετοχή, αρκετά ιδρύματα GLAM διερευνούν επί του παρόντος τη συμμετοχή των χρηστών στις ψηφιακές συλλογές τους.</a:t>
            </a:r>
            <a:endParaRPr/>
          </a:p>
        </p:txBody>
      </p:sp>
      <p:sp>
        <p:nvSpPr>
          <p:cNvPr id="152" name="Google Shape;152;g2b964d05f6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b915199d5b_1_5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2800"/>
              <a:buFont typeface="Arial"/>
              <a:buNone/>
            </a:pPr>
            <a:r>
              <a:rPr lang="lt-LT"/>
              <a:t>Ο μακροπρόθεσμος χειρισμός και η διατήρηση των ψηφιακών δεδομένων και πληροφοριών είναι γνωστός ως ψηφιακή επιμέλεια. Οι επιμελητές στον τομέα GLAM είναι συχνά ελλιπώς προετοιμασμένοι να δημιουργήσουν συναρπαστικές αφηγήσεις για να ενισχύσουν την προβολή των ψηφιακών συλλογών τους.</a:t>
            </a:r>
            <a:endParaRPr/>
          </a:p>
        </p:txBody>
      </p:sp>
      <p:sp>
        <p:nvSpPr>
          <p:cNvPr id="161" name="Google Shape;161;g2b915199d5b_1_5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b915199d5b_1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2800"/>
              <a:buFont typeface="Arial"/>
              <a:buNone/>
            </a:pPr>
            <a:r>
              <a:rPr lang="lt-LT"/>
              <a:t>Η Europeana, ή Ευρωπαϊκή Ψηφιακή Βιβλιοθήκη, είναι μια πανευρωπαϊκή ψηφιακή βιβλιοθήκη που παρέχει πρόσβαση σε δύο εκατομμύρια βιβλία, χάρτες, ηχογραφήσεις, φωτογραφίες, αρχειακά έγγραφα, πίνακες και ταινίες από εθνικές βιβλιοθήκες και πολιτιστικά ιδρύματα στα 27 κράτη μέλη της Ευρωπαϊκής Ένωσης.</a:t>
            </a:r>
            <a:endParaRPr sz="1600">
              <a:solidFill>
                <a:schemeClr val="dk1"/>
              </a:solidFill>
              <a:latin typeface="Calibri"/>
              <a:ea typeface="Calibri"/>
              <a:cs typeface="Calibri"/>
              <a:sym typeface="Calibri"/>
            </a:endParaRPr>
          </a:p>
        </p:txBody>
      </p:sp>
      <p:sp>
        <p:nvSpPr>
          <p:cNvPr id="170" name="Google Shape;170;g2b915199d5b_1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 name="Shape 17"/>
        <p:cNvGrpSpPr/>
        <p:nvPr/>
      </p:nvGrpSpPr>
      <p:grpSpPr>
        <a:xfrm>
          <a:off x="0" y="0"/>
          <a:ext cx="0" cy="0"/>
          <a:chOff x="0" y="0"/>
          <a:chExt cx="0" cy="0"/>
        </a:xfrm>
      </p:grpSpPr>
      <p:sp>
        <p:nvSpPr>
          <p:cNvPr id="18" name="Google Shape;18;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 name="Google Shape;20;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2" name="Google Shape;22;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6"/>
          <p:cNvSpPr/>
          <p:nvPr>
            <p:ph idx="2" type="pic"/>
          </p:nvPr>
        </p:nvSpPr>
        <p:spPr>
          <a:xfrm>
            <a:off x="5183188" y="987425"/>
            <a:ext cx="6172200" cy="4873625"/>
          </a:xfrm>
          <a:prstGeom prst="rect">
            <a:avLst/>
          </a:prstGeom>
          <a:noFill/>
          <a:ln>
            <a:noFill/>
          </a:ln>
        </p:spPr>
      </p:sp>
      <p:sp>
        <p:nvSpPr>
          <p:cNvPr id="64" name="Google Shape;64;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7.jpg"/><Relationship Id="rId5" Type="http://schemas.openxmlformats.org/officeDocument/2006/relationships/hyperlink" Target="http://drive.google.com/file/d/1FekiQ7VC6EqJvJnSQqKhf4gvJ-yYUAwT/view" TargetMode="External"/><Relationship Id="rId6"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7.jp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7.jpg"/><Relationship Id="rId5"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7.jpg"/><Relationship Id="rId5"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7.jpg"/><Relationship Id="rId5"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pro.europeana.eu/files/Europeana_Professional/Publications/Digital%20transformation%20reports/The%20digital%20transformation%20agenda%20and%20GLAMs%20-%20Culture24,%20findings%20and%20outcomes.pdf" TargetMode="External"/><Relationship Id="rId4" Type="http://schemas.openxmlformats.org/officeDocument/2006/relationships/hyperlink" Target="http://www.project-musa.eu/wp-content/uploads/2020/06/MuSA-Emerging-Job-Profiles-for-museum-professionals.pdf" TargetMode="External"/><Relationship Id="rId5" Type="http://schemas.openxmlformats.org/officeDocument/2006/relationships/image" Target="../media/image2.png"/><Relationship Id="rId6"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jpg"/><Relationship Id="rId4" Type="http://schemas.openxmlformats.org/officeDocument/2006/relationships/image" Target="../media/image2.png"/><Relationship Id="rId10" Type="http://schemas.openxmlformats.org/officeDocument/2006/relationships/image" Target="../media/image12.png"/><Relationship Id="rId9" Type="http://schemas.openxmlformats.org/officeDocument/2006/relationships/image" Target="../media/image19.jpg"/><Relationship Id="rId5" Type="http://schemas.openxmlformats.org/officeDocument/2006/relationships/image" Target="../media/image21.jpg"/><Relationship Id="rId6" Type="http://schemas.openxmlformats.org/officeDocument/2006/relationships/image" Target="../media/image20.jpg"/><Relationship Id="rId7" Type="http://schemas.openxmlformats.org/officeDocument/2006/relationships/image" Target="../media/image14.jpg"/><Relationship Id="rId8"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7.jpg"/><Relationship Id="rId5" Type="http://schemas.openxmlformats.org/officeDocument/2006/relationships/image" Target="../media/image6.jpg"/><Relationship Id="rId6"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7.jp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7.jp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europeana.eu/" TargetMode="External"/><Relationship Id="rId4" Type="http://schemas.openxmlformats.org/officeDocument/2006/relationships/image" Target="../media/image2.png"/><Relationship Id="rId5" Type="http://schemas.openxmlformats.org/officeDocument/2006/relationships/image" Target="../media/image7.jpg"/><Relationship Id="rId6"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4175292" y="3147099"/>
            <a:ext cx="6454200" cy="5262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lt-LT" sz="3600"/>
            </a:br>
            <a:r>
              <a:rPr b="1" lang="lt-LT" sz="3600"/>
              <a:t>Πρόγραμμα μικτής μάθησης</a:t>
            </a:r>
            <a:endParaRPr b="1" sz="3600"/>
          </a:p>
        </p:txBody>
      </p:sp>
      <p:sp>
        <p:nvSpPr>
          <p:cNvPr id="85" name="Google Shape;85;p1"/>
          <p:cNvSpPr txBox="1"/>
          <p:nvPr>
            <p:ph idx="1" type="subTitle"/>
          </p:nvPr>
        </p:nvSpPr>
        <p:spPr>
          <a:xfrm>
            <a:off x="4175291" y="3973125"/>
            <a:ext cx="6454200" cy="16077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chemeClr val="dk1"/>
              </a:buClr>
              <a:buSzPts val="2040"/>
              <a:buNone/>
            </a:pPr>
            <a:r>
              <a:rPr b="1" lang="lt-LT" sz="2440"/>
              <a:t>Ενότητα 1: </a:t>
            </a:r>
            <a:r>
              <a:rPr b="1" lang="lt-LT"/>
              <a:t>Ο ψηφιακός τομέας GLAM</a:t>
            </a:r>
            <a:endParaRPr b="1" sz="2440"/>
          </a:p>
          <a:p>
            <a:pPr indent="0" lvl="0" marL="0" rtl="0" algn="ctr">
              <a:lnSpc>
                <a:spcPct val="70000"/>
              </a:lnSpc>
              <a:spcBef>
                <a:spcPts val="1000"/>
              </a:spcBef>
              <a:spcAft>
                <a:spcPts val="0"/>
              </a:spcAft>
              <a:buClr>
                <a:schemeClr val="dk1"/>
              </a:buClr>
              <a:buSzPts val="2040"/>
              <a:buNone/>
            </a:pPr>
            <a:r>
              <a:rPr b="1" lang="lt-LT" sz="2440"/>
              <a:t>Συνεδρία 4: Ψηφιακός μετασχηματισμός μετά τον COVID στον τομέα GLAM</a:t>
            </a:r>
            <a:endParaRPr sz="2440"/>
          </a:p>
          <a:p>
            <a:pPr indent="0" lvl="0" marL="0" rtl="0" algn="ctr">
              <a:lnSpc>
                <a:spcPct val="70000"/>
              </a:lnSpc>
              <a:spcBef>
                <a:spcPts val="1000"/>
              </a:spcBef>
              <a:spcAft>
                <a:spcPts val="0"/>
              </a:spcAft>
              <a:buClr>
                <a:schemeClr val="dk1"/>
              </a:buClr>
              <a:buSzPts val="2040"/>
              <a:buNone/>
            </a:pPr>
            <a:r>
              <a:rPr lang="lt-LT" sz="2440"/>
              <a:t>Αναπτύχθηκε από: </a:t>
            </a:r>
            <a:endParaRPr sz="2440"/>
          </a:p>
          <a:p>
            <a:pPr indent="0" lvl="0" marL="0" rtl="0" algn="ctr">
              <a:lnSpc>
                <a:spcPct val="70000"/>
              </a:lnSpc>
              <a:spcBef>
                <a:spcPts val="1000"/>
              </a:spcBef>
              <a:spcAft>
                <a:spcPts val="0"/>
              </a:spcAft>
              <a:buClr>
                <a:schemeClr val="dk1"/>
              </a:buClr>
              <a:buSzPts val="2040"/>
              <a:buNone/>
            </a:pPr>
            <a:r>
              <a:rPr lang="lt-LT" sz="2440"/>
              <a:t>Κέντρο Έρευνας και Εκπαίδευσης SYNTHESIS</a:t>
            </a:r>
            <a:endParaRPr sz="2440"/>
          </a:p>
        </p:txBody>
      </p:sp>
      <p:pic>
        <p:nvPicPr>
          <p:cNvPr id="86" name="Google Shape;86;p1"/>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87" name="Google Shape;87;p1"/>
          <p:cNvPicPr preferRelativeResize="0"/>
          <p:nvPr/>
        </p:nvPicPr>
        <p:blipFill rotWithShape="1">
          <a:blip r:embed="rId4">
            <a:alphaModFix/>
          </a:blip>
          <a:srcRect b="0" l="0" r="0" t="0"/>
          <a:stretch/>
        </p:blipFill>
        <p:spPr>
          <a:xfrm>
            <a:off x="698154" y="-39188"/>
            <a:ext cx="2557807" cy="2557807"/>
          </a:xfrm>
          <a:prstGeom prst="rect">
            <a:avLst/>
          </a:prstGeom>
          <a:noFill/>
          <a:ln>
            <a:noFill/>
          </a:ln>
        </p:spPr>
      </p:pic>
      <p:sp>
        <p:nvSpPr>
          <p:cNvPr id="88" name="Google Shape;88;p1"/>
          <p:cNvSpPr txBox="1"/>
          <p:nvPr/>
        </p:nvSpPr>
        <p:spPr>
          <a:xfrm>
            <a:off x="491069" y="6090572"/>
            <a:ext cx="8445000" cy="57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lt-LT" sz="1050" u="none" cap="none" strike="noStrike">
                <a:solidFill>
                  <a:srgbClr val="000000"/>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 Αριθμός έργου: 2022-1-AT01-KA220-ADU-00008513</a:t>
            </a:r>
            <a:endParaRPr b="0" i="0" sz="1400" u="none" cap="none" strike="noStrike">
              <a:solidFill>
                <a:srgbClr val="000000"/>
              </a:solidFill>
              <a:latin typeface="Arial"/>
              <a:ea typeface="Arial"/>
              <a:cs typeface="Arial"/>
              <a:sym typeface="Arial"/>
            </a:endParaRPr>
          </a:p>
        </p:txBody>
      </p:sp>
      <p:sp>
        <p:nvSpPr>
          <p:cNvPr id="89" name="Google Shape;89;p1"/>
          <p:cNvSpPr/>
          <p:nvPr/>
        </p:nvSpPr>
        <p:spPr>
          <a:xfrm rot="5400000">
            <a:off x="-114988" y="3041179"/>
            <a:ext cx="3486000" cy="3255900"/>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rot="5400000">
            <a:off x="-114993" y="1801018"/>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a:off x="3893439" y="502405"/>
            <a:ext cx="7017900" cy="19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lt-LT" sz="4000" u="none" cap="none" strike="noStrik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b="0" i="0" sz="4000" u="none" cap="none" strike="noStrik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b915199d5b_1_5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solidFill>
                  <a:schemeClr val="accent1"/>
                </a:solidFill>
              </a:rPr>
              <a:t>Το θεματολόγιο ψηφιακού μετασχηματισμού και τα GLAMs</a:t>
            </a:r>
            <a:endParaRPr>
              <a:solidFill>
                <a:schemeClr val="accent1"/>
              </a:solidFill>
            </a:endParaRPr>
          </a:p>
        </p:txBody>
      </p:sp>
      <p:sp>
        <p:nvSpPr>
          <p:cNvPr id="182" name="Google Shape;182;g2b915199d5b_1_5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lt-LT"/>
              <a:t>Ο ψηφιακός μετασχηματισμός </a:t>
            </a:r>
            <a:r>
              <a:rPr lang="lt-LT"/>
              <a:t>είναι τόσο η διαδικασία όσο και το αποτέλεσμα της χρήσης της ψηφιακής τεχνολογίας για τον μετασχηματισμό του τρόπου με τον οποίο ένας οργανισμός λειτουργεί και προσφέρει αξία. </a:t>
            </a:r>
            <a:endParaRPr/>
          </a:p>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0"/>
              </a:spcBef>
              <a:spcAft>
                <a:spcPts val="0"/>
              </a:spcAft>
              <a:buClr>
                <a:schemeClr val="dk1"/>
              </a:buClr>
              <a:buSzPts val="2800"/>
              <a:buNone/>
            </a:pPr>
            <a:r>
              <a:rPr lang="lt-LT"/>
              <a:t>Βοηθά έναν οργανισμό να ευδοκιμήσει, να εκπληρώσει την αποστολή του και να ανταποκριθεί στις ανάγκες των ενδιαφερομένων μερών του. Δίνει τη δυνατότητα στα ιδρύματα πολιτιστικής κληρονομιάς να συμβάλουν στο μετασχηματισμό ενός τομέα που τροφοδοτείται από την ψηφιακή τεχνολογία και μιας Ευρώπης που τροφοδοτείται από τον πολιτισμό.</a:t>
            </a:r>
            <a:endParaRPr/>
          </a:p>
        </p:txBody>
      </p:sp>
      <p:pic>
        <p:nvPicPr>
          <p:cNvPr id="183" name="Google Shape;183;g2b915199d5b_1_58"/>
          <p:cNvPicPr preferRelativeResize="0"/>
          <p:nvPr/>
        </p:nvPicPr>
        <p:blipFill rotWithShape="1">
          <a:blip r:embed="rId3">
            <a:alphaModFix/>
          </a:blip>
          <a:srcRect b="0" l="0" r="0" t="0"/>
          <a:stretch/>
        </p:blipFill>
        <p:spPr>
          <a:xfrm>
            <a:off x="320512" y="5814531"/>
            <a:ext cx="1182064" cy="1182064"/>
          </a:xfrm>
          <a:prstGeom prst="rect">
            <a:avLst/>
          </a:prstGeom>
          <a:noFill/>
          <a:ln>
            <a:noFill/>
          </a:ln>
        </p:spPr>
      </p:pic>
      <p:pic>
        <p:nvPicPr>
          <p:cNvPr id="184" name="Google Shape;184;g2b915199d5b_1_58"/>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b915199d5b_1_17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solidFill>
                  <a:schemeClr val="accent1"/>
                </a:solidFill>
              </a:rPr>
              <a:t>Είναι το μέλλον των μουσείων ψηφιακό;</a:t>
            </a:r>
            <a:endParaRPr>
              <a:solidFill>
                <a:schemeClr val="accent1"/>
              </a:solidFill>
            </a:endParaRPr>
          </a:p>
        </p:txBody>
      </p:sp>
      <p:sp>
        <p:nvSpPr>
          <p:cNvPr id="190" name="Google Shape;190;g2b915199d5b_1_17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0"/>
              </a:spcBef>
              <a:spcAft>
                <a:spcPts val="0"/>
              </a:spcAft>
              <a:buClr>
                <a:schemeClr val="dk1"/>
              </a:buClr>
              <a:buSzPts val="2800"/>
              <a:buNone/>
            </a:pPr>
            <a:r>
              <a:t/>
            </a:r>
            <a:endParaRPr/>
          </a:p>
        </p:txBody>
      </p:sp>
      <p:pic>
        <p:nvPicPr>
          <p:cNvPr id="191" name="Google Shape;191;g2b915199d5b_1_178"/>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92" name="Google Shape;192;g2b915199d5b_1_178"/>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93" name="Google Shape;193;g2b915199d5b_1_178" title="Is the Future of Museums Digital_.mp4">
            <a:hlinkClick r:id="rId5"/>
          </p:cNvPr>
          <p:cNvPicPr preferRelativeResize="0"/>
          <p:nvPr/>
        </p:nvPicPr>
        <p:blipFill rotWithShape="1">
          <a:blip r:embed="rId6">
            <a:alphaModFix/>
          </a:blip>
          <a:srcRect b="0" l="0" r="0" t="0"/>
          <a:stretch/>
        </p:blipFill>
        <p:spPr>
          <a:xfrm>
            <a:off x="2890900" y="1481625"/>
            <a:ext cx="5801600" cy="4351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acafbdc8aa_0_13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lt-LT">
                <a:solidFill>
                  <a:schemeClr val="accent1"/>
                </a:solidFill>
              </a:rPr>
              <a:t>Νέοι ρόλοι και ευθύνες στα μουσεία</a:t>
            </a:r>
            <a:endParaRPr>
              <a:solidFill>
                <a:schemeClr val="accent1"/>
              </a:solidFill>
            </a:endParaRPr>
          </a:p>
        </p:txBody>
      </p:sp>
      <p:sp>
        <p:nvSpPr>
          <p:cNvPr id="199" name="Google Shape;199;g2acafbdc8aa_0_132"/>
          <p:cNvSpPr txBox="1"/>
          <p:nvPr>
            <p:ph idx="1" type="body"/>
          </p:nvPr>
        </p:nvSpPr>
        <p:spPr>
          <a:xfrm>
            <a:off x="838200" y="1590494"/>
            <a:ext cx="10515600" cy="43512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15000"/>
              </a:lnSpc>
              <a:spcBef>
                <a:spcPts val="1000"/>
              </a:spcBef>
              <a:spcAft>
                <a:spcPts val="0"/>
              </a:spcAft>
              <a:buClr>
                <a:schemeClr val="dk1"/>
              </a:buClr>
              <a:buSzPct val="37377"/>
              <a:buFont typeface="Arial"/>
              <a:buNone/>
            </a:pPr>
            <a:r>
              <a:rPr b="1" lang="lt-LT" sz="2942"/>
              <a:t>Υπεύθυνος ψηφιακής στρατηγικής </a:t>
            </a:r>
            <a:r>
              <a:rPr lang="lt-LT" sz="2942"/>
              <a:t>Ένα στρατηγικό προφίλ ρόλων για μουσεία που στοχεύουν να αναπτυχθούν σε ένα ψηφιακό περιβάλλον σύμφωνα με τη συνολική στρατηγική του μουσείου.</a:t>
            </a:r>
            <a:endParaRPr sz="2942"/>
          </a:p>
          <a:p>
            <a:pPr indent="0" lvl="0" marL="0" rtl="0" algn="l">
              <a:lnSpc>
                <a:spcPct val="115000"/>
              </a:lnSpc>
              <a:spcBef>
                <a:spcPts val="1000"/>
              </a:spcBef>
              <a:spcAft>
                <a:spcPts val="0"/>
              </a:spcAft>
              <a:buClr>
                <a:schemeClr val="dk1"/>
              </a:buClr>
              <a:buSzPct val="37377"/>
              <a:buFont typeface="Arial"/>
              <a:buNone/>
            </a:pPr>
            <a:r>
              <a:rPr b="1" lang="lt-LT" sz="2942"/>
              <a:t>Επιμελητής ψηφιακών συλλογών </a:t>
            </a:r>
            <a:r>
              <a:rPr lang="lt-LT" sz="2942"/>
              <a:t>Αυτός ο ρόλος-προφίλ ειδικεύεται στη διατήρηση και διαχείριση ψηφιακού υλικού. Αναπτύσσει online και offline εκθέσεις και περιεχόμενο για άλλα τμήματα.</a:t>
            </a:r>
            <a:endParaRPr sz="2942"/>
          </a:p>
          <a:p>
            <a:pPr indent="0" lvl="0" marL="0" rtl="0" algn="l">
              <a:lnSpc>
                <a:spcPct val="115000"/>
              </a:lnSpc>
              <a:spcBef>
                <a:spcPts val="1000"/>
              </a:spcBef>
              <a:spcAft>
                <a:spcPts val="0"/>
              </a:spcAft>
              <a:buClr>
                <a:schemeClr val="dk1"/>
              </a:buClr>
              <a:buSzPct val="37377"/>
              <a:buFont typeface="Arial"/>
              <a:buNone/>
            </a:pPr>
            <a:r>
              <a:rPr b="1" lang="lt-LT" sz="2942"/>
              <a:t>Digital Interactive Experience Developer </a:t>
            </a:r>
            <a:r>
              <a:rPr lang="lt-LT" sz="2942"/>
              <a:t>Αυτός ο ρόλος-προφίλ ειδικεύεται στον σχεδιασμό, την ανάπτυξη και την εφαρμογή καινοτόμων και διαδραστικών εμπειριών που παρέχουν μια ουσιαστική εμπειρία για όλους τους τύπους επισκεπτών.</a:t>
            </a:r>
            <a:endParaRPr sz="2942"/>
          </a:p>
          <a:p>
            <a:pPr indent="0" lvl="0" marL="0" rtl="0" algn="l">
              <a:lnSpc>
                <a:spcPct val="115000"/>
              </a:lnSpc>
              <a:spcBef>
                <a:spcPts val="1000"/>
              </a:spcBef>
              <a:spcAft>
                <a:spcPts val="0"/>
              </a:spcAft>
              <a:buClr>
                <a:schemeClr val="dk1"/>
              </a:buClr>
              <a:buSzPct val="37378"/>
              <a:buFont typeface="Arial"/>
              <a:buNone/>
            </a:pPr>
            <a:r>
              <a:rPr b="1" lang="lt-LT" sz="2942"/>
              <a:t>Διαχειριστής διαδικτυακής κοινότητας </a:t>
            </a:r>
            <a:r>
              <a:rPr lang="lt-LT" sz="2942"/>
              <a:t>Γνωστός και ως διαχειριστής διαδικτυακής πολιτιστικής κοινότητας, προγραμματιστής διαδικτυακής κοινότητας και πολλές άλλες παραλλαγές.</a:t>
            </a:r>
            <a:endParaRPr sz="2942"/>
          </a:p>
          <a:p>
            <a:pPr indent="0" lvl="0" marL="0" rtl="0" algn="l">
              <a:lnSpc>
                <a:spcPct val="90000"/>
              </a:lnSpc>
              <a:spcBef>
                <a:spcPts val="1000"/>
              </a:spcBef>
              <a:spcAft>
                <a:spcPts val="0"/>
              </a:spcAft>
              <a:buSzPct val="64285"/>
              <a:buNone/>
            </a:pPr>
            <a:r>
              <a:t/>
            </a:r>
            <a:endParaRPr/>
          </a:p>
        </p:txBody>
      </p:sp>
      <p:pic>
        <p:nvPicPr>
          <p:cNvPr id="200" name="Google Shape;200;g2acafbdc8aa_0_13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01" name="Google Shape;201;g2acafbdc8aa_0_13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b915199d5b_1_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lt-LT">
                <a:solidFill>
                  <a:schemeClr val="accent1"/>
                </a:solidFill>
              </a:rPr>
              <a:t>Διευθυντής ψηφιακής στρατηγικής - Αποστολή</a:t>
            </a:r>
            <a:endParaRPr>
              <a:solidFill>
                <a:schemeClr val="accent1"/>
              </a:solidFill>
            </a:endParaRPr>
          </a:p>
        </p:txBody>
      </p:sp>
      <p:sp>
        <p:nvSpPr>
          <p:cNvPr id="207" name="Google Shape;207;g2b915199d5b_1_3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100"/>
              <a:buNone/>
            </a:pPr>
            <a:r>
              <a:rPr lang="lt-LT">
                <a:highlight>
                  <a:srgbClr val="FFFFFF"/>
                </a:highlight>
              </a:rPr>
              <a:t>Ο υπεύθυνος ψηφιακής στρατηγικής έχει στρατηγική αποστολή να βοηθήσει τα μουσεία να ευδοκιμήσουν σε ένα ψηφιακό περιβάλλον. Είναι υπεύθυνος/η για ένα σχέδιο ψηφιακού μετασχηματισμού σύμφωνα με τη συνολική στρατηγική του μουσείου. Είναι υπεύθυνος/η για την ψηφιακή στρατηγική του μουσείου και τον οικονομικό προγραμματισμό των τεχνολογικών πόρων σε ανώτερο επίπεδο, παράλληλα με τη συνολική διοίκηση του μουσείου. </a:t>
            </a:r>
            <a:endParaRPr>
              <a:highlight>
                <a:srgbClr val="FFFFFF"/>
              </a:highlight>
            </a:endParaRPr>
          </a:p>
          <a:p>
            <a:pPr indent="0" lvl="0" marL="0" rtl="0" algn="l">
              <a:lnSpc>
                <a:spcPct val="90000"/>
              </a:lnSpc>
              <a:spcBef>
                <a:spcPts val="1000"/>
              </a:spcBef>
              <a:spcAft>
                <a:spcPts val="0"/>
              </a:spcAft>
              <a:buSzPts val="1100"/>
              <a:buNone/>
            </a:pPr>
            <a:r>
              <a:t/>
            </a:r>
            <a:endParaRPr sz="2400">
              <a:highlight>
                <a:srgbClr val="FFFFFF"/>
              </a:highlight>
            </a:endParaRPr>
          </a:p>
          <a:p>
            <a:pPr indent="0" lvl="0" marL="0" rtl="0" algn="l">
              <a:lnSpc>
                <a:spcPct val="90000"/>
              </a:lnSpc>
              <a:spcBef>
                <a:spcPts val="1000"/>
              </a:spcBef>
              <a:spcAft>
                <a:spcPts val="0"/>
              </a:spcAft>
              <a:buSzPts val="1800"/>
              <a:buNone/>
            </a:pPr>
            <a:r>
              <a:t/>
            </a:r>
            <a:endParaRPr sz="2400">
              <a:highlight>
                <a:srgbClr val="FFFFFF"/>
              </a:highlight>
            </a:endParaRPr>
          </a:p>
        </p:txBody>
      </p:sp>
      <p:pic>
        <p:nvPicPr>
          <p:cNvPr id="208" name="Google Shape;208;g2b915199d5b_1_3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09" name="Google Shape;209;g2b915199d5b_1_30"/>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10" name="Google Shape;210;g2b915199d5b_1_30"/>
          <p:cNvPicPr preferRelativeResize="0"/>
          <p:nvPr/>
        </p:nvPicPr>
        <p:blipFill rotWithShape="1">
          <a:blip r:embed="rId5">
            <a:alphaModFix/>
          </a:blip>
          <a:srcRect b="0" l="0" r="0" t="0"/>
          <a:stretch/>
        </p:blipFill>
        <p:spPr>
          <a:xfrm>
            <a:off x="4226388" y="4623500"/>
            <a:ext cx="3739224" cy="21033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b915199d5b_1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lt-LT">
                <a:solidFill>
                  <a:schemeClr val="accent1"/>
                </a:solidFill>
              </a:rPr>
              <a:t>Επιμελητής ψηφιακών συλλογών</a:t>
            </a:r>
            <a:endParaRPr>
              <a:solidFill>
                <a:schemeClr val="accent1"/>
              </a:solidFill>
            </a:endParaRPr>
          </a:p>
        </p:txBody>
      </p:sp>
      <p:sp>
        <p:nvSpPr>
          <p:cNvPr id="216" name="Google Shape;216;g2b915199d5b_1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lt-LT">
                <a:highlight>
                  <a:srgbClr val="FFFFFF"/>
                </a:highlight>
              </a:rPr>
              <a:t>Ο επιμελητής ψηφιακών συλλογών είναι υπεύθυνος για την εφαρμογή της ψηφιακής στρατηγικής σχετικά με τη συλλογή, την αποθήκευση, την αρχειοθέτηση, τη διατήρηση και την πρόσβαση στις ψηφιακές συλλογές (είτε πρόκειται για ψηφιακές είτε για ψηφιοποιημένες). Σε μεγαλύτερα μουσεία αυτό θα μπορούσε να είναι ένας ρόλος-προφίλ από μόνος του, ενώ σε μικρότερα μουσεία ένας έφορος θα πρέπει να είναι εξειδικευμένος στον τομέα αυτό.</a:t>
            </a:r>
            <a:endParaRPr b="1">
              <a:highlight>
                <a:srgbClr val="FFFFFF"/>
              </a:highlight>
            </a:endParaRPr>
          </a:p>
        </p:txBody>
      </p:sp>
      <p:pic>
        <p:nvPicPr>
          <p:cNvPr id="217" name="Google Shape;217;g2b915199d5b_1_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18" name="Google Shape;218;g2b915199d5b_1_0"/>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19" name="Google Shape;219;g2b915199d5b_1_0"/>
          <p:cNvPicPr preferRelativeResize="0"/>
          <p:nvPr/>
        </p:nvPicPr>
        <p:blipFill rotWithShape="1">
          <a:blip r:embed="rId5">
            <a:alphaModFix/>
          </a:blip>
          <a:srcRect b="0" l="0" r="0" t="0"/>
          <a:stretch/>
        </p:blipFill>
        <p:spPr>
          <a:xfrm>
            <a:off x="4087937" y="4598926"/>
            <a:ext cx="4016126" cy="22590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b915199d5b_1_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lt-LT">
                <a:solidFill>
                  <a:schemeClr val="accent1"/>
                </a:solidFill>
              </a:rPr>
              <a:t>Προγραμματιστής ψηφιακής διαδραστικής εμπειρίας</a:t>
            </a:r>
            <a:endParaRPr>
              <a:solidFill>
                <a:schemeClr val="accent1"/>
              </a:solidFill>
            </a:endParaRPr>
          </a:p>
        </p:txBody>
      </p:sp>
      <p:sp>
        <p:nvSpPr>
          <p:cNvPr id="225" name="Google Shape;225;g2b915199d5b_1_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rPr lang="lt-LT">
                <a:highlight>
                  <a:srgbClr val="FFFFFF"/>
                </a:highlight>
              </a:rPr>
              <a:t>Στο ρόλο αυτό, ο εργαζόμενος σχεδιάζει, αναπτύσσει και υλοποιεί καινοτόμες και διαδραστικές εμπειρίες με βάση τις ανάγκες του κοινού, παρέχοντας ουσιαστικές εμπειρίες για όλους τους τύπους κοινού.</a:t>
            </a:r>
            <a:endParaRPr>
              <a:highlight>
                <a:srgbClr val="FFFFFF"/>
              </a:highlight>
            </a:endParaRPr>
          </a:p>
          <a:p>
            <a:pPr indent="0" lvl="0" marL="0" rtl="0" algn="l">
              <a:lnSpc>
                <a:spcPct val="90000"/>
              </a:lnSpc>
              <a:spcBef>
                <a:spcPts val="1000"/>
              </a:spcBef>
              <a:spcAft>
                <a:spcPts val="0"/>
              </a:spcAft>
              <a:buSzPts val="1800"/>
              <a:buNone/>
            </a:pPr>
            <a:r>
              <a:t/>
            </a:r>
            <a:endParaRPr/>
          </a:p>
        </p:txBody>
      </p:sp>
      <p:pic>
        <p:nvPicPr>
          <p:cNvPr id="226" name="Google Shape;226;g2b915199d5b_1_1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27" name="Google Shape;227;g2b915199d5b_1_1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28" name="Google Shape;228;g2b915199d5b_1_13"/>
          <p:cNvPicPr preferRelativeResize="0"/>
          <p:nvPr/>
        </p:nvPicPr>
        <p:blipFill rotWithShape="1">
          <a:blip r:embed="rId5">
            <a:alphaModFix/>
          </a:blip>
          <a:srcRect b="20949" l="34041" r="35276" t="26622"/>
          <a:stretch/>
        </p:blipFill>
        <p:spPr>
          <a:xfrm>
            <a:off x="4306000" y="3262400"/>
            <a:ext cx="3740726" cy="35956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2b915199d5b_1_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lt-LT">
                <a:solidFill>
                  <a:schemeClr val="accent1"/>
                </a:solidFill>
              </a:rPr>
              <a:t>Διαχειριστής διαδικτυακής κοινότητας</a:t>
            </a:r>
            <a:endParaRPr>
              <a:solidFill>
                <a:schemeClr val="accent1"/>
              </a:solidFill>
            </a:endParaRPr>
          </a:p>
        </p:txBody>
      </p:sp>
      <p:sp>
        <p:nvSpPr>
          <p:cNvPr id="234" name="Google Shape;234;g2b915199d5b_1_1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rPr lang="lt-LT">
                <a:highlight>
                  <a:srgbClr val="FFFFFF"/>
                </a:highlight>
              </a:rPr>
              <a:t>Ο διαχειριστής της διαδικτυακής κοινότητας ανταποκρίνεται στις ανάγκες τόσο της διαδικτυακής όσο και της μη διαδικτυακής κοινότητας. Δημιουργεί και διαχειρίζεται προσβάσιμες και συνεργατικές διαδικτυακές κοινότητες για όλους τους ενδιαφερόμενους (κοινό, συνάδελφοι στα μουσεία και στον τομέα της πολιτιστικής κληρονομιάς, εκπαιδευτικοί οργανισμοί, δωρητές, χορηγοί, υπεύθυνοι λήψης αποφάσεων κ.λπ.)</a:t>
            </a:r>
            <a:endParaRPr>
              <a:highlight>
                <a:srgbClr val="FFFFFF"/>
              </a:highlight>
            </a:endParaRPr>
          </a:p>
          <a:p>
            <a:pPr indent="0" lvl="0" marL="0" rtl="0" algn="l">
              <a:lnSpc>
                <a:spcPct val="90000"/>
              </a:lnSpc>
              <a:spcBef>
                <a:spcPts val="1000"/>
              </a:spcBef>
              <a:spcAft>
                <a:spcPts val="0"/>
              </a:spcAft>
              <a:buSzPts val="1800"/>
              <a:buNone/>
            </a:pPr>
            <a:r>
              <a:t/>
            </a:r>
            <a:endParaRPr/>
          </a:p>
        </p:txBody>
      </p:sp>
      <p:pic>
        <p:nvPicPr>
          <p:cNvPr id="235" name="Google Shape;235;g2b915199d5b_1_18"/>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36" name="Google Shape;236;g2b915199d5b_1_18"/>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37" name="Google Shape;237;g2b915199d5b_1_18"/>
          <p:cNvPicPr preferRelativeResize="0"/>
          <p:nvPr/>
        </p:nvPicPr>
        <p:blipFill rotWithShape="1">
          <a:blip r:embed="rId5">
            <a:alphaModFix/>
          </a:blip>
          <a:srcRect b="0" l="0" r="0" t="0"/>
          <a:stretch/>
        </p:blipFill>
        <p:spPr>
          <a:xfrm>
            <a:off x="3782265" y="4631426"/>
            <a:ext cx="3958373" cy="22265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b915199d5b_1_5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lt-LT">
                <a:solidFill>
                  <a:schemeClr val="accent1"/>
                </a:solidFill>
              </a:rPr>
              <a:t>Αυτοαναστοχασμός</a:t>
            </a:r>
            <a:endParaRPr>
              <a:solidFill>
                <a:schemeClr val="accent1"/>
              </a:solidFill>
            </a:endParaRPr>
          </a:p>
        </p:txBody>
      </p:sp>
      <p:sp>
        <p:nvSpPr>
          <p:cNvPr id="243" name="Google Shape;243;g2b915199d5b_1_53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rPr lang="lt-LT">
                <a:highlight>
                  <a:srgbClr val="FFFFFF"/>
                </a:highlight>
              </a:rPr>
              <a:t>Τι είναι ο ψηφιακός μετασχηματισμός;</a:t>
            </a:r>
            <a:endParaRPr>
              <a:highlight>
                <a:srgbClr val="FFFFFF"/>
              </a:highlight>
            </a:endParaRPr>
          </a:p>
          <a:p>
            <a:pPr indent="0" lvl="0" marL="0" rtl="0" algn="l">
              <a:lnSpc>
                <a:spcPct val="90000"/>
              </a:lnSpc>
              <a:spcBef>
                <a:spcPts val="1000"/>
              </a:spcBef>
              <a:spcAft>
                <a:spcPts val="0"/>
              </a:spcAft>
              <a:buClr>
                <a:schemeClr val="dk1"/>
              </a:buClr>
              <a:buSzPts val="1100"/>
              <a:buFont typeface="Arial"/>
              <a:buNone/>
            </a:pPr>
            <a:r>
              <a:t/>
            </a:r>
            <a:endParaRPr>
              <a:highlight>
                <a:srgbClr val="FFFFFF"/>
              </a:highlight>
            </a:endParaRPr>
          </a:p>
          <a:p>
            <a:pPr indent="0" lvl="0" marL="0" rtl="0" algn="l">
              <a:lnSpc>
                <a:spcPct val="90000"/>
              </a:lnSpc>
              <a:spcBef>
                <a:spcPts val="1000"/>
              </a:spcBef>
              <a:spcAft>
                <a:spcPts val="0"/>
              </a:spcAft>
              <a:buClr>
                <a:schemeClr val="dk1"/>
              </a:buClr>
              <a:buSzPts val="1100"/>
              <a:buFont typeface="Arial"/>
              <a:buNone/>
            </a:pPr>
            <a:r>
              <a:rPr lang="lt-LT">
                <a:highlight>
                  <a:schemeClr val="lt1"/>
                </a:highlight>
              </a:rPr>
              <a:t>Ποιοι είναι μερικοί από τους αναδυόμενους ρόλους εργασίας για τους επαγγελματίες του τομέα GLAM μετά τον COVID;</a:t>
            </a:r>
            <a:endParaRPr>
              <a:highlight>
                <a:schemeClr val="lt1"/>
              </a:highlight>
            </a:endParaRPr>
          </a:p>
          <a:p>
            <a:pPr indent="0" lvl="0" marL="0" rtl="0" algn="l">
              <a:lnSpc>
                <a:spcPct val="90000"/>
              </a:lnSpc>
              <a:spcBef>
                <a:spcPts val="1000"/>
              </a:spcBef>
              <a:spcAft>
                <a:spcPts val="0"/>
              </a:spcAft>
              <a:buClr>
                <a:schemeClr val="dk1"/>
              </a:buClr>
              <a:buSzPts val="1100"/>
              <a:buFont typeface="Arial"/>
              <a:buNone/>
            </a:pPr>
            <a:r>
              <a:t/>
            </a:r>
            <a:endParaRPr sz="2400">
              <a:highlight>
                <a:srgbClr val="FFFFFF"/>
              </a:highlight>
            </a:endParaRPr>
          </a:p>
          <a:p>
            <a:pPr indent="0" lvl="0" marL="0" rtl="0" algn="l">
              <a:lnSpc>
                <a:spcPct val="90000"/>
              </a:lnSpc>
              <a:spcBef>
                <a:spcPts val="1000"/>
              </a:spcBef>
              <a:spcAft>
                <a:spcPts val="0"/>
              </a:spcAft>
              <a:buSzPts val="1800"/>
              <a:buNone/>
            </a:pPr>
            <a:r>
              <a:t/>
            </a:r>
            <a:endParaRPr/>
          </a:p>
        </p:txBody>
      </p:sp>
      <p:pic>
        <p:nvPicPr>
          <p:cNvPr id="244" name="Google Shape;244;g2b915199d5b_1_53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45" name="Google Shape;245;g2b915199d5b_1_53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4400"/>
              <a:buFont typeface="Calibri"/>
              <a:buNone/>
            </a:pPr>
            <a:r>
              <a:rPr b="0" i="1" lang="lt-LT" sz="4400">
                <a:solidFill>
                  <a:schemeClr val="accent1"/>
                </a:solidFill>
              </a:rPr>
              <a:t>Αναφορές</a:t>
            </a:r>
            <a:br>
              <a:rPr lang="lt-LT" sz="4400"/>
            </a:br>
            <a:endParaRPr/>
          </a:p>
        </p:txBody>
      </p:sp>
      <p:sp>
        <p:nvSpPr>
          <p:cNvPr id="251" name="Google Shape;251;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lt-LT"/>
              <a:t>Πολιτισμός 24 (2020). Η ατζέντα του ψηφιακού μετασχηματισμού και τα GLAMs - πορίσματα και αποτελέσματα της Culture24, σ. 14, 18.</a:t>
            </a:r>
            <a:endParaRPr/>
          </a:p>
          <a:p>
            <a:pPr indent="0" lvl="0" marL="0" rtl="0" algn="l">
              <a:lnSpc>
                <a:spcPct val="90000"/>
              </a:lnSpc>
              <a:spcBef>
                <a:spcPts val="0"/>
              </a:spcBef>
              <a:spcAft>
                <a:spcPts val="0"/>
              </a:spcAft>
              <a:buClr>
                <a:schemeClr val="dk1"/>
              </a:buClr>
              <a:buSzPts val="1100"/>
              <a:buFont typeface="Arial"/>
              <a:buNone/>
            </a:pPr>
            <a:r>
              <a:rPr lang="lt-LT" u="sng">
                <a:solidFill>
                  <a:schemeClr val="hlink"/>
                </a:solidFill>
                <a:hlinkClick r:id="rId3"/>
              </a:rPr>
              <a:t>https://pro.europeana.eu/files/Europeana_Professional/Publications/Digital%20transformation%20reports/The%20digital%20transformation%20agenda%20and%20GLAMs%20-%20Culture24,%20findings%20and%20outcomes.pdf</a:t>
            </a:r>
            <a:endParaRPr/>
          </a:p>
          <a:p>
            <a:pPr indent="0" lvl="0" marL="0" rtl="0" algn="l">
              <a:lnSpc>
                <a:spcPct val="90000"/>
              </a:lnSpc>
              <a:spcBef>
                <a:spcPts val="0"/>
              </a:spcBef>
              <a:spcAft>
                <a:spcPts val="0"/>
              </a:spcAft>
              <a:buClr>
                <a:schemeClr val="dk1"/>
              </a:buClr>
              <a:buSzPts val="1100"/>
              <a:buNone/>
            </a:pPr>
            <a:r>
              <a:rPr lang="lt-LT"/>
              <a:t>MuSA (2017). Αναδυόμενα επαγγελματικά προφίλ για τους επαγγελματίες του μουσείου. </a:t>
            </a:r>
            <a:r>
              <a:rPr lang="lt-LT" u="sng">
                <a:solidFill>
                  <a:schemeClr val="hlink"/>
                </a:solidFill>
                <a:hlinkClick r:id="rId4"/>
              </a:rPr>
              <a:t>http://www.project-musa.eu/wp-content/uploads/2020/06/MuSA-Emerging-Job-Profiles-for-museum-professionals.pdf</a:t>
            </a:r>
            <a:endParaRPr/>
          </a:p>
          <a:p>
            <a:pPr indent="-50800" lvl="0" marL="228600" rtl="0" algn="l">
              <a:lnSpc>
                <a:spcPct val="90000"/>
              </a:lnSpc>
              <a:spcBef>
                <a:spcPts val="0"/>
              </a:spcBef>
              <a:spcAft>
                <a:spcPts val="0"/>
              </a:spcAft>
              <a:buClr>
                <a:schemeClr val="dk1"/>
              </a:buClr>
              <a:buSzPts val="1100"/>
              <a:buNone/>
            </a:pPr>
            <a:r>
              <a:t/>
            </a:r>
            <a:endParaRPr/>
          </a:p>
          <a:p>
            <a:pPr indent="-50800" lvl="0" marL="228600" rtl="0" algn="l">
              <a:lnSpc>
                <a:spcPct val="90000"/>
              </a:lnSpc>
              <a:spcBef>
                <a:spcPts val="0"/>
              </a:spcBef>
              <a:spcAft>
                <a:spcPts val="0"/>
              </a:spcAft>
              <a:buClr>
                <a:schemeClr val="dk1"/>
              </a:buClr>
              <a:buSzPts val="1100"/>
              <a:buNone/>
            </a:pPr>
            <a:r>
              <a:t/>
            </a:r>
            <a:endParaRPr/>
          </a:p>
          <a:p>
            <a:pPr indent="-50800" lvl="0" marL="228600" rtl="0" algn="l">
              <a:lnSpc>
                <a:spcPct val="90000"/>
              </a:lnSpc>
              <a:spcBef>
                <a:spcPts val="0"/>
              </a:spcBef>
              <a:spcAft>
                <a:spcPts val="0"/>
              </a:spcAft>
              <a:buClr>
                <a:schemeClr val="dk1"/>
              </a:buClr>
              <a:buSzPts val="1100"/>
              <a:buNone/>
            </a:pPr>
            <a:r>
              <a:t/>
            </a:r>
            <a:endParaRPr/>
          </a:p>
          <a:p>
            <a:pPr indent="-50800" lvl="0" marL="228600" rtl="0" algn="l">
              <a:lnSpc>
                <a:spcPct val="90000"/>
              </a:lnSpc>
              <a:spcBef>
                <a:spcPts val="0"/>
              </a:spcBef>
              <a:spcAft>
                <a:spcPts val="0"/>
              </a:spcAft>
              <a:buClr>
                <a:schemeClr val="dk1"/>
              </a:buClr>
              <a:buSzPts val="1100"/>
              <a:buFont typeface="Arial"/>
              <a:buNone/>
            </a:pPr>
            <a:r>
              <a:t/>
            </a:r>
            <a:endParaRPr/>
          </a:p>
          <a:p>
            <a:pPr indent="-50800" lvl="0" marL="228600" rtl="0" algn="l">
              <a:lnSpc>
                <a:spcPct val="90000"/>
              </a:lnSpc>
              <a:spcBef>
                <a:spcPts val="0"/>
              </a:spcBef>
              <a:spcAft>
                <a:spcPts val="0"/>
              </a:spcAft>
              <a:buClr>
                <a:schemeClr val="dk1"/>
              </a:buClr>
              <a:buSzPts val="2800"/>
              <a:buNone/>
            </a:pPr>
            <a:r>
              <a:t/>
            </a:r>
            <a:endParaRPr/>
          </a:p>
        </p:txBody>
      </p:sp>
      <p:pic>
        <p:nvPicPr>
          <p:cNvPr id="252" name="Google Shape;252;p5"/>
          <p:cNvPicPr preferRelativeResize="0"/>
          <p:nvPr/>
        </p:nvPicPr>
        <p:blipFill rotWithShape="1">
          <a:blip r:embed="rId5">
            <a:alphaModFix/>
          </a:blip>
          <a:srcRect b="0" l="0" r="0" t="0"/>
          <a:stretch/>
        </p:blipFill>
        <p:spPr>
          <a:xfrm>
            <a:off x="320512" y="5585931"/>
            <a:ext cx="1182064" cy="1182064"/>
          </a:xfrm>
          <a:prstGeom prst="rect">
            <a:avLst/>
          </a:prstGeom>
          <a:noFill/>
          <a:ln>
            <a:noFill/>
          </a:ln>
        </p:spPr>
      </p:pic>
      <p:pic>
        <p:nvPicPr>
          <p:cNvPr id="253" name="Google Shape;253;p5"/>
          <p:cNvPicPr preferRelativeResize="0"/>
          <p:nvPr/>
        </p:nvPicPr>
        <p:blipFill rotWithShape="1">
          <a:blip r:embed="rId6">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6"/>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259" name="Google Shape;259;p6"/>
          <p:cNvPicPr preferRelativeResize="0"/>
          <p:nvPr/>
        </p:nvPicPr>
        <p:blipFill rotWithShape="1">
          <a:blip r:embed="rId4">
            <a:alphaModFix/>
          </a:blip>
          <a:srcRect b="0" l="0" r="0" t="0"/>
          <a:stretch/>
        </p:blipFill>
        <p:spPr>
          <a:xfrm>
            <a:off x="547325" y="97715"/>
            <a:ext cx="2557807" cy="2557807"/>
          </a:xfrm>
          <a:prstGeom prst="rect">
            <a:avLst/>
          </a:prstGeom>
          <a:noFill/>
          <a:ln>
            <a:noFill/>
          </a:ln>
        </p:spPr>
      </p:pic>
      <p:sp>
        <p:nvSpPr>
          <p:cNvPr id="260" name="Google Shape;260;p6"/>
          <p:cNvSpPr/>
          <p:nvPr/>
        </p:nvSpPr>
        <p:spPr>
          <a:xfrm rot="5400000">
            <a:off x="-114994" y="3487047"/>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1" name="Google Shape;261;p6"/>
          <p:cNvSpPr/>
          <p:nvPr/>
        </p:nvSpPr>
        <p:spPr>
          <a:xfrm rot="5400000">
            <a:off x="-114991" y="2091470"/>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2" name="Google Shape;262;p6"/>
          <p:cNvSpPr/>
          <p:nvPr/>
        </p:nvSpPr>
        <p:spPr>
          <a:xfrm>
            <a:off x="3832264" y="716530"/>
            <a:ext cx="7017988"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lt-LT" sz="4000" u="none" cap="none" strike="noStrik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b="0" i="0" sz="4000" u="none" cap="none" strike="noStrike">
              <a:solidFill>
                <a:schemeClr val="accent1"/>
              </a:solidFill>
              <a:latin typeface="Calibri"/>
              <a:ea typeface="Calibri"/>
              <a:cs typeface="Calibri"/>
              <a:sym typeface="Calibri"/>
            </a:endParaRPr>
          </a:p>
        </p:txBody>
      </p:sp>
      <p:pic>
        <p:nvPicPr>
          <p:cNvPr id="263" name="Google Shape;263;p6"/>
          <p:cNvPicPr preferRelativeResize="0"/>
          <p:nvPr/>
        </p:nvPicPr>
        <p:blipFill rotWithShape="1">
          <a:blip r:embed="rId5">
            <a:alphaModFix/>
          </a:blip>
          <a:srcRect b="0" l="0" r="0" t="0"/>
          <a:stretch/>
        </p:blipFill>
        <p:spPr>
          <a:xfrm>
            <a:off x="9554893" y="3103160"/>
            <a:ext cx="1524273" cy="979627"/>
          </a:xfrm>
          <a:prstGeom prst="rect">
            <a:avLst/>
          </a:prstGeom>
          <a:noFill/>
          <a:ln>
            <a:noFill/>
          </a:ln>
        </p:spPr>
      </p:pic>
      <p:pic>
        <p:nvPicPr>
          <p:cNvPr id="264" name="Google Shape;264;p6"/>
          <p:cNvPicPr preferRelativeResize="0"/>
          <p:nvPr/>
        </p:nvPicPr>
        <p:blipFill rotWithShape="1">
          <a:blip r:embed="rId6">
            <a:alphaModFix/>
          </a:blip>
          <a:srcRect b="0" l="0" r="0" t="0"/>
          <a:stretch/>
        </p:blipFill>
        <p:spPr>
          <a:xfrm>
            <a:off x="3880074" y="4675114"/>
            <a:ext cx="2129231" cy="1086684"/>
          </a:xfrm>
          <a:prstGeom prst="rect">
            <a:avLst/>
          </a:prstGeom>
          <a:noFill/>
          <a:ln>
            <a:noFill/>
          </a:ln>
        </p:spPr>
      </p:pic>
      <p:pic>
        <p:nvPicPr>
          <p:cNvPr id="265" name="Google Shape;265;p6"/>
          <p:cNvPicPr preferRelativeResize="0"/>
          <p:nvPr/>
        </p:nvPicPr>
        <p:blipFill rotWithShape="1">
          <a:blip r:embed="rId7">
            <a:alphaModFix/>
          </a:blip>
          <a:srcRect b="0" l="0" r="0" t="0"/>
          <a:stretch/>
        </p:blipFill>
        <p:spPr>
          <a:xfrm>
            <a:off x="6381827" y="4739380"/>
            <a:ext cx="2869200" cy="723043"/>
          </a:xfrm>
          <a:prstGeom prst="rect">
            <a:avLst/>
          </a:prstGeom>
          <a:noFill/>
          <a:ln>
            <a:noFill/>
          </a:ln>
        </p:spPr>
      </p:pic>
      <p:pic>
        <p:nvPicPr>
          <p:cNvPr id="266" name="Google Shape;266;p6"/>
          <p:cNvPicPr preferRelativeResize="0"/>
          <p:nvPr/>
        </p:nvPicPr>
        <p:blipFill rotWithShape="1">
          <a:blip r:embed="rId8">
            <a:alphaModFix/>
          </a:blip>
          <a:srcRect b="0" l="0" r="0" t="0"/>
          <a:stretch/>
        </p:blipFill>
        <p:spPr>
          <a:xfrm>
            <a:off x="9847014" y="4638603"/>
            <a:ext cx="1003238" cy="823820"/>
          </a:xfrm>
          <a:prstGeom prst="rect">
            <a:avLst/>
          </a:prstGeom>
          <a:noFill/>
          <a:ln>
            <a:noFill/>
          </a:ln>
        </p:spPr>
      </p:pic>
      <p:pic>
        <p:nvPicPr>
          <p:cNvPr id="267" name="Google Shape;267;p6"/>
          <p:cNvPicPr preferRelativeResize="0"/>
          <p:nvPr/>
        </p:nvPicPr>
        <p:blipFill rotWithShape="1">
          <a:blip r:embed="rId9">
            <a:alphaModFix/>
          </a:blip>
          <a:srcRect b="0" l="0" r="0" t="0"/>
          <a:stretch/>
        </p:blipFill>
        <p:spPr>
          <a:xfrm>
            <a:off x="4055240" y="2759937"/>
            <a:ext cx="1773548" cy="1773548"/>
          </a:xfrm>
          <a:prstGeom prst="rect">
            <a:avLst/>
          </a:prstGeom>
          <a:noFill/>
          <a:ln>
            <a:noFill/>
          </a:ln>
        </p:spPr>
      </p:pic>
      <p:sp>
        <p:nvSpPr>
          <p:cNvPr id="268" name="Google Shape;268;p6"/>
          <p:cNvSpPr txBox="1"/>
          <p:nvPr/>
        </p:nvSpPr>
        <p:spPr>
          <a:xfrm>
            <a:off x="2396766" y="6305861"/>
            <a:ext cx="609442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lt-LT" sz="1800" u="none" cap="none" strike="noStrike">
                <a:solidFill>
                  <a:schemeClr val="dk1"/>
                </a:solidFill>
                <a:latin typeface="Calibri"/>
                <a:ea typeface="Calibri"/>
                <a:cs typeface="Calibri"/>
                <a:sym typeface="Calibri"/>
              </a:rPr>
              <a:t>Αριθμός έργου: 2022-1-AT01-KA220-ADU-00008513</a:t>
            </a:r>
            <a:endParaRPr b="0" i="0" sz="1800" u="none" cap="none" strike="noStrike">
              <a:solidFill>
                <a:schemeClr val="dk1"/>
              </a:solidFill>
              <a:latin typeface="Calibri"/>
              <a:ea typeface="Calibri"/>
              <a:cs typeface="Calibri"/>
              <a:sym typeface="Calibri"/>
            </a:endParaRPr>
          </a:p>
        </p:txBody>
      </p:sp>
      <p:pic>
        <p:nvPicPr>
          <p:cNvPr id="269" name="Google Shape;269;p6"/>
          <p:cNvPicPr preferRelativeResize="0"/>
          <p:nvPr/>
        </p:nvPicPr>
        <p:blipFill rotWithShape="1">
          <a:blip r:embed="rId10">
            <a:alphaModFix/>
          </a:blip>
          <a:srcRect b="0" l="0" r="0" t="0"/>
          <a:stretch/>
        </p:blipFill>
        <p:spPr>
          <a:xfrm>
            <a:off x="6342150" y="3359388"/>
            <a:ext cx="2860897" cy="6761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idx="1" type="body"/>
          </p:nvPr>
        </p:nvSpPr>
        <p:spPr>
          <a:xfrm>
            <a:off x="839787" y="668337"/>
            <a:ext cx="5157787" cy="5854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b="0" lang="lt-LT" sz="2800">
                <a:solidFill>
                  <a:schemeClr val="accent1"/>
                </a:solidFill>
              </a:rPr>
              <a:t>Στόχοι της συνεδρίας:</a:t>
            </a:r>
            <a:endParaRPr sz="2800"/>
          </a:p>
        </p:txBody>
      </p:sp>
      <p:sp>
        <p:nvSpPr>
          <p:cNvPr id="97" name="Google Shape;97;p2"/>
          <p:cNvSpPr txBox="1"/>
          <p:nvPr>
            <p:ph idx="2" type="body"/>
          </p:nvPr>
        </p:nvSpPr>
        <p:spPr>
          <a:xfrm>
            <a:off x="839788" y="1338606"/>
            <a:ext cx="5157787" cy="4851057"/>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SzPts val="1800"/>
              <a:buChar char="•"/>
            </a:pPr>
            <a:r>
              <a:rPr lang="lt-LT"/>
              <a:t>Εξέταση των αλλαγών</a:t>
            </a:r>
            <a:r>
              <a:rPr lang="lt-LT"/>
              <a:t> στον τομέα GLAM μετά τον COVID</a:t>
            </a:r>
            <a:endParaRPr/>
          </a:p>
          <a:p>
            <a:pPr indent="-342900" lvl="0" marL="457200" rtl="0" algn="l">
              <a:lnSpc>
                <a:spcPct val="90000"/>
              </a:lnSpc>
              <a:spcBef>
                <a:spcPts val="0"/>
              </a:spcBef>
              <a:spcAft>
                <a:spcPts val="0"/>
              </a:spcAft>
              <a:buSzPts val="1800"/>
              <a:buChar char="•"/>
            </a:pPr>
            <a:r>
              <a:rPr lang="lt-LT"/>
              <a:t>Εξοικείωση των εκπαιδευομένων με τους δυναμικούς μελλοντικούς ρόλους στον τομέα GLAM</a:t>
            </a:r>
            <a:endParaRPr/>
          </a:p>
          <a:p>
            <a:pPr indent="-342900" lvl="0" marL="457200" rtl="0" algn="l">
              <a:lnSpc>
                <a:spcPct val="90000"/>
              </a:lnSpc>
              <a:spcBef>
                <a:spcPts val="0"/>
              </a:spcBef>
              <a:spcAft>
                <a:spcPts val="0"/>
              </a:spcAft>
              <a:buSzPts val="1800"/>
              <a:buChar char="•"/>
            </a:pPr>
            <a:r>
              <a:rPr lang="lt-LT"/>
              <a:t>Εισαγωγή στρατηγικού σχεδιασμού σχετικά με τον ψηφιακό μετασχηματισμό σε πολιτιστικά ιδρύματα.</a:t>
            </a:r>
            <a:endParaRPr/>
          </a:p>
        </p:txBody>
      </p:sp>
      <p:sp>
        <p:nvSpPr>
          <p:cNvPr id="98" name="Google Shape;98;p2"/>
          <p:cNvSpPr txBox="1"/>
          <p:nvPr>
            <p:ph idx="4" type="body"/>
          </p:nvPr>
        </p:nvSpPr>
        <p:spPr>
          <a:xfrm>
            <a:off x="6172200" y="1338606"/>
            <a:ext cx="5183188" cy="4851057"/>
          </a:xfrm>
          <a:prstGeom prst="rect">
            <a:avLst/>
          </a:prstGeom>
          <a:noFill/>
          <a:ln>
            <a:noFill/>
          </a:ln>
        </p:spPr>
        <p:txBody>
          <a:bodyPr anchorCtr="0" anchor="t" bIns="45700" lIns="91425" spcFirstLastPara="1" rIns="91425" wrap="square" tIns="45700">
            <a:normAutofit lnSpcReduction="10000"/>
          </a:bodyPr>
          <a:lstStyle/>
          <a:p>
            <a:pPr indent="0" lvl="0" marL="177800" rtl="0" algn="l">
              <a:lnSpc>
                <a:spcPct val="90000"/>
              </a:lnSpc>
              <a:spcBef>
                <a:spcPts val="0"/>
              </a:spcBef>
              <a:spcAft>
                <a:spcPts val="0"/>
              </a:spcAft>
              <a:buClr>
                <a:schemeClr val="dk1"/>
              </a:buClr>
              <a:buSzPts val="2800"/>
              <a:buNone/>
            </a:pPr>
            <a:r>
              <a:rPr lang="lt-LT"/>
              <a:t>Με την ολοκλήρωση αυτής της συνεδρίας, οι εκπαιδευόμενοι θα πρέπει να είναι σε θέση να:</a:t>
            </a:r>
            <a:endParaRPr/>
          </a:p>
          <a:p>
            <a:pPr indent="-342900" lvl="0" marL="457200" rtl="0" algn="l">
              <a:lnSpc>
                <a:spcPct val="90000"/>
              </a:lnSpc>
              <a:spcBef>
                <a:spcPts val="0"/>
              </a:spcBef>
              <a:spcAft>
                <a:spcPts val="0"/>
              </a:spcAft>
              <a:buSzPts val="1800"/>
              <a:buChar char="•"/>
            </a:pPr>
            <a:r>
              <a:rPr lang="lt-LT"/>
              <a:t>Σκιαγραφούν τις βασικές αλλαγές στον τομέα GLAM μετά τον COVID. </a:t>
            </a:r>
            <a:endParaRPr/>
          </a:p>
          <a:p>
            <a:pPr indent="-342900" lvl="0" marL="457200" rtl="0" algn="l">
              <a:lnSpc>
                <a:spcPct val="90000"/>
              </a:lnSpc>
              <a:spcBef>
                <a:spcPts val="0"/>
              </a:spcBef>
              <a:spcAft>
                <a:spcPts val="0"/>
              </a:spcAft>
              <a:buSzPts val="1800"/>
              <a:buChar char="•"/>
            </a:pPr>
            <a:r>
              <a:rPr lang="lt-LT"/>
              <a:t>Ανακαλούν νέες θέσεις </a:t>
            </a:r>
            <a:r>
              <a:rPr lang="lt-LT"/>
              <a:t>εργασίας στον τομέα GLAM.</a:t>
            </a:r>
            <a:endParaRPr/>
          </a:p>
          <a:p>
            <a:pPr indent="-342900" lvl="0" marL="457200" rtl="0" algn="l">
              <a:lnSpc>
                <a:spcPct val="90000"/>
              </a:lnSpc>
              <a:spcBef>
                <a:spcPts val="0"/>
              </a:spcBef>
              <a:spcAft>
                <a:spcPts val="0"/>
              </a:spcAft>
              <a:buSzPts val="1800"/>
              <a:buChar char="•"/>
            </a:pPr>
            <a:r>
              <a:rPr lang="lt-LT"/>
              <a:t>Εξοικειωθούν με τον στρατηγικό σχεδιασμό για την αντιμετώπιση του ψηφιακού μετασχηματισμού σε πολιτιστικά ιδρύματα.</a:t>
            </a:r>
            <a:endParaRPr/>
          </a:p>
        </p:txBody>
      </p:sp>
      <p:pic>
        <p:nvPicPr>
          <p:cNvPr id="99" name="Google Shape;99;p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00" name="Google Shape;100;p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01" name="Google Shape;101;p2"/>
          <p:cNvSpPr txBox="1"/>
          <p:nvPr/>
        </p:nvSpPr>
        <p:spPr>
          <a:xfrm>
            <a:off x="6172200" y="668337"/>
            <a:ext cx="5157787" cy="58542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2800"/>
              <a:buFont typeface="Arial"/>
              <a:buNone/>
            </a:pPr>
            <a:r>
              <a:rPr b="0" i="0" lang="lt-LT" sz="2800" u="none" cap="none" strike="noStrike">
                <a:solidFill>
                  <a:schemeClr val="accent1"/>
                </a:solidFill>
                <a:latin typeface="Calibri"/>
                <a:ea typeface="Calibri"/>
                <a:cs typeface="Calibri"/>
                <a:sym typeface="Calibri"/>
              </a:rPr>
              <a:t>Μαθησιακά αποτελέσματα:</a:t>
            </a:r>
            <a:endParaRPr b="1" i="0" sz="2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r>
              <a:rPr lang="lt-LT">
                <a:solidFill>
                  <a:schemeClr val="accent1"/>
                </a:solidFill>
              </a:rPr>
              <a:t>Το ψηφιακό άλμα: Τα πολιτιστικά ιδρύματα προσαρμόζονται στον COVID-19 και πέραν αυτού</a:t>
            </a:r>
            <a:endParaRPr>
              <a:solidFill>
                <a:schemeClr val="accent1"/>
              </a:solidFill>
            </a:endParaRPr>
          </a:p>
        </p:txBody>
      </p:sp>
      <p:pic>
        <p:nvPicPr>
          <p:cNvPr id="107" name="Google Shape;107;p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08" name="Google Shape;108;p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09" name="Google Shape;109;p3"/>
          <p:cNvPicPr preferRelativeResize="0"/>
          <p:nvPr/>
        </p:nvPicPr>
        <p:blipFill rotWithShape="1">
          <a:blip r:embed="rId5">
            <a:alphaModFix/>
          </a:blip>
          <a:srcRect b="0" l="0" r="0" t="0"/>
          <a:stretch/>
        </p:blipFill>
        <p:spPr>
          <a:xfrm>
            <a:off x="976725" y="2123025"/>
            <a:ext cx="4844573" cy="3089200"/>
          </a:xfrm>
          <a:prstGeom prst="rect">
            <a:avLst/>
          </a:prstGeom>
          <a:noFill/>
          <a:ln>
            <a:noFill/>
          </a:ln>
        </p:spPr>
      </p:pic>
      <p:pic>
        <p:nvPicPr>
          <p:cNvPr id="110" name="Google Shape;110;p3"/>
          <p:cNvPicPr preferRelativeResize="0"/>
          <p:nvPr/>
        </p:nvPicPr>
        <p:blipFill rotWithShape="1">
          <a:blip r:embed="rId6">
            <a:alphaModFix/>
          </a:blip>
          <a:srcRect b="0" l="0" r="0" t="0"/>
          <a:stretch/>
        </p:blipFill>
        <p:spPr>
          <a:xfrm>
            <a:off x="6450475" y="2123021"/>
            <a:ext cx="4633790" cy="3089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2b9d0c4e9cb_0_7"/>
          <p:cNvSpPr txBox="1"/>
          <p:nvPr>
            <p:ph type="title"/>
          </p:nvPr>
        </p:nvSpPr>
        <p:spPr>
          <a:xfrm>
            <a:off x="501445" y="2230734"/>
            <a:ext cx="3829500" cy="1260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accent1"/>
              </a:buClr>
              <a:buSzPct val="111111"/>
              <a:buFont typeface="Calibri"/>
              <a:buNone/>
            </a:pPr>
            <a:r>
              <a:rPr b="0" lang="lt-LT" sz="4400">
                <a:solidFill>
                  <a:schemeClr val="dk1"/>
                </a:solidFill>
              </a:rPr>
              <a:t>Πώς η πανδημία </a:t>
            </a:r>
            <a:r>
              <a:rPr lang="lt-LT"/>
              <a:t>COVID-19 </a:t>
            </a:r>
            <a:r>
              <a:rPr b="0" lang="lt-LT" sz="4400">
                <a:solidFill>
                  <a:schemeClr val="dk1"/>
                </a:solidFill>
              </a:rPr>
              <a:t>και </a:t>
            </a:r>
            <a:r>
              <a:rPr lang="lt-LT"/>
              <a:t>η καραντίνα </a:t>
            </a:r>
            <a:r>
              <a:rPr b="0" lang="lt-LT" sz="4400">
                <a:solidFill>
                  <a:schemeClr val="dk1"/>
                </a:solidFill>
              </a:rPr>
              <a:t>επηρέασαν τους πολιτιστικούς τομείς;</a:t>
            </a:r>
            <a:br>
              <a:rPr lang="lt-LT" sz="4400">
                <a:solidFill>
                  <a:schemeClr val="dk1"/>
                </a:solidFill>
              </a:rPr>
            </a:br>
            <a:endParaRPr>
              <a:solidFill>
                <a:schemeClr val="dk1"/>
              </a:solidFill>
            </a:endParaRPr>
          </a:p>
        </p:txBody>
      </p:sp>
      <p:pic>
        <p:nvPicPr>
          <p:cNvPr id="116" name="Google Shape;116;g2b9d0c4e9cb_0_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17" name="Google Shape;117;g2b9d0c4e9cb_0_7"/>
          <p:cNvPicPr preferRelativeResize="0"/>
          <p:nvPr/>
        </p:nvPicPr>
        <p:blipFill rotWithShape="1">
          <a:blip r:embed="rId4">
            <a:alphaModFix/>
          </a:blip>
          <a:srcRect b="0" l="0" r="0" t="0"/>
          <a:stretch/>
        </p:blipFill>
        <p:spPr>
          <a:xfrm>
            <a:off x="1600959" y="6041718"/>
            <a:ext cx="2372524" cy="498230"/>
          </a:xfrm>
          <a:prstGeom prst="rect">
            <a:avLst/>
          </a:prstGeom>
          <a:noFill/>
          <a:ln>
            <a:noFill/>
          </a:ln>
        </p:spPr>
      </p:pic>
      <p:grpSp>
        <p:nvGrpSpPr>
          <p:cNvPr id="118" name="Google Shape;118;g2b9d0c4e9cb_0_7"/>
          <p:cNvGrpSpPr/>
          <p:nvPr/>
        </p:nvGrpSpPr>
        <p:grpSpPr>
          <a:xfrm>
            <a:off x="3844175" y="240222"/>
            <a:ext cx="7839807" cy="6789422"/>
            <a:chOff x="1992024" y="462"/>
            <a:chExt cx="7839807" cy="6789422"/>
          </a:xfrm>
        </p:grpSpPr>
        <p:sp>
          <p:nvSpPr>
            <p:cNvPr id="119" name="Google Shape;119;g2b9d0c4e9cb_0_7"/>
            <p:cNvSpPr/>
            <p:nvPr/>
          </p:nvSpPr>
          <p:spPr>
            <a:xfrm>
              <a:off x="4358913" y="462"/>
              <a:ext cx="3106200" cy="3106200"/>
            </a:xfrm>
            <a:prstGeom prst="downArrow">
              <a:avLst>
                <a:gd fmla="val 50000" name="adj1"/>
                <a:gd fmla="val 35000" name="adj2"/>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g2b9d0c4e9cb_0_7"/>
            <p:cNvSpPr txBox="1"/>
            <p:nvPr/>
          </p:nvSpPr>
          <p:spPr>
            <a:xfrm>
              <a:off x="5135435" y="462"/>
              <a:ext cx="1553100" cy="2562600"/>
            </a:xfrm>
            <a:prstGeom prst="rect">
              <a:avLst/>
            </a:prstGeom>
            <a:noFill/>
            <a:ln>
              <a:noFill/>
            </a:ln>
          </p:spPr>
          <p:txBody>
            <a:bodyPr anchorCtr="0" anchor="ctr" bIns="120900" lIns="120900" spcFirstLastPara="1" rIns="120900" wrap="square" tIns="120900">
              <a:noAutofit/>
            </a:bodyPr>
            <a:lstStyle/>
            <a:p>
              <a:pPr indent="0" lvl="0" marL="0" marR="0" rtl="0" algn="ctr">
                <a:lnSpc>
                  <a:spcPct val="90000"/>
                </a:lnSpc>
                <a:spcBef>
                  <a:spcPts val="0"/>
                </a:spcBef>
                <a:spcAft>
                  <a:spcPts val="0"/>
                </a:spcAft>
                <a:buClr>
                  <a:srgbClr val="000000"/>
                </a:buClr>
                <a:buSzPts val="1700"/>
                <a:buFont typeface="Arial"/>
                <a:buNone/>
              </a:pPr>
              <a:r>
                <a:rPr lang="lt-LT" sz="1700">
                  <a:solidFill>
                    <a:schemeClr val="lt1"/>
                  </a:solidFill>
                  <a:latin typeface="Calibri"/>
                  <a:ea typeface="Calibri"/>
                  <a:cs typeface="Calibri"/>
                  <a:sym typeface="Calibri"/>
                </a:rPr>
                <a:t>Ώθησε</a:t>
              </a:r>
              <a:r>
                <a:rPr b="0" i="0" lang="lt-LT" sz="1700" u="none" cap="none" strike="noStrike">
                  <a:solidFill>
                    <a:schemeClr val="lt1"/>
                  </a:solidFill>
                  <a:latin typeface="Calibri"/>
                  <a:ea typeface="Calibri"/>
                  <a:cs typeface="Calibri"/>
                  <a:sym typeface="Calibri"/>
                </a:rPr>
                <a:t> τα πολιτιστικά ιδρύματα και τον τομέα GLAM γενικότερα να υιοθετήσουν τις νέες τεχνολογίες και την ψηφιοποίηση.</a:t>
              </a:r>
              <a:endParaRPr b="0" i="0" sz="1700" u="none" cap="none" strike="noStrike">
                <a:solidFill>
                  <a:schemeClr val="lt1"/>
                </a:solidFill>
                <a:latin typeface="Calibri"/>
                <a:ea typeface="Calibri"/>
                <a:cs typeface="Calibri"/>
                <a:sym typeface="Calibri"/>
              </a:endParaRPr>
            </a:p>
          </p:txBody>
        </p:sp>
        <p:sp>
          <p:nvSpPr>
            <p:cNvPr id="121" name="Google Shape;121;g2b9d0c4e9cb_0_7"/>
            <p:cNvSpPr/>
            <p:nvPr/>
          </p:nvSpPr>
          <p:spPr>
            <a:xfrm rot="7200137">
              <a:off x="6157388" y="3115292"/>
              <a:ext cx="3105985" cy="3105985"/>
            </a:xfrm>
            <a:prstGeom prst="downArrow">
              <a:avLst>
                <a:gd fmla="val 50000" name="adj1"/>
                <a:gd fmla="val 35000" name="adj2"/>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g2b9d0c4e9cb_0_7"/>
            <p:cNvSpPr txBox="1"/>
            <p:nvPr/>
          </p:nvSpPr>
          <p:spPr>
            <a:xfrm rot="1800119">
              <a:off x="6664488" y="4027803"/>
              <a:ext cx="2562447" cy="1552918"/>
            </a:xfrm>
            <a:prstGeom prst="rect">
              <a:avLst/>
            </a:prstGeom>
            <a:noFill/>
            <a:ln>
              <a:noFill/>
            </a:ln>
          </p:spPr>
          <p:txBody>
            <a:bodyPr anchorCtr="0" anchor="ctr" bIns="120900" lIns="120900" spcFirstLastPara="1" rIns="120900" wrap="square" tIns="120900">
              <a:noAutofit/>
            </a:bodyPr>
            <a:lstStyle/>
            <a:p>
              <a:pPr indent="0" lvl="0" marL="0" marR="0" rtl="0" algn="ctr">
                <a:lnSpc>
                  <a:spcPct val="90000"/>
                </a:lnSpc>
                <a:spcBef>
                  <a:spcPts val="0"/>
                </a:spcBef>
                <a:spcAft>
                  <a:spcPts val="0"/>
                </a:spcAft>
                <a:buClr>
                  <a:srgbClr val="000000"/>
                </a:buClr>
                <a:buSzPts val="1700"/>
                <a:buFont typeface="Arial"/>
                <a:buNone/>
              </a:pPr>
              <a:r>
                <a:rPr b="0" i="0" lang="lt-LT" sz="1700" u="none" cap="none" strike="noStrike">
                  <a:solidFill>
                    <a:schemeClr val="lt1"/>
                  </a:solidFill>
                  <a:latin typeface="Calibri"/>
                  <a:ea typeface="Calibri"/>
                  <a:cs typeface="Calibri"/>
                  <a:sym typeface="Calibri"/>
                </a:rPr>
                <a:t>Αμφισβήτησε το σχέδιο και την ατζέντα βιωσιμότητάς τους</a:t>
              </a:r>
              <a:endParaRPr b="0" i="0" sz="1700" u="none" cap="none" strike="noStrike">
                <a:solidFill>
                  <a:schemeClr val="lt1"/>
                </a:solidFill>
                <a:latin typeface="Calibri"/>
                <a:ea typeface="Calibri"/>
                <a:cs typeface="Calibri"/>
                <a:sym typeface="Calibri"/>
              </a:endParaRPr>
            </a:p>
          </p:txBody>
        </p:sp>
        <p:sp>
          <p:nvSpPr>
            <p:cNvPr id="123" name="Google Shape;123;g2b9d0c4e9cb_0_7"/>
            <p:cNvSpPr/>
            <p:nvPr/>
          </p:nvSpPr>
          <p:spPr>
            <a:xfrm rot="-7200137">
              <a:off x="2560481" y="3115442"/>
              <a:ext cx="3105985" cy="3105985"/>
            </a:xfrm>
            <a:prstGeom prst="downArrow">
              <a:avLst>
                <a:gd fmla="val 50000" name="adj1"/>
                <a:gd fmla="val 35000" name="adj2"/>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2b9d0c4e9cb_0_7"/>
            <p:cNvSpPr txBox="1"/>
            <p:nvPr/>
          </p:nvSpPr>
          <p:spPr>
            <a:xfrm rot="-1800119">
              <a:off x="2596868" y="4027763"/>
              <a:ext cx="2562447" cy="1552918"/>
            </a:xfrm>
            <a:prstGeom prst="rect">
              <a:avLst/>
            </a:prstGeom>
            <a:noFill/>
            <a:ln>
              <a:noFill/>
            </a:ln>
          </p:spPr>
          <p:txBody>
            <a:bodyPr anchorCtr="0" anchor="ctr" bIns="120900" lIns="120900" spcFirstLastPara="1" rIns="120900" wrap="square" tIns="120900">
              <a:noAutofit/>
            </a:bodyPr>
            <a:lstStyle/>
            <a:p>
              <a:pPr indent="0" lvl="0" marL="0" marR="0" rtl="0" algn="ctr">
                <a:lnSpc>
                  <a:spcPct val="90000"/>
                </a:lnSpc>
                <a:spcBef>
                  <a:spcPts val="0"/>
                </a:spcBef>
                <a:spcAft>
                  <a:spcPts val="0"/>
                </a:spcAft>
                <a:buClr>
                  <a:srgbClr val="000000"/>
                </a:buClr>
                <a:buSzPts val="1700"/>
                <a:buFont typeface="Arial"/>
                <a:buNone/>
              </a:pPr>
              <a:r>
                <a:rPr b="0" i="0" lang="lt-LT" sz="1700" u="none" cap="none" strike="noStrike">
                  <a:solidFill>
                    <a:schemeClr val="lt1"/>
                  </a:solidFill>
                  <a:latin typeface="Calibri"/>
                  <a:ea typeface="Calibri"/>
                  <a:cs typeface="Calibri"/>
                  <a:sym typeface="Calibri"/>
                </a:rPr>
                <a:t>Προσφέρει στο κοινό την ευκαιρία να εξακολουθεί να επισκέπτεται/να αλληλεπιδρά με τον πολιτισμό και τις τέχνες εικονικά.</a:t>
              </a:r>
              <a:endParaRPr b="0" i="0" sz="1700" u="none" cap="none" strike="noStrike">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b915199d5b_1_50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solidFill>
                  <a:schemeClr val="accent1"/>
                </a:solidFill>
              </a:rPr>
              <a:t>Ψηφιακές τεχνολογίες και προσβασιμότητα</a:t>
            </a:r>
            <a:endParaRPr>
              <a:solidFill>
                <a:schemeClr val="accent1"/>
              </a:solidFill>
            </a:endParaRPr>
          </a:p>
        </p:txBody>
      </p:sp>
      <p:sp>
        <p:nvSpPr>
          <p:cNvPr id="130" name="Google Shape;130;g2b915199d5b_1_50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1100"/>
              <a:buFont typeface="Arial"/>
              <a:buNone/>
            </a:pPr>
            <a:r>
              <a:rPr lang="lt-LT"/>
              <a:t>Οι ψηφιακές τεχνολογίες παρέχουν </a:t>
            </a:r>
            <a:r>
              <a:rPr b="1" lang="lt-LT"/>
              <a:t>νέες προοπτικές για τη διαφύλαξη του πολιτιστικού περιεχομένου </a:t>
            </a:r>
            <a:r>
              <a:rPr lang="lt-LT"/>
              <a:t>και την ενίσχυση της προσβασιμότητας της πολιτιστικής κληρονομιάς για ένα ευρύτερο φάσμα καταναλωτών. </a:t>
            </a:r>
            <a:endParaRPr/>
          </a:p>
          <a:p>
            <a:pPr indent="-50800" lvl="0" marL="228600" rtl="0" algn="l">
              <a:lnSpc>
                <a:spcPct val="90000"/>
              </a:lnSpc>
              <a:spcBef>
                <a:spcPts val="0"/>
              </a:spcBef>
              <a:spcAft>
                <a:spcPts val="0"/>
              </a:spcAft>
              <a:buClr>
                <a:schemeClr val="dk1"/>
              </a:buClr>
              <a:buSzPts val="1100"/>
              <a:buFont typeface="Arial"/>
              <a:buNone/>
            </a:pPr>
            <a:r>
              <a:t/>
            </a:r>
            <a:endParaRPr/>
          </a:p>
          <a:p>
            <a:pPr indent="-50800" lvl="0" marL="228600" rtl="0" algn="l">
              <a:lnSpc>
                <a:spcPct val="90000"/>
              </a:lnSpc>
              <a:spcBef>
                <a:spcPts val="0"/>
              </a:spcBef>
              <a:spcAft>
                <a:spcPts val="0"/>
              </a:spcAft>
              <a:buClr>
                <a:schemeClr val="dk1"/>
              </a:buClr>
              <a:buSzPts val="1100"/>
              <a:buFont typeface="Arial"/>
              <a:buNone/>
            </a:pPr>
            <a:r>
              <a:t/>
            </a:r>
            <a:endParaRPr/>
          </a:p>
          <a:p>
            <a:pPr indent="-50800" lvl="0" marL="228600" rtl="0" algn="l">
              <a:lnSpc>
                <a:spcPct val="90000"/>
              </a:lnSpc>
              <a:spcBef>
                <a:spcPts val="0"/>
              </a:spcBef>
              <a:spcAft>
                <a:spcPts val="0"/>
              </a:spcAft>
              <a:buClr>
                <a:schemeClr val="dk1"/>
              </a:buClr>
              <a:buSzPts val="1100"/>
              <a:buFont typeface="Arial"/>
              <a:buNone/>
            </a:pPr>
            <a:r>
              <a:rPr lang="lt-LT"/>
              <a:t>Τα μουσεία και τα πολιτιστικά ιδρύματα με τεχνολογικές γνώσεις μπορούν να προσφέρουν στους επισκέπτες εμπειρίες αιχμής και να παρέχουν </a:t>
            </a:r>
            <a:r>
              <a:rPr b="1" lang="lt-LT"/>
              <a:t>απομακρυσμένη πρόσβαση </a:t>
            </a:r>
            <a:r>
              <a:rPr lang="lt-LT"/>
              <a:t>σε εκθέσεις και προβολή υλικού εκτός του χώρου τους.</a:t>
            </a:r>
            <a:endParaRPr/>
          </a:p>
          <a:p>
            <a:pPr indent="-50800" lvl="0" marL="228600" rtl="0" algn="l">
              <a:lnSpc>
                <a:spcPct val="90000"/>
              </a:lnSpc>
              <a:spcBef>
                <a:spcPts val="0"/>
              </a:spcBef>
              <a:spcAft>
                <a:spcPts val="0"/>
              </a:spcAft>
              <a:buClr>
                <a:schemeClr val="dk1"/>
              </a:buClr>
              <a:buSzPts val="1100"/>
              <a:buFont typeface="Arial"/>
              <a:buNone/>
            </a:pPr>
            <a:r>
              <a:t/>
            </a:r>
            <a:endParaRPr/>
          </a:p>
          <a:p>
            <a:pPr indent="-50800" lvl="0" marL="228600" rtl="0" algn="l">
              <a:lnSpc>
                <a:spcPct val="90000"/>
              </a:lnSpc>
              <a:spcBef>
                <a:spcPts val="0"/>
              </a:spcBef>
              <a:spcAft>
                <a:spcPts val="0"/>
              </a:spcAft>
              <a:buClr>
                <a:schemeClr val="dk1"/>
              </a:buClr>
              <a:buSzPts val="1100"/>
              <a:buFont typeface="Arial"/>
              <a:buNone/>
            </a:pPr>
            <a:r>
              <a:t/>
            </a:r>
            <a:endParaRPr/>
          </a:p>
          <a:p>
            <a:pPr indent="-50800" lvl="0" marL="228600" rtl="0" algn="l">
              <a:lnSpc>
                <a:spcPct val="90000"/>
              </a:lnSpc>
              <a:spcBef>
                <a:spcPts val="0"/>
              </a:spcBef>
              <a:spcAft>
                <a:spcPts val="0"/>
              </a:spcAft>
              <a:buClr>
                <a:schemeClr val="dk1"/>
              </a:buClr>
              <a:buSzPts val="1100"/>
              <a:buFont typeface="Arial"/>
              <a:buNone/>
            </a:pPr>
            <a:r>
              <a:t/>
            </a:r>
            <a:endParaRPr/>
          </a:p>
          <a:p>
            <a:pPr indent="-50800" lvl="0" marL="228600" rtl="0" algn="l">
              <a:lnSpc>
                <a:spcPct val="90000"/>
              </a:lnSpc>
              <a:spcBef>
                <a:spcPts val="0"/>
              </a:spcBef>
              <a:spcAft>
                <a:spcPts val="0"/>
              </a:spcAft>
              <a:buClr>
                <a:schemeClr val="dk1"/>
              </a:buClr>
              <a:buSzPts val="1100"/>
              <a:buFont typeface="Arial"/>
              <a:buNone/>
            </a:pPr>
            <a:r>
              <a:t/>
            </a:r>
            <a:endParaRPr/>
          </a:p>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0"/>
              </a:spcBef>
              <a:spcAft>
                <a:spcPts val="0"/>
              </a:spcAft>
              <a:buClr>
                <a:schemeClr val="dk1"/>
              </a:buClr>
              <a:buSzPts val="2800"/>
              <a:buNone/>
            </a:pPr>
            <a:r>
              <a:t/>
            </a:r>
            <a:endParaRPr/>
          </a:p>
        </p:txBody>
      </p:sp>
      <p:pic>
        <p:nvPicPr>
          <p:cNvPr id="131" name="Google Shape;131;g2b915199d5b_1_50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32" name="Google Shape;132;g2b915199d5b_1_50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b1b746be6f_0_105"/>
          <p:cNvSpPr/>
          <p:nvPr/>
        </p:nvSpPr>
        <p:spPr>
          <a:xfrm>
            <a:off x="3925446" y="1082770"/>
            <a:ext cx="4668300" cy="4668300"/>
          </a:xfrm>
          <a:prstGeom prst="ellipse">
            <a:avLst/>
          </a:prstGeom>
          <a:solidFill>
            <a:srgbClr val="D3B08D">
              <a:alpha val="95294"/>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8" name="Google Shape;138;g2b1b746be6f_0_105"/>
          <p:cNvGrpSpPr/>
          <p:nvPr/>
        </p:nvGrpSpPr>
        <p:grpSpPr>
          <a:xfrm>
            <a:off x="4815580" y="552456"/>
            <a:ext cx="2887928" cy="2887928"/>
            <a:chOff x="3611776" y="414352"/>
            <a:chExt cx="2166000" cy="2166000"/>
          </a:xfrm>
        </p:grpSpPr>
        <p:sp>
          <p:nvSpPr>
            <p:cNvPr id="139" name="Google Shape;139;g2b1b746be6f_0_105"/>
            <p:cNvSpPr/>
            <p:nvPr/>
          </p:nvSpPr>
          <p:spPr>
            <a:xfrm>
              <a:off x="3611776" y="414352"/>
              <a:ext cx="2166000" cy="2166000"/>
            </a:xfrm>
            <a:prstGeom prst="ellipse">
              <a:avLst/>
            </a:prstGeom>
            <a:solidFill>
              <a:srgbClr val="507ED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g2b1b746be6f_0_105"/>
            <p:cNvSpPr txBox="1"/>
            <p:nvPr/>
          </p:nvSpPr>
          <p:spPr>
            <a:xfrm>
              <a:off x="3967546" y="1027503"/>
              <a:ext cx="1496100" cy="702900"/>
            </a:xfrm>
            <a:prstGeom prst="rect">
              <a:avLst/>
            </a:prstGeom>
            <a:solidFill>
              <a:srgbClr val="507ED1"/>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400"/>
                <a:buFont typeface="Arial"/>
                <a:buNone/>
              </a:pPr>
              <a:r>
                <a:rPr b="0" i="0" lang="lt-LT" sz="2400" u="none" cap="none" strike="noStrike">
                  <a:solidFill>
                    <a:srgbClr val="FFFFFF"/>
                  </a:solidFill>
                  <a:latin typeface="Calibri"/>
                  <a:ea typeface="Calibri"/>
                  <a:cs typeface="Calibri"/>
                  <a:sym typeface="Calibri"/>
                </a:rPr>
                <a:t>Δέσμευση χρηστών</a:t>
              </a:r>
              <a:endParaRPr b="0" i="0" sz="2400" u="none" cap="none" strike="noStrike">
                <a:solidFill>
                  <a:srgbClr val="FFFFFF"/>
                </a:solidFill>
                <a:latin typeface="Calibri"/>
                <a:ea typeface="Calibri"/>
                <a:cs typeface="Calibri"/>
                <a:sym typeface="Calibri"/>
              </a:endParaRPr>
            </a:p>
          </p:txBody>
        </p:sp>
      </p:grpSp>
      <p:grpSp>
        <p:nvGrpSpPr>
          <p:cNvPr id="141" name="Google Shape;141;g2b1b746be6f_0_105"/>
          <p:cNvGrpSpPr/>
          <p:nvPr/>
        </p:nvGrpSpPr>
        <p:grpSpPr>
          <a:xfrm>
            <a:off x="6082859" y="2710418"/>
            <a:ext cx="2887928" cy="2887928"/>
            <a:chOff x="4562258" y="2032864"/>
            <a:chExt cx="2166000" cy="2166000"/>
          </a:xfrm>
        </p:grpSpPr>
        <p:sp>
          <p:nvSpPr>
            <p:cNvPr id="142" name="Google Shape;142;g2b1b746be6f_0_105"/>
            <p:cNvSpPr/>
            <p:nvPr/>
          </p:nvSpPr>
          <p:spPr>
            <a:xfrm>
              <a:off x="4562258" y="2032864"/>
              <a:ext cx="2166000" cy="2166000"/>
            </a:xfrm>
            <a:prstGeom prst="ellipse">
              <a:avLst/>
            </a:prstGeom>
            <a:solidFill>
              <a:srgbClr val="5981C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2b1b746be6f_0_105"/>
            <p:cNvSpPr txBox="1"/>
            <p:nvPr/>
          </p:nvSpPr>
          <p:spPr>
            <a:xfrm>
              <a:off x="4796948" y="2821410"/>
              <a:ext cx="1859400" cy="653171"/>
            </a:xfrm>
            <a:prstGeom prst="rect">
              <a:avLst/>
            </a:prstGeom>
            <a:solidFill>
              <a:srgbClr val="5981C7"/>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400"/>
                <a:buFont typeface="Arial"/>
                <a:buNone/>
              </a:pPr>
              <a:r>
                <a:rPr b="0" i="0" lang="lt-LT" sz="2400" u="none" cap="none" strike="noStrike">
                  <a:solidFill>
                    <a:srgbClr val="FFFFFF"/>
                  </a:solidFill>
                  <a:latin typeface="Calibri"/>
                  <a:ea typeface="Calibri"/>
                  <a:cs typeface="Calibri"/>
                  <a:sym typeface="Calibri"/>
                </a:rPr>
                <a:t>Ψηφιακός μετασχηματισμός</a:t>
              </a:r>
              <a:endParaRPr b="0" i="0" sz="2400" u="none" cap="none" strike="noStrike">
                <a:solidFill>
                  <a:srgbClr val="FFFFFF"/>
                </a:solidFill>
                <a:latin typeface="Calibri"/>
                <a:ea typeface="Calibri"/>
                <a:cs typeface="Calibri"/>
                <a:sym typeface="Calibri"/>
              </a:endParaRPr>
            </a:p>
          </p:txBody>
        </p:sp>
      </p:grpSp>
      <p:grpSp>
        <p:nvGrpSpPr>
          <p:cNvPr id="144" name="Google Shape;144;g2b1b746be6f_0_105"/>
          <p:cNvGrpSpPr/>
          <p:nvPr/>
        </p:nvGrpSpPr>
        <p:grpSpPr>
          <a:xfrm>
            <a:off x="3603744" y="2710418"/>
            <a:ext cx="2887928" cy="2887928"/>
            <a:chOff x="2702876" y="2032864"/>
            <a:chExt cx="2166000" cy="2166000"/>
          </a:xfrm>
        </p:grpSpPr>
        <p:sp>
          <p:nvSpPr>
            <p:cNvPr id="145" name="Google Shape;145;g2b1b746be6f_0_105"/>
            <p:cNvSpPr/>
            <p:nvPr/>
          </p:nvSpPr>
          <p:spPr>
            <a:xfrm>
              <a:off x="2702876" y="2032864"/>
              <a:ext cx="2166000" cy="2166000"/>
            </a:xfrm>
            <a:prstGeom prst="ellipse">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g2b1b746be6f_0_105"/>
            <p:cNvSpPr txBox="1"/>
            <p:nvPr/>
          </p:nvSpPr>
          <p:spPr>
            <a:xfrm>
              <a:off x="2855281" y="2834728"/>
              <a:ext cx="1496100" cy="7029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400"/>
                <a:buFont typeface="Arial"/>
                <a:buNone/>
              </a:pPr>
              <a:r>
                <a:rPr b="0" i="0" lang="lt-LT" sz="2400" u="none" cap="none" strike="noStrike">
                  <a:solidFill>
                    <a:srgbClr val="FFFFFF"/>
                  </a:solidFill>
                  <a:latin typeface="Calibri"/>
                  <a:ea typeface="Calibri"/>
                  <a:cs typeface="Calibri"/>
                  <a:sym typeface="Calibri"/>
                </a:rPr>
                <a:t>Ψηφιακή επιμέλεια</a:t>
              </a:r>
              <a:endParaRPr b="0" i="0" sz="2400" u="none" cap="none" strike="noStrike">
                <a:solidFill>
                  <a:srgbClr val="FFFFFF"/>
                </a:solidFill>
                <a:latin typeface="Calibri"/>
                <a:ea typeface="Calibri"/>
                <a:cs typeface="Calibri"/>
                <a:sym typeface="Calibri"/>
              </a:endParaRPr>
            </a:p>
          </p:txBody>
        </p:sp>
      </p:grpSp>
      <p:sp>
        <p:nvSpPr>
          <p:cNvPr id="147" name="Google Shape;147;g2b1b746be6f_0_105"/>
          <p:cNvSpPr/>
          <p:nvPr/>
        </p:nvSpPr>
        <p:spPr>
          <a:xfrm>
            <a:off x="5446240" y="2594988"/>
            <a:ext cx="1634400" cy="1634400"/>
          </a:xfrm>
          <a:prstGeom prst="ellipse">
            <a:avLst/>
          </a:prstGeom>
          <a:solidFill>
            <a:srgbClr val="E4BB8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8" name="Google Shape;148;g2b1b746be6f_0_10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49" name="Google Shape;149;g2b1b746be6f_0_10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b964d05f65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solidFill>
                  <a:schemeClr val="accent1"/>
                </a:solidFill>
              </a:rPr>
              <a:t>Δέσμευση χρηστών</a:t>
            </a:r>
            <a:endParaRPr>
              <a:solidFill>
                <a:schemeClr val="accent1"/>
              </a:solidFill>
            </a:endParaRPr>
          </a:p>
        </p:txBody>
      </p:sp>
      <p:sp>
        <p:nvSpPr>
          <p:cNvPr id="155" name="Google Shape;155;g2b964d05f65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1100"/>
              <a:buFont typeface="Arial"/>
              <a:buNone/>
            </a:pPr>
            <a:r>
              <a:rPr lang="lt-LT"/>
              <a:t>Στο πλαίσιο του δημόσιου σκοπού τους να ανταποκριθούν στις απαιτήσεις για μεγαλύτερη ποικιλομορφία, πρόσβαση και συμμετοχή, αρκετά ιδρύματα GLAM διερευνούν επί του παρόντος τη </a:t>
            </a:r>
            <a:r>
              <a:rPr b="1" lang="lt-LT"/>
              <a:t>συμμετοχή των χρηστών στις ψηφιακές συλλογές τους</a:t>
            </a:r>
            <a:r>
              <a:rPr lang="lt-LT"/>
              <a:t>.</a:t>
            </a:r>
            <a:endParaRPr/>
          </a:p>
          <a:p>
            <a:pPr indent="-50800" lvl="0" marL="228600" rtl="0" algn="l">
              <a:lnSpc>
                <a:spcPct val="90000"/>
              </a:lnSpc>
              <a:spcBef>
                <a:spcPts val="0"/>
              </a:spcBef>
              <a:spcAft>
                <a:spcPts val="0"/>
              </a:spcAft>
              <a:buClr>
                <a:schemeClr val="dk1"/>
              </a:buClr>
              <a:buSzPts val="1100"/>
              <a:buFont typeface="Arial"/>
              <a:buNone/>
            </a:pPr>
            <a:r>
              <a:t/>
            </a:r>
            <a:endParaRPr/>
          </a:p>
          <a:p>
            <a:pPr indent="-50800" lvl="0" marL="228600" rtl="0" algn="l">
              <a:lnSpc>
                <a:spcPct val="90000"/>
              </a:lnSpc>
              <a:spcBef>
                <a:spcPts val="0"/>
              </a:spcBef>
              <a:spcAft>
                <a:spcPts val="0"/>
              </a:spcAft>
              <a:buClr>
                <a:schemeClr val="dk1"/>
              </a:buClr>
              <a:buSzPts val="1100"/>
              <a:buFont typeface="Arial"/>
              <a:buNone/>
            </a:pPr>
            <a:r>
              <a:t/>
            </a:r>
            <a:endParaRPr/>
          </a:p>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0"/>
              </a:spcBef>
              <a:spcAft>
                <a:spcPts val="0"/>
              </a:spcAft>
              <a:buClr>
                <a:schemeClr val="dk1"/>
              </a:buClr>
              <a:buSzPts val="2800"/>
              <a:buNone/>
            </a:pPr>
            <a:r>
              <a:t/>
            </a:r>
            <a:endParaRPr/>
          </a:p>
        </p:txBody>
      </p:sp>
      <p:pic>
        <p:nvPicPr>
          <p:cNvPr id="156" name="Google Shape;156;g2b964d05f65_0_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57" name="Google Shape;157;g2b964d05f65_0_0"/>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58" name="Google Shape;158;g2b964d05f65_0_0"/>
          <p:cNvPicPr preferRelativeResize="0"/>
          <p:nvPr/>
        </p:nvPicPr>
        <p:blipFill rotWithShape="1">
          <a:blip r:embed="rId5">
            <a:alphaModFix/>
          </a:blip>
          <a:srcRect b="23996" l="34606" r="32432" t="24653"/>
          <a:stretch/>
        </p:blipFill>
        <p:spPr>
          <a:xfrm>
            <a:off x="4160275" y="3520625"/>
            <a:ext cx="3808200" cy="33373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2b915199d5b_1_51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solidFill>
                  <a:schemeClr val="accent1"/>
                </a:solidFill>
              </a:rPr>
              <a:t>Ψηφιακή επιμέλεια</a:t>
            </a:r>
            <a:endParaRPr>
              <a:solidFill>
                <a:schemeClr val="accent1"/>
              </a:solidFill>
            </a:endParaRPr>
          </a:p>
        </p:txBody>
      </p:sp>
      <p:sp>
        <p:nvSpPr>
          <p:cNvPr id="164" name="Google Shape;164;g2b915199d5b_1_51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lt-LT"/>
              <a:t>Ο μακροπρόθεσμος </a:t>
            </a:r>
            <a:r>
              <a:rPr b="1" lang="lt-LT"/>
              <a:t>χειρισμός και η διατήρηση των ψηφιακών δεδομένων και πληροφοριών </a:t>
            </a:r>
            <a:r>
              <a:rPr lang="lt-LT"/>
              <a:t>είναι γνωστός ως ψηφιακή επιμέλεια. Οι επιμελητές στον τομέα GLAM είναι συχνά ελλιπώς προετοιμασμένοι να δημιουργήσουν συναρπαστικές αφηγήσεις για να ενισχύσουν την προβολή των ψηφιακών συλλογών τους. </a:t>
            </a:r>
            <a:endParaRPr/>
          </a:p>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0"/>
              </a:spcBef>
              <a:spcAft>
                <a:spcPts val="0"/>
              </a:spcAft>
              <a:buClr>
                <a:schemeClr val="dk1"/>
              </a:buClr>
              <a:buSzPts val="2800"/>
              <a:buNone/>
            </a:pPr>
            <a:r>
              <a:t/>
            </a:r>
            <a:endParaRPr/>
          </a:p>
        </p:txBody>
      </p:sp>
      <p:pic>
        <p:nvPicPr>
          <p:cNvPr id="165" name="Google Shape;165;g2b915199d5b_1_51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66" name="Google Shape;166;g2b915199d5b_1_510"/>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67" name="Google Shape;167;g2b915199d5b_1_510"/>
          <p:cNvPicPr preferRelativeResize="0"/>
          <p:nvPr/>
        </p:nvPicPr>
        <p:blipFill rotWithShape="1">
          <a:blip r:embed="rId5">
            <a:alphaModFix/>
          </a:blip>
          <a:srcRect b="0" l="32250" r="31137" t="0"/>
          <a:stretch/>
        </p:blipFill>
        <p:spPr>
          <a:xfrm>
            <a:off x="5098351" y="3888850"/>
            <a:ext cx="1811750" cy="27835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b915199d5b_1_4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solidFill>
                  <a:schemeClr val="accent1"/>
                </a:solidFill>
              </a:rPr>
              <a:t>Το θεματολόγιο ψηφιακού μετασχηματισμού και τα ιδρύματα GLAM</a:t>
            </a:r>
            <a:endParaRPr>
              <a:solidFill>
                <a:schemeClr val="accent1"/>
              </a:solidFill>
            </a:endParaRPr>
          </a:p>
        </p:txBody>
      </p:sp>
      <p:sp>
        <p:nvSpPr>
          <p:cNvPr id="173" name="Google Shape;173;g2b915199d5b_1_4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lt-LT" u="sng">
                <a:solidFill>
                  <a:schemeClr val="hlink"/>
                </a:solidFill>
                <a:hlinkClick r:id="rId3"/>
              </a:rPr>
              <a:t>Η Europeana</a:t>
            </a:r>
            <a:r>
              <a:rPr lang="lt-LT"/>
              <a:t>, ή Ευρωπαϊκή Ψηφιακή Βιβλιοθήκη, είναι μια πανευρωπαϊκή ψηφιακή βιβλιοθήκη που παρέχει πρόσβαση σε δύο εκατομμύρια βιβλία, χάρτες, ηχογραφήσεις, φωτογραφίες, αρχειακά έγγραφα, πίνακες και ταινίες από εθνικές βιβλιοθήκες και πολιτιστικά ιδρύματα στα 27 κράτη μέλη της Ευρωπαϊκής Ένωσης.</a:t>
            </a:r>
            <a:endParaRPr/>
          </a:p>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0"/>
              </a:spcBef>
              <a:spcAft>
                <a:spcPts val="0"/>
              </a:spcAft>
              <a:buClr>
                <a:schemeClr val="dk1"/>
              </a:buClr>
              <a:buSzPts val="2800"/>
              <a:buNone/>
            </a:pPr>
            <a:r>
              <a:t/>
            </a:r>
            <a:endParaRPr/>
          </a:p>
        </p:txBody>
      </p:sp>
      <p:pic>
        <p:nvPicPr>
          <p:cNvPr id="174" name="Google Shape;174;g2b915199d5b_1_45"/>
          <p:cNvPicPr preferRelativeResize="0"/>
          <p:nvPr/>
        </p:nvPicPr>
        <p:blipFill rotWithShape="1">
          <a:blip r:embed="rId4">
            <a:alphaModFix/>
          </a:blip>
          <a:srcRect b="0" l="0" r="0" t="0"/>
          <a:stretch/>
        </p:blipFill>
        <p:spPr>
          <a:xfrm>
            <a:off x="320512" y="5585931"/>
            <a:ext cx="1182064" cy="1182064"/>
          </a:xfrm>
          <a:prstGeom prst="rect">
            <a:avLst/>
          </a:prstGeom>
          <a:noFill/>
          <a:ln>
            <a:noFill/>
          </a:ln>
        </p:spPr>
      </p:pic>
      <p:pic>
        <p:nvPicPr>
          <p:cNvPr id="175" name="Google Shape;175;g2b915199d5b_1_45"/>
          <p:cNvPicPr preferRelativeResize="0"/>
          <p:nvPr/>
        </p:nvPicPr>
        <p:blipFill rotWithShape="1">
          <a:blip r:embed="rId5">
            <a:alphaModFix/>
          </a:blip>
          <a:srcRect b="0" l="0" r="0" t="0"/>
          <a:stretch/>
        </p:blipFill>
        <p:spPr>
          <a:xfrm>
            <a:off x="9498964" y="6062785"/>
            <a:ext cx="2372524" cy="498230"/>
          </a:xfrm>
          <a:prstGeom prst="rect">
            <a:avLst/>
          </a:prstGeom>
          <a:noFill/>
          <a:ln>
            <a:noFill/>
          </a:ln>
        </p:spPr>
      </p:pic>
      <p:pic>
        <p:nvPicPr>
          <p:cNvPr id="176" name="Google Shape;176;g2b915199d5b_1_45"/>
          <p:cNvPicPr preferRelativeResize="0"/>
          <p:nvPr/>
        </p:nvPicPr>
        <p:blipFill rotWithShape="1">
          <a:blip r:embed="rId6">
            <a:alphaModFix/>
          </a:blip>
          <a:srcRect b="0" l="0" r="0" t="0"/>
          <a:stretch/>
        </p:blipFill>
        <p:spPr>
          <a:xfrm>
            <a:off x="4994238" y="4039150"/>
            <a:ext cx="2203525" cy="2203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2023-12-01T07:14:57Z</dcterms:created>
  <dc:creator>admin</dc:creator>
</cp:coreProperties>
</file>