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gfsAE1WavuaL6UlzK+6EtauwBiE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341"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b915199d5b_1_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50800" algn="l" rtl="0">
              <a:lnSpc>
                <a:spcPct val="90000"/>
              </a:lnSpc>
              <a:spcBef>
                <a:spcPts val="0"/>
              </a:spcBef>
              <a:spcAft>
                <a:spcPts val="0"/>
              </a:spcAft>
              <a:buClr>
                <a:schemeClr val="dk1"/>
              </a:buClr>
              <a:buSzPts val="2800"/>
              <a:buFont typeface="Arial"/>
              <a:buNone/>
            </a:pPr>
            <a:r>
              <a:rPr lang="lt-LT">
                <a:solidFill>
                  <a:schemeClr val="dk1"/>
                </a:solidFill>
              </a:rPr>
              <a:t>Im Jahr 2020 wurde von Europeana ein Bericht in Auftrag gegeben, um herauszufinden, wie man am besten vorankommt, um eine "digitale Transformationsagenda" innerhalb ihres Netzwerks von GLAM-Institutionen zu unterstützen und zu fördern.</a:t>
            </a:r>
            <a:endParaRPr>
              <a:solidFill>
                <a:schemeClr val="dk1"/>
              </a:solidFill>
            </a:endParaRPr>
          </a:p>
          <a:p>
            <a:pPr marL="228600" lvl="0" indent="-50800" algn="l" rtl="0">
              <a:lnSpc>
                <a:spcPct val="90000"/>
              </a:lnSpc>
              <a:spcBef>
                <a:spcPts val="0"/>
              </a:spcBef>
              <a:spcAft>
                <a:spcPts val="0"/>
              </a:spcAft>
              <a:buClr>
                <a:schemeClr val="dk1"/>
              </a:buClr>
              <a:buSzPts val="2800"/>
              <a:buFont typeface="Arial"/>
              <a:buNone/>
            </a:pPr>
            <a:endParaRPr>
              <a:solidFill>
                <a:schemeClr val="dk1"/>
              </a:solidFill>
            </a:endParaRPr>
          </a:p>
          <a:p>
            <a:pPr marL="228600" lvl="0" indent="-50800" algn="l" rtl="0">
              <a:lnSpc>
                <a:spcPct val="90000"/>
              </a:lnSpc>
              <a:spcBef>
                <a:spcPts val="0"/>
              </a:spcBef>
              <a:spcAft>
                <a:spcPts val="0"/>
              </a:spcAft>
              <a:buClr>
                <a:schemeClr val="dk1"/>
              </a:buClr>
              <a:buSzPts val="2800"/>
              <a:buFont typeface="Arial"/>
              <a:buNone/>
            </a:pPr>
            <a:r>
              <a:rPr lang="lt-LT">
                <a:solidFill>
                  <a:schemeClr val="dk1"/>
                </a:solidFill>
              </a:rPr>
              <a:t>Der so entstandene Begriff bildet die Grundlage für die strategischen Prioritäten von Europeana und Kultureinrichtungen in ganz Europa und darüber hinaus.</a:t>
            </a:r>
            <a:endParaRPr>
              <a:solidFill>
                <a:schemeClr val="dk1"/>
              </a:solidFill>
            </a:endParaRPr>
          </a:p>
          <a:p>
            <a:pPr marL="228600" lvl="0" indent="-50800" algn="l" rtl="0">
              <a:lnSpc>
                <a:spcPct val="90000"/>
              </a:lnSpc>
              <a:spcBef>
                <a:spcPts val="0"/>
              </a:spcBef>
              <a:spcAft>
                <a:spcPts val="0"/>
              </a:spcAft>
              <a:buClr>
                <a:schemeClr val="dk1"/>
              </a:buClr>
              <a:buSzPts val="2800"/>
              <a:buFont typeface="Arial"/>
              <a:buNone/>
            </a:pPr>
            <a:endParaRPr>
              <a:solidFill>
                <a:schemeClr val="dk1"/>
              </a:solidFill>
            </a:endParaRPr>
          </a:p>
          <a:p>
            <a:pPr marL="228600" lvl="0" indent="-50800" algn="l" rtl="0">
              <a:lnSpc>
                <a:spcPct val="90000"/>
              </a:lnSpc>
              <a:spcBef>
                <a:spcPts val="0"/>
              </a:spcBef>
              <a:spcAft>
                <a:spcPts val="0"/>
              </a:spcAft>
              <a:buClr>
                <a:schemeClr val="dk1"/>
              </a:buClr>
              <a:buSzPts val="2800"/>
              <a:buFont typeface="Arial"/>
              <a:buNone/>
            </a:pPr>
            <a:r>
              <a:rPr lang="lt-LT">
                <a:solidFill>
                  <a:schemeClr val="dk1"/>
                </a:solidFill>
              </a:rPr>
              <a:t>"Die digitale Transformation ist sowohl der Prozess als auch das Ergebnis des Einsatzes digitaler Technologie, um die Arbeitsweise und die Wertschöpfung einer Organisation zu verändern. Sie hilft einer Organisation, zu gedeihen, ihren Auftrag zu erfüllen und die Bedürfnisse ihrer Stakeholder zu befriedigen. Sie ermöglicht es Kulturerbe-Institutionen, einen Beitrag zur Transformation eines durch die Digitalisierung angetriebenen Sektors und eines durch die Kultur angetriebenen Europas zu leisten."</a:t>
            </a:r>
            <a:endParaRPr>
              <a:solidFill>
                <a:schemeClr val="dk1"/>
              </a:solidFill>
            </a:endParaRPr>
          </a:p>
          <a:p>
            <a:pPr marL="228600" lvl="0" indent="-50800" algn="l" rtl="0">
              <a:lnSpc>
                <a:spcPct val="90000"/>
              </a:lnSpc>
              <a:spcBef>
                <a:spcPts val="0"/>
              </a:spcBef>
              <a:spcAft>
                <a:spcPts val="0"/>
              </a:spcAft>
              <a:buClr>
                <a:schemeClr val="dk1"/>
              </a:buClr>
              <a:buSzPts val="2800"/>
              <a:buFont typeface="Arial"/>
              <a:buNone/>
            </a:pPr>
            <a:endParaRPr>
              <a:solidFill>
                <a:schemeClr val="dk1"/>
              </a:solidFill>
            </a:endParaRPr>
          </a:p>
          <a:p>
            <a:pPr marL="228600" lvl="0" indent="-50800" algn="l" rtl="0">
              <a:lnSpc>
                <a:spcPct val="90000"/>
              </a:lnSpc>
              <a:spcBef>
                <a:spcPts val="0"/>
              </a:spcBef>
              <a:spcAft>
                <a:spcPts val="0"/>
              </a:spcAft>
              <a:buClr>
                <a:schemeClr val="dk1"/>
              </a:buClr>
              <a:buSzPts val="2800"/>
              <a:buFont typeface="Arial"/>
              <a:buNone/>
            </a:pPr>
            <a:endParaRPr>
              <a:solidFill>
                <a:schemeClr val="dk1"/>
              </a:solidFill>
            </a:endParaRPr>
          </a:p>
          <a:p>
            <a:pPr marL="228600" lvl="0" indent="-50800" algn="l" rtl="0">
              <a:lnSpc>
                <a:spcPct val="90000"/>
              </a:lnSpc>
              <a:spcBef>
                <a:spcPts val="0"/>
              </a:spcBef>
              <a:spcAft>
                <a:spcPts val="0"/>
              </a:spcAft>
              <a:buClr>
                <a:schemeClr val="dk1"/>
              </a:buClr>
              <a:buSzPts val="2800"/>
              <a:buFont typeface="Arial"/>
              <a:buNone/>
            </a:pPr>
            <a:endParaRPr>
              <a:solidFill>
                <a:schemeClr val="dk1"/>
              </a:solidFill>
            </a:endParaRPr>
          </a:p>
          <a:p>
            <a:pPr marL="228600" lvl="0" indent="-50800" algn="l" rtl="0">
              <a:lnSpc>
                <a:spcPct val="90000"/>
              </a:lnSpc>
              <a:spcBef>
                <a:spcPts val="0"/>
              </a:spcBef>
              <a:spcAft>
                <a:spcPts val="0"/>
              </a:spcAft>
              <a:buClr>
                <a:schemeClr val="dk1"/>
              </a:buClr>
              <a:buSzPts val="2800"/>
              <a:buFont typeface="Arial"/>
              <a:buNone/>
            </a:pPr>
            <a:endParaRPr>
              <a:solidFill>
                <a:schemeClr val="dk1"/>
              </a:solidFill>
            </a:endParaRPr>
          </a:p>
          <a:p>
            <a:pPr marL="228600" lvl="0" indent="-50800" algn="l" rtl="0">
              <a:lnSpc>
                <a:spcPct val="90000"/>
              </a:lnSpc>
              <a:spcBef>
                <a:spcPts val="0"/>
              </a:spcBef>
              <a:spcAft>
                <a:spcPts val="0"/>
              </a:spcAft>
              <a:buClr>
                <a:schemeClr val="dk1"/>
              </a:buClr>
              <a:buSzPts val="2800"/>
              <a:buFont typeface="Arial"/>
              <a:buNone/>
            </a:pPr>
            <a:endParaRPr>
              <a:solidFill>
                <a:schemeClr val="dk1"/>
              </a:solidFill>
            </a:endParaRPr>
          </a:p>
        </p:txBody>
      </p:sp>
      <p:sp>
        <p:nvSpPr>
          <p:cNvPr id="180" name="Google Shape;180;g2b915199d5b_1_5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b915199d5b_1_1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50800" algn="l" rtl="0">
              <a:lnSpc>
                <a:spcPct val="90000"/>
              </a:lnSpc>
              <a:spcBef>
                <a:spcPts val="0"/>
              </a:spcBef>
              <a:spcAft>
                <a:spcPts val="0"/>
              </a:spcAft>
              <a:buClr>
                <a:schemeClr val="dk1"/>
              </a:buClr>
              <a:buSzPts val="2800"/>
              <a:buFont typeface="Arial"/>
              <a:buNone/>
            </a:pPr>
            <a:endParaRPr sz="1600">
              <a:solidFill>
                <a:schemeClr val="dk1"/>
              </a:solidFill>
              <a:latin typeface="Calibri"/>
              <a:ea typeface="Calibri"/>
              <a:cs typeface="Calibri"/>
              <a:sym typeface="Calibri"/>
            </a:endParaRPr>
          </a:p>
        </p:txBody>
      </p:sp>
      <p:sp>
        <p:nvSpPr>
          <p:cNvPr id="188" name="Google Shape;188;g2b915199d5b_1_17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acafbdc8aa_0_13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7" name="Google Shape;197;g2acafbdc8aa_0_1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lt-LT"/>
              <a:t>Werfen wir einen Blick auf einige der neuen Rollen und Zuständigkeiten im GLAM-Sektor, die sich aus dem Übergang zu einer Welt nach Covid ergeben.</a:t>
            </a:r>
            <a:endParaRPr/>
          </a:p>
          <a:p>
            <a:pPr marL="0" lvl="0" indent="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lt-LT"/>
              <a:t>Manager für digitale Strategie: Ein strategisches Rollenprofil für Museen, die sich in einem digitalen Umfeld im Einklang mit der Gesamtstrategie des Museums weiterentwickeln wollen.</a:t>
            </a:r>
            <a:endParaRPr/>
          </a:p>
          <a:p>
            <a:pPr marL="457200" lvl="0" indent="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lt-LT"/>
              <a:t>Kurator für digitale Sammlungen: Dieses Rollenprofil ist auf die Bewahrung und Verwaltung von digitalem Material spezialisiert. Entwicklung von Online- und Offline-Ausstellungen und Inhalten für andere Abteilungen.</a:t>
            </a:r>
            <a:endParaRPr/>
          </a:p>
          <a:p>
            <a:pPr marL="457200" lvl="0" indent="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lt-LT"/>
              <a:t>Digital interactive Experience Developer:  Dieses Rollenprofil ist auf die Gestaltung, Entwicklung und Umsetzung innovativer und interaktiver Erlebnisse spezialisiert, die für alle Arten von Besuchern eine sinnvolle Erfahrung darstellen.</a:t>
            </a:r>
            <a:endParaRPr/>
          </a:p>
          <a:p>
            <a:pPr marL="457200" lvl="0" indent="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lt-LT"/>
              <a:t>Online-Community Manager: Auch bekannt als Online Cultural Community Manager, Online Community Developer und viele weitere Varianten.</a:t>
            </a:r>
            <a:endParaRPr/>
          </a:p>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b915199d5b_1_3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Google Shape;205;g2b915199d5b_1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lt-LT"/>
              <a:t>Der Digital Strategy Manager hat eine strategische Funktion, um Museen zu helfen, in einem digitalen Umfeld erfolgreich zu sein. Er/sie ist verantwortlich für einen Plan zur digitalen Transformation in Übereinstimmung mit der Gesamtstrategie des Museums. Er/sie ist für die digitale Strategie des Museums und die Finanzplanung der technologischen Ressourcen auf einer höheren Ebene neben der gesamten Museumsleitung verantwortlich. </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b915199d5b_1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g2b915199d5b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Clr>
                <a:schemeClr val="dk1"/>
              </a:buClr>
              <a:buSzPts val="1100"/>
              <a:buFont typeface="Arial"/>
              <a:buNone/>
            </a:pPr>
            <a:r>
              <a:rPr lang="lt-LT"/>
              <a:t>Der Kurator für digitale Sammlungen ist verantwortlich für die Umsetzung der digitalen Strategie in Bezug auf das Sammeln, Speichern, Archivieren, Bewahren und Zugänglichmachen der digitalen Sammlungen (entweder in digitaler Form oder digitalisiert). In größeren Museen könnte dies ein eigenständiges Rollenprofil sein, während in kleineren Museen ein Kurator in diesem Bereich erfahren sein sollte.</a:t>
            </a:r>
            <a:endParaRPr sz="1300">
              <a:solidFill>
                <a:srgbClr val="444444"/>
              </a:solidFill>
              <a:highlight>
                <a:srgbClr val="FFFFFF"/>
              </a:highlight>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b915199d5b_1_1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 name="Google Shape;223;g2b915199d5b_1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Clr>
                <a:schemeClr val="dk1"/>
              </a:buClr>
              <a:buSzPts val="1100"/>
              <a:buFont typeface="Arial"/>
              <a:buNone/>
            </a:pPr>
            <a:r>
              <a:rPr lang="lt-LT"/>
              <a:t>Der Digital Interactive Experience Developer entwirft, entwickelt und implementiert innovative und interaktive Erlebnisse, die auf den Bedürfnissen des Publikums basieren und sinnvolle Erfahrungen für alle Arten von Zielgruppen bieten.</a:t>
            </a:r>
            <a:endParaRPr sz="1300">
              <a:solidFill>
                <a:srgbClr val="444444"/>
              </a:solidFill>
              <a:highlight>
                <a:srgbClr val="FFFFFF"/>
              </a:highlight>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b915199d5b_1_1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 name="Google Shape;232;g2b915199d5b_1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Clr>
                <a:schemeClr val="dk1"/>
              </a:buClr>
              <a:buSzPts val="1100"/>
              <a:buFont typeface="Arial"/>
              <a:buNone/>
            </a:pPr>
            <a:r>
              <a:rPr lang="lt-LT"/>
              <a:t>Der Online-Community-Manager erfüllt die Bedürfnisse sowohl der Online- als auch der Offline-Community. Er/sie schafft und verwaltet zugängliche und kollaborative Online-Communities für alle Interessengruppen (Publikum, Kollegen in Museen und im Bereich des kulturellen Erbes, Bildungsorganisationen, Spender, Sponsoren, Entscheidungsträger usw.).</a:t>
            </a:r>
            <a:endParaRPr sz="1300">
              <a:solidFill>
                <a:srgbClr val="444444"/>
              </a:solidFill>
              <a:highlight>
                <a:srgbClr val="FFFFFF"/>
              </a:highlight>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b915199d5b_1_53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1" name="Google Shape;241;g2b915199d5b_1_5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lt-LT"/>
              <a:t>Lassen Sie uns einige der in dieser Sitzung besprochenen Schlüsselbereiche zusammenfassen.</a:t>
            </a:r>
            <a:endParaRPr/>
          </a:p>
          <a:p>
            <a:pPr marL="0" lvl="0" indent="0" algn="l" rtl="0">
              <a:lnSpc>
                <a:spcPct val="100000"/>
              </a:lnSpc>
              <a:spcBef>
                <a:spcPts val="0"/>
              </a:spcBef>
              <a:spcAft>
                <a:spcPts val="0"/>
              </a:spcAft>
              <a:buClr>
                <a:schemeClr val="dk1"/>
              </a:buClr>
              <a:buSzPts val="1100"/>
              <a:buFont typeface="Arial"/>
              <a:buNone/>
            </a:pPr>
            <a:endParaRPr/>
          </a:p>
          <a:p>
            <a:pPr marL="457200" lvl="0" indent="-298450" algn="l" rtl="0">
              <a:lnSpc>
                <a:spcPct val="100000"/>
              </a:lnSpc>
              <a:spcBef>
                <a:spcPts val="0"/>
              </a:spcBef>
              <a:spcAft>
                <a:spcPts val="0"/>
              </a:spcAft>
              <a:buSzPts val="1100"/>
              <a:buChar char="-"/>
            </a:pPr>
            <a:r>
              <a:rPr lang="lt-LT"/>
              <a:t>Was ist die digitale Transformation?</a:t>
            </a:r>
            <a:endParaRPr/>
          </a:p>
          <a:p>
            <a:pPr marL="457200" lvl="0" indent="-298450" algn="l" rtl="0">
              <a:lnSpc>
                <a:spcPct val="100000"/>
              </a:lnSpc>
              <a:spcBef>
                <a:spcPts val="0"/>
              </a:spcBef>
              <a:spcAft>
                <a:spcPts val="0"/>
              </a:spcAft>
              <a:buSzPts val="1100"/>
              <a:buChar char="-"/>
            </a:pPr>
            <a:r>
              <a:rPr lang="lt-LT"/>
              <a:t>Was sind einige der neuen Aufgaben für GLAM-Fachleute nach COVID?</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9" name="Google Shape;249;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7" name="Google Shape;257;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lt-LT"/>
              <a:t>Willkommen zur Sitzung über die digitale Transformation nach COVID im GLAM-Sektor. Die Ziele der Sitzung sind:</a:t>
            </a:r>
            <a:endParaRPr/>
          </a:p>
          <a:p>
            <a:pPr marL="457200" lvl="0" indent="-298450" algn="l" rtl="0">
              <a:lnSpc>
                <a:spcPct val="90000"/>
              </a:lnSpc>
              <a:spcBef>
                <a:spcPts val="0"/>
              </a:spcBef>
              <a:spcAft>
                <a:spcPts val="0"/>
              </a:spcAft>
              <a:buClr>
                <a:schemeClr val="dk1"/>
              </a:buClr>
              <a:buSzPts val="1100"/>
              <a:buChar char="•"/>
            </a:pPr>
            <a:r>
              <a:rPr lang="lt-LT">
                <a:solidFill>
                  <a:schemeClr val="dk1"/>
                </a:solidFill>
              </a:rPr>
              <a:t>Untersuchung der Verschiebungen im GLAM-Sektor nach COVID</a:t>
            </a:r>
            <a:endParaRPr>
              <a:solidFill>
                <a:schemeClr val="dk1"/>
              </a:solidFill>
            </a:endParaRPr>
          </a:p>
          <a:p>
            <a:pPr marL="457200" lvl="0" indent="-298450" algn="l" rtl="0">
              <a:lnSpc>
                <a:spcPct val="90000"/>
              </a:lnSpc>
              <a:spcBef>
                <a:spcPts val="0"/>
              </a:spcBef>
              <a:spcAft>
                <a:spcPts val="0"/>
              </a:spcAft>
              <a:buClr>
                <a:schemeClr val="dk1"/>
              </a:buClr>
              <a:buSzPts val="1100"/>
              <a:buChar char="•"/>
            </a:pPr>
            <a:r>
              <a:rPr lang="lt-LT">
                <a:solidFill>
                  <a:schemeClr val="dk1"/>
                </a:solidFill>
              </a:rPr>
              <a:t>Die Lernenden mit den dynamischen zukünftigen Rollen im GLAM-Sektor vertraut zu machen</a:t>
            </a:r>
            <a:endParaRPr>
              <a:solidFill>
                <a:schemeClr val="dk1"/>
              </a:solidFill>
            </a:endParaRPr>
          </a:p>
          <a:p>
            <a:pPr marL="457200" lvl="0" indent="-298450" algn="l" rtl="0">
              <a:lnSpc>
                <a:spcPct val="90000"/>
              </a:lnSpc>
              <a:spcBef>
                <a:spcPts val="0"/>
              </a:spcBef>
              <a:spcAft>
                <a:spcPts val="0"/>
              </a:spcAft>
              <a:buClr>
                <a:schemeClr val="dk1"/>
              </a:buClr>
              <a:buSzPts val="1100"/>
              <a:buChar char="•"/>
            </a:pPr>
            <a:r>
              <a:rPr lang="lt-LT">
                <a:solidFill>
                  <a:schemeClr val="dk1"/>
                </a:solidFill>
              </a:rPr>
              <a:t>Einführung einer strategischen Planung für die digitale Transformation in Kultureinrichtungen.</a:t>
            </a:r>
            <a:endParaRPr>
              <a:solidFill>
                <a:schemeClr val="dk1"/>
              </a:solidFill>
            </a:endParaRPr>
          </a:p>
          <a:p>
            <a:pPr marL="0" lvl="0" indent="0" algn="l" rtl="0">
              <a:lnSpc>
                <a:spcPct val="90000"/>
              </a:lnSpc>
              <a:spcBef>
                <a:spcPts val="0"/>
              </a:spcBef>
              <a:spcAft>
                <a:spcPts val="0"/>
              </a:spcAft>
              <a:buSzPts val="1100"/>
              <a:buNone/>
            </a:pPr>
            <a:endParaRPr>
              <a:solidFill>
                <a:schemeClr val="dk1"/>
              </a:solidFill>
            </a:endParaRPr>
          </a:p>
          <a:p>
            <a:pPr marL="0" lvl="0" indent="0" algn="l" rtl="0">
              <a:lnSpc>
                <a:spcPct val="90000"/>
              </a:lnSpc>
              <a:spcBef>
                <a:spcPts val="0"/>
              </a:spcBef>
              <a:spcAft>
                <a:spcPts val="0"/>
              </a:spcAft>
              <a:buSzPts val="1100"/>
              <a:buNone/>
            </a:pPr>
            <a:endParaRPr>
              <a:solidFill>
                <a:schemeClr val="dk1"/>
              </a:solidFill>
            </a:endParaRPr>
          </a:p>
          <a:p>
            <a:pPr marL="0" lvl="0" indent="0" algn="l" rtl="0">
              <a:lnSpc>
                <a:spcPct val="90000"/>
              </a:lnSpc>
              <a:spcBef>
                <a:spcPts val="0"/>
              </a:spcBef>
              <a:spcAft>
                <a:spcPts val="0"/>
              </a:spcAft>
              <a:buSzPts val="1100"/>
              <a:buNone/>
            </a:pPr>
            <a:r>
              <a:rPr lang="lt-LT">
                <a:solidFill>
                  <a:schemeClr val="dk1"/>
                </a:solidFill>
              </a:rPr>
              <a:t>Im Hinblick auf die Lernergebnisse wird erwartet, dass die Lernenden nach Abschluss dieser Lerneinheit in der Lage sind:</a:t>
            </a:r>
            <a:endParaRPr>
              <a:solidFill>
                <a:schemeClr val="dk1"/>
              </a:solidFill>
            </a:endParaRPr>
          </a:p>
          <a:p>
            <a:pPr marL="457200" lvl="0" indent="-298450" algn="l" rtl="0">
              <a:lnSpc>
                <a:spcPct val="90000"/>
              </a:lnSpc>
              <a:spcBef>
                <a:spcPts val="0"/>
              </a:spcBef>
              <a:spcAft>
                <a:spcPts val="0"/>
              </a:spcAft>
              <a:buClr>
                <a:schemeClr val="dk1"/>
              </a:buClr>
              <a:buSzPts val="1100"/>
              <a:buChar char="●"/>
            </a:pPr>
            <a:r>
              <a:rPr lang="lt-LT">
                <a:solidFill>
                  <a:schemeClr val="dk1"/>
                </a:solidFill>
              </a:rPr>
              <a:t>Die wichtigsten Veränderungen im GLAM-Sektor nach COVID zu skizzieren </a:t>
            </a:r>
            <a:endParaRPr>
              <a:solidFill>
                <a:schemeClr val="dk1"/>
              </a:solidFill>
            </a:endParaRPr>
          </a:p>
          <a:p>
            <a:pPr marL="457200" lvl="0" indent="-298450" algn="l" rtl="0">
              <a:lnSpc>
                <a:spcPct val="90000"/>
              </a:lnSpc>
              <a:spcBef>
                <a:spcPts val="0"/>
              </a:spcBef>
              <a:spcAft>
                <a:spcPts val="0"/>
              </a:spcAft>
              <a:buClr>
                <a:schemeClr val="dk1"/>
              </a:buClr>
              <a:buSzPts val="1100"/>
              <a:buChar char="●"/>
            </a:pPr>
            <a:r>
              <a:rPr lang="lt-LT">
                <a:solidFill>
                  <a:schemeClr val="dk1"/>
                </a:solidFill>
              </a:rPr>
              <a:t>Neue Berufsrollen im GLAM-Sektor aufzurufen</a:t>
            </a:r>
            <a:endParaRPr>
              <a:solidFill>
                <a:schemeClr val="dk1"/>
              </a:solidFill>
            </a:endParaRPr>
          </a:p>
          <a:p>
            <a:pPr marL="457200" lvl="0" indent="-298450" algn="l" rtl="0">
              <a:lnSpc>
                <a:spcPct val="90000"/>
              </a:lnSpc>
              <a:spcBef>
                <a:spcPts val="0"/>
              </a:spcBef>
              <a:spcAft>
                <a:spcPts val="0"/>
              </a:spcAft>
              <a:buClr>
                <a:schemeClr val="dk1"/>
              </a:buClr>
              <a:buSzPts val="1100"/>
              <a:buChar char="●"/>
            </a:pPr>
            <a:r>
              <a:rPr lang="lt-LT">
                <a:solidFill>
                  <a:schemeClr val="dk1"/>
                </a:solidFill>
              </a:rPr>
              <a:t>Strategischen Planung für den Umgang mit der digitalen Transformation in Kultureinrichtungen kennen zu lernen</a:t>
            </a:r>
            <a:endParaRPr>
              <a:solidFill>
                <a:schemeClr val="dk1"/>
              </a:solidFill>
            </a:endParaRPr>
          </a:p>
        </p:txBody>
      </p:sp>
      <p:sp>
        <p:nvSpPr>
          <p:cNvPr id="94" name="Google Shape;94;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lt-LT">
                <a:solidFill>
                  <a:schemeClr val="dk1"/>
                </a:solidFill>
              </a:rPr>
              <a:t>Die COVID19-Pandemie hatte enorme Auswirkungen auf die Zukunft von Kultureinrichtungen in aller Welt. </a:t>
            </a: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SzPts val="1100"/>
              <a:buNone/>
            </a:pPr>
            <a:r>
              <a:rPr lang="lt-LT">
                <a:solidFill>
                  <a:schemeClr val="dk1"/>
                </a:solidFill>
              </a:rPr>
              <a:t>Nach dem Coronavirus, währenddessen und danach war es für die GLAM-Institutionen entscheidend, sich der Digitalisierung zuzuwenden, um zu überleben. Digitales Arbeiten war in dieser globalen Krise wichtiger denn je. Es wurde besonders wichtig, Organisationen und Einzelpersonen, die im GLAM-Sektor tätig sind, dabei zu unterstützen, "online zu schwenken" und ihre Nutzung der Digitalisierung in der Zukunft zu entwickeln. </a:t>
            </a:r>
            <a:endParaRPr>
              <a:solidFill>
                <a:schemeClr val="dk1"/>
              </a:solidFill>
            </a:endParaRPr>
          </a:p>
          <a:p>
            <a:pPr marL="0" lvl="0" indent="0" algn="l" rtl="0">
              <a:lnSpc>
                <a:spcPct val="100000"/>
              </a:lnSpc>
              <a:spcBef>
                <a:spcPts val="0"/>
              </a:spcBef>
              <a:spcAft>
                <a:spcPts val="0"/>
              </a:spcAft>
              <a:buSzPts val="1100"/>
              <a:buNone/>
            </a:pPr>
            <a:r>
              <a:rPr lang="lt-LT">
                <a:solidFill>
                  <a:schemeClr val="dk1"/>
                </a:solidFill>
              </a:rPr>
              <a:t>Die Befähigung von Kulturschaffenden sei für die Bewältigung des digitalen Wandels unerlässlich. Daher seien Investitionen in erster Linie in Menschen und deren Fähigkeiten entscheidend für das Überleben, die Entwicklung und den Wohlstand des GLAM-Sektors.</a:t>
            </a:r>
            <a:endParaRPr>
              <a:solidFill>
                <a:schemeClr val="dk1"/>
              </a:solidFill>
            </a:endParaRPr>
          </a:p>
          <a:p>
            <a:pPr marL="228600" lvl="0" indent="-50800" algn="l" rtl="0">
              <a:lnSpc>
                <a:spcPct val="90000"/>
              </a:lnSpc>
              <a:spcBef>
                <a:spcPts val="0"/>
              </a:spcBef>
              <a:spcAft>
                <a:spcPts val="0"/>
              </a:spcAft>
              <a:buSzPts val="2800"/>
              <a:buNone/>
            </a:pPr>
            <a:endParaRPr>
              <a:solidFill>
                <a:schemeClr val="dk1"/>
              </a:solidFill>
            </a:endParaRPr>
          </a:p>
          <a:p>
            <a:pPr marL="0" lvl="0" indent="0" algn="l" rtl="0">
              <a:lnSpc>
                <a:spcPct val="129000"/>
              </a:lnSpc>
              <a:spcBef>
                <a:spcPts val="1500"/>
              </a:spcBef>
              <a:spcAft>
                <a:spcPts val="0"/>
              </a:spcAft>
              <a:buClr>
                <a:schemeClr val="dk1"/>
              </a:buClr>
              <a:buSzPts val="1100"/>
              <a:buFont typeface="Arial"/>
              <a:buNone/>
            </a:pPr>
            <a:endParaRPr sz="2650" b="1">
              <a:solidFill>
                <a:srgbClr val="2B2B2B"/>
              </a:solidFill>
              <a:highlight>
                <a:srgbClr val="F9F9F9"/>
              </a:highlight>
            </a:endParaRPr>
          </a:p>
          <a:p>
            <a:pPr marL="228600" lvl="0" indent="-50800" algn="l" rtl="0">
              <a:lnSpc>
                <a:spcPct val="90000"/>
              </a:lnSpc>
              <a:spcBef>
                <a:spcPts val="1500"/>
              </a:spcBef>
              <a:spcAft>
                <a:spcPts val="0"/>
              </a:spcAft>
              <a:buSzPts val="2800"/>
              <a:buNone/>
            </a:pPr>
            <a:endParaRPr>
              <a:solidFill>
                <a:schemeClr val="dk1"/>
              </a:solidFill>
            </a:endParaRPr>
          </a:p>
          <a:p>
            <a:pPr marL="228600" lvl="0" indent="-50800" algn="l" rtl="0">
              <a:lnSpc>
                <a:spcPct val="90000"/>
              </a:lnSpc>
              <a:spcBef>
                <a:spcPts val="0"/>
              </a:spcBef>
              <a:spcAft>
                <a:spcPts val="0"/>
              </a:spcAft>
              <a:buSzPts val="2800"/>
              <a:buNone/>
            </a:pPr>
            <a:endParaRPr>
              <a:solidFill>
                <a:schemeClr val="dk1"/>
              </a:solidFill>
            </a:endParaRPr>
          </a:p>
          <a:p>
            <a:pPr marL="228600" lvl="0" indent="-50800" algn="l" rtl="0">
              <a:lnSpc>
                <a:spcPct val="90000"/>
              </a:lnSpc>
              <a:spcBef>
                <a:spcPts val="0"/>
              </a:spcBef>
              <a:spcAft>
                <a:spcPts val="0"/>
              </a:spcAft>
              <a:buClr>
                <a:schemeClr val="dk1"/>
              </a:buClr>
              <a:buSzPts val="2800"/>
              <a:buFont typeface="Arial"/>
              <a:buNone/>
            </a:pPr>
            <a:endParaRPr sz="1600">
              <a:solidFill>
                <a:schemeClr val="dk1"/>
              </a:solidFill>
              <a:latin typeface="Calibri"/>
              <a:ea typeface="Calibri"/>
              <a:cs typeface="Calibri"/>
              <a:sym typeface="Calibri"/>
            </a:endParaRPr>
          </a:p>
        </p:txBody>
      </p:sp>
      <p:sp>
        <p:nvSpPr>
          <p:cNvPr id="104" name="Google Shape;104;p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b9d0c4e9cb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lt-LT"/>
              <a:t>Die COVID19-Pandemie </a:t>
            </a:r>
            <a:endParaRPr/>
          </a:p>
          <a:p>
            <a:pPr marL="457200" lvl="0" indent="-298450" algn="l" rtl="0">
              <a:lnSpc>
                <a:spcPct val="100000"/>
              </a:lnSpc>
              <a:spcBef>
                <a:spcPts val="0"/>
              </a:spcBef>
              <a:spcAft>
                <a:spcPts val="0"/>
              </a:spcAft>
              <a:buSzPts val="1100"/>
              <a:buChar char="●"/>
            </a:pPr>
            <a:r>
              <a:rPr lang="lt-LT"/>
              <a:t>hat die Kultureinrichtungen und den GLAM-Sektor im Allgemeinen dazu gebracht, neue Technologien und die Digitalisierung zu übernehmen.</a:t>
            </a:r>
            <a:endParaRPr/>
          </a:p>
          <a:p>
            <a:pPr marL="457200" lvl="0" indent="-298450" algn="l" rtl="0">
              <a:lnSpc>
                <a:spcPct val="100000"/>
              </a:lnSpc>
              <a:spcBef>
                <a:spcPts val="0"/>
              </a:spcBef>
              <a:spcAft>
                <a:spcPts val="0"/>
              </a:spcAft>
              <a:buSzPts val="1100"/>
              <a:buChar char="●"/>
            </a:pPr>
            <a:r>
              <a:rPr lang="lt-LT"/>
              <a:t>hat der Öffentlichkeit die Möglichkeit geboten, Kultur und Kunst zu besuchen und mit ihnen zu interagieren.</a:t>
            </a:r>
            <a:endParaRPr/>
          </a:p>
          <a:p>
            <a:pPr marL="457200" lvl="0" indent="-298450" algn="l" rtl="0">
              <a:lnSpc>
                <a:spcPct val="100000"/>
              </a:lnSpc>
              <a:spcBef>
                <a:spcPts val="0"/>
              </a:spcBef>
              <a:spcAft>
                <a:spcPts val="0"/>
              </a:spcAft>
              <a:buSzPts val="1100"/>
              <a:buChar char="●"/>
            </a:pPr>
            <a:r>
              <a:rPr lang="lt-LT"/>
              <a:t>hat den Nachhaltigkeitsplan und die Agenda in Frage gestellt</a:t>
            </a:r>
            <a:endParaRPr/>
          </a:p>
          <a:p>
            <a:pPr marL="0" lvl="0" indent="0" algn="l" rtl="0">
              <a:lnSpc>
                <a:spcPct val="100000"/>
              </a:lnSpc>
              <a:spcBef>
                <a:spcPts val="0"/>
              </a:spcBef>
              <a:spcAft>
                <a:spcPts val="0"/>
              </a:spcAft>
              <a:buSzPts val="1100"/>
              <a:buNone/>
            </a:pPr>
            <a:endParaRPr/>
          </a:p>
        </p:txBody>
      </p:sp>
      <p:sp>
        <p:nvSpPr>
          <p:cNvPr id="114" name="Google Shape;114;g2b9d0c4e9cb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b915199d5b_1_5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lt-LT"/>
              <a:t>Digitale Technologien bieten neue Perspektiven für den Schutz kultureller Inhalte und die Verbesserung der Zugänglichkeit des kulturellen Erbes für ein breiteres Spektrum von Verbrauchern. Technologiebewusste Museen und Kultureinrichtungen können ihren Besuchern modernste Erfahrungen bieten und den Fernzugriff auf Ausstellungen und die Einsichtnahme in Materialien außerhalb des Hauses ermöglichen.</a:t>
            </a:r>
            <a:endParaRPr/>
          </a:p>
          <a:p>
            <a:pPr marL="0" lvl="0" indent="0" algn="l" rtl="0">
              <a:lnSpc>
                <a:spcPct val="100000"/>
              </a:lnSpc>
              <a:spcBef>
                <a:spcPts val="0"/>
              </a:spcBef>
              <a:spcAft>
                <a:spcPts val="0"/>
              </a:spcAft>
              <a:buClr>
                <a:schemeClr val="dk1"/>
              </a:buClr>
              <a:buSzPts val="2800"/>
              <a:buFont typeface="Arial"/>
              <a:buNone/>
            </a:pPr>
            <a:endParaRPr/>
          </a:p>
        </p:txBody>
      </p:sp>
      <p:sp>
        <p:nvSpPr>
          <p:cNvPr id="128" name="Google Shape;128;g2b915199d5b_1_50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b1b746be6f_0_10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g2b1b746be6f_0_1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lt-LT"/>
              <a:t>Um in der Post-COVID-Ära mit wichtigen Zielgruppen und Stakeholdern in Kontakt zu treten und sie zu befähigen, müssen GLAM-Institutionen eine robuste, hochmoderne digitale Kuration, Online-Präsenz und Nutzerbindung für die digitale Transformation im Web und in den sozialen Medien aufbauen.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b964d05f65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2800"/>
              <a:buFont typeface="Arial"/>
              <a:buNone/>
            </a:pPr>
            <a:r>
              <a:rPr lang="lt-LT"/>
              <a:t>Als Teil ihrer öffentlichen Aufgabe, den Forderungen nach größerer Vielfalt, besserem Zugang und stärkerer Beteiligung nachzukommen, untersuchen mehrere GLAM-Institutionen derzeit die Einbeziehung der Nutzer in ihre digitalen Sammlungen.</a:t>
            </a:r>
            <a:endParaRPr/>
          </a:p>
        </p:txBody>
      </p:sp>
      <p:sp>
        <p:nvSpPr>
          <p:cNvPr id="153" name="Google Shape;153;g2b964d05f65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b915199d5b_1_5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2800"/>
              <a:buFont typeface="Arial"/>
              <a:buNone/>
            </a:pPr>
            <a:r>
              <a:rPr lang="lt-LT"/>
              <a:t>Der langfristige Umgang mit und die Bewahrung von digitalen Daten und Informationen wird als digitale Kuratierung bezeichnet. Kuratoren in der GLAM-Branche sind oft nicht ausreichend darauf vorbereitet, überzeugende Erzählungen zu erstellen, um die Sichtbarkeit ihrer digitalen Sammlungen zu erhöhen.</a:t>
            </a:r>
            <a:endParaRPr/>
          </a:p>
        </p:txBody>
      </p:sp>
      <p:sp>
        <p:nvSpPr>
          <p:cNvPr id="162" name="Google Shape;162;g2b915199d5b_1_5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b915199d5b_1_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2800"/>
              <a:buFont typeface="Arial"/>
              <a:buNone/>
            </a:pPr>
            <a:r>
              <a:rPr lang="lt-LT"/>
              <a:t>Europeana, die Europäische Digitale Bibliothek, ist eine europaweite digitale Bibliothek, die Zugang zu zwei Millionen Büchern, Karten, Tonaufnahmen, Fotos, Archivdokumenten, Gemälden und Filmen aus Nationalbibliotheken und Kultureinrichtungen in den 27 Mitgliedstaaten der Europäischen Union bietet.</a:t>
            </a:r>
            <a:endParaRPr sz="1600">
              <a:solidFill>
                <a:schemeClr val="dk1"/>
              </a:solidFill>
              <a:latin typeface="Calibri"/>
              <a:ea typeface="Calibri"/>
              <a:cs typeface="Calibri"/>
              <a:sym typeface="Calibri"/>
            </a:endParaRPr>
          </a:p>
        </p:txBody>
      </p:sp>
      <p:sp>
        <p:nvSpPr>
          <p:cNvPr id="171" name="Google Shape;171;g2b915199d5b_1_4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7"/>
        <p:cNvGrpSpPr/>
        <p:nvPr/>
      </p:nvGrpSpPr>
      <p:grpSpPr>
        <a:xfrm>
          <a:off x="0" y="0"/>
          <a:ext cx="0" cy="0"/>
          <a:chOff x="0" y="0"/>
          <a:chExt cx="0" cy="0"/>
        </a:xfrm>
      </p:grpSpPr>
      <p:sp>
        <p:nvSpPr>
          <p:cNvPr id="18" name="Google Shape;18;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0" name="Google Shape;20;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2" name="Google Shape;22;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1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6"/>
          <p:cNvSpPr>
            <a:spLocks noGrp="1"/>
          </p:cNvSpPr>
          <p:nvPr>
            <p:ph type="pic" idx="2"/>
          </p:nvPr>
        </p:nvSpPr>
        <p:spPr>
          <a:xfrm>
            <a:off x="5183188" y="987425"/>
            <a:ext cx="6172200" cy="4873625"/>
          </a:xfrm>
          <a:prstGeom prst="rect">
            <a:avLst/>
          </a:prstGeom>
          <a:noFill/>
          <a:ln>
            <a:noFill/>
          </a:ln>
        </p:spPr>
      </p:sp>
      <p:sp>
        <p:nvSpPr>
          <p:cNvPr id="64" name="Google Shape;64;p1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hyperlink" Target="http://drive.google.com/file/d/1FekiQ7VC6EqJvJnSQqKhf4gvJ-yYUAwT/view" TargetMode="External"/><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3" Type="http://schemas.openxmlformats.org/officeDocument/2006/relationships/hyperlink" Target="https://pro.europeana.eu/files/Europeana_Professional/Publications/Digital%20transformation%20reports/The%20digital%20transformation%20agenda%20and%20GLAMs%20-%20Culture24,%20findings%20and%20outcomes.pdf"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jpg"/><Relationship Id="rId5" Type="http://schemas.openxmlformats.org/officeDocument/2006/relationships/image" Target="../media/image2.png"/><Relationship Id="rId4" Type="http://schemas.openxmlformats.org/officeDocument/2006/relationships/hyperlink" Target="http://www.project-musa.eu/wp-content/uploads/2020/06/MuSA-Emerging-Job-Profiles-for-museum-professionals.pdf"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jpg"/><Relationship Id="rId7"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10" Type="http://schemas.openxmlformats.org/officeDocument/2006/relationships/image" Target="../media/image19.png"/><Relationship Id="rId4" Type="http://schemas.openxmlformats.org/officeDocument/2006/relationships/image" Target="../media/image2.png"/><Relationship Id="rId9" Type="http://schemas.openxmlformats.org/officeDocument/2006/relationships/image" Target="../media/image18.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hyperlink" Target="https://www.europeana.eu/"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1.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4049754" y="2686449"/>
            <a:ext cx="6454220" cy="526239"/>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Calibri"/>
              <a:buNone/>
            </a:pPr>
            <a:br>
              <a:rPr lang="lt-LT" sz="3600"/>
            </a:br>
            <a:r>
              <a:rPr lang="lt-LT" sz="3600" b="1"/>
              <a:t>Blended Learning-Kurs</a:t>
            </a:r>
            <a:endParaRPr sz="3600" b="1"/>
          </a:p>
        </p:txBody>
      </p:sp>
      <p:sp>
        <p:nvSpPr>
          <p:cNvPr id="85" name="Google Shape;85;p1"/>
          <p:cNvSpPr txBox="1">
            <a:spLocks noGrp="1"/>
          </p:cNvSpPr>
          <p:nvPr>
            <p:ph type="subTitle" idx="1"/>
          </p:nvPr>
        </p:nvSpPr>
        <p:spPr>
          <a:xfrm>
            <a:off x="3079803" y="3673350"/>
            <a:ext cx="6454219" cy="1607774"/>
          </a:xfrm>
          <a:prstGeom prst="rect">
            <a:avLst/>
          </a:prstGeom>
          <a:noFill/>
          <a:ln>
            <a:noFill/>
          </a:ln>
        </p:spPr>
        <p:txBody>
          <a:bodyPr spcFirstLastPara="1" wrap="square" lIns="91425" tIns="45700" rIns="91425" bIns="45700" anchor="t" anchorCtr="0">
            <a:noAutofit/>
          </a:bodyPr>
          <a:lstStyle/>
          <a:p>
            <a:pPr marL="0" lvl="0" indent="0" algn="ctr" rtl="0">
              <a:lnSpc>
                <a:spcPct val="70000"/>
              </a:lnSpc>
              <a:spcBef>
                <a:spcPts val="0"/>
              </a:spcBef>
              <a:spcAft>
                <a:spcPts val="0"/>
              </a:spcAft>
              <a:buClr>
                <a:schemeClr val="dk1"/>
              </a:buClr>
              <a:buSzPts val="2040"/>
              <a:buNone/>
            </a:pPr>
            <a:r>
              <a:rPr lang="lt-LT" sz="2440" b="1"/>
              <a:t>Modul 1: </a:t>
            </a:r>
            <a:r>
              <a:rPr lang="lt-LT" b="1"/>
              <a:t>Der digitale GLAM-Sektor</a:t>
            </a:r>
            <a:endParaRPr sz="2440" b="1"/>
          </a:p>
          <a:p>
            <a:pPr marL="0" lvl="0" indent="0" algn="ctr" rtl="0">
              <a:lnSpc>
                <a:spcPct val="70000"/>
              </a:lnSpc>
              <a:spcBef>
                <a:spcPts val="1000"/>
              </a:spcBef>
              <a:spcAft>
                <a:spcPts val="0"/>
              </a:spcAft>
              <a:buClr>
                <a:schemeClr val="dk1"/>
              </a:buClr>
              <a:buSzPts val="2040"/>
              <a:buNone/>
            </a:pPr>
            <a:r>
              <a:rPr lang="lt-LT" sz="2440" b="1"/>
              <a:t>Sitzung 4: Digitale Transformation nach COVID in der GLAM-Branche</a:t>
            </a:r>
            <a:endParaRPr sz="2440"/>
          </a:p>
          <a:p>
            <a:pPr marL="0" lvl="0" indent="0" algn="ctr" rtl="0">
              <a:lnSpc>
                <a:spcPct val="70000"/>
              </a:lnSpc>
              <a:spcBef>
                <a:spcPts val="1000"/>
              </a:spcBef>
              <a:spcAft>
                <a:spcPts val="0"/>
              </a:spcAft>
              <a:buClr>
                <a:schemeClr val="dk1"/>
              </a:buClr>
              <a:buSzPts val="2040"/>
              <a:buNone/>
            </a:pPr>
            <a:r>
              <a:rPr lang="lt-LT" sz="2440"/>
              <a:t>Entwickelt von: </a:t>
            </a:r>
            <a:endParaRPr sz="2440"/>
          </a:p>
          <a:p>
            <a:pPr marL="0" lvl="0" indent="0" algn="ctr" rtl="0">
              <a:lnSpc>
                <a:spcPct val="70000"/>
              </a:lnSpc>
              <a:spcBef>
                <a:spcPts val="1000"/>
              </a:spcBef>
              <a:spcAft>
                <a:spcPts val="0"/>
              </a:spcAft>
              <a:buClr>
                <a:schemeClr val="dk1"/>
              </a:buClr>
              <a:buSzPts val="2040"/>
              <a:buNone/>
            </a:pPr>
            <a:r>
              <a:rPr lang="lt-LT" sz="2440"/>
              <a:t>SYNTHESIS Zentrum für Forschung und Bildung</a:t>
            </a:r>
            <a:endParaRPr sz="2440"/>
          </a:p>
        </p:txBody>
      </p:sp>
      <p:pic>
        <p:nvPicPr>
          <p:cNvPr id="86" name="Google Shape;86;p1"/>
          <p:cNvPicPr preferRelativeResize="0"/>
          <p:nvPr/>
        </p:nvPicPr>
        <p:blipFill rotWithShape="1">
          <a:blip r:embed="rId3">
            <a:alphaModFix/>
          </a:blip>
          <a:srcRect/>
          <a:stretch/>
        </p:blipFill>
        <p:spPr>
          <a:xfrm>
            <a:off x="9251027" y="6148955"/>
            <a:ext cx="2505895" cy="526238"/>
          </a:xfrm>
          <a:prstGeom prst="rect">
            <a:avLst/>
          </a:prstGeom>
          <a:noFill/>
          <a:ln>
            <a:noFill/>
          </a:ln>
        </p:spPr>
      </p:pic>
      <p:pic>
        <p:nvPicPr>
          <p:cNvPr id="87" name="Google Shape;87;p1"/>
          <p:cNvPicPr preferRelativeResize="0"/>
          <p:nvPr/>
        </p:nvPicPr>
        <p:blipFill rotWithShape="1">
          <a:blip r:embed="rId4">
            <a:alphaModFix/>
          </a:blip>
          <a:srcRect/>
          <a:stretch/>
        </p:blipFill>
        <p:spPr>
          <a:xfrm>
            <a:off x="698154" y="-39188"/>
            <a:ext cx="2557807" cy="2557807"/>
          </a:xfrm>
          <a:prstGeom prst="rect">
            <a:avLst/>
          </a:prstGeom>
          <a:noFill/>
          <a:ln>
            <a:noFill/>
          </a:ln>
        </p:spPr>
      </p:pic>
      <p:sp>
        <p:nvSpPr>
          <p:cNvPr id="88" name="Google Shape;88;p1"/>
          <p:cNvSpPr txBox="1"/>
          <p:nvPr/>
        </p:nvSpPr>
        <p:spPr>
          <a:xfrm>
            <a:off x="491069" y="6090572"/>
            <a:ext cx="8445000" cy="57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lt-LT" sz="1050" b="0" i="0" u="none" strike="noStrike" cap="none">
                <a:solidFill>
                  <a:srgbClr val="000000"/>
                </a:solidFill>
                <a:latin typeface="Arial"/>
                <a:ea typeface="Arial"/>
                <a:cs typeface="Arial"/>
                <a:sym typeface="Arial"/>
              </a:rPr>
              <a:t>"Gefördert durch die Europäische Union. Die geäußerten Ansichten und Meinungen sind jedoch ausschließlich die des Autors/der Autoren und spiegeln nicht unbedingt die der Europäischen Union oder der OeAD-GmbH wider. Weder die Europäische Union noch die Bewilligungsbehörde können für diese verantwortlich gemacht werden." Projekt Nr.: 2022-1-AT01-KA220-ADU-00008513</a:t>
            </a:r>
            <a:endParaRPr sz="1400" b="0" i="0" u="none" strike="noStrike" cap="none">
              <a:solidFill>
                <a:srgbClr val="000000"/>
              </a:solidFill>
              <a:latin typeface="Arial"/>
              <a:ea typeface="Arial"/>
              <a:cs typeface="Arial"/>
              <a:sym typeface="Arial"/>
            </a:endParaRPr>
          </a:p>
        </p:txBody>
      </p:sp>
      <p:sp>
        <p:nvSpPr>
          <p:cNvPr id="89" name="Google Shape;89;p1"/>
          <p:cNvSpPr/>
          <p:nvPr/>
        </p:nvSpPr>
        <p:spPr>
          <a:xfrm rot="5400000">
            <a:off x="-114992" y="3041120"/>
            <a:ext cx="3485945" cy="3255962"/>
          </a:xfrm>
          <a:prstGeom prst="triangle">
            <a:avLst>
              <a:gd name="adj" fmla="val 50000"/>
            </a:avLst>
          </a:prstGeom>
          <a:gradFill>
            <a:gsLst>
              <a:gs pos="0">
                <a:srgbClr val="50608A"/>
              </a:gs>
              <a:gs pos="50000">
                <a:srgbClr val="748BC8"/>
              </a:gs>
              <a:gs pos="100000">
                <a:srgbClr val="8BA7F0"/>
              </a:gs>
            </a:gsLst>
            <a:lin ang="135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rot="5400000">
            <a:off x="-114993" y="1801018"/>
            <a:ext cx="3485945" cy="3255962"/>
          </a:xfrm>
          <a:prstGeom prst="triangle">
            <a:avLst>
              <a:gd name="adj" fmla="val 50000"/>
            </a:avLst>
          </a:prstGeom>
          <a:gradFill>
            <a:gsLst>
              <a:gs pos="0">
                <a:srgbClr val="91735F"/>
              </a:gs>
              <a:gs pos="50000">
                <a:srgbClr val="D2A78A"/>
              </a:gs>
              <a:gs pos="100000">
                <a:srgbClr val="FCC8A6"/>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1" name="Google Shape;91;p1"/>
          <p:cNvSpPr/>
          <p:nvPr/>
        </p:nvSpPr>
        <p:spPr>
          <a:xfrm>
            <a:off x="3832264" y="716530"/>
            <a:ext cx="7017988" cy="19389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lt-LT" sz="4000" b="0" i="0" u="none" strike="noStrike" cap="none">
                <a:solidFill>
                  <a:schemeClr val="accent1"/>
                </a:solidFill>
                <a:latin typeface="Calibri"/>
                <a:ea typeface="Calibri"/>
                <a:cs typeface="Calibri"/>
                <a:sym typeface="Calibri"/>
              </a:rPr>
              <a:t>Förderung der integrativen Beschäftigung im GLAM-Sektor durch offene Innovation</a:t>
            </a:r>
            <a:endParaRPr sz="4000" b="0" i="0" u="none" strike="noStrike" cap="none">
              <a:solidFill>
                <a:schemeClr val="accen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g2b915199d5b_1_5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lt-LT">
                <a:solidFill>
                  <a:schemeClr val="accent1"/>
                </a:solidFill>
              </a:rPr>
              <a:t>Die Agenda für digitale Transformation und GLAMs</a:t>
            </a:r>
            <a:endParaRPr>
              <a:solidFill>
                <a:schemeClr val="accent1"/>
              </a:solidFill>
            </a:endParaRPr>
          </a:p>
        </p:txBody>
      </p:sp>
      <p:sp>
        <p:nvSpPr>
          <p:cNvPr id="183" name="Google Shape;183;g2b915199d5b_1_5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lt-LT" b="1"/>
              <a:t>Die digitale Transformation </a:t>
            </a:r>
            <a:r>
              <a:rPr lang="lt-LT"/>
              <a:t>ist sowohl der Prozess als auch das Ergebnis des Einsatzes digitaler Technologie zur Umgestaltung der Arbeitsweise und Wertschöpfung eines Unternehmens. </a:t>
            </a:r>
            <a:endParaRPr/>
          </a:p>
          <a:p>
            <a:pPr marL="0" lvl="0" indent="0" algn="l" rtl="0">
              <a:lnSpc>
                <a:spcPct val="90000"/>
              </a:lnSpc>
              <a:spcBef>
                <a:spcPts val="0"/>
              </a:spcBef>
              <a:spcAft>
                <a:spcPts val="0"/>
              </a:spcAft>
              <a:buClr>
                <a:schemeClr val="dk1"/>
              </a:buClr>
              <a:buSzPts val="2800"/>
              <a:buNone/>
            </a:pPr>
            <a:endParaRPr/>
          </a:p>
          <a:p>
            <a:pPr marL="0" lvl="0" indent="0" algn="l" rtl="0">
              <a:lnSpc>
                <a:spcPct val="90000"/>
              </a:lnSpc>
              <a:spcBef>
                <a:spcPts val="0"/>
              </a:spcBef>
              <a:spcAft>
                <a:spcPts val="0"/>
              </a:spcAft>
              <a:buClr>
                <a:schemeClr val="dk1"/>
              </a:buClr>
              <a:buSzPts val="2800"/>
              <a:buNone/>
            </a:pPr>
            <a:r>
              <a:rPr lang="lt-LT"/>
              <a:t>Sie trägt dazu bei, dass eine Organisation gedeiht, ihren Auftrag erfüllt und den Bedürfnissen ihrer Interessengruppen gerecht wird. </a:t>
            </a:r>
            <a:endParaRPr/>
          </a:p>
          <a:p>
            <a:pPr marL="0" lvl="0" indent="0" algn="l" rtl="0">
              <a:lnSpc>
                <a:spcPct val="90000"/>
              </a:lnSpc>
              <a:spcBef>
                <a:spcPts val="0"/>
              </a:spcBef>
              <a:spcAft>
                <a:spcPts val="0"/>
              </a:spcAft>
              <a:buClr>
                <a:schemeClr val="dk1"/>
              </a:buClr>
              <a:buSzPts val="2800"/>
              <a:buNone/>
            </a:pPr>
            <a:endParaRPr/>
          </a:p>
          <a:p>
            <a:pPr marL="0" lvl="0" indent="0" algn="l" rtl="0">
              <a:lnSpc>
                <a:spcPct val="90000"/>
              </a:lnSpc>
              <a:spcBef>
                <a:spcPts val="0"/>
              </a:spcBef>
              <a:spcAft>
                <a:spcPts val="0"/>
              </a:spcAft>
              <a:buClr>
                <a:schemeClr val="dk1"/>
              </a:buClr>
              <a:buSzPts val="2800"/>
              <a:buNone/>
            </a:pPr>
            <a:r>
              <a:rPr lang="lt-LT"/>
              <a:t>Sie ermöglicht es den Einrichtungen des kulturellen Erbes, zum Wandel eines durch die Digitalisierung angetriebenen Sektors und eines durch die Kultur angetriebenen Europas beizutragen.</a:t>
            </a:r>
            <a:endParaRPr/>
          </a:p>
        </p:txBody>
      </p:sp>
      <p:pic>
        <p:nvPicPr>
          <p:cNvPr id="184" name="Google Shape;184;g2b915199d5b_1_58"/>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85" name="Google Shape;185;g2b915199d5b_1_58"/>
          <p:cNvPicPr preferRelativeResize="0"/>
          <p:nvPr/>
        </p:nvPicPr>
        <p:blipFill rotWithShape="1">
          <a:blip r:embed="rId4">
            <a:alphaModFix/>
          </a:blip>
          <a:srcRect/>
          <a:stretch/>
        </p:blipFill>
        <p:spPr>
          <a:xfrm>
            <a:off x="9498964" y="6062785"/>
            <a:ext cx="2372524" cy="49823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2b915199d5b_1_17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lt-LT">
                <a:solidFill>
                  <a:schemeClr val="accent1"/>
                </a:solidFill>
              </a:rPr>
              <a:t>Ist die Zukunft der Museen digital?</a:t>
            </a:r>
            <a:endParaRPr>
              <a:solidFill>
                <a:schemeClr val="accent1"/>
              </a:solidFill>
            </a:endParaRPr>
          </a:p>
        </p:txBody>
      </p:sp>
      <p:sp>
        <p:nvSpPr>
          <p:cNvPr id="191" name="Google Shape;191;g2b915199d5b_1_17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a:p>
            <a:pPr marL="228600" lvl="0" indent="-50800" algn="l" rtl="0">
              <a:lnSpc>
                <a:spcPct val="90000"/>
              </a:lnSpc>
              <a:spcBef>
                <a:spcPts val="0"/>
              </a:spcBef>
              <a:spcAft>
                <a:spcPts val="0"/>
              </a:spcAft>
              <a:buClr>
                <a:schemeClr val="dk1"/>
              </a:buClr>
              <a:buSzPts val="2800"/>
              <a:buNone/>
            </a:pPr>
            <a:endParaRPr/>
          </a:p>
          <a:p>
            <a:pPr marL="228600" lvl="0" indent="-50800" algn="l" rtl="0">
              <a:lnSpc>
                <a:spcPct val="90000"/>
              </a:lnSpc>
              <a:spcBef>
                <a:spcPts val="0"/>
              </a:spcBef>
              <a:spcAft>
                <a:spcPts val="0"/>
              </a:spcAft>
              <a:buClr>
                <a:schemeClr val="dk1"/>
              </a:buClr>
              <a:buSzPts val="2800"/>
              <a:buNone/>
            </a:pPr>
            <a:endParaRPr/>
          </a:p>
        </p:txBody>
      </p:sp>
      <p:pic>
        <p:nvPicPr>
          <p:cNvPr id="192" name="Google Shape;192;g2b915199d5b_1_178"/>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93" name="Google Shape;193;g2b915199d5b_1_178"/>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194" name="Google Shape;194;g2b915199d5b_1_178" title="Is the Future of Museums Digital_.mp4">
            <a:hlinkClick r:id="rId5"/>
          </p:cNvPr>
          <p:cNvPicPr preferRelativeResize="0"/>
          <p:nvPr/>
        </p:nvPicPr>
        <p:blipFill rotWithShape="1">
          <a:blip r:embed="rId6">
            <a:alphaModFix/>
          </a:blip>
          <a:srcRect/>
          <a:stretch/>
        </p:blipFill>
        <p:spPr>
          <a:xfrm>
            <a:off x="2890900" y="1481625"/>
            <a:ext cx="5801600" cy="4351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fade">
                                      <p:cBhvr>
                                        <p:cTn id="7" dur="1000"/>
                                        <p:tgtEl>
                                          <p:spTgt spid="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g2acafbdc8aa_0_13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lt-LT">
                <a:solidFill>
                  <a:schemeClr val="accent1"/>
                </a:solidFill>
              </a:rPr>
              <a:t>Neue Rollen und Verantwortlichkeiten in Museen</a:t>
            </a:r>
            <a:endParaRPr>
              <a:solidFill>
                <a:schemeClr val="accent1"/>
              </a:solidFill>
            </a:endParaRPr>
          </a:p>
        </p:txBody>
      </p:sp>
      <p:sp>
        <p:nvSpPr>
          <p:cNvPr id="200" name="Google Shape;200;g2acafbdc8aa_0_13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90000"/>
              </a:lnSpc>
              <a:spcBef>
                <a:spcPts val="1000"/>
              </a:spcBef>
              <a:spcAft>
                <a:spcPts val="0"/>
              </a:spcAft>
              <a:buClr>
                <a:schemeClr val="dk1"/>
              </a:buClr>
              <a:buSzPct val="37378"/>
              <a:buFont typeface="Arial"/>
              <a:buNone/>
            </a:pPr>
            <a:r>
              <a:rPr lang="lt-LT" sz="2942" b="1"/>
              <a:t>Manager für digitale Strategie </a:t>
            </a:r>
            <a:r>
              <a:rPr lang="lt-LT" sz="2942"/>
              <a:t>Ein strategisches Rollenprofil für Museen, die sich in einem digitalen Umfeld im Einklang mit der Gesamtstrategie des Museums weiterentwickeln wollen.</a:t>
            </a:r>
            <a:endParaRPr sz="2942"/>
          </a:p>
          <a:p>
            <a:pPr marL="0" lvl="0" indent="0" algn="l" rtl="0">
              <a:lnSpc>
                <a:spcPct val="90000"/>
              </a:lnSpc>
              <a:spcBef>
                <a:spcPts val="1000"/>
              </a:spcBef>
              <a:spcAft>
                <a:spcPts val="0"/>
              </a:spcAft>
              <a:buClr>
                <a:schemeClr val="dk1"/>
              </a:buClr>
              <a:buSzPct val="37378"/>
              <a:buFont typeface="Arial"/>
              <a:buNone/>
            </a:pPr>
            <a:endParaRPr sz="2942"/>
          </a:p>
          <a:p>
            <a:pPr marL="0" marR="0" lvl="0" indent="0" algn="l" rtl="0">
              <a:lnSpc>
                <a:spcPct val="90000"/>
              </a:lnSpc>
              <a:spcBef>
                <a:spcPts val="1000"/>
              </a:spcBef>
              <a:spcAft>
                <a:spcPts val="0"/>
              </a:spcAft>
              <a:buClr>
                <a:schemeClr val="dk1"/>
              </a:buClr>
              <a:buSzPct val="37378"/>
              <a:buFont typeface="Arial"/>
              <a:buNone/>
            </a:pPr>
            <a:r>
              <a:rPr lang="lt-LT" sz="2942" b="1"/>
              <a:t>Kurator für digitale Sammlungen </a:t>
            </a:r>
            <a:r>
              <a:rPr lang="lt-LT" sz="2942"/>
              <a:t>Dieses Rollenprofil ist auf die Bewahrung und Verwaltung von digitalem Material spezialisiert. Entwicklung von Online- und Offline-Ausstellungen und Inhalten für andere Abteilungen.</a:t>
            </a:r>
            <a:endParaRPr sz="2942"/>
          </a:p>
          <a:p>
            <a:pPr marL="0" lvl="0" indent="0" algn="l" rtl="0">
              <a:lnSpc>
                <a:spcPct val="90000"/>
              </a:lnSpc>
              <a:spcBef>
                <a:spcPts val="1000"/>
              </a:spcBef>
              <a:spcAft>
                <a:spcPts val="0"/>
              </a:spcAft>
              <a:buClr>
                <a:schemeClr val="dk1"/>
              </a:buClr>
              <a:buSzPct val="37378"/>
              <a:buFont typeface="Arial"/>
              <a:buNone/>
            </a:pPr>
            <a:endParaRPr sz="2942"/>
          </a:p>
          <a:p>
            <a:pPr marL="0" lvl="0" indent="0" algn="l" rtl="0">
              <a:lnSpc>
                <a:spcPct val="90000"/>
              </a:lnSpc>
              <a:spcBef>
                <a:spcPts val="1000"/>
              </a:spcBef>
              <a:spcAft>
                <a:spcPts val="0"/>
              </a:spcAft>
              <a:buClr>
                <a:schemeClr val="dk1"/>
              </a:buClr>
              <a:buSzPct val="37378"/>
              <a:buFont typeface="Arial"/>
              <a:buNone/>
            </a:pPr>
            <a:r>
              <a:rPr lang="lt-LT" sz="2942" b="1"/>
              <a:t>Digital Interactive Experience Developer </a:t>
            </a:r>
            <a:r>
              <a:rPr lang="lt-LT" sz="2942"/>
              <a:t>Dieses Rollenprofil ist auf die Konzeption, Entwicklung und Umsetzung innovativer und interaktiver Erlebnisse spezialisiert, die für alle Arten von Besuchern eine sinnvolle Erfahrung darstellen.</a:t>
            </a:r>
            <a:endParaRPr sz="2942"/>
          </a:p>
          <a:p>
            <a:pPr marL="0" lvl="0" indent="0" algn="l" rtl="0">
              <a:lnSpc>
                <a:spcPct val="90000"/>
              </a:lnSpc>
              <a:spcBef>
                <a:spcPts val="1000"/>
              </a:spcBef>
              <a:spcAft>
                <a:spcPts val="0"/>
              </a:spcAft>
              <a:buClr>
                <a:schemeClr val="dk1"/>
              </a:buClr>
              <a:buSzPct val="37378"/>
              <a:buFont typeface="Arial"/>
              <a:buNone/>
            </a:pPr>
            <a:endParaRPr sz="2942"/>
          </a:p>
          <a:p>
            <a:pPr marL="0" lvl="0" indent="0" algn="l" rtl="0">
              <a:lnSpc>
                <a:spcPct val="90000"/>
              </a:lnSpc>
              <a:spcBef>
                <a:spcPts val="1000"/>
              </a:spcBef>
              <a:spcAft>
                <a:spcPts val="0"/>
              </a:spcAft>
              <a:buClr>
                <a:schemeClr val="dk1"/>
              </a:buClr>
              <a:buSzPct val="37378"/>
              <a:buFont typeface="Arial"/>
              <a:buNone/>
            </a:pPr>
            <a:r>
              <a:rPr lang="lt-LT" sz="2942" b="1"/>
              <a:t>Online Community Manager </a:t>
            </a:r>
            <a:r>
              <a:rPr lang="lt-LT" sz="2942"/>
              <a:t>Auch bekannt als Online Cultural Community Manager, Online Community Developer und viele weitere Varianten.</a:t>
            </a:r>
            <a:endParaRPr sz="2942"/>
          </a:p>
          <a:p>
            <a:pPr marL="0" lvl="0" indent="0" algn="l" rtl="0">
              <a:lnSpc>
                <a:spcPct val="90000"/>
              </a:lnSpc>
              <a:spcBef>
                <a:spcPts val="1000"/>
              </a:spcBef>
              <a:spcAft>
                <a:spcPts val="0"/>
              </a:spcAft>
              <a:buSzPct val="64285"/>
              <a:buNone/>
            </a:pPr>
            <a:endParaRPr/>
          </a:p>
        </p:txBody>
      </p:sp>
      <p:pic>
        <p:nvPicPr>
          <p:cNvPr id="201" name="Google Shape;201;g2acafbdc8aa_0_132"/>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02" name="Google Shape;202;g2acafbdc8aa_0_132"/>
          <p:cNvPicPr preferRelativeResize="0"/>
          <p:nvPr/>
        </p:nvPicPr>
        <p:blipFill rotWithShape="1">
          <a:blip r:embed="rId4">
            <a:alphaModFix/>
          </a:blip>
          <a:srcRect/>
          <a:stretch/>
        </p:blipFill>
        <p:spPr>
          <a:xfrm>
            <a:off x="9498964" y="6062785"/>
            <a:ext cx="2372524" cy="49823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2b915199d5b_1_3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lt-LT">
                <a:solidFill>
                  <a:schemeClr val="accent1"/>
                </a:solidFill>
              </a:rPr>
              <a:t>Manager für digitale Strategie - Mission</a:t>
            </a:r>
            <a:endParaRPr>
              <a:solidFill>
                <a:schemeClr val="accent1"/>
              </a:solidFill>
            </a:endParaRPr>
          </a:p>
        </p:txBody>
      </p:sp>
      <p:sp>
        <p:nvSpPr>
          <p:cNvPr id="208" name="Google Shape;208;g2b915199d5b_1_3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100"/>
              <a:buNone/>
            </a:pPr>
            <a:r>
              <a:rPr lang="lt-LT">
                <a:highlight>
                  <a:srgbClr val="FFFFFF"/>
                </a:highlight>
              </a:rPr>
              <a:t>Der Digital Strategy Manager hat eine strategische Funktion, um Museen zu helfen, in einem digitalen Umfeld erfolgreich zu sein. Er/sie ist verantwortlich für einen Plan zur digitalen Transformation in Übereinstimmung mit der Gesamtstrategie des Museums. Er/sie ist für die digitale Strategie des Museums und die Finanzplanung der technologischen Ressourcen auf einer höheren Ebene neben der gesamten Museumsleitung verantwortlich. </a:t>
            </a:r>
            <a:endParaRPr>
              <a:highlight>
                <a:srgbClr val="FFFFFF"/>
              </a:highlight>
            </a:endParaRPr>
          </a:p>
          <a:p>
            <a:pPr marL="0" lvl="0" indent="0" algn="l" rtl="0">
              <a:lnSpc>
                <a:spcPct val="90000"/>
              </a:lnSpc>
              <a:spcBef>
                <a:spcPts val="1000"/>
              </a:spcBef>
              <a:spcAft>
                <a:spcPts val="0"/>
              </a:spcAft>
              <a:buSzPts val="1100"/>
              <a:buNone/>
            </a:pPr>
            <a:endParaRPr sz="2400">
              <a:highlight>
                <a:srgbClr val="FFFFFF"/>
              </a:highlight>
            </a:endParaRPr>
          </a:p>
          <a:p>
            <a:pPr marL="0" lvl="0" indent="0" algn="l" rtl="0">
              <a:lnSpc>
                <a:spcPct val="90000"/>
              </a:lnSpc>
              <a:spcBef>
                <a:spcPts val="1000"/>
              </a:spcBef>
              <a:spcAft>
                <a:spcPts val="0"/>
              </a:spcAft>
              <a:buSzPts val="1800"/>
              <a:buNone/>
            </a:pPr>
            <a:endParaRPr sz="2400">
              <a:highlight>
                <a:srgbClr val="FFFFFF"/>
              </a:highlight>
            </a:endParaRPr>
          </a:p>
        </p:txBody>
      </p:sp>
      <p:pic>
        <p:nvPicPr>
          <p:cNvPr id="209" name="Google Shape;209;g2b915199d5b_1_30"/>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10" name="Google Shape;210;g2b915199d5b_1_30"/>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211" name="Google Shape;211;g2b915199d5b_1_30"/>
          <p:cNvPicPr preferRelativeResize="0"/>
          <p:nvPr/>
        </p:nvPicPr>
        <p:blipFill rotWithShape="1">
          <a:blip r:embed="rId5">
            <a:alphaModFix/>
          </a:blip>
          <a:srcRect/>
          <a:stretch/>
        </p:blipFill>
        <p:spPr>
          <a:xfrm>
            <a:off x="4418850" y="4664675"/>
            <a:ext cx="3739224" cy="210332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g2b915199d5b_1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lt-LT">
                <a:solidFill>
                  <a:schemeClr val="accent1"/>
                </a:solidFill>
              </a:rPr>
              <a:t>Kurator für digitale Sammlungen</a:t>
            </a:r>
            <a:endParaRPr>
              <a:solidFill>
                <a:schemeClr val="accent1"/>
              </a:solidFill>
            </a:endParaRPr>
          </a:p>
        </p:txBody>
      </p:sp>
      <p:sp>
        <p:nvSpPr>
          <p:cNvPr id="217" name="Google Shape;217;g2b915199d5b_1_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r>
              <a:rPr lang="lt-LT">
                <a:highlight>
                  <a:srgbClr val="FFFFFF"/>
                </a:highlight>
              </a:rPr>
              <a:t>Der Kurator für digitale Sammlungen ist verantwortlich für die Umsetzung der digitalen Strategie in Bezug auf das Sammeln, Speichern, Archivieren, Bewahren und Zugänglichmachen der digitalen Sammlungen (entweder in digitaler Form oder digitalisiert). In größeren Museen könnte dies ein eigenständiges Rollenprofil sein, während in kleineren Museen ein Kurator in diesem Bereich erfahren sein sollte.</a:t>
            </a:r>
            <a:endParaRPr b="1">
              <a:highlight>
                <a:srgbClr val="FFFFFF"/>
              </a:highlight>
            </a:endParaRPr>
          </a:p>
        </p:txBody>
      </p:sp>
      <p:pic>
        <p:nvPicPr>
          <p:cNvPr id="218" name="Google Shape;218;g2b915199d5b_1_0"/>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19" name="Google Shape;219;g2b915199d5b_1_0"/>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220" name="Google Shape;220;g2b915199d5b_1_0"/>
          <p:cNvPicPr preferRelativeResize="0"/>
          <p:nvPr/>
        </p:nvPicPr>
        <p:blipFill rotWithShape="1">
          <a:blip r:embed="rId5">
            <a:alphaModFix/>
          </a:blip>
          <a:srcRect t="6796" b="7719"/>
          <a:stretch/>
        </p:blipFill>
        <p:spPr>
          <a:xfrm>
            <a:off x="3541588" y="4311400"/>
            <a:ext cx="5108827" cy="24566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2b915199d5b_1_1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1800"/>
              <a:buFont typeface="Arial"/>
              <a:buNone/>
            </a:pPr>
            <a:r>
              <a:rPr lang="lt-LT">
                <a:solidFill>
                  <a:schemeClr val="accent1"/>
                </a:solidFill>
              </a:rPr>
              <a:t>Digital Interactive Experience Entwickler</a:t>
            </a:r>
            <a:endParaRPr>
              <a:solidFill>
                <a:schemeClr val="accent1"/>
              </a:solidFill>
            </a:endParaRPr>
          </a:p>
        </p:txBody>
      </p:sp>
      <p:sp>
        <p:nvSpPr>
          <p:cNvPr id="226" name="Google Shape;226;g2b915199d5b_1_1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dk1"/>
              </a:buClr>
              <a:buSzPts val="1100"/>
              <a:buFont typeface="Arial"/>
              <a:buNone/>
            </a:pPr>
            <a:r>
              <a:rPr lang="lt-LT">
                <a:highlight>
                  <a:srgbClr val="FFFFFF"/>
                </a:highlight>
              </a:rPr>
              <a:t>Der Digital Interactive Experience Developer entwirft, entwickelt und implementiert innovative und interaktive Erlebnisse, die auf den Bedürfnissen des Publikums basieren und sinnvolle Erfahrungen für alle Arten von Zielgruppen bieten.</a:t>
            </a:r>
            <a:endParaRPr>
              <a:highlight>
                <a:srgbClr val="FFFFFF"/>
              </a:highlight>
            </a:endParaRPr>
          </a:p>
          <a:p>
            <a:pPr marL="0" lvl="0" indent="0" algn="l" rtl="0">
              <a:lnSpc>
                <a:spcPct val="90000"/>
              </a:lnSpc>
              <a:spcBef>
                <a:spcPts val="1000"/>
              </a:spcBef>
              <a:spcAft>
                <a:spcPts val="0"/>
              </a:spcAft>
              <a:buSzPts val="1800"/>
              <a:buNone/>
            </a:pPr>
            <a:endParaRPr/>
          </a:p>
        </p:txBody>
      </p:sp>
      <p:pic>
        <p:nvPicPr>
          <p:cNvPr id="227" name="Google Shape;227;g2b915199d5b_1_13"/>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28" name="Google Shape;228;g2b915199d5b_1_13"/>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229" name="Google Shape;229;g2b915199d5b_1_13"/>
          <p:cNvPicPr preferRelativeResize="0"/>
          <p:nvPr/>
        </p:nvPicPr>
        <p:blipFill rotWithShape="1">
          <a:blip r:embed="rId5">
            <a:alphaModFix/>
          </a:blip>
          <a:srcRect l="34040" t="26624" r="35276" b="24747"/>
          <a:stretch/>
        </p:blipFill>
        <p:spPr>
          <a:xfrm>
            <a:off x="4225650" y="3433000"/>
            <a:ext cx="3740726" cy="33349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2b915199d5b_1_1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lt-LT">
                <a:solidFill>
                  <a:schemeClr val="accent1"/>
                </a:solidFill>
              </a:rPr>
              <a:t>Online-Community-Manager</a:t>
            </a:r>
            <a:endParaRPr>
              <a:solidFill>
                <a:schemeClr val="accent1"/>
              </a:solidFill>
            </a:endParaRPr>
          </a:p>
        </p:txBody>
      </p:sp>
      <p:sp>
        <p:nvSpPr>
          <p:cNvPr id="235" name="Google Shape;235;g2b915199d5b_1_1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dk1"/>
              </a:buClr>
              <a:buSzPts val="1100"/>
              <a:buFont typeface="Arial"/>
              <a:buNone/>
            </a:pPr>
            <a:r>
              <a:rPr lang="lt-LT">
                <a:highlight>
                  <a:srgbClr val="FFFFFF"/>
                </a:highlight>
              </a:rPr>
              <a:t>Der Online-Community-Manager erfüllt die Bedürfnisse sowohl der Online- als auch der Offline-Community. Er/sie schafft und verwaltet zugängliche und kollaborative Online-Communities für alle Interessengruppen (Publikum, Kollegen in Museen und im Bereich des kulturellen Erbes, Bildungsorganisationen, Spender, Sponsoren, Entscheidungsträger usw.).</a:t>
            </a:r>
            <a:endParaRPr>
              <a:highlight>
                <a:srgbClr val="FFFFFF"/>
              </a:highlight>
            </a:endParaRPr>
          </a:p>
          <a:p>
            <a:pPr marL="0" lvl="0" indent="0" algn="l" rtl="0">
              <a:lnSpc>
                <a:spcPct val="90000"/>
              </a:lnSpc>
              <a:spcBef>
                <a:spcPts val="1000"/>
              </a:spcBef>
              <a:spcAft>
                <a:spcPts val="0"/>
              </a:spcAft>
              <a:buSzPts val="1800"/>
              <a:buNone/>
            </a:pPr>
            <a:endParaRPr/>
          </a:p>
        </p:txBody>
      </p:sp>
      <p:pic>
        <p:nvPicPr>
          <p:cNvPr id="236" name="Google Shape;236;g2b915199d5b_1_18"/>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37" name="Google Shape;237;g2b915199d5b_1_18"/>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238" name="Google Shape;238;g2b915199d5b_1_18"/>
          <p:cNvPicPr preferRelativeResize="0"/>
          <p:nvPr/>
        </p:nvPicPr>
        <p:blipFill rotWithShape="1">
          <a:blip r:embed="rId5">
            <a:alphaModFix/>
          </a:blip>
          <a:srcRect t="12856" b="-4886"/>
          <a:stretch/>
        </p:blipFill>
        <p:spPr>
          <a:xfrm>
            <a:off x="3612438" y="4286675"/>
            <a:ext cx="4967126" cy="257132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2b915199d5b_1_53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lt-LT">
                <a:solidFill>
                  <a:schemeClr val="accent1"/>
                </a:solidFill>
              </a:rPr>
              <a:t>Selbstreflexion</a:t>
            </a:r>
            <a:endParaRPr>
              <a:solidFill>
                <a:schemeClr val="accent1"/>
              </a:solidFill>
            </a:endParaRPr>
          </a:p>
        </p:txBody>
      </p:sp>
      <p:sp>
        <p:nvSpPr>
          <p:cNvPr id="244" name="Google Shape;244;g2b915199d5b_1_53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dk1"/>
              </a:buClr>
              <a:buSzPts val="1100"/>
              <a:buFont typeface="Arial"/>
              <a:buNone/>
            </a:pPr>
            <a:r>
              <a:rPr lang="lt-LT">
                <a:highlight>
                  <a:srgbClr val="FFFFFF"/>
                </a:highlight>
              </a:rPr>
              <a:t>Was ist die digitale Transformation?</a:t>
            </a:r>
            <a:endParaRPr>
              <a:highlight>
                <a:srgbClr val="FFFFFF"/>
              </a:highlight>
            </a:endParaRPr>
          </a:p>
          <a:p>
            <a:pPr marL="0" lvl="0" indent="0" algn="l" rtl="0">
              <a:lnSpc>
                <a:spcPct val="90000"/>
              </a:lnSpc>
              <a:spcBef>
                <a:spcPts val="1000"/>
              </a:spcBef>
              <a:spcAft>
                <a:spcPts val="0"/>
              </a:spcAft>
              <a:buClr>
                <a:schemeClr val="dk1"/>
              </a:buClr>
              <a:buSzPts val="1100"/>
              <a:buFont typeface="Arial"/>
              <a:buNone/>
            </a:pPr>
            <a:endParaRPr>
              <a:highlight>
                <a:srgbClr val="FFFFFF"/>
              </a:highlight>
            </a:endParaRPr>
          </a:p>
          <a:p>
            <a:pPr marL="0" lvl="0" indent="0" algn="l" rtl="0">
              <a:lnSpc>
                <a:spcPct val="90000"/>
              </a:lnSpc>
              <a:spcBef>
                <a:spcPts val="1000"/>
              </a:spcBef>
              <a:spcAft>
                <a:spcPts val="0"/>
              </a:spcAft>
              <a:buClr>
                <a:schemeClr val="dk1"/>
              </a:buClr>
              <a:buSzPts val="1100"/>
              <a:buFont typeface="Arial"/>
              <a:buNone/>
            </a:pPr>
            <a:r>
              <a:rPr lang="lt-LT">
                <a:highlight>
                  <a:schemeClr val="lt1"/>
                </a:highlight>
              </a:rPr>
              <a:t>Was sind einige der neuen Aufgaben für GLAM-Fachleute nach COVID?</a:t>
            </a:r>
            <a:endParaRPr>
              <a:highlight>
                <a:schemeClr val="lt1"/>
              </a:highlight>
            </a:endParaRPr>
          </a:p>
          <a:p>
            <a:pPr marL="0" lvl="0" indent="0" algn="l" rtl="0">
              <a:lnSpc>
                <a:spcPct val="90000"/>
              </a:lnSpc>
              <a:spcBef>
                <a:spcPts val="1000"/>
              </a:spcBef>
              <a:spcAft>
                <a:spcPts val="0"/>
              </a:spcAft>
              <a:buClr>
                <a:schemeClr val="dk1"/>
              </a:buClr>
              <a:buSzPts val="1100"/>
              <a:buFont typeface="Arial"/>
              <a:buNone/>
            </a:pPr>
            <a:endParaRPr sz="2400">
              <a:highlight>
                <a:srgbClr val="FFFFFF"/>
              </a:highlight>
            </a:endParaRPr>
          </a:p>
          <a:p>
            <a:pPr marL="0" lvl="0" indent="0" algn="l" rtl="0">
              <a:lnSpc>
                <a:spcPct val="90000"/>
              </a:lnSpc>
              <a:spcBef>
                <a:spcPts val="1000"/>
              </a:spcBef>
              <a:spcAft>
                <a:spcPts val="0"/>
              </a:spcAft>
              <a:buSzPts val="1800"/>
              <a:buNone/>
            </a:pPr>
            <a:endParaRPr/>
          </a:p>
        </p:txBody>
      </p:sp>
      <p:pic>
        <p:nvPicPr>
          <p:cNvPr id="245" name="Google Shape;245;g2b915199d5b_1_535"/>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46" name="Google Shape;246;g2b915199d5b_1_535"/>
          <p:cNvPicPr preferRelativeResize="0"/>
          <p:nvPr/>
        </p:nvPicPr>
        <p:blipFill rotWithShape="1">
          <a:blip r:embed="rId4">
            <a:alphaModFix/>
          </a:blip>
          <a:srcRect/>
          <a:stretch/>
        </p:blipFill>
        <p:spPr>
          <a:xfrm>
            <a:off x="9498964" y="6062785"/>
            <a:ext cx="2372524" cy="49823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400"/>
              <a:buFont typeface="Calibri"/>
              <a:buNone/>
            </a:pPr>
            <a:r>
              <a:rPr lang="lt-LT" sz="4400" b="0" i="1">
                <a:solidFill>
                  <a:schemeClr val="accent1"/>
                </a:solidFill>
              </a:rPr>
              <a:t>Referenzen</a:t>
            </a:r>
            <a:br>
              <a:rPr lang="lt-LT" sz="4400"/>
            </a:br>
            <a:endParaRPr/>
          </a:p>
        </p:txBody>
      </p:sp>
      <p:sp>
        <p:nvSpPr>
          <p:cNvPr id="252" name="Google Shape;252;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20000"/>
          </a:bodyPr>
          <a:lstStyle/>
          <a:p>
            <a:pPr marL="0" lvl="0" indent="0" algn="l" rtl="0">
              <a:lnSpc>
                <a:spcPct val="90000"/>
              </a:lnSpc>
              <a:spcBef>
                <a:spcPts val="0"/>
              </a:spcBef>
              <a:spcAft>
                <a:spcPts val="0"/>
              </a:spcAft>
              <a:buClr>
                <a:schemeClr val="dk1"/>
              </a:buClr>
              <a:buSzPts val="1100"/>
              <a:buFont typeface="Arial"/>
              <a:buNone/>
            </a:pPr>
            <a:r>
              <a:rPr lang="lt-LT"/>
              <a:t>Kultur 24 (2020). Die digitale Transformationsagenda und GLAMs - Culture24 findings and outcomes, S. 14, 18.</a:t>
            </a:r>
            <a:endParaRPr/>
          </a:p>
          <a:p>
            <a:pPr marL="0" lvl="0" indent="0" algn="l" rtl="0">
              <a:lnSpc>
                <a:spcPct val="90000"/>
              </a:lnSpc>
              <a:spcBef>
                <a:spcPts val="0"/>
              </a:spcBef>
              <a:spcAft>
                <a:spcPts val="0"/>
              </a:spcAft>
              <a:buClr>
                <a:schemeClr val="dk1"/>
              </a:buClr>
              <a:buSzPts val="1100"/>
              <a:buFont typeface="Arial"/>
              <a:buNone/>
            </a:pPr>
            <a:r>
              <a:rPr lang="lt-LT" u="sng">
                <a:solidFill>
                  <a:schemeClr val="hlink"/>
                </a:solidFill>
                <a:hlinkClick r:id="rId3"/>
              </a:rPr>
              <a:t>https://pro.europeana.eu/files/Europeana_Professional/Publications/Digital%20transformation%20reports/The%20digital%20transformation%20agenda%20and%20GLAMs%20-%20Culture24,%20findings%20and%20outcomes.pdf</a:t>
            </a:r>
            <a:endParaRPr/>
          </a:p>
          <a:p>
            <a:pPr marL="0" lvl="0" indent="0" algn="l" rtl="0">
              <a:lnSpc>
                <a:spcPct val="90000"/>
              </a:lnSpc>
              <a:spcBef>
                <a:spcPts val="0"/>
              </a:spcBef>
              <a:spcAft>
                <a:spcPts val="0"/>
              </a:spcAft>
              <a:buClr>
                <a:schemeClr val="dk1"/>
              </a:buClr>
              <a:buSzPts val="1100"/>
              <a:buNone/>
            </a:pPr>
            <a:r>
              <a:rPr lang="lt-LT"/>
              <a:t>MuSA (2017). Neu entstehende Berufsprofile für Museumsfachleute. </a:t>
            </a:r>
            <a:r>
              <a:rPr lang="lt-LT" u="sng">
                <a:solidFill>
                  <a:schemeClr val="hlink"/>
                </a:solidFill>
                <a:hlinkClick r:id="rId4"/>
              </a:rPr>
              <a:t>http://www.project-musa.eu/wp-content/uploads/2020/06/MuSA-Emerging-Job-Profiles-for-museum-professionals.pdf</a:t>
            </a:r>
            <a:endParaRPr/>
          </a:p>
          <a:p>
            <a:pPr marL="228600" lvl="0" indent="-50800" algn="l" rtl="0">
              <a:lnSpc>
                <a:spcPct val="90000"/>
              </a:lnSpc>
              <a:spcBef>
                <a:spcPts val="0"/>
              </a:spcBef>
              <a:spcAft>
                <a:spcPts val="0"/>
              </a:spcAft>
              <a:buClr>
                <a:schemeClr val="dk1"/>
              </a:buClr>
              <a:buSzPts val="1100"/>
              <a:buNone/>
            </a:pPr>
            <a:endParaRPr/>
          </a:p>
          <a:p>
            <a:pPr marL="228600" lvl="0" indent="-50800" algn="l" rtl="0">
              <a:lnSpc>
                <a:spcPct val="90000"/>
              </a:lnSpc>
              <a:spcBef>
                <a:spcPts val="0"/>
              </a:spcBef>
              <a:spcAft>
                <a:spcPts val="0"/>
              </a:spcAft>
              <a:buClr>
                <a:schemeClr val="dk1"/>
              </a:buClr>
              <a:buSzPts val="1100"/>
              <a:buNone/>
            </a:pPr>
            <a:endParaRPr/>
          </a:p>
          <a:p>
            <a:pPr marL="228600" lvl="0" indent="-50800" algn="l" rtl="0">
              <a:lnSpc>
                <a:spcPct val="90000"/>
              </a:lnSpc>
              <a:spcBef>
                <a:spcPts val="0"/>
              </a:spcBef>
              <a:spcAft>
                <a:spcPts val="0"/>
              </a:spcAft>
              <a:buClr>
                <a:schemeClr val="dk1"/>
              </a:buClr>
              <a:buSzPts val="1100"/>
              <a:buNone/>
            </a:pPr>
            <a:endParaRPr/>
          </a:p>
          <a:p>
            <a:pPr marL="228600" lvl="0" indent="-50800" algn="l" rtl="0">
              <a:lnSpc>
                <a:spcPct val="90000"/>
              </a:lnSpc>
              <a:spcBef>
                <a:spcPts val="0"/>
              </a:spcBef>
              <a:spcAft>
                <a:spcPts val="0"/>
              </a:spcAft>
              <a:buClr>
                <a:schemeClr val="dk1"/>
              </a:buClr>
              <a:buSzPts val="1100"/>
              <a:buFont typeface="Arial"/>
              <a:buNone/>
            </a:pPr>
            <a:endParaRPr/>
          </a:p>
          <a:p>
            <a:pPr marL="228600" lvl="0" indent="-50800" algn="l" rtl="0">
              <a:lnSpc>
                <a:spcPct val="90000"/>
              </a:lnSpc>
              <a:spcBef>
                <a:spcPts val="0"/>
              </a:spcBef>
              <a:spcAft>
                <a:spcPts val="0"/>
              </a:spcAft>
              <a:buClr>
                <a:schemeClr val="dk1"/>
              </a:buClr>
              <a:buSzPts val="2800"/>
              <a:buNone/>
            </a:pPr>
            <a:endParaRPr/>
          </a:p>
        </p:txBody>
      </p:sp>
      <p:pic>
        <p:nvPicPr>
          <p:cNvPr id="253" name="Google Shape;253;p5"/>
          <p:cNvPicPr preferRelativeResize="0"/>
          <p:nvPr/>
        </p:nvPicPr>
        <p:blipFill rotWithShape="1">
          <a:blip r:embed="rId5">
            <a:alphaModFix/>
          </a:blip>
          <a:srcRect/>
          <a:stretch/>
        </p:blipFill>
        <p:spPr>
          <a:xfrm>
            <a:off x="320512" y="5585931"/>
            <a:ext cx="1182064" cy="1182064"/>
          </a:xfrm>
          <a:prstGeom prst="rect">
            <a:avLst/>
          </a:prstGeom>
          <a:noFill/>
          <a:ln>
            <a:noFill/>
          </a:ln>
        </p:spPr>
      </p:pic>
      <p:pic>
        <p:nvPicPr>
          <p:cNvPr id="254" name="Google Shape;254;p5"/>
          <p:cNvPicPr preferRelativeResize="0"/>
          <p:nvPr/>
        </p:nvPicPr>
        <p:blipFill rotWithShape="1">
          <a:blip r:embed="rId6">
            <a:alphaModFix/>
          </a:blip>
          <a:srcRect/>
          <a:stretch/>
        </p:blipFill>
        <p:spPr>
          <a:xfrm>
            <a:off x="9498964" y="6062785"/>
            <a:ext cx="2372524" cy="49823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p6"/>
          <p:cNvPicPr preferRelativeResize="0"/>
          <p:nvPr/>
        </p:nvPicPr>
        <p:blipFill rotWithShape="1">
          <a:blip r:embed="rId3">
            <a:alphaModFix/>
          </a:blip>
          <a:srcRect/>
          <a:stretch/>
        </p:blipFill>
        <p:spPr>
          <a:xfrm>
            <a:off x="9251027" y="6148955"/>
            <a:ext cx="2505895" cy="526238"/>
          </a:xfrm>
          <a:prstGeom prst="rect">
            <a:avLst/>
          </a:prstGeom>
          <a:noFill/>
          <a:ln>
            <a:noFill/>
          </a:ln>
        </p:spPr>
      </p:pic>
      <p:pic>
        <p:nvPicPr>
          <p:cNvPr id="260" name="Google Shape;260;p6"/>
          <p:cNvPicPr preferRelativeResize="0"/>
          <p:nvPr/>
        </p:nvPicPr>
        <p:blipFill rotWithShape="1">
          <a:blip r:embed="rId4">
            <a:alphaModFix/>
          </a:blip>
          <a:srcRect/>
          <a:stretch/>
        </p:blipFill>
        <p:spPr>
          <a:xfrm>
            <a:off x="547325" y="97715"/>
            <a:ext cx="2557807" cy="2557807"/>
          </a:xfrm>
          <a:prstGeom prst="rect">
            <a:avLst/>
          </a:prstGeom>
          <a:noFill/>
          <a:ln>
            <a:noFill/>
          </a:ln>
        </p:spPr>
      </p:pic>
      <p:sp>
        <p:nvSpPr>
          <p:cNvPr id="261" name="Google Shape;261;p6"/>
          <p:cNvSpPr/>
          <p:nvPr/>
        </p:nvSpPr>
        <p:spPr>
          <a:xfrm rot="5400000">
            <a:off x="-114994" y="3487047"/>
            <a:ext cx="3485945" cy="3255962"/>
          </a:xfrm>
          <a:prstGeom prst="triangle">
            <a:avLst>
              <a:gd name="adj" fmla="val 50000"/>
            </a:avLst>
          </a:prstGeom>
          <a:gradFill>
            <a:gsLst>
              <a:gs pos="0">
                <a:srgbClr val="50608A"/>
              </a:gs>
              <a:gs pos="50000">
                <a:srgbClr val="748BC8"/>
              </a:gs>
              <a:gs pos="100000">
                <a:srgbClr val="8BA7F0"/>
              </a:gs>
            </a:gsLst>
            <a:lin ang="135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2" name="Google Shape;262;p6"/>
          <p:cNvSpPr/>
          <p:nvPr/>
        </p:nvSpPr>
        <p:spPr>
          <a:xfrm rot="5400000">
            <a:off x="-114991" y="2091470"/>
            <a:ext cx="3485945" cy="3255962"/>
          </a:xfrm>
          <a:prstGeom prst="triangle">
            <a:avLst>
              <a:gd name="adj" fmla="val 50000"/>
            </a:avLst>
          </a:prstGeom>
          <a:gradFill>
            <a:gsLst>
              <a:gs pos="0">
                <a:srgbClr val="91735F"/>
              </a:gs>
              <a:gs pos="50000">
                <a:srgbClr val="D2A78A"/>
              </a:gs>
              <a:gs pos="100000">
                <a:srgbClr val="FCC8A6"/>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3" name="Google Shape;263;p6"/>
          <p:cNvSpPr/>
          <p:nvPr/>
        </p:nvSpPr>
        <p:spPr>
          <a:xfrm>
            <a:off x="3832264" y="716530"/>
            <a:ext cx="7017988" cy="19389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lt-LT" sz="4000" b="0" i="0" u="none" strike="noStrike" cap="none">
                <a:solidFill>
                  <a:schemeClr val="accent1"/>
                </a:solidFill>
                <a:latin typeface="Calibri"/>
                <a:ea typeface="Calibri"/>
                <a:cs typeface="Calibri"/>
                <a:sym typeface="Calibri"/>
              </a:rPr>
              <a:t>Förderung der integrativen Beschäftigung im GLAM-Sektor durch offene Innovation</a:t>
            </a:r>
            <a:endParaRPr sz="4000" b="0" i="0" u="none" strike="noStrike" cap="none">
              <a:solidFill>
                <a:schemeClr val="accent1"/>
              </a:solidFill>
              <a:latin typeface="Calibri"/>
              <a:ea typeface="Calibri"/>
              <a:cs typeface="Calibri"/>
              <a:sym typeface="Calibri"/>
            </a:endParaRPr>
          </a:p>
        </p:txBody>
      </p:sp>
      <p:pic>
        <p:nvPicPr>
          <p:cNvPr id="264" name="Google Shape;264;p6"/>
          <p:cNvPicPr preferRelativeResize="0"/>
          <p:nvPr/>
        </p:nvPicPr>
        <p:blipFill rotWithShape="1">
          <a:blip r:embed="rId5">
            <a:alphaModFix/>
          </a:blip>
          <a:srcRect/>
          <a:stretch/>
        </p:blipFill>
        <p:spPr>
          <a:xfrm>
            <a:off x="9554893" y="3103160"/>
            <a:ext cx="1524273" cy="979627"/>
          </a:xfrm>
          <a:prstGeom prst="rect">
            <a:avLst/>
          </a:prstGeom>
          <a:noFill/>
          <a:ln>
            <a:noFill/>
          </a:ln>
        </p:spPr>
      </p:pic>
      <p:pic>
        <p:nvPicPr>
          <p:cNvPr id="265" name="Google Shape;265;p6"/>
          <p:cNvPicPr preferRelativeResize="0"/>
          <p:nvPr/>
        </p:nvPicPr>
        <p:blipFill rotWithShape="1">
          <a:blip r:embed="rId6">
            <a:alphaModFix/>
          </a:blip>
          <a:srcRect/>
          <a:stretch/>
        </p:blipFill>
        <p:spPr>
          <a:xfrm>
            <a:off x="3880074" y="4675114"/>
            <a:ext cx="2129231" cy="1086684"/>
          </a:xfrm>
          <a:prstGeom prst="rect">
            <a:avLst/>
          </a:prstGeom>
          <a:noFill/>
          <a:ln>
            <a:noFill/>
          </a:ln>
        </p:spPr>
      </p:pic>
      <p:pic>
        <p:nvPicPr>
          <p:cNvPr id="266" name="Google Shape;266;p6"/>
          <p:cNvPicPr preferRelativeResize="0"/>
          <p:nvPr/>
        </p:nvPicPr>
        <p:blipFill rotWithShape="1">
          <a:blip r:embed="rId7">
            <a:alphaModFix/>
          </a:blip>
          <a:srcRect/>
          <a:stretch/>
        </p:blipFill>
        <p:spPr>
          <a:xfrm>
            <a:off x="6381827" y="4739380"/>
            <a:ext cx="2869200" cy="723043"/>
          </a:xfrm>
          <a:prstGeom prst="rect">
            <a:avLst/>
          </a:prstGeom>
          <a:noFill/>
          <a:ln>
            <a:noFill/>
          </a:ln>
        </p:spPr>
      </p:pic>
      <p:pic>
        <p:nvPicPr>
          <p:cNvPr id="267" name="Google Shape;267;p6"/>
          <p:cNvPicPr preferRelativeResize="0"/>
          <p:nvPr/>
        </p:nvPicPr>
        <p:blipFill rotWithShape="1">
          <a:blip r:embed="rId8">
            <a:alphaModFix/>
          </a:blip>
          <a:srcRect/>
          <a:stretch/>
        </p:blipFill>
        <p:spPr>
          <a:xfrm>
            <a:off x="9847014" y="4638603"/>
            <a:ext cx="1003238" cy="823820"/>
          </a:xfrm>
          <a:prstGeom prst="rect">
            <a:avLst/>
          </a:prstGeom>
          <a:noFill/>
          <a:ln>
            <a:noFill/>
          </a:ln>
        </p:spPr>
      </p:pic>
      <p:pic>
        <p:nvPicPr>
          <p:cNvPr id="268" name="Google Shape;268;p6"/>
          <p:cNvPicPr preferRelativeResize="0"/>
          <p:nvPr/>
        </p:nvPicPr>
        <p:blipFill rotWithShape="1">
          <a:blip r:embed="rId9">
            <a:alphaModFix/>
          </a:blip>
          <a:srcRect/>
          <a:stretch/>
        </p:blipFill>
        <p:spPr>
          <a:xfrm>
            <a:off x="4055240" y="2759937"/>
            <a:ext cx="1773548" cy="1773548"/>
          </a:xfrm>
          <a:prstGeom prst="rect">
            <a:avLst/>
          </a:prstGeom>
          <a:noFill/>
          <a:ln>
            <a:noFill/>
          </a:ln>
        </p:spPr>
      </p:pic>
      <p:sp>
        <p:nvSpPr>
          <p:cNvPr id="269" name="Google Shape;269;p6"/>
          <p:cNvSpPr txBox="1"/>
          <p:nvPr/>
        </p:nvSpPr>
        <p:spPr>
          <a:xfrm>
            <a:off x="2396766" y="6305861"/>
            <a:ext cx="609442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lt-LT" sz="1800" b="0" i="0" u="none" strike="noStrike" cap="none">
                <a:solidFill>
                  <a:schemeClr val="dk1"/>
                </a:solidFill>
                <a:latin typeface="Calibri"/>
                <a:ea typeface="Calibri"/>
                <a:cs typeface="Calibri"/>
                <a:sym typeface="Calibri"/>
              </a:rPr>
              <a:t>Projekt Nr.: 2022-1-AT01-KA220-ADU-00008513</a:t>
            </a:r>
            <a:endParaRPr sz="1800" b="0" i="0" u="none" strike="noStrike" cap="none">
              <a:solidFill>
                <a:schemeClr val="dk1"/>
              </a:solidFill>
              <a:latin typeface="Calibri"/>
              <a:ea typeface="Calibri"/>
              <a:cs typeface="Calibri"/>
              <a:sym typeface="Calibri"/>
            </a:endParaRPr>
          </a:p>
        </p:txBody>
      </p:sp>
      <p:pic>
        <p:nvPicPr>
          <p:cNvPr id="270" name="Google Shape;270;p6"/>
          <p:cNvPicPr preferRelativeResize="0"/>
          <p:nvPr/>
        </p:nvPicPr>
        <p:blipFill rotWithShape="1">
          <a:blip r:embed="rId10">
            <a:alphaModFix/>
          </a:blip>
          <a:srcRect/>
          <a:stretch/>
        </p:blipFill>
        <p:spPr>
          <a:xfrm>
            <a:off x="6342150" y="3359388"/>
            <a:ext cx="2860897" cy="67611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body" idx="1"/>
          </p:nvPr>
        </p:nvSpPr>
        <p:spPr>
          <a:xfrm>
            <a:off x="839787" y="668337"/>
            <a:ext cx="5157787" cy="58542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2800"/>
              <a:buNone/>
            </a:pPr>
            <a:r>
              <a:rPr lang="lt-LT" sz="2800" b="0">
                <a:solidFill>
                  <a:schemeClr val="accent1"/>
                </a:solidFill>
              </a:rPr>
              <a:t>Ziele der Sitzung:</a:t>
            </a:r>
            <a:endParaRPr sz="2800"/>
          </a:p>
        </p:txBody>
      </p:sp>
      <p:sp>
        <p:nvSpPr>
          <p:cNvPr id="97" name="Google Shape;97;p2"/>
          <p:cNvSpPr txBox="1">
            <a:spLocks noGrp="1"/>
          </p:cNvSpPr>
          <p:nvPr>
            <p:ph type="body" idx="2"/>
          </p:nvPr>
        </p:nvSpPr>
        <p:spPr>
          <a:xfrm>
            <a:off x="839788" y="1338606"/>
            <a:ext cx="5157787" cy="4851057"/>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0"/>
              </a:spcBef>
              <a:spcAft>
                <a:spcPts val="0"/>
              </a:spcAft>
              <a:buSzPts val="1800"/>
              <a:buChar char="•"/>
            </a:pPr>
            <a:r>
              <a:rPr lang="lt-LT"/>
              <a:t>Untersuchung der Verschiebungen im GLAM-Sektor nach COVID</a:t>
            </a:r>
            <a:endParaRPr/>
          </a:p>
          <a:p>
            <a:pPr marL="457200" lvl="0" indent="-342900" algn="l" rtl="0">
              <a:lnSpc>
                <a:spcPct val="90000"/>
              </a:lnSpc>
              <a:spcBef>
                <a:spcPts val="0"/>
              </a:spcBef>
              <a:spcAft>
                <a:spcPts val="0"/>
              </a:spcAft>
              <a:buSzPts val="1800"/>
              <a:buChar char="•"/>
            </a:pPr>
            <a:r>
              <a:rPr lang="lt-LT"/>
              <a:t>die Lernenden mit den dynamischen zukünftigen Rollen im GLAM-Sektor vertraut zu machen</a:t>
            </a:r>
            <a:endParaRPr/>
          </a:p>
          <a:p>
            <a:pPr marL="457200" lvl="0" indent="-342900" algn="l" rtl="0">
              <a:lnSpc>
                <a:spcPct val="90000"/>
              </a:lnSpc>
              <a:spcBef>
                <a:spcPts val="0"/>
              </a:spcBef>
              <a:spcAft>
                <a:spcPts val="0"/>
              </a:spcAft>
              <a:buSzPts val="1800"/>
              <a:buChar char="•"/>
            </a:pPr>
            <a:r>
              <a:rPr lang="lt-LT"/>
              <a:t>Einführung einer strategischen Planung für die digitale Transformation in Kultureinrichtungen</a:t>
            </a:r>
            <a:endParaRPr/>
          </a:p>
        </p:txBody>
      </p:sp>
      <p:sp>
        <p:nvSpPr>
          <p:cNvPr id="98" name="Google Shape;98;p2"/>
          <p:cNvSpPr txBox="1">
            <a:spLocks noGrp="1"/>
          </p:cNvSpPr>
          <p:nvPr>
            <p:ph type="body" idx="4"/>
          </p:nvPr>
        </p:nvSpPr>
        <p:spPr>
          <a:xfrm>
            <a:off x="6172200" y="1338606"/>
            <a:ext cx="5183188" cy="4851057"/>
          </a:xfrm>
          <a:prstGeom prst="rect">
            <a:avLst/>
          </a:prstGeom>
          <a:noFill/>
          <a:ln>
            <a:noFill/>
          </a:ln>
        </p:spPr>
        <p:txBody>
          <a:bodyPr spcFirstLastPara="1" wrap="square" lIns="91425" tIns="45700" rIns="91425" bIns="45700" anchor="t" anchorCtr="0">
            <a:normAutofit lnSpcReduction="10000"/>
          </a:bodyPr>
          <a:lstStyle/>
          <a:p>
            <a:pPr marL="177800" lvl="0" indent="0" algn="l" rtl="0">
              <a:lnSpc>
                <a:spcPct val="90000"/>
              </a:lnSpc>
              <a:spcBef>
                <a:spcPts val="0"/>
              </a:spcBef>
              <a:spcAft>
                <a:spcPts val="0"/>
              </a:spcAft>
              <a:buClr>
                <a:schemeClr val="dk1"/>
              </a:buClr>
              <a:buSzPts val="2800"/>
              <a:buNone/>
            </a:pPr>
            <a:r>
              <a:rPr lang="lt-LT"/>
              <a:t>Nach Abschluss dieser Lerneinheit sollten die Lernenden in der Lage sein:</a:t>
            </a:r>
            <a:endParaRPr/>
          </a:p>
          <a:p>
            <a:pPr marL="457200" lvl="0" indent="-342900" algn="l" rtl="0">
              <a:lnSpc>
                <a:spcPct val="90000"/>
              </a:lnSpc>
              <a:spcBef>
                <a:spcPts val="0"/>
              </a:spcBef>
              <a:spcAft>
                <a:spcPts val="0"/>
              </a:spcAft>
              <a:buSzPts val="1800"/>
              <a:buChar char="•"/>
            </a:pPr>
            <a:r>
              <a:rPr lang="lt-LT"/>
              <a:t>die wichtigsten Veränderungen im GLAM-Sektor nach COVID zu skizzieren </a:t>
            </a:r>
            <a:endParaRPr/>
          </a:p>
          <a:p>
            <a:pPr marL="457200" lvl="0" indent="-342900" algn="l" rtl="0">
              <a:lnSpc>
                <a:spcPct val="90000"/>
              </a:lnSpc>
              <a:spcBef>
                <a:spcPts val="0"/>
              </a:spcBef>
              <a:spcAft>
                <a:spcPts val="0"/>
              </a:spcAft>
              <a:buSzPts val="1800"/>
              <a:buChar char="•"/>
            </a:pPr>
            <a:r>
              <a:rPr lang="lt-LT"/>
              <a:t>neue Berufsrollen im GLAM-Sektor aufzurufen</a:t>
            </a:r>
            <a:endParaRPr/>
          </a:p>
          <a:p>
            <a:pPr marL="457200" lvl="0" indent="-342900" algn="l" rtl="0">
              <a:lnSpc>
                <a:spcPct val="90000"/>
              </a:lnSpc>
              <a:spcBef>
                <a:spcPts val="0"/>
              </a:spcBef>
              <a:spcAft>
                <a:spcPts val="0"/>
              </a:spcAft>
              <a:buSzPts val="1800"/>
              <a:buChar char="•"/>
            </a:pPr>
            <a:r>
              <a:rPr lang="lt-LT"/>
              <a:t>strategischen Planung für den Umgang mit der digitalen Transformation in Kultureinrichtungen kennen zu lernen</a:t>
            </a:r>
            <a:endParaRPr/>
          </a:p>
        </p:txBody>
      </p:sp>
      <p:pic>
        <p:nvPicPr>
          <p:cNvPr id="99" name="Google Shape;99;p2"/>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00" name="Google Shape;100;p2"/>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101" name="Google Shape;101;p2"/>
          <p:cNvSpPr txBox="1"/>
          <p:nvPr/>
        </p:nvSpPr>
        <p:spPr>
          <a:xfrm>
            <a:off x="6172200" y="668337"/>
            <a:ext cx="5157787" cy="585428"/>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accent1"/>
              </a:buClr>
              <a:buSzPts val="2800"/>
              <a:buFont typeface="Arial"/>
              <a:buNone/>
            </a:pPr>
            <a:r>
              <a:rPr lang="lt-LT" sz="2800" b="0" i="0" u="none" strike="noStrike" cap="none">
                <a:solidFill>
                  <a:schemeClr val="accent1"/>
                </a:solidFill>
                <a:latin typeface="Calibri"/>
                <a:ea typeface="Calibri"/>
                <a:cs typeface="Calibri"/>
                <a:sym typeface="Calibri"/>
              </a:rPr>
              <a:t>Lernergebnisse:</a:t>
            </a:r>
            <a:endParaRPr sz="2800" b="1" i="0" u="none" strike="noStrike" cap="non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lt-LT">
                <a:solidFill>
                  <a:schemeClr val="accent1"/>
                </a:solidFill>
              </a:rPr>
              <a:t>Der digitale Sprung: Museen passen sich an COVID-19 und darüber hinaus an</a:t>
            </a:r>
            <a:endParaRPr>
              <a:solidFill>
                <a:schemeClr val="accent1"/>
              </a:solidFill>
            </a:endParaRPr>
          </a:p>
        </p:txBody>
      </p:sp>
      <p:sp>
        <p:nvSpPr>
          <p:cNvPr id="107" name="Google Shape;107;p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08" name="Google Shape;108;p3"/>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09" name="Google Shape;109;p3"/>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110" name="Google Shape;110;p3"/>
          <p:cNvPicPr preferRelativeResize="0"/>
          <p:nvPr/>
        </p:nvPicPr>
        <p:blipFill rotWithShape="1">
          <a:blip r:embed="rId5">
            <a:alphaModFix/>
          </a:blip>
          <a:srcRect/>
          <a:stretch/>
        </p:blipFill>
        <p:spPr>
          <a:xfrm>
            <a:off x="1013450" y="1762075"/>
            <a:ext cx="4844573" cy="3089200"/>
          </a:xfrm>
          <a:prstGeom prst="rect">
            <a:avLst/>
          </a:prstGeom>
          <a:noFill/>
          <a:ln>
            <a:noFill/>
          </a:ln>
        </p:spPr>
      </p:pic>
      <p:pic>
        <p:nvPicPr>
          <p:cNvPr id="111" name="Google Shape;111;p3"/>
          <p:cNvPicPr preferRelativeResize="0"/>
          <p:nvPr/>
        </p:nvPicPr>
        <p:blipFill rotWithShape="1">
          <a:blip r:embed="rId6">
            <a:alphaModFix/>
          </a:blip>
          <a:srcRect/>
          <a:stretch/>
        </p:blipFill>
        <p:spPr>
          <a:xfrm>
            <a:off x="6493300" y="1762071"/>
            <a:ext cx="4633790" cy="3089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g2b9d0c4e9cb_0_7"/>
          <p:cNvSpPr txBox="1">
            <a:spLocks noGrp="1"/>
          </p:cNvSpPr>
          <p:nvPr>
            <p:ph type="title"/>
          </p:nvPr>
        </p:nvSpPr>
        <p:spPr>
          <a:xfrm>
            <a:off x="501451" y="2230725"/>
            <a:ext cx="4616400" cy="12603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accent1"/>
              </a:buClr>
              <a:buSzPct val="111111"/>
              <a:buFont typeface="Calibri"/>
              <a:buNone/>
            </a:pPr>
            <a:r>
              <a:rPr lang="lt-LT" sz="4400" b="0">
                <a:solidFill>
                  <a:schemeClr val="dk1"/>
                </a:solidFill>
              </a:rPr>
              <a:t>Wie wirkten sich die COVID19-Pandemie und die Abriegelung auf den Kultursektor aus?</a:t>
            </a:r>
            <a:br>
              <a:rPr lang="lt-LT" sz="4400">
                <a:solidFill>
                  <a:schemeClr val="dk1"/>
                </a:solidFill>
              </a:rPr>
            </a:br>
            <a:endParaRPr>
              <a:solidFill>
                <a:schemeClr val="dk1"/>
              </a:solidFill>
            </a:endParaRPr>
          </a:p>
        </p:txBody>
      </p:sp>
      <p:pic>
        <p:nvPicPr>
          <p:cNvPr id="117" name="Google Shape;117;g2b9d0c4e9cb_0_7"/>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18" name="Google Shape;118;g2b9d0c4e9cb_0_7"/>
          <p:cNvPicPr preferRelativeResize="0"/>
          <p:nvPr/>
        </p:nvPicPr>
        <p:blipFill rotWithShape="1">
          <a:blip r:embed="rId4">
            <a:alphaModFix/>
          </a:blip>
          <a:srcRect/>
          <a:stretch/>
        </p:blipFill>
        <p:spPr>
          <a:xfrm>
            <a:off x="1600959" y="6041718"/>
            <a:ext cx="2372524" cy="498230"/>
          </a:xfrm>
          <a:prstGeom prst="rect">
            <a:avLst/>
          </a:prstGeom>
          <a:noFill/>
          <a:ln>
            <a:noFill/>
          </a:ln>
        </p:spPr>
      </p:pic>
      <p:grpSp>
        <p:nvGrpSpPr>
          <p:cNvPr id="119" name="Google Shape;119;g2b9d0c4e9cb_0_7"/>
          <p:cNvGrpSpPr/>
          <p:nvPr/>
        </p:nvGrpSpPr>
        <p:grpSpPr>
          <a:xfrm>
            <a:off x="3844175" y="624697"/>
            <a:ext cx="7839807" cy="6404947"/>
            <a:chOff x="1992024" y="384937"/>
            <a:chExt cx="7839807" cy="6404947"/>
          </a:xfrm>
        </p:grpSpPr>
        <p:sp>
          <p:nvSpPr>
            <p:cNvPr id="120" name="Google Shape;120;g2b9d0c4e9cb_0_7"/>
            <p:cNvSpPr/>
            <p:nvPr/>
          </p:nvSpPr>
          <p:spPr>
            <a:xfrm>
              <a:off x="4358813" y="384937"/>
              <a:ext cx="3106200" cy="3106200"/>
            </a:xfrm>
            <a:prstGeom prst="downArrow">
              <a:avLst>
                <a:gd name="adj1" fmla="val 50000"/>
                <a:gd name="adj2" fmla="val 35000"/>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g2b9d0c4e9cb_0_7"/>
            <p:cNvSpPr txBox="1"/>
            <p:nvPr/>
          </p:nvSpPr>
          <p:spPr>
            <a:xfrm>
              <a:off x="5072523" y="384940"/>
              <a:ext cx="1678800" cy="2562600"/>
            </a:xfrm>
            <a:prstGeom prst="rect">
              <a:avLst/>
            </a:prstGeom>
            <a:noFill/>
            <a:ln>
              <a:noFill/>
            </a:ln>
          </p:spPr>
          <p:txBody>
            <a:bodyPr spcFirstLastPara="1" wrap="square" lIns="120900" tIns="120900" rIns="120900" bIns="120900"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lt-LT" sz="1500">
                  <a:solidFill>
                    <a:schemeClr val="lt1"/>
                  </a:solidFill>
                  <a:latin typeface="Calibri"/>
                  <a:ea typeface="Calibri"/>
                  <a:cs typeface="Calibri"/>
                  <a:sym typeface="Calibri"/>
                </a:rPr>
                <a:t>Sie </a:t>
              </a:r>
              <a:r>
                <a:rPr lang="lt-LT" sz="1500" b="0" i="0" u="none" strike="noStrike" cap="none">
                  <a:solidFill>
                    <a:schemeClr val="lt1"/>
                  </a:solidFill>
                  <a:latin typeface="Calibri"/>
                  <a:ea typeface="Calibri"/>
                  <a:cs typeface="Calibri"/>
                  <a:sym typeface="Calibri"/>
                </a:rPr>
                <a:t>hat die Kultureinricht-</a:t>
              </a:r>
              <a:br>
                <a:rPr lang="lt-LT" sz="1500" b="0" i="0" u="none" strike="noStrike" cap="none">
                  <a:solidFill>
                    <a:schemeClr val="lt1"/>
                  </a:solidFill>
                  <a:latin typeface="Calibri"/>
                  <a:ea typeface="Calibri"/>
                  <a:cs typeface="Calibri"/>
                  <a:sym typeface="Calibri"/>
                </a:rPr>
              </a:br>
              <a:r>
                <a:rPr lang="lt-LT" sz="1500" b="0" i="0" u="none" strike="noStrike" cap="none">
                  <a:solidFill>
                    <a:schemeClr val="lt1"/>
                  </a:solidFill>
                  <a:latin typeface="Calibri"/>
                  <a:ea typeface="Calibri"/>
                  <a:cs typeface="Calibri"/>
                  <a:sym typeface="Calibri"/>
                </a:rPr>
                <a:t>ungen und den GLAM-Sektor im Allgemeinen dazu gebracht, neue Technologien und die Digitalisierung zu übernehmen.</a:t>
              </a:r>
              <a:endParaRPr sz="1500" b="0" i="0" u="none" strike="noStrike" cap="none">
                <a:solidFill>
                  <a:schemeClr val="lt1"/>
                </a:solidFill>
                <a:latin typeface="Calibri"/>
                <a:ea typeface="Calibri"/>
                <a:cs typeface="Calibri"/>
                <a:sym typeface="Calibri"/>
              </a:endParaRPr>
            </a:p>
          </p:txBody>
        </p:sp>
        <p:sp>
          <p:nvSpPr>
            <p:cNvPr id="122" name="Google Shape;122;g2b9d0c4e9cb_0_7"/>
            <p:cNvSpPr/>
            <p:nvPr/>
          </p:nvSpPr>
          <p:spPr>
            <a:xfrm rot="7200137">
              <a:off x="6157388" y="3115292"/>
              <a:ext cx="3105985" cy="3105985"/>
            </a:xfrm>
            <a:prstGeom prst="downArrow">
              <a:avLst>
                <a:gd name="adj1" fmla="val 50000"/>
                <a:gd name="adj2" fmla="val 35000"/>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g2b9d0c4e9cb_0_7"/>
            <p:cNvSpPr txBox="1"/>
            <p:nvPr/>
          </p:nvSpPr>
          <p:spPr>
            <a:xfrm rot="1800119">
              <a:off x="6664488" y="4027803"/>
              <a:ext cx="2562447" cy="1552918"/>
            </a:xfrm>
            <a:prstGeom prst="rect">
              <a:avLst/>
            </a:prstGeom>
            <a:noFill/>
            <a:ln>
              <a:noFill/>
            </a:ln>
          </p:spPr>
          <p:txBody>
            <a:bodyPr spcFirstLastPara="1" wrap="square" lIns="120900" tIns="120900" rIns="120900" bIns="120900"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lt-LT" sz="1700">
                  <a:solidFill>
                    <a:schemeClr val="lt1"/>
                  </a:solidFill>
                  <a:latin typeface="Calibri"/>
                  <a:ea typeface="Calibri"/>
                  <a:cs typeface="Calibri"/>
                  <a:sym typeface="Calibri"/>
                </a:rPr>
                <a:t>Den </a:t>
              </a:r>
              <a:r>
                <a:rPr lang="lt-LT" sz="1700" b="0" i="0" u="none" strike="noStrike" cap="none">
                  <a:solidFill>
                    <a:schemeClr val="lt1"/>
                  </a:solidFill>
                  <a:latin typeface="Calibri"/>
                  <a:ea typeface="Calibri"/>
                  <a:cs typeface="Calibri"/>
                  <a:sym typeface="Calibri"/>
                </a:rPr>
                <a:t> Nachhaltigkeitsplan und Agenda in Frage gestellt.</a:t>
              </a:r>
              <a:endParaRPr sz="1700" b="0" i="0" u="none" strike="noStrike" cap="none">
                <a:solidFill>
                  <a:schemeClr val="lt1"/>
                </a:solidFill>
                <a:latin typeface="Calibri"/>
                <a:ea typeface="Calibri"/>
                <a:cs typeface="Calibri"/>
                <a:sym typeface="Calibri"/>
              </a:endParaRPr>
            </a:p>
          </p:txBody>
        </p:sp>
        <p:sp>
          <p:nvSpPr>
            <p:cNvPr id="124" name="Google Shape;124;g2b9d0c4e9cb_0_7"/>
            <p:cNvSpPr/>
            <p:nvPr/>
          </p:nvSpPr>
          <p:spPr>
            <a:xfrm rot="-7200137">
              <a:off x="2560481" y="3115442"/>
              <a:ext cx="3105985" cy="3105985"/>
            </a:xfrm>
            <a:prstGeom prst="downArrow">
              <a:avLst>
                <a:gd name="adj1" fmla="val 50000"/>
                <a:gd name="adj2" fmla="val 35000"/>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g2b9d0c4e9cb_0_7"/>
            <p:cNvSpPr txBox="1"/>
            <p:nvPr/>
          </p:nvSpPr>
          <p:spPr>
            <a:xfrm rot="-1800119">
              <a:off x="2596868" y="4027763"/>
              <a:ext cx="2562447" cy="1552918"/>
            </a:xfrm>
            <a:prstGeom prst="rect">
              <a:avLst/>
            </a:prstGeom>
            <a:noFill/>
            <a:ln>
              <a:noFill/>
            </a:ln>
          </p:spPr>
          <p:txBody>
            <a:bodyPr spcFirstLastPara="1" wrap="square" lIns="120900" tIns="120900" rIns="120900" bIns="120900"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lt-LT" sz="1700" b="0" i="0" u="none" strike="noStrike" cap="none">
                  <a:solidFill>
                    <a:schemeClr val="lt1"/>
                  </a:solidFill>
                  <a:latin typeface="Calibri"/>
                  <a:ea typeface="Calibri"/>
                  <a:cs typeface="Calibri"/>
                  <a:sym typeface="Calibri"/>
                </a:rPr>
                <a:t>Der Öffentlichkeit wird die Möglichkeit geboten, Kultur und Kunst auch virtuell zu besuchen/zu interagieren.</a:t>
              </a:r>
              <a:endParaRPr sz="17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g2b915199d5b_1_50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lt-LT">
                <a:solidFill>
                  <a:schemeClr val="accent1"/>
                </a:solidFill>
              </a:rPr>
              <a:t>Digitale Technologien und Barrierefreiheit</a:t>
            </a:r>
            <a:endParaRPr>
              <a:solidFill>
                <a:schemeClr val="accent1"/>
              </a:solidFill>
            </a:endParaRPr>
          </a:p>
        </p:txBody>
      </p:sp>
      <p:sp>
        <p:nvSpPr>
          <p:cNvPr id="131" name="Google Shape;131;g2b915199d5b_1_50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lnSpcReduction="20000"/>
          </a:bodyPr>
          <a:lstStyle/>
          <a:p>
            <a:pPr marL="228600" lvl="0" indent="-50800" algn="l" rtl="0">
              <a:lnSpc>
                <a:spcPct val="90000"/>
              </a:lnSpc>
              <a:spcBef>
                <a:spcPts val="0"/>
              </a:spcBef>
              <a:spcAft>
                <a:spcPts val="0"/>
              </a:spcAft>
              <a:buClr>
                <a:schemeClr val="dk1"/>
              </a:buClr>
              <a:buSzPts val="1100"/>
              <a:buFont typeface="Arial"/>
              <a:buNone/>
            </a:pPr>
            <a:r>
              <a:rPr lang="lt-LT"/>
              <a:t>Die digitalen Technologien bieten </a:t>
            </a:r>
            <a:r>
              <a:rPr lang="lt-LT" b="1"/>
              <a:t>neue Perspektiven für den Schutz kultureller Inhalte </a:t>
            </a:r>
            <a:r>
              <a:rPr lang="lt-LT"/>
              <a:t>und die Verbesserung der Zugänglichkeit des kulturellen Erbes für ein breiteres Spektrum von Verbrauchern. </a:t>
            </a:r>
            <a:endParaRPr/>
          </a:p>
          <a:p>
            <a:pPr marL="228600" lvl="0" indent="-50800" algn="l" rtl="0">
              <a:lnSpc>
                <a:spcPct val="90000"/>
              </a:lnSpc>
              <a:spcBef>
                <a:spcPts val="0"/>
              </a:spcBef>
              <a:spcAft>
                <a:spcPts val="0"/>
              </a:spcAft>
              <a:buClr>
                <a:schemeClr val="dk1"/>
              </a:buClr>
              <a:buSzPts val="1100"/>
              <a:buFont typeface="Arial"/>
              <a:buNone/>
            </a:pPr>
            <a:endParaRPr/>
          </a:p>
          <a:p>
            <a:pPr marL="228600" lvl="0" indent="-50800" algn="l" rtl="0">
              <a:lnSpc>
                <a:spcPct val="90000"/>
              </a:lnSpc>
              <a:spcBef>
                <a:spcPts val="0"/>
              </a:spcBef>
              <a:spcAft>
                <a:spcPts val="0"/>
              </a:spcAft>
              <a:buClr>
                <a:schemeClr val="dk1"/>
              </a:buClr>
              <a:buSzPts val="1100"/>
              <a:buFont typeface="Arial"/>
              <a:buNone/>
            </a:pPr>
            <a:endParaRPr/>
          </a:p>
          <a:p>
            <a:pPr marL="228600" lvl="0" indent="-50800" algn="l" rtl="0">
              <a:lnSpc>
                <a:spcPct val="90000"/>
              </a:lnSpc>
              <a:spcBef>
                <a:spcPts val="0"/>
              </a:spcBef>
              <a:spcAft>
                <a:spcPts val="0"/>
              </a:spcAft>
              <a:buClr>
                <a:schemeClr val="dk1"/>
              </a:buClr>
              <a:buSzPts val="1100"/>
              <a:buFont typeface="Arial"/>
              <a:buNone/>
            </a:pPr>
            <a:r>
              <a:rPr lang="lt-LT"/>
              <a:t>Technisch versierte Museen und Kultureinrichtungen können ihren Besuchern innovative Erlebnisse bieten und </a:t>
            </a:r>
            <a:r>
              <a:rPr lang="lt-LT" b="1"/>
              <a:t>den Fernzugriff </a:t>
            </a:r>
            <a:r>
              <a:rPr lang="lt-LT"/>
              <a:t>auf Ausstellungen und die Einsichtnahme in Materialien außerhalb des Hauses ermöglichen.</a:t>
            </a:r>
            <a:endParaRPr/>
          </a:p>
          <a:p>
            <a:pPr marL="228600" lvl="0" indent="-50800" algn="l" rtl="0">
              <a:lnSpc>
                <a:spcPct val="90000"/>
              </a:lnSpc>
              <a:spcBef>
                <a:spcPts val="0"/>
              </a:spcBef>
              <a:spcAft>
                <a:spcPts val="0"/>
              </a:spcAft>
              <a:buClr>
                <a:schemeClr val="dk1"/>
              </a:buClr>
              <a:buSzPts val="1100"/>
              <a:buFont typeface="Arial"/>
              <a:buNone/>
            </a:pPr>
            <a:endParaRPr/>
          </a:p>
          <a:p>
            <a:pPr marL="228600" lvl="0" indent="-50800" algn="l" rtl="0">
              <a:lnSpc>
                <a:spcPct val="90000"/>
              </a:lnSpc>
              <a:spcBef>
                <a:spcPts val="0"/>
              </a:spcBef>
              <a:spcAft>
                <a:spcPts val="0"/>
              </a:spcAft>
              <a:buClr>
                <a:schemeClr val="dk1"/>
              </a:buClr>
              <a:buSzPts val="1100"/>
              <a:buFont typeface="Arial"/>
              <a:buNone/>
            </a:pPr>
            <a:endParaRPr/>
          </a:p>
          <a:p>
            <a:pPr marL="228600" lvl="0" indent="-50800" algn="l" rtl="0">
              <a:lnSpc>
                <a:spcPct val="90000"/>
              </a:lnSpc>
              <a:spcBef>
                <a:spcPts val="0"/>
              </a:spcBef>
              <a:spcAft>
                <a:spcPts val="0"/>
              </a:spcAft>
              <a:buClr>
                <a:schemeClr val="dk1"/>
              </a:buClr>
              <a:buSzPts val="1100"/>
              <a:buFont typeface="Arial"/>
              <a:buNone/>
            </a:pPr>
            <a:endParaRPr/>
          </a:p>
          <a:p>
            <a:pPr marL="228600" lvl="0" indent="-50800" algn="l" rtl="0">
              <a:lnSpc>
                <a:spcPct val="90000"/>
              </a:lnSpc>
              <a:spcBef>
                <a:spcPts val="0"/>
              </a:spcBef>
              <a:spcAft>
                <a:spcPts val="0"/>
              </a:spcAft>
              <a:buClr>
                <a:schemeClr val="dk1"/>
              </a:buClr>
              <a:buSzPts val="1100"/>
              <a:buFont typeface="Arial"/>
              <a:buNone/>
            </a:pPr>
            <a:endParaRPr/>
          </a:p>
          <a:p>
            <a:pPr marL="228600" lvl="0" indent="-50800" algn="l" rtl="0">
              <a:lnSpc>
                <a:spcPct val="90000"/>
              </a:lnSpc>
              <a:spcBef>
                <a:spcPts val="0"/>
              </a:spcBef>
              <a:spcAft>
                <a:spcPts val="0"/>
              </a:spcAft>
              <a:buClr>
                <a:schemeClr val="dk1"/>
              </a:buClr>
              <a:buSzPts val="2800"/>
              <a:buNone/>
            </a:pPr>
            <a:endParaRPr/>
          </a:p>
          <a:p>
            <a:pPr marL="228600" lvl="0" indent="-50800" algn="l" rtl="0">
              <a:lnSpc>
                <a:spcPct val="90000"/>
              </a:lnSpc>
              <a:spcBef>
                <a:spcPts val="0"/>
              </a:spcBef>
              <a:spcAft>
                <a:spcPts val="0"/>
              </a:spcAft>
              <a:buClr>
                <a:schemeClr val="dk1"/>
              </a:buClr>
              <a:buSzPts val="2800"/>
              <a:buNone/>
            </a:pPr>
            <a:endParaRPr/>
          </a:p>
        </p:txBody>
      </p:sp>
      <p:pic>
        <p:nvPicPr>
          <p:cNvPr id="132" name="Google Shape;132;g2b915199d5b_1_502"/>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33" name="Google Shape;133;g2b915199d5b_1_502"/>
          <p:cNvPicPr preferRelativeResize="0"/>
          <p:nvPr/>
        </p:nvPicPr>
        <p:blipFill rotWithShape="1">
          <a:blip r:embed="rId4">
            <a:alphaModFix/>
          </a:blip>
          <a:srcRect/>
          <a:stretch/>
        </p:blipFill>
        <p:spPr>
          <a:xfrm>
            <a:off x="9498964" y="6062785"/>
            <a:ext cx="2372524" cy="49823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g2b1b746be6f_0_105"/>
          <p:cNvSpPr/>
          <p:nvPr/>
        </p:nvSpPr>
        <p:spPr>
          <a:xfrm>
            <a:off x="3925446" y="1082770"/>
            <a:ext cx="4668300" cy="4668300"/>
          </a:xfrm>
          <a:prstGeom prst="ellipse">
            <a:avLst/>
          </a:prstGeom>
          <a:solidFill>
            <a:srgbClr val="D3B08D">
              <a:alpha val="95686"/>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39" name="Google Shape;139;g2b1b746be6f_0_105"/>
          <p:cNvGrpSpPr/>
          <p:nvPr/>
        </p:nvGrpSpPr>
        <p:grpSpPr>
          <a:xfrm>
            <a:off x="4815580" y="552456"/>
            <a:ext cx="2887928" cy="2887928"/>
            <a:chOff x="3611776" y="414352"/>
            <a:chExt cx="2166000" cy="2166000"/>
          </a:xfrm>
        </p:grpSpPr>
        <p:sp>
          <p:nvSpPr>
            <p:cNvPr id="140" name="Google Shape;140;g2b1b746be6f_0_105"/>
            <p:cNvSpPr/>
            <p:nvPr/>
          </p:nvSpPr>
          <p:spPr>
            <a:xfrm>
              <a:off x="3611776" y="414352"/>
              <a:ext cx="2166000" cy="2166000"/>
            </a:xfrm>
            <a:prstGeom prst="ellipse">
              <a:avLst/>
            </a:prstGeom>
            <a:solidFill>
              <a:srgbClr val="507ED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g2b1b746be6f_0_105"/>
            <p:cNvSpPr txBox="1"/>
            <p:nvPr/>
          </p:nvSpPr>
          <p:spPr>
            <a:xfrm>
              <a:off x="3967546" y="1027503"/>
              <a:ext cx="1496100" cy="702900"/>
            </a:xfrm>
            <a:prstGeom prst="rect">
              <a:avLst/>
            </a:prstGeom>
            <a:solidFill>
              <a:srgbClr val="507ED1"/>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lt-LT" sz="2400" b="0" i="0" u="none" strike="noStrike" cap="none">
                  <a:solidFill>
                    <a:srgbClr val="FFFFFF"/>
                  </a:solidFill>
                  <a:latin typeface="Calibri"/>
                  <a:ea typeface="Calibri"/>
                  <a:cs typeface="Calibri"/>
                  <a:sym typeface="Calibri"/>
                </a:rPr>
                <a:t>Engagement der Nutzer</a:t>
              </a:r>
              <a:endParaRPr sz="2400" b="0" i="0" u="none" strike="noStrike" cap="none">
                <a:solidFill>
                  <a:srgbClr val="FFFFFF"/>
                </a:solidFill>
                <a:latin typeface="Calibri"/>
                <a:ea typeface="Calibri"/>
                <a:cs typeface="Calibri"/>
                <a:sym typeface="Calibri"/>
              </a:endParaRPr>
            </a:p>
          </p:txBody>
        </p:sp>
      </p:grpSp>
      <p:grpSp>
        <p:nvGrpSpPr>
          <p:cNvPr id="142" name="Google Shape;142;g2b1b746be6f_0_105"/>
          <p:cNvGrpSpPr/>
          <p:nvPr/>
        </p:nvGrpSpPr>
        <p:grpSpPr>
          <a:xfrm>
            <a:off x="6082859" y="2710418"/>
            <a:ext cx="2887928" cy="2887928"/>
            <a:chOff x="4562258" y="2032864"/>
            <a:chExt cx="2166000" cy="2166000"/>
          </a:xfrm>
        </p:grpSpPr>
        <p:sp>
          <p:nvSpPr>
            <p:cNvPr id="143" name="Google Shape;143;g2b1b746be6f_0_105"/>
            <p:cNvSpPr/>
            <p:nvPr/>
          </p:nvSpPr>
          <p:spPr>
            <a:xfrm>
              <a:off x="4562258" y="2032864"/>
              <a:ext cx="2166000" cy="2166000"/>
            </a:xfrm>
            <a:prstGeom prst="ellipse">
              <a:avLst/>
            </a:prstGeom>
            <a:solidFill>
              <a:srgbClr val="5981C7"/>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g2b1b746be6f_0_105"/>
            <p:cNvSpPr txBox="1"/>
            <p:nvPr/>
          </p:nvSpPr>
          <p:spPr>
            <a:xfrm>
              <a:off x="4868878" y="2834733"/>
              <a:ext cx="1709400" cy="702900"/>
            </a:xfrm>
            <a:prstGeom prst="rect">
              <a:avLst/>
            </a:prstGeom>
            <a:solidFill>
              <a:srgbClr val="5981C7"/>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lt-LT" sz="2400" b="0" i="0" u="none" strike="noStrike" cap="none">
                  <a:solidFill>
                    <a:srgbClr val="FFFFFF"/>
                  </a:solidFill>
                  <a:latin typeface="Calibri"/>
                  <a:ea typeface="Calibri"/>
                  <a:cs typeface="Calibri"/>
                  <a:sym typeface="Calibri"/>
                </a:rPr>
                <a:t>Digitale Transformation</a:t>
              </a:r>
              <a:endParaRPr sz="2400" b="0" i="0" u="none" strike="noStrike" cap="none">
                <a:solidFill>
                  <a:srgbClr val="FFFFFF"/>
                </a:solidFill>
                <a:latin typeface="Calibri"/>
                <a:ea typeface="Calibri"/>
                <a:cs typeface="Calibri"/>
                <a:sym typeface="Calibri"/>
              </a:endParaRPr>
            </a:p>
          </p:txBody>
        </p:sp>
      </p:grpSp>
      <p:grpSp>
        <p:nvGrpSpPr>
          <p:cNvPr id="145" name="Google Shape;145;g2b1b746be6f_0_105"/>
          <p:cNvGrpSpPr/>
          <p:nvPr/>
        </p:nvGrpSpPr>
        <p:grpSpPr>
          <a:xfrm>
            <a:off x="3603744" y="2710418"/>
            <a:ext cx="2887928" cy="2887928"/>
            <a:chOff x="2702876" y="2032864"/>
            <a:chExt cx="2166000" cy="2166000"/>
          </a:xfrm>
        </p:grpSpPr>
        <p:sp>
          <p:nvSpPr>
            <p:cNvPr id="146" name="Google Shape;146;g2b1b746be6f_0_105"/>
            <p:cNvSpPr/>
            <p:nvPr/>
          </p:nvSpPr>
          <p:spPr>
            <a:xfrm>
              <a:off x="2702876" y="2032864"/>
              <a:ext cx="2166000" cy="2166000"/>
            </a:xfrm>
            <a:prstGeom prst="ellipse">
              <a:avLst/>
            </a:pr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g2b1b746be6f_0_105"/>
            <p:cNvSpPr txBox="1"/>
            <p:nvPr/>
          </p:nvSpPr>
          <p:spPr>
            <a:xfrm>
              <a:off x="2855281" y="2834728"/>
              <a:ext cx="1496100" cy="702900"/>
            </a:xfrm>
            <a:prstGeom prst="rect">
              <a:avLst/>
            </a:prstGeom>
            <a:solidFill>
              <a:schemeClr val="accent1"/>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lt-LT" sz="2400" b="0" i="0" u="none" strike="noStrike" cap="none">
                  <a:solidFill>
                    <a:srgbClr val="FFFFFF"/>
                  </a:solidFill>
                  <a:latin typeface="Calibri"/>
                  <a:ea typeface="Calibri"/>
                  <a:cs typeface="Calibri"/>
                  <a:sym typeface="Calibri"/>
                </a:rPr>
                <a:t>Digitale Kuratierung</a:t>
              </a:r>
              <a:endParaRPr sz="2400" b="0" i="0" u="none" strike="noStrike" cap="none">
                <a:solidFill>
                  <a:srgbClr val="FFFFFF"/>
                </a:solidFill>
                <a:latin typeface="Calibri"/>
                <a:ea typeface="Calibri"/>
                <a:cs typeface="Calibri"/>
                <a:sym typeface="Calibri"/>
              </a:endParaRPr>
            </a:p>
          </p:txBody>
        </p:sp>
      </p:grpSp>
      <p:sp>
        <p:nvSpPr>
          <p:cNvPr id="148" name="Google Shape;148;g2b1b746be6f_0_105"/>
          <p:cNvSpPr/>
          <p:nvPr/>
        </p:nvSpPr>
        <p:spPr>
          <a:xfrm>
            <a:off x="5446240" y="2594988"/>
            <a:ext cx="1634400" cy="1634400"/>
          </a:xfrm>
          <a:prstGeom prst="ellipse">
            <a:avLst/>
          </a:prstGeom>
          <a:solidFill>
            <a:srgbClr val="E4BB8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9" name="Google Shape;149;g2b1b746be6f_0_105"/>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50" name="Google Shape;150;g2b1b746be6f_0_105"/>
          <p:cNvPicPr preferRelativeResize="0"/>
          <p:nvPr/>
        </p:nvPicPr>
        <p:blipFill rotWithShape="1">
          <a:blip r:embed="rId4">
            <a:alphaModFix/>
          </a:blip>
          <a:srcRect/>
          <a:stretch/>
        </p:blipFill>
        <p:spPr>
          <a:xfrm>
            <a:off x="9498964" y="6062785"/>
            <a:ext cx="2372524" cy="49823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2b964d05f65_0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lt-LT">
                <a:solidFill>
                  <a:schemeClr val="accent1"/>
                </a:solidFill>
              </a:rPr>
              <a:t>Engagement der Nutzer</a:t>
            </a:r>
            <a:endParaRPr>
              <a:solidFill>
                <a:schemeClr val="accent1"/>
              </a:solidFill>
            </a:endParaRPr>
          </a:p>
        </p:txBody>
      </p:sp>
      <p:sp>
        <p:nvSpPr>
          <p:cNvPr id="156" name="Google Shape;156;g2b964d05f65_0_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1100"/>
              <a:buFont typeface="Arial"/>
              <a:buNone/>
            </a:pPr>
            <a:r>
              <a:rPr lang="lt-LT"/>
              <a:t>Als Teil ihrer öffentlichen Aufgabe, den Forderungen nach größerer Vielfalt, besserem Zugang und stärkerer Beteiligung nachzukommen, untersuchen mehrere GLAM-Institutionen derzeit die </a:t>
            </a:r>
            <a:r>
              <a:rPr lang="lt-LT" b="1"/>
              <a:t>Einbeziehung der Nutzer in ihre digitalen Sammlungen</a:t>
            </a:r>
            <a:r>
              <a:rPr lang="lt-LT"/>
              <a:t>.</a:t>
            </a:r>
            <a:endParaRPr/>
          </a:p>
          <a:p>
            <a:pPr marL="228600" lvl="0" indent="-50800" algn="l" rtl="0">
              <a:lnSpc>
                <a:spcPct val="90000"/>
              </a:lnSpc>
              <a:spcBef>
                <a:spcPts val="0"/>
              </a:spcBef>
              <a:spcAft>
                <a:spcPts val="0"/>
              </a:spcAft>
              <a:buClr>
                <a:schemeClr val="dk1"/>
              </a:buClr>
              <a:buSzPts val="1100"/>
              <a:buFont typeface="Arial"/>
              <a:buNone/>
            </a:pPr>
            <a:endParaRPr/>
          </a:p>
          <a:p>
            <a:pPr marL="228600" lvl="0" indent="-50800" algn="l" rtl="0">
              <a:lnSpc>
                <a:spcPct val="90000"/>
              </a:lnSpc>
              <a:spcBef>
                <a:spcPts val="0"/>
              </a:spcBef>
              <a:spcAft>
                <a:spcPts val="0"/>
              </a:spcAft>
              <a:buClr>
                <a:schemeClr val="dk1"/>
              </a:buClr>
              <a:buSzPts val="1100"/>
              <a:buFont typeface="Arial"/>
              <a:buNone/>
            </a:pPr>
            <a:endParaRPr/>
          </a:p>
          <a:p>
            <a:pPr marL="228600" lvl="0" indent="-50800" algn="l" rtl="0">
              <a:lnSpc>
                <a:spcPct val="90000"/>
              </a:lnSpc>
              <a:spcBef>
                <a:spcPts val="0"/>
              </a:spcBef>
              <a:spcAft>
                <a:spcPts val="0"/>
              </a:spcAft>
              <a:buClr>
                <a:schemeClr val="dk1"/>
              </a:buClr>
              <a:buSzPts val="2800"/>
              <a:buNone/>
            </a:pPr>
            <a:endParaRPr/>
          </a:p>
          <a:p>
            <a:pPr marL="228600" lvl="0" indent="-50800" algn="l" rtl="0">
              <a:lnSpc>
                <a:spcPct val="90000"/>
              </a:lnSpc>
              <a:spcBef>
                <a:spcPts val="0"/>
              </a:spcBef>
              <a:spcAft>
                <a:spcPts val="0"/>
              </a:spcAft>
              <a:buClr>
                <a:schemeClr val="dk1"/>
              </a:buClr>
              <a:buSzPts val="2800"/>
              <a:buNone/>
            </a:pPr>
            <a:endParaRPr/>
          </a:p>
        </p:txBody>
      </p:sp>
      <p:pic>
        <p:nvPicPr>
          <p:cNvPr id="157" name="Google Shape;157;g2b964d05f65_0_0"/>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58" name="Google Shape;158;g2b964d05f65_0_0"/>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159" name="Google Shape;159;g2b964d05f65_0_0"/>
          <p:cNvPicPr preferRelativeResize="0"/>
          <p:nvPr/>
        </p:nvPicPr>
        <p:blipFill rotWithShape="1">
          <a:blip r:embed="rId5">
            <a:alphaModFix/>
          </a:blip>
          <a:srcRect l="34606" t="24653" r="32433" b="23996"/>
          <a:stretch/>
        </p:blipFill>
        <p:spPr>
          <a:xfrm>
            <a:off x="4350225" y="3477325"/>
            <a:ext cx="3754925" cy="32906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2b915199d5b_1_51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lt-LT">
                <a:solidFill>
                  <a:schemeClr val="accent1"/>
                </a:solidFill>
              </a:rPr>
              <a:t>Digitale Kuratierung</a:t>
            </a:r>
            <a:endParaRPr>
              <a:solidFill>
                <a:schemeClr val="accent1"/>
              </a:solidFill>
            </a:endParaRPr>
          </a:p>
        </p:txBody>
      </p:sp>
      <p:sp>
        <p:nvSpPr>
          <p:cNvPr id="165" name="Google Shape;165;g2b915199d5b_1_51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r>
              <a:rPr lang="lt-LT"/>
              <a:t>Der langfristige </a:t>
            </a:r>
            <a:r>
              <a:rPr lang="lt-LT" b="1"/>
              <a:t>Umgang mit und die Bewahrung von digitalen Daten und Informationen </a:t>
            </a:r>
            <a:r>
              <a:rPr lang="lt-LT"/>
              <a:t>wird als digitale Kuratierung bezeichnet. Kuratoren in der GLAM-Branche sind oft nicht ausreichend darauf vorbereitet, überzeugende Erzählungen zu erstellen, um die Sichtbarkeit ihrer digitalen Sammlungen zu erhöhen. </a:t>
            </a:r>
            <a:endParaRPr/>
          </a:p>
          <a:p>
            <a:pPr marL="228600" lvl="0" indent="-50800" algn="l" rtl="0">
              <a:lnSpc>
                <a:spcPct val="90000"/>
              </a:lnSpc>
              <a:spcBef>
                <a:spcPts val="0"/>
              </a:spcBef>
              <a:spcAft>
                <a:spcPts val="0"/>
              </a:spcAft>
              <a:buClr>
                <a:schemeClr val="dk1"/>
              </a:buClr>
              <a:buSzPts val="2800"/>
              <a:buNone/>
            </a:pPr>
            <a:endParaRPr/>
          </a:p>
          <a:p>
            <a:pPr marL="228600" lvl="0" indent="-50800" algn="l" rtl="0">
              <a:lnSpc>
                <a:spcPct val="90000"/>
              </a:lnSpc>
              <a:spcBef>
                <a:spcPts val="0"/>
              </a:spcBef>
              <a:spcAft>
                <a:spcPts val="0"/>
              </a:spcAft>
              <a:buClr>
                <a:schemeClr val="dk1"/>
              </a:buClr>
              <a:buSzPts val="2800"/>
              <a:buNone/>
            </a:pPr>
            <a:endParaRPr/>
          </a:p>
        </p:txBody>
      </p:sp>
      <p:pic>
        <p:nvPicPr>
          <p:cNvPr id="166" name="Google Shape;166;g2b915199d5b_1_510"/>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67" name="Google Shape;167;g2b915199d5b_1_510"/>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168" name="Google Shape;168;g2b915199d5b_1_510"/>
          <p:cNvPicPr preferRelativeResize="0"/>
          <p:nvPr/>
        </p:nvPicPr>
        <p:blipFill rotWithShape="1">
          <a:blip r:embed="rId5">
            <a:alphaModFix/>
          </a:blip>
          <a:srcRect l="32248" t="7218" r="31139"/>
          <a:stretch/>
        </p:blipFill>
        <p:spPr>
          <a:xfrm>
            <a:off x="4791275" y="3923725"/>
            <a:ext cx="1995274" cy="28442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2b915199d5b_1_4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lt-LT">
                <a:solidFill>
                  <a:schemeClr val="accent1"/>
                </a:solidFill>
              </a:rPr>
              <a:t>Die Agenda für digitale Transformation und GLAMs</a:t>
            </a:r>
            <a:endParaRPr>
              <a:solidFill>
                <a:schemeClr val="accent1"/>
              </a:solidFill>
            </a:endParaRPr>
          </a:p>
        </p:txBody>
      </p:sp>
      <p:sp>
        <p:nvSpPr>
          <p:cNvPr id="174" name="Google Shape;174;g2b915199d5b_1_4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r>
              <a:rPr lang="lt-LT" u="sng">
                <a:solidFill>
                  <a:schemeClr val="hlink"/>
                </a:solidFill>
                <a:hlinkClick r:id="rId3"/>
              </a:rPr>
              <a:t>Europeana</a:t>
            </a:r>
            <a:r>
              <a:rPr lang="lt-LT"/>
              <a:t>, die Europäische Digitale Bibliothek, ist eine europaweite digitale Bibliothek, die Zugang zu zwei Millionen Büchern, Karten, Tonaufnahmen, Fotos, Archivdokumenten, Gemälden und Filmen aus Nationalbibliotheken und Kultureinrichtungen in den 27 Mitgliedstaaten der Europäischen Union bietet.</a:t>
            </a:r>
            <a:endParaRPr/>
          </a:p>
          <a:p>
            <a:pPr marL="228600" lvl="0" indent="-50800" algn="l" rtl="0">
              <a:lnSpc>
                <a:spcPct val="90000"/>
              </a:lnSpc>
              <a:spcBef>
                <a:spcPts val="0"/>
              </a:spcBef>
              <a:spcAft>
                <a:spcPts val="0"/>
              </a:spcAft>
              <a:buClr>
                <a:schemeClr val="dk1"/>
              </a:buClr>
              <a:buSzPts val="2800"/>
              <a:buNone/>
            </a:pPr>
            <a:endParaRPr/>
          </a:p>
          <a:p>
            <a:pPr marL="228600" lvl="0" indent="-50800" algn="l" rtl="0">
              <a:lnSpc>
                <a:spcPct val="90000"/>
              </a:lnSpc>
              <a:spcBef>
                <a:spcPts val="0"/>
              </a:spcBef>
              <a:spcAft>
                <a:spcPts val="0"/>
              </a:spcAft>
              <a:buClr>
                <a:schemeClr val="dk1"/>
              </a:buClr>
              <a:buSzPts val="2800"/>
              <a:buNone/>
            </a:pPr>
            <a:endParaRPr/>
          </a:p>
        </p:txBody>
      </p:sp>
      <p:pic>
        <p:nvPicPr>
          <p:cNvPr id="175" name="Google Shape;175;g2b915199d5b_1_45"/>
          <p:cNvPicPr preferRelativeResize="0"/>
          <p:nvPr/>
        </p:nvPicPr>
        <p:blipFill rotWithShape="1">
          <a:blip r:embed="rId4">
            <a:alphaModFix/>
          </a:blip>
          <a:srcRect/>
          <a:stretch/>
        </p:blipFill>
        <p:spPr>
          <a:xfrm>
            <a:off x="320512" y="5585931"/>
            <a:ext cx="1182064" cy="1182064"/>
          </a:xfrm>
          <a:prstGeom prst="rect">
            <a:avLst/>
          </a:prstGeom>
          <a:noFill/>
          <a:ln>
            <a:noFill/>
          </a:ln>
        </p:spPr>
      </p:pic>
      <p:pic>
        <p:nvPicPr>
          <p:cNvPr id="176" name="Google Shape;176;g2b915199d5b_1_45"/>
          <p:cNvPicPr preferRelativeResize="0"/>
          <p:nvPr/>
        </p:nvPicPr>
        <p:blipFill rotWithShape="1">
          <a:blip r:embed="rId5">
            <a:alphaModFix/>
          </a:blip>
          <a:srcRect/>
          <a:stretch/>
        </p:blipFill>
        <p:spPr>
          <a:xfrm>
            <a:off x="9498964" y="6062785"/>
            <a:ext cx="2372524" cy="498230"/>
          </a:xfrm>
          <a:prstGeom prst="rect">
            <a:avLst/>
          </a:prstGeom>
          <a:noFill/>
          <a:ln>
            <a:noFill/>
          </a:ln>
        </p:spPr>
      </p:pic>
      <p:pic>
        <p:nvPicPr>
          <p:cNvPr id="177" name="Google Shape;177;g2b915199d5b_1_45"/>
          <p:cNvPicPr preferRelativeResize="0"/>
          <p:nvPr/>
        </p:nvPicPr>
        <p:blipFill rotWithShape="1">
          <a:blip r:embed="rId6">
            <a:alphaModFix/>
          </a:blip>
          <a:srcRect/>
          <a:stretch/>
        </p:blipFill>
        <p:spPr>
          <a:xfrm>
            <a:off x="4994238" y="4039150"/>
            <a:ext cx="2203525" cy="220352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1955</Words>
  <Application>Microsoft Office PowerPoint</Application>
  <PresentationFormat>Breitbild</PresentationFormat>
  <Paragraphs>129</Paragraphs>
  <Slides>19</Slides>
  <Notes>19</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19</vt:i4>
      </vt:variant>
    </vt:vector>
  </HeadingPairs>
  <TitlesOfParts>
    <vt:vector size="22" baseType="lpstr">
      <vt:lpstr>Arial</vt:lpstr>
      <vt:lpstr>Calibri</vt:lpstr>
      <vt:lpstr>Office Theme</vt:lpstr>
      <vt:lpstr> Blended Learning-Kurs</vt:lpstr>
      <vt:lpstr>PowerPoint-Präsentation</vt:lpstr>
      <vt:lpstr>Der digitale Sprung: Museen passen sich an COVID-19 und darüber hinaus an</vt:lpstr>
      <vt:lpstr>Wie wirkten sich die COVID19-Pandemie und die Abriegelung auf den Kultursektor aus? </vt:lpstr>
      <vt:lpstr>Digitale Technologien und Barrierefreiheit</vt:lpstr>
      <vt:lpstr>PowerPoint-Präsentation</vt:lpstr>
      <vt:lpstr>Engagement der Nutzer</vt:lpstr>
      <vt:lpstr>Digitale Kuratierung</vt:lpstr>
      <vt:lpstr>Die Agenda für digitale Transformation und GLAMs</vt:lpstr>
      <vt:lpstr>Die Agenda für digitale Transformation und GLAMs</vt:lpstr>
      <vt:lpstr>Ist die Zukunft der Museen digital?</vt:lpstr>
      <vt:lpstr>Neue Rollen und Verantwortlichkeiten in Museen</vt:lpstr>
      <vt:lpstr>Manager für digitale Strategie - Mission</vt:lpstr>
      <vt:lpstr>Kurator für digitale Sammlungen</vt:lpstr>
      <vt:lpstr>Digital Interactive Experience Entwickler</vt:lpstr>
      <vt:lpstr>Online-Community-Manager</vt:lpstr>
      <vt:lpstr>Selbstreflexion</vt:lpstr>
      <vt:lpstr>Referenzen </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Blended Learning-Kurs</dc:title>
  <dc:creator>admin</dc:creator>
  <cp:lastModifiedBy>Wolfgang Schabereiter</cp:lastModifiedBy>
  <cp:revision>1</cp:revision>
  <dcterms:created xsi:type="dcterms:W3CDTF">2023-12-01T07:14:57Z</dcterms:created>
  <dcterms:modified xsi:type="dcterms:W3CDTF">2024-05-01T07:53:29Z</dcterms:modified>
</cp:coreProperties>
</file>