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OAaI4Xu+s/zmdvBLgI4zABcJe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25" autoAdjust="0"/>
  </p:normalViewPr>
  <p:slideViewPr>
    <p:cSldViewPr snapToGrid="0">
      <p:cViewPr varScale="1">
        <p:scale>
          <a:sx n="56" d="100"/>
          <a:sy n="56" d="100"/>
        </p:scale>
        <p:origin x="22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915199d5b_1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Clr>
                <a:schemeClr val="dk1"/>
              </a:buClr>
              <a:buSzPts val="2800"/>
              <a:buFont typeface="Arial"/>
              <a:buNone/>
            </a:pPr>
            <a:r>
              <a:rPr lang="lt-LT" dirty="0">
                <a:solidFill>
                  <a:schemeClr val="dk1"/>
                </a:solidFill>
              </a:rPr>
              <a:t>2020 m. "Europeana" užsakė ataskaitą, kad padėtų suprasti, kaip geriausiai judėti į priekį, kad būtų remiama ir skatinama "skaitmeninės transformacijos darbotvarkė" jų GLAM institucijų tinkle.</a:t>
            </a:r>
          </a:p>
          <a:p>
            <a:pPr marL="228600" lvl="0" indent="-50800" algn="l" rtl="0">
              <a:lnSpc>
                <a:spcPct val="90000"/>
              </a:lnSpc>
              <a:spcBef>
                <a:spcPts val="0"/>
              </a:spcBef>
              <a:spcAft>
                <a:spcPts val="0"/>
              </a:spcAft>
              <a:buClr>
                <a:schemeClr val="dk1"/>
              </a:buClr>
              <a:buSzPts val="2800"/>
              <a:buFont typeface="Arial"/>
              <a:buNone/>
            </a:pPr>
            <a:r>
              <a:rPr lang="lt-LT" dirty="0">
                <a:solidFill>
                  <a:schemeClr val="dk1"/>
                </a:solidFill>
              </a:rPr>
              <a:t>Parengta sąvoka informuoja apie strateginius "</a:t>
            </a:r>
            <a:r>
              <a:rPr lang="lt-LT" dirty="0" err="1">
                <a:solidFill>
                  <a:schemeClr val="dk1"/>
                </a:solidFill>
              </a:rPr>
              <a:t>Europeanos</a:t>
            </a:r>
            <a:r>
              <a:rPr lang="lt-LT" dirty="0">
                <a:solidFill>
                  <a:schemeClr val="dk1"/>
                </a:solidFill>
              </a:rPr>
              <a:t>" ir kultūros institucijų visoje Europoje ir už jos ribų prioritetus.„</a:t>
            </a:r>
          </a:p>
          <a:p>
            <a:pPr marL="228600" lvl="0" indent="-50800" algn="l" rtl="0">
              <a:lnSpc>
                <a:spcPct val="90000"/>
              </a:lnSpc>
              <a:spcBef>
                <a:spcPts val="0"/>
              </a:spcBef>
              <a:spcAft>
                <a:spcPts val="0"/>
              </a:spcAft>
              <a:buClr>
                <a:schemeClr val="dk1"/>
              </a:buClr>
              <a:buSzPts val="2800"/>
              <a:buFont typeface="Arial"/>
              <a:buNone/>
            </a:pPr>
            <a:r>
              <a:rPr lang="lt-LT" dirty="0">
                <a:solidFill>
                  <a:schemeClr val="dk1"/>
                </a:solidFill>
              </a:rPr>
              <a:t>Skaitmeninė transformacija - tai ir procesas, ir rezultatas, kai skaitmeninės technologijos naudojamos siekiant pakeisti organizacijos veiklą ir vertės kūrimą. Ji padeda organizacijai klestėti, vykdyti savo misiją ir tenkinti suinteresuotųjų šalių poreikius. Ji leidžia kultūros paveldo įstaigoms prisidėti prie skaitmeninio sektoriaus ir kultūros skatinamos Europos transformacijos."</a:t>
            </a:r>
            <a:endParaRPr dirty="0">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dirty="0">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dirty="0">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dirty="0">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dirty="0">
              <a:solidFill>
                <a:schemeClr val="dk1"/>
              </a:solidFill>
            </a:endParaRPr>
          </a:p>
        </p:txBody>
      </p:sp>
      <p:sp>
        <p:nvSpPr>
          <p:cNvPr id="165" name="Google Shape;165;g2b915199d5b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98245e224_0_5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2b98245e224_0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98245e224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b98245e224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915199d5b_1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b915199d5b_1_5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a:p>
            <a:pPr marL="457200" lvl="0" indent="-298450" algn="l" rtl="0">
              <a:lnSpc>
                <a:spcPct val="100000"/>
              </a:lnSpc>
              <a:spcBef>
                <a:spcPts val="0"/>
              </a:spcBef>
              <a:spcAft>
                <a:spcPts val="0"/>
              </a:spcAft>
              <a:buSzPts val="1100"/>
              <a:buChar char="-"/>
            </a:pPr>
            <a:r>
              <a:rPr lang="lt-LT" dirty="0"/>
              <a:t>Kas yra skaitmeninė transformacija?</a:t>
            </a:r>
          </a:p>
          <a:p>
            <a:pPr marL="457200" lvl="0" indent="-298450" algn="l" rtl="0">
              <a:lnSpc>
                <a:spcPct val="100000"/>
              </a:lnSpc>
              <a:spcBef>
                <a:spcPts val="0"/>
              </a:spcBef>
              <a:spcAft>
                <a:spcPts val="0"/>
              </a:spcAft>
              <a:buSzPts val="1100"/>
              <a:buChar char="-"/>
            </a:pPr>
            <a:r>
              <a:rPr lang="lt-LT" dirty="0"/>
              <a:t>Kokios bus naujos GLAM specialistų pareigos po COVID?</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98245e22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dirty="0">
                <a:solidFill>
                  <a:schemeClr val="dk1"/>
                </a:solidFill>
              </a:rPr>
              <a:t>Sveiki atvykę į modulį "Skaitmeninis GLAM sektorius". Šio užsiėmimo tikslai yra du:</a:t>
            </a:r>
          </a:p>
          <a:p>
            <a:pPr marL="0" lvl="0" indent="0" algn="l" rtl="0">
              <a:lnSpc>
                <a:spcPct val="100000"/>
              </a:lnSpc>
              <a:spcBef>
                <a:spcPts val="0"/>
              </a:spcBef>
              <a:spcAft>
                <a:spcPts val="0"/>
              </a:spcAft>
              <a:buSzPts val="1100"/>
              <a:buNone/>
            </a:pPr>
            <a:r>
              <a:rPr lang="lt-LT" dirty="0">
                <a:solidFill>
                  <a:schemeClr val="dk1"/>
                </a:solidFill>
              </a:rPr>
              <a:t>Pirma, sudominti skaitmeninėmis kompetencijomis, reikalingomis GLAM sektoriui. Antra, susieti skaitmeninius įgūdžius ir skirtingas pareigybes GLAM sektoriuje.</a:t>
            </a:r>
          </a:p>
          <a:p>
            <a:pPr marL="0" lvl="0" indent="0" algn="l" rtl="0">
              <a:lnSpc>
                <a:spcPct val="100000"/>
              </a:lnSpc>
              <a:spcBef>
                <a:spcPts val="0"/>
              </a:spcBef>
              <a:spcAft>
                <a:spcPts val="0"/>
              </a:spcAft>
              <a:buSzPts val="1100"/>
              <a:buNone/>
            </a:pPr>
            <a:endParaRPr lang="lt-LT" dirty="0">
              <a:solidFill>
                <a:schemeClr val="dk1"/>
              </a:solidFill>
            </a:endParaRPr>
          </a:p>
          <a:p>
            <a:pPr marL="0" lvl="0" indent="0" algn="l" rtl="0">
              <a:lnSpc>
                <a:spcPct val="100000"/>
              </a:lnSpc>
              <a:spcBef>
                <a:spcPts val="0"/>
              </a:spcBef>
              <a:spcAft>
                <a:spcPts val="0"/>
              </a:spcAft>
              <a:buSzPts val="1100"/>
              <a:buNone/>
            </a:pPr>
            <a:r>
              <a:rPr lang="lt-LT" dirty="0">
                <a:solidFill>
                  <a:schemeClr val="dk1"/>
                </a:solidFill>
              </a:rPr>
              <a:t>Kalbant apie numatomus mokymosi rezultatus, tikimasi, kad baigęs šį užsiėmimą besimokantysis atras pagrindinius skaitmeninius įgūdžius, susijusius su darbu GLAM sektoriuje. Be to, tikimasi, kad atlikęs šias užduotis besimokantysis galės apibrėžti ir prisiminti pagrindinius gebėjimus, reikalingus norint sėkmingai dirbti GLAM sektoriuje.</a:t>
            </a: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94" name="Google Shape;94;g2b98245e2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98245e224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b98245e224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98245e224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b98245e224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g2b98245e224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98245e224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dirty="0">
              <a:solidFill>
                <a:schemeClr val="dk1"/>
              </a:solidFill>
            </a:endParaRPr>
          </a:p>
        </p:txBody>
      </p:sp>
      <p:sp>
        <p:nvSpPr>
          <p:cNvPr id="121" name="Google Shape;121;g2b98245e224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98245e224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dirty="0">
              <a:solidFill>
                <a:schemeClr val="dk1"/>
              </a:solidFill>
            </a:endParaRPr>
          </a:p>
        </p:txBody>
      </p:sp>
      <p:sp>
        <p:nvSpPr>
          <p:cNvPr id="129" name="Google Shape;129;g2b98245e224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98245e224_0_5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98245e224_0_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b915199d5b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lt-LT" dirty="0"/>
              <a:t>"Europeana", arba Europos skaitmeninė biblioteka, yra visos Europos skaitmeninė biblioteka, suteikianti prieigą prie dviejų milijonų knygų, žemėlapių, garso įrašų, nuotraukų, archyvinių dokumentų, paveikslų ir filmų iš 27 Europos Sąjungos valstybių narių nacionalinių bibliotekų ir kultūros institucijų.</a:t>
            </a:r>
            <a:endParaRPr sz="1600" dirty="0">
              <a:solidFill>
                <a:schemeClr val="dk1"/>
              </a:solidFill>
              <a:latin typeface="Calibri"/>
              <a:ea typeface="Calibri"/>
              <a:cs typeface="Calibri"/>
              <a:sym typeface="Calibri"/>
            </a:endParaRPr>
          </a:p>
        </p:txBody>
      </p:sp>
      <p:sp>
        <p:nvSpPr>
          <p:cNvPr id="147" name="Google Shape;147;g2b915199d5b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915199d5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b915199d5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lt-LT" dirty="0"/>
              <a:t>Skaitmeninių kolekcijų kuratorius yra atsakingas už skaitmeninės strategijos, susijusios su skaitmeninių kolekcijų rinkimu, saugojimu, archyvavimu, išsaugojimu ir prieinamumu, įgyvendinimą. Didesniuose muziejuose tai gali būti savarankiškas pareigybės profilis, o mažesniuose muziejuose kuratorius turėtų būti gerai pasirengęs šioje srityje.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5sigmjFi0f6RQItrD9HzXXlS8k0nWdH5/edi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7"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docs.google.com/document/d/15sigmjFi0f6RQItrD9HzXXlS8k0nWdH5/edit" TargetMode="External"/><Relationship Id="rId4" Type="http://schemas.openxmlformats.org/officeDocument/2006/relationships/hyperlink" Target="http://www.project-musa.eu/wp-content/uploads/2020/06/MuSA-Emerging-Job-Profiles-for-museum-professionals.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jp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drive.google.com/file/d/1_2_SxaOq2mzDuEU6JZD55u8YdvbmRR5E/view"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artsandculture.google.com/experiment/3d-pottery/nwHg1D0riJ1lt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hyperlink" Target="https://www.europeana.e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dirty="0"/>
            </a:br>
            <a:r>
              <a:rPr lang="lt-LT" sz="3600" b="1" dirty="0"/>
              <a:t>Mišraus mokymosi kursas</a:t>
            </a:r>
            <a:endParaRPr sz="3600" b="1" dirty="0"/>
          </a:p>
        </p:txBody>
      </p:sp>
      <p:sp>
        <p:nvSpPr>
          <p:cNvPr id="85" name="Google Shape;85;p1"/>
          <p:cNvSpPr txBox="1">
            <a:spLocks noGrp="1"/>
          </p:cNvSpPr>
          <p:nvPr>
            <p:ph type="subTitle" idx="1"/>
          </p:nvPr>
        </p:nvSpPr>
        <p:spPr>
          <a:xfrm>
            <a:off x="4049754" y="3398592"/>
            <a:ext cx="6454219" cy="1607774"/>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040"/>
              <a:buNone/>
            </a:pPr>
            <a:r>
              <a:rPr lang="lt-LT" sz="2440" b="1" dirty="0"/>
              <a:t>1 modulis: Skaitmeninis GLAM sektorius</a:t>
            </a:r>
          </a:p>
          <a:p>
            <a:pPr marL="0" lvl="0" indent="0" algn="ctr" rtl="0">
              <a:lnSpc>
                <a:spcPct val="70000"/>
              </a:lnSpc>
              <a:spcBef>
                <a:spcPts val="0"/>
              </a:spcBef>
              <a:spcAft>
                <a:spcPts val="0"/>
              </a:spcAft>
              <a:buClr>
                <a:schemeClr val="dk1"/>
              </a:buClr>
              <a:buSzPts val="2040"/>
              <a:buNone/>
            </a:pPr>
            <a:r>
              <a:rPr lang="lt-LT" sz="2440" b="1" dirty="0"/>
              <a:t>4 užsiėmimas: Skaitmeninė transformacija po COVID GLAM sektoriuje</a:t>
            </a:r>
          </a:p>
          <a:p>
            <a:pPr marL="0" lvl="0" indent="0" algn="ctr" rtl="0">
              <a:lnSpc>
                <a:spcPct val="70000"/>
              </a:lnSpc>
              <a:spcBef>
                <a:spcPts val="1000"/>
              </a:spcBef>
              <a:spcAft>
                <a:spcPts val="0"/>
              </a:spcAft>
              <a:buClr>
                <a:schemeClr val="dk1"/>
              </a:buClr>
              <a:buSzPts val="2040"/>
              <a:buNone/>
            </a:pPr>
            <a:r>
              <a:rPr lang="lt-LT" sz="2440" dirty="0"/>
              <a:t>Parengė: </a:t>
            </a:r>
            <a:endParaRPr sz="2440" dirty="0"/>
          </a:p>
          <a:p>
            <a:pPr marL="0" lvl="0" indent="0" algn="ctr" rtl="0">
              <a:lnSpc>
                <a:spcPct val="70000"/>
              </a:lnSpc>
              <a:spcBef>
                <a:spcPts val="1000"/>
              </a:spcBef>
              <a:spcAft>
                <a:spcPts val="0"/>
              </a:spcAft>
              <a:buClr>
                <a:schemeClr val="dk1"/>
              </a:buClr>
              <a:buSzPts val="2040"/>
              <a:buNone/>
            </a:pPr>
            <a:r>
              <a:rPr lang="lt-LT" sz="2440" dirty="0"/>
              <a:t>SYNTHESIS </a:t>
            </a:r>
            <a:r>
              <a:rPr lang="lt-LT" sz="2440" dirty="0" err="1"/>
              <a:t>Center</a:t>
            </a:r>
            <a:r>
              <a:rPr lang="lt-LT" sz="2440" dirty="0"/>
              <a:t> </a:t>
            </a:r>
            <a:r>
              <a:rPr lang="lt-LT" sz="2440" dirty="0" err="1"/>
              <a:t>for</a:t>
            </a:r>
            <a:r>
              <a:rPr lang="lt-LT" sz="2440" dirty="0"/>
              <a:t> </a:t>
            </a:r>
            <a:r>
              <a:rPr lang="lt-LT" sz="2440" dirty="0" err="1"/>
              <a:t>Research</a:t>
            </a:r>
            <a:r>
              <a:rPr lang="lt-LT" sz="2440" dirty="0"/>
              <a:t> </a:t>
            </a:r>
            <a:r>
              <a:rPr lang="lt-LT" sz="2440" dirty="0" err="1"/>
              <a:t>and</a:t>
            </a:r>
            <a:r>
              <a:rPr lang="lt-LT" sz="2440" dirty="0"/>
              <a:t> </a:t>
            </a:r>
            <a:r>
              <a:rPr lang="lt-LT" sz="2440" dirty="0" err="1"/>
              <a:t>Education</a:t>
            </a:r>
            <a:endParaRPr sz="2440" dirty="0"/>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48955"/>
            <a:ext cx="8444971" cy="577041"/>
          </a:xfrm>
          <a:prstGeom prst="rect">
            <a:avLst/>
          </a:prstGeom>
          <a:noFill/>
          <a:ln>
            <a:noFill/>
          </a:ln>
        </p:spPr>
        <p:txBody>
          <a:bodyPr spcFirstLastPara="1" wrap="square" lIns="91425" tIns="45700" rIns="91425" bIns="45700" anchor="t" anchorCtr="0">
            <a:spAutoFit/>
          </a:bodyPr>
          <a:lstStyle/>
          <a:p>
            <a:r>
              <a:rPr lang="lt-LT" sz="1050" dirty="0"/>
              <a:t>Šį projektą Nr. 2022-1-AT01-KA220-ADU-00008513 finansavo Europos Sąjunga. Tačiau išreiškiamas požiūris ar nuomonė yra tik autoriaus (-</a:t>
            </a:r>
            <a:r>
              <a:rPr lang="lt-LT" sz="1050" dirty="0" err="1"/>
              <a:t>ių</a:t>
            </a:r>
            <a:r>
              <a:rPr lang="lt-LT" sz="1050" dirty="0"/>
              <a:t>) ir nebūtinai atspindi Europos Sąjungos ar </a:t>
            </a:r>
            <a:r>
              <a:rPr lang="lt-LT" sz="1050" dirty="0" err="1"/>
              <a:t>OeAD-GmbH</a:t>
            </a:r>
            <a:r>
              <a:rPr lang="lt-LT" sz="1050" dirty="0"/>
              <a:t> požiūrį ir nuomonę. Nei Europos Sąjunga, nei pagalbą teikianti institucija negali būti laikoma už juos atsakinga. </a:t>
            </a: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dirty="0">
                <a:solidFill>
                  <a:schemeClr val="accent1"/>
                </a:solidFill>
                <a:latin typeface="Calibri"/>
                <a:ea typeface="Calibri"/>
                <a:cs typeface="Calibri"/>
                <a:sym typeface="Calibri"/>
              </a:rPr>
              <a:t>„Įtraukiojo užimtumo skatinimas diegiant atviras inovacijas GLAM sektoriuje“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b915199d5b_1_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solidFill>
                  <a:schemeClr val="accent1"/>
                </a:solidFill>
              </a:rPr>
              <a:t>Atraskite Europos skaitmeninį kultūros paveldą | Europeana</a:t>
            </a:r>
            <a:endParaRPr dirty="0">
              <a:solidFill>
                <a:schemeClr val="accent1"/>
              </a:solidFill>
            </a:endParaRPr>
          </a:p>
        </p:txBody>
      </p:sp>
      <p:sp>
        <p:nvSpPr>
          <p:cNvPr id="168" name="Google Shape;168;g2b915199d5b_1_5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lt-LT" dirty="0"/>
              <a:t>Apsilankykite </a:t>
            </a:r>
            <a:r>
              <a:rPr lang="lt-LT" u="sng" dirty="0">
                <a:solidFill>
                  <a:schemeClr val="hlink"/>
                </a:solidFill>
              </a:rPr>
              <a:t>Europeana </a:t>
            </a:r>
            <a:r>
              <a:rPr lang="lt-LT" u="sng" dirty="0" err="1">
                <a:solidFill>
                  <a:schemeClr val="hlink"/>
                </a:solidFill>
              </a:rPr>
              <a:t>puslpapyje</a:t>
            </a:r>
            <a:r>
              <a:rPr lang="lt-LT" u="sng" dirty="0">
                <a:solidFill>
                  <a:schemeClr val="hlink"/>
                </a:solidFill>
              </a:rPr>
              <a:t>.</a:t>
            </a:r>
            <a:endParaRPr dirty="0"/>
          </a:p>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0"/>
              </a:spcBef>
              <a:spcAft>
                <a:spcPts val="0"/>
              </a:spcAft>
              <a:buClr>
                <a:schemeClr val="dk1"/>
              </a:buClr>
              <a:buSzPts val="2800"/>
              <a:buNone/>
            </a:pPr>
            <a:r>
              <a:rPr lang="lt-LT" dirty="0"/>
              <a:t>Peržiūrėkite, kaip puslapis sukurtas pagal skirtingas kategorijas.</a:t>
            </a:r>
          </a:p>
          <a:p>
            <a:pPr marL="0" lvl="0" indent="0" algn="l" rtl="0">
              <a:lnSpc>
                <a:spcPct val="90000"/>
              </a:lnSpc>
              <a:spcBef>
                <a:spcPts val="0"/>
              </a:spcBef>
              <a:spcAft>
                <a:spcPts val="0"/>
              </a:spcAft>
              <a:buClr>
                <a:schemeClr val="dk1"/>
              </a:buClr>
              <a:buSzPts val="2800"/>
              <a:buNone/>
            </a:pPr>
            <a:endParaRPr lang="lt-LT" dirty="0"/>
          </a:p>
          <a:p>
            <a:pPr marL="0" lvl="0" indent="0" algn="l" rtl="0">
              <a:lnSpc>
                <a:spcPct val="90000"/>
              </a:lnSpc>
              <a:spcBef>
                <a:spcPts val="0"/>
              </a:spcBef>
              <a:spcAft>
                <a:spcPts val="0"/>
              </a:spcAft>
              <a:buClr>
                <a:schemeClr val="dk1"/>
              </a:buClr>
              <a:buSzPts val="2800"/>
              <a:buNone/>
            </a:pPr>
            <a:r>
              <a:rPr lang="lt-LT" dirty="0"/>
              <a:t>Kaip manote, ar platforma prieinama įvairiems žmonėms?</a:t>
            </a:r>
          </a:p>
          <a:p>
            <a:pPr marL="0" lvl="0" indent="0" algn="l" rtl="0">
              <a:lnSpc>
                <a:spcPct val="90000"/>
              </a:lnSpc>
              <a:spcBef>
                <a:spcPts val="0"/>
              </a:spcBef>
              <a:spcAft>
                <a:spcPts val="0"/>
              </a:spcAft>
              <a:buClr>
                <a:schemeClr val="dk1"/>
              </a:buClr>
              <a:buSzPts val="2800"/>
              <a:buNone/>
            </a:pPr>
            <a:endParaRPr lang="lt-LT" dirty="0"/>
          </a:p>
          <a:p>
            <a:pPr marL="0" lvl="0" indent="0" algn="l" rtl="0">
              <a:lnSpc>
                <a:spcPct val="90000"/>
              </a:lnSpc>
              <a:spcBef>
                <a:spcPts val="0"/>
              </a:spcBef>
              <a:spcAft>
                <a:spcPts val="0"/>
              </a:spcAft>
              <a:buClr>
                <a:schemeClr val="dk1"/>
              </a:buClr>
              <a:buSzPts val="2800"/>
              <a:buNone/>
            </a:pPr>
            <a:r>
              <a:rPr lang="lt-LT" dirty="0"/>
              <a:t>Ar kategorijos yra tinkamos, kad naudotojas galėtų susirasti kolekcijas?</a:t>
            </a:r>
            <a:endParaRPr dirty="0"/>
          </a:p>
        </p:txBody>
      </p:sp>
      <p:pic>
        <p:nvPicPr>
          <p:cNvPr id="169" name="Google Shape;169;g2b915199d5b_1_5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0" name="Google Shape;170;g2b915199d5b_1_58"/>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2b98245e224_0_518"/>
          <p:cNvPicPr preferRelativeResize="0"/>
          <p:nvPr/>
        </p:nvPicPr>
        <p:blipFill>
          <a:blip r:embed="rId3">
            <a:alphaModFix/>
          </a:blip>
          <a:stretch>
            <a:fillRect/>
          </a:stretch>
        </p:blipFill>
        <p:spPr>
          <a:xfrm>
            <a:off x="2103724" y="152400"/>
            <a:ext cx="9935875" cy="5588924"/>
          </a:xfrm>
          <a:prstGeom prst="rect">
            <a:avLst/>
          </a:prstGeom>
          <a:noFill/>
          <a:ln>
            <a:noFill/>
          </a:ln>
        </p:spPr>
      </p:pic>
      <p:sp>
        <p:nvSpPr>
          <p:cNvPr id="176" name="Google Shape;176;g2b98245e224_0_518"/>
          <p:cNvSpPr txBox="1">
            <a:spLocks noGrp="1"/>
          </p:cNvSpPr>
          <p:nvPr>
            <p:ph type="body" idx="1"/>
          </p:nvPr>
        </p:nvSpPr>
        <p:spPr>
          <a:xfrm>
            <a:off x="839796" y="1661615"/>
            <a:ext cx="3932100" cy="3811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a:t>4 dalis: Skaitmeniniai socialiniai tinklai GLAM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lt-LT" dirty="0"/>
              <a:t> </a:t>
            </a:r>
            <a:endParaRPr dirty="0"/>
          </a:p>
        </p:txBody>
      </p:sp>
      <p:pic>
        <p:nvPicPr>
          <p:cNvPr id="177" name="Google Shape;177;g2b98245e224_0_518"/>
          <p:cNvPicPr preferRelativeResize="0"/>
          <p:nvPr/>
        </p:nvPicPr>
        <p:blipFill rotWithShape="1">
          <a:blip r:embed="rId4">
            <a:alphaModFix/>
          </a:blip>
          <a:srcRect/>
          <a:stretch/>
        </p:blipFill>
        <p:spPr>
          <a:xfrm>
            <a:off x="320512" y="5585931"/>
            <a:ext cx="1182064" cy="1182064"/>
          </a:xfrm>
          <a:prstGeom prst="rect">
            <a:avLst/>
          </a:prstGeom>
          <a:noFill/>
          <a:ln>
            <a:noFill/>
          </a:ln>
        </p:spPr>
      </p:pic>
      <p:sp>
        <p:nvSpPr>
          <p:cNvPr id="178" name="Google Shape;178;g2b98245e224_0_518"/>
          <p:cNvSpPr/>
          <p:nvPr/>
        </p:nvSpPr>
        <p:spPr>
          <a:xfrm>
            <a:off x="1068486" y="39540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9" name="Google Shape;179;g2b98245e224_0_518"/>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b98245e224_0_5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dirty="0">
                <a:solidFill>
                  <a:schemeClr val="accent1"/>
                </a:solidFill>
              </a:rPr>
              <a:t>Socialinių tinklų vadybininkas / bendruomenės internete vadybininkas</a:t>
            </a:r>
            <a:endParaRPr dirty="0">
              <a:solidFill>
                <a:schemeClr val="accent1"/>
              </a:solidFill>
            </a:endParaRPr>
          </a:p>
        </p:txBody>
      </p:sp>
      <p:sp>
        <p:nvSpPr>
          <p:cNvPr id="185" name="Google Shape;185;g2b98245e224_0_5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lt-LT" dirty="0">
                <a:highlight>
                  <a:srgbClr val="FFFFFF"/>
                </a:highlight>
              </a:rPr>
              <a:t>Vienos iš naujų pareigų GLAM sektoriuje - bendruomenės internete vadybininkas. Jis (ji) buria ir vadovauja visiems suinteresuotiesiems subjektams prieinamas ir norinčias bendradarbiauti bendruomenes internete. </a:t>
            </a:r>
          </a:p>
          <a:p>
            <a:pPr marL="0" lvl="0" indent="0" algn="l" rtl="0">
              <a:lnSpc>
                <a:spcPct val="90000"/>
              </a:lnSpc>
              <a:spcBef>
                <a:spcPts val="1000"/>
              </a:spcBef>
              <a:spcAft>
                <a:spcPts val="0"/>
              </a:spcAft>
              <a:buSzPts val="1800"/>
              <a:buNone/>
            </a:pPr>
            <a:r>
              <a:rPr lang="lt-LT" dirty="0">
                <a:highlight>
                  <a:srgbClr val="FFFFFF"/>
                </a:highlight>
              </a:rPr>
              <a:t>Peržiūrėkite </a:t>
            </a:r>
            <a:r>
              <a:rPr lang="lt-LT" dirty="0" err="1">
                <a:highlight>
                  <a:srgbClr val="FFFFFF"/>
                </a:highlight>
              </a:rPr>
              <a:t>Heritage</a:t>
            </a:r>
            <a:r>
              <a:rPr lang="lt-LT" dirty="0">
                <a:highlight>
                  <a:srgbClr val="FFFFFF"/>
                </a:highlight>
              </a:rPr>
              <a:t> Digital </a:t>
            </a:r>
            <a:r>
              <a:rPr lang="lt-LT" dirty="0">
                <a:highlight>
                  <a:srgbClr val="FFFFFF"/>
                </a:highlight>
                <a:hlinkClick r:id="rId3"/>
              </a:rPr>
              <a:t>socialinių tinklų politikos dokumentą </a:t>
            </a:r>
            <a:r>
              <a:rPr lang="lt-LT" dirty="0">
                <a:highlight>
                  <a:srgbClr val="FFFFFF"/>
                </a:highlight>
              </a:rPr>
              <a:t>ir aptarkite / užpildykite įvairias jo dalis kartu su kitais ir padedami mokytojo.</a:t>
            </a:r>
            <a:endParaRPr dirty="0">
              <a:highlight>
                <a:srgbClr val="FFFFFF"/>
              </a:highlight>
            </a:endParaRPr>
          </a:p>
          <a:p>
            <a:pPr marL="0" lvl="0" indent="0" algn="l" rtl="0">
              <a:lnSpc>
                <a:spcPct val="90000"/>
              </a:lnSpc>
              <a:spcBef>
                <a:spcPts val="1000"/>
              </a:spcBef>
              <a:spcAft>
                <a:spcPts val="0"/>
              </a:spcAft>
              <a:buSzPts val="1800"/>
              <a:buNone/>
            </a:pPr>
            <a:endParaRPr dirty="0">
              <a:highlight>
                <a:srgbClr val="FFFFFF"/>
              </a:highlight>
            </a:endParaRPr>
          </a:p>
        </p:txBody>
      </p:sp>
      <p:pic>
        <p:nvPicPr>
          <p:cNvPr id="186" name="Google Shape;186;g2b98245e224_0_527"/>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87" name="Google Shape;187;g2b98245e224_0_527"/>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b915199d5b_1_5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dirty="0" err="1">
                <a:solidFill>
                  <a:schemeClr val="accent1"/>
                </a:solidFill>
              </a:rPr>
              <a:t>Savirefleksija</a:t>
            </a:r>
            <a:endParaRPr dirty="0">
              <a:solidFill>
                <a:schemeClr val="accent1"/>
              </a:solidFill>
            </a:endParaRPr>
          </a:p>
        </p:txBody>
      </p:sp>
      <p:sp>
        <p:nvSpPr>
          <p:cNvPr id="193" name="Google Shape;193;g2b915199d5b_1_535"/>
          <p:cNvSpPr txBox="1">
            <a:spLocks noGrp="1"/>
          </p:cNvSpPr>
          <p:nvPr>
            <p:ph type="body" idx="1"/>
          </p:nvPr>
        </p:nvSpPr>
        <p:spPr>
          <a:xfrm>
            <a:off x="838200" y="1825625"/>
            <a:ext cx="8032845"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lt-LT" dirty="0"/>
              <a:t>Kas yra skaitmeninės kolekcijos ir kokios yra su tuo susijusios atitinkamos pareigos?</a:t>
            </a:r>
          </a:p>
          <a:p>
            <a:pPr marL="0" lvl="0" indent="0" algn="l" rtl="0">
              <a:lnSpc>
                <a:spcPct val="100000"/>
              </a:lnSpc>
              <a:spcBef>
                <a:spcPts val="0"/>
              </a:spcBef>
              <a:spcAft>
                <a:spcPts val="0"/>
              </a:spcAft>
              <a:buClr>
                <a:schemeClr val="dk1"/>
              </a:buClr>
              <a:buSzPts val="1100"/>
              <a:buFont typeface="Arial"/>
              <a:buNone/>
            </a:pPr>
            <a:endParaRPr lang="lt-LT" dirty="0"/>
          </a:p>
          <a:p>
            <a:pPr marL="0" lvl="0" indent="0" algn="l" rtl="0">
              <a:lnSpc>
                <a:spcPct val="100000"/>
              </a:lnSpc>
              <a:spcBef>
                <a:spcPts val="0"/>
              </a:spcBef>
              <a:spcAft>
                <a:spcPts val="0"/>
              </a:spcAft>
              <a:buClr>
                <a:schemeClr val="dk1"/>
              </a:buClr>
              <a:buSzPts val="1100"/>
              <a:buFont typeface="Arial"/>
              <a:buNone/>
            </a:pPr>
            <a:r>
              <a:rPr lang="lt-LT" dirty="0"/>
              <a:t>Ar manote, kad skaitmeninimas gali padidinti GLAM institucijų prieinamumą?</a:t>
            </a:r>
            <a:endParaRPr dirty="0"/>
          </a:p>
          <a:p>
            <a:pPr marL="0" lvl="0" indent="0" algn="l" rtl="0">
              <a:lnSpc>
                <a:spcPct val="100000"/>
              </a:lnSpc>
              <a:spcBef>
                <a:spcPts val="0"/>
              </a:spcBef>
              <a:spcAft>
                <a:spcPts val="0"/>
              </a:spcAft>
              <a:buClr>
                <a:schemeClr val="dk1"/>
              </a:buClr>
              <a:buSzPts val="1100"/>
              <a:buFont typeface="Arial"/>
              <a:buNone/>
            </a:pPr>
            <a:endParaRPr lang="lt-LT" dirty="0"/>
          </a:p>
          <a:p>
            <a:pPr marL="0" lvl="0" indent="0" algn="l" rtl="0">
              <a:lnSpc>
                <a:spcPct val="100000"/>
              </a:lnSpc>
              <a:spcBef>
                <a:spcPts val="0"/>
              </a:spcBef>
              <a:spcAft>
                <a:spcPts val="0"/>
              </a:spcAft>
              <a:buClr>
                <a:schemeClr val="dk1"/>
              </a:buClr>
              <a:buSzPts val="1100"/>
              <a:buFont typeface="Arial"/>
              <a:buNone/>
            </a:pPr>
            <a:r>
              <a:rPr lang="lt-LT" dirty="0"/>
              <a:t>Kaip socialiniai tinklai įtakoja prieinamumą, jei apskritai veikia?</a:t>
            </a:r>
            <a:endParaRPr dirty="0">
              <a:highlight>
                <a:srgbClr val="FFFFFF"/>
              </a:highlight>
            </a:endParaRPr>
          </a:p>
          <a:p>
            <a:pPr marL="0" lvl="0" indent="0" algn="l" rtl="0">
              <a:lnSpc>
                <a:spcPct val="90000"/>
              </a:lnSpc>
              <a:spcBef>
                <a:spcPts val="1000"/>
              </a:spcBef>
              <a:spcAft>
                <a:spcPts val="0"/>
              </a:spcAft>
              <a:buSzPts val="1800"/>
              <a:buNone/>
            </a:pPr>
            <a:endParaRPr dirty="0"/>
          </a:p>
        </p:txBody>
      </p:sp>
      <p:pic>
        <p:nvPicPr>
          <p:cNvPr id="194" name="Google Shape;194;g2b915199d5b_1_53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5" name="Google Shape;195;g2b915199d5b_1_53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6" name="Google Shape;196;g2b915199d5b_1_535"/>
          <p:cNvPicPr preferRelativeResize="0"/>
          <p:nvPr/>
        </p:nvPicPr>
        <p:blipFill rotWithShape="1">
          <a:blip r:embed="rId5">
            <a:alphaModFix/>
          </a:blip>
          <a:srcRect l="24986" t="24865" r="25398" b="16223"/>
          <a:stretch/>
        </p:blipFill>
        <p:spPr>
          <a:xfrm>
            <a:off x="9093521" y="2720689"/>
            <a:ext cx="2777967" cy="16524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dirty="0">
                <a:solidFill>
                  <a:schemeClr val="accent1"/>
                </a:solidFill>
              </a:rPr>
              <a:t>Šaltiniai</a:t>
            </a:r>
            <a:br>
              <a:rPr lang="lt-LT" sz="4400" dirty="0"/>
            </a:br>
            <a:endParaRPr dirty="0"/>
          </a:p>
        </p:txBody>
      </p:sp>
      <p:sp>
        <p:nvSpPr>
          <p:cNvPr id="202" name="Google Shape;20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39285"/>
              <a:buFont typeface="Arial"/>
              <a:buNone/>
            </a:pPr>
            <a:r>
              <a:rPr lang="lt-LT" dirty="0" err="1"/>
              <a:t>Culture</a:t>
            </a:r>
            <a:r>
              <a:rPr lang="lt-LT" dirty="0"/>
              <a:t> 24 (2020). The </a:t>
            </a:r>
            <a:r>
              <a:rPr lang="lt-LT" dirty="0" err="1"/>
              <a:t>digital</a:t>
            </a:r>
            <a:r>
              <a:rPr lang="lt-LT" dirty="0"/>
              <a:t> </a:t>
            </a:r>
            <a:r>
              <a:rPr lang="lt-LT" dirty="0" err="1"/>
              <a:t>transformation</a:t>
            </a:r>
            <a:r>
              <a:rPr lang="lt-LT" dirty="0"/>
              <a:t> </a:t>
            </a:r>
            <a:r>
              <a:rPr lang="lt-LT" dirty="0" err="1"/>
              <a:t>agenda</a:t>
            </a:r>
            <a:r>
              <a:rPr lang="lt-LT" dirty="0"/>
              <a:t> </a:t>
            </a:r>
            <a:r>
              <a:rPr lang="lt-LT" dirty="0" err="1"/>
              <a:t>and</a:t>
            </a:r>
            <a:r>
              <a:rPr lang="lt-LT" dirty="0"/>
              <a:t> </a:t>
            </a:r>
            <a:r>
              <a:rPr lang="lt-LT" dirty="0" err="1"/>
              <a:t>GLAMs</a:t>
            </a:r>
            <a:r>
              <a:rPr lang="lt-LT" dirty="0"/>
              <a:t> - Culture24 </a:t>
            </a:r>
            <a:r>
              <a:rPr lang="lt-LT" dirty="0" err="1"/>
              <a:t>findings</a:t>
            </a:r>
            <a:r>
              <a:rPr lang="lt-LT" dirty="0"/>
              <a:t> </a:t>
            </a:r>
            <a:r>
              <a:rPr lang="lt-LT" dirty="0" err="1"/>
              <a:t>and</a:t>
            </a:r>
            <a:r>
              <a:rPr lang="lt-LT" dirty="0"/>
              <a:t> </a:t>
            </a:r>
            <a:r>
              <a:rPr lang="lt-LT" dirty="0" err="1"/>
              <a:t>outcomes</a:t>
            </a:r>
            <a:r>
              <a:rPr lang="lt-LT" dirty="0"/>
              <a:t>, p. 14, 18.</a:t>
            </a:r>
            <a:endParaRPr dirty="0"/>
          </a:p>
          <a:p>
            <a:pPr marL="0" lvl="0" indent="0" algn="l" rtl="0">
              <a:lnSpc>
                <a:spcPct val="90000"/>
              </a:lnSpc>
              <a:spcBef>
                <a:spcPts val="0"/>
              </a:spcBef>
              <a:spcAft>
                <a:spcPts val="0"/>
              </a:spcAft>
              <a:buClr>
                <a:schemeClr val="dk1"/>
              </a:buClr>
              <a:buSzPct val="39285"/>
              <a:buFont typeface="Arial"/>
              <a:buNone/>
            </a:pPr>
            <a:r>
              <a:rPr lang="lt-LT" u="sng" dirty="0">
                <a:solidFill>
                  <a:schemeClr val="hlink"/>
                </a:solidFill>
                <a:hlinkClick r:id="rId3"/>
              </a:rPr>
              <a:t>https://pro.europeana.eu/files/Europeana_Professional/Publications/Digital%20transformation%20reports/The%20digital%20transformation%20agenda%20and%20GLAMs%20-%20Culture24,%20findings%20and%20outcomes.pdf</a:t>
            </a:r>
            <a:endParaRPr dirty="0"/>
          </a:p>
          <a:p>
            <a:pPr marL="0" lvl="0" indent="0" algn="l" rtl="0">
              <a:lnSpc>
                <a:spcPct val="90000"/>
              </a:lnSpc>
              <a:spcBef>
                <a:spcPts val="0"/>
              </a:spcBef>
              <a:spcAft>
                <a:spcPts val="0"/>
              </a:spcAft>
              <a:buClr>
                <a:schemeClr val="dk1"/>
              </a:buClr>
              <a:buSzPct val="39285"/>
              <a:buNone/>
            </a:pPr>
            <a:r>
              <a:rPr lang="lt-LT" dirty="0" err="1"/>
              <a:t>MuSA</a:t>
            </a:r>
            <a:r>
              <a:rPr lang="lt-LT" dirty="0"/>
              <a:t> (2017). </a:t>
            </a:r>
            <a:r>
              <a:rPr lang="lt-LT" dirty="0" err="1"/>
              <a:t>Emerging</a:t>
            </a:r>
            <a:r>
              <a:rPr lang="lt-LT" dirty="0"/>
              <a:t> </a:t>
            </a:r>
            <a:r>
              <a:rPr lang="lt-LT" dirty="0" err="1"/>
              <a:t>job</a:t>
            </a:r>
            <a:r>
              <a:rPr lang="lt-LT" dirty="0"/>
              <a:t> </a:t>
            </a:r>
            <a:r>
              <a:rPr lang="lt-LT" dirty="0" err="1"/>
              <a:t>profiles</a:t>
            </a:r>
            <a:r>
              <a:rPr lang="lt-LT" dirty="0"/>
              <a:t> </a:t>
            </a:r>
            <a:r>
              <a:rPr lang="lt-LT" dirty="0" err="1"/>
              <a:t>for</a:t>
            </a:r>
            <a:r>
              <a:rPr lang="lt-LT" dirty="0"/>
              <a:t> </a:t>
            </a:r>
            <a:r>
              <a:rPr lang="lt-LT" dirty="0" err="1"/>
              <a:t>the</a:t>
            </a:r>
            <a:r>
              <a:rPr lang="lt-LT" dirty="0"/>
              <a:t> </a:t>
            </a:r>
            <a:r>
              <a:rPr lang="lt-LT" dirty="0" err="1"/>
              <a:t>museum</a:t>
            </a:r>
            <a:r>
              <a:rPr lang="lt-LT" dirty="0"/>
              <a:t> </a:t>
            </a:r>
            <a:r>
              <a:rPr lang="lt-LT" dirty="0" err="1"/>
              <a:t>professionals</a:t>
            </a:r>
            <a:r>
              <a:rPr lang="lt-LT" dirty="0"/>
              <a:t>. </a:t>
            </a:r>
            <a:r>
              <a:rPr lang="lt-LT" u="sng" dirty="0">
                <a:solidFill>
                  <a:schemeClr val="hlink"/>
                </a:solidFill>
                <a:hlinkClick r:id="rId4"/>
              </a:rPr>
              <a:t>http://www.project-musa.eu/wp-content/uploads/2020/06/MuSA-Emerging-Job-Profiles-for-museum-professionals.pdf</a:t>
            </a:r>
            <a:endParaRPr dirty="0"/>
          </a:p>
          <a:p>
            <a:pPr marL="0" lvl="0" indent="0" algn="l" rtl="0">
              <a:lnSpc>
                <a:spcPct val="90000"/>
              </a:lnSpc>
              <a:spcBef>
                <a:spcPts val="0"/>
              </a:spcBef>
              <a:spcAft>
                <a:spcPts val="0"/>
              </a:spcAft>
              <a:buClr>
                <a:schemeClr val="dk1"/>
              </a:buClr>
              <a:buSzPct val="39285"/>
              <a:buNone/>
            </a:pPr>
            <a:r>
              <a:rPr lang="lt-LT" u="sng" dirty="0">
                <a:solidFill>
                  <a:schemeClr val="hlink"/>
                </a:solidFill>
                <a:hlinkClick r:id="rId5"/>
              </a:rPr>
              <a:t>https://docs.google.com/document/d/15sigmjFi0f6RQItrD9HzXXlS8k0nWdH5/edit</a:t>
            </a:r>
            <a:endParaRPr dirty="0"/>
          </a:p>
          <a:p>
            <a:pPr marL="0" lvl="0" indent="0" algn="l" rtl="0">
              <a:lnSpc>
                <a:spcPct val="90000"/>
              </a:lnSpc>
              <a:spcBef>
                <a:spcPts val="0"/>
              </a:spcBef>
              <a:spcAft>
                <a:spcPts val="0"/>
              </a:spcAft>
              <a:buClr>
                <a:schemeClr val="dk1"/>
              </a:buClr>
              <a:buSzPct val="39285"/>
              <a:buNone/>
            </a:pPr>
            <a:endParaRPr dirty="0"/>
          </a:p>
          <a:p>
            <a:pPr marL="228600" lvl="0" indent="-50800" algn="l" rtl="0">
              <a:lnSpc>
                <a:spcPct val="90000"/>
              </a:lnSpc>
              <a:spcBef>
                <a:spcPts val="0"/>
              </a:spcBef>
              <a:spcAft>
                <a:spcPts val="0"/>
              </a:spcAft>
              <a:buClr>
                <a:schemeClr val="dk1"/>
              </a:buClr>
              <a:buSzPct val="39285"/>
              <a:buNone/>
            </a:pPr>
            <a:endParaRPr dirty="0"/>
          </a:p>
          <a:p>
            <a:pPr marL="228600" lvl="0" indent="-50800" algn="l" rtl="0">
              <a:lnSpc>
                <a:spcPct val="90000"/>
              </a:lnSpc>
              <a:spcBef>
                <a:spcPts val="0"/>
              </a:spcBef>
              <a:spcAft>
                <a:spcPts val="0"/>
              </a:spcAft>
              <a:buClr>
                <a:schemeClr val="dk1"/>
              </a:buClr>
              <a:buSzPct val="39285"/>
              <a:buNone/>
            </a:pPr>
            <a:endParaRPr dirty="0"/>
          </a:p>
          <a:p>
            <a:pPr marL="228600" lvl="0" indent="-50800" algn="l" rtl="0">
              <a:lnSpc>
                <a:spcPct val="90000"/>
              </a:lnSpc>
              <a:spcBef>
                <a:spcPts val="0"/>
              </a:spcBef>
              <a:spcAft>
                <a:spcPts val="0"/>
              </a:spcAft>
              <a:buClr>
                <a:schemeClr val="dk1"/>
              </a:buClr>
              <a:buSzPct val="39285"/>
              <a:buNone/>
            </a:pPr>
            <a:endParaRPr dirty="0"/>
          </a:p>
          <a:p>
            <a:pPr marL="228600" lvl="0" indent="-50800" algn="l" rtl="0">
              <a:lnSpc>
                <a:spcPct val="90000"/>
              </a:lnSpc>
              <a:spcBef>
                <a:spcPts val="0"/>
              </a:spcBef>
              <a:spcAft>
                <a:spcPts val="0"/>
              </a:spcAft>
              <a:buClr>
                <a:schemeClr val="dk1"/>
              </a:buClr>
              <a:buSzPct val="39285"/>
              <a:buFont typeface="Arial"/>
              <a:buNone/>
            </a:pPr>
            <a:endParaRPr dirty="0"/>
          </a:p>
          <a:p>
            <a:pPr marL="228600" lvl="0" indent="-50800" algn="l" rtl="0">
              <a:lnSpc>
                <a:spcPct val="90000"/>
              </a:lnSpc>
              <a:spcBef>
                <a:spcPts val="0"/>
              </a:spcBef>
              <a:spcAft>
                <a:spcPts val="0"/>
              </a:spcAft>
              <a:buClr>
                <a:schemeClr val="dk1"/>
              </a:buClr>
              <a:buSzPct val="100000"/>
              <a:buNone/>
            </a:pPr>
            <a:endParaRPr dirty="0"/>
          </a:p>
        </p:txBody>
      </p:sp>
      <p:pic>
        <p:nvPicPr>
          <p:cNvPr id="203" name="Google Shape;203;p5"/>
          <p:cNvPicPr preferRelativeResize="0"/>
          <p:nvPr/>
        </p:nvPicPr>
        <p:blipFill rotWithShape="1">
          <a:blip r:embed="rId6">
            <a:alphaModFix/>
          </a:blip>
          <a:srcRect/>
          <a:stretch/>
        </p:blipFill>
        <p:spPr>
          <a:xfrm>
            <a:off x="320512" y="5585931"/>
            <a:ext cx="1182064" cy="1182064"/>
          </a:xfrm>
          <a:prstGeom prst="rect">
            <a:avLst/>
          </a:prstGeom>
          <a:noFill/>
          <a:ln>
            <a:noFill/>
          </a:ln>
        </p:spPr>
      </p:pic>
      <p:pic>
        <p:nvPicPr>
          <p:cNvPr id="204" name="Google Shape;204;p5"/>
          <p:cNvPicPr preferRelativeResize="0"/>
          <p:nvPr/>
        </p:nvPicPr>
        <p:blipFill rotWithShape="1">
          <a:blip r:embed="rId7">
            <a:alphaModFix/>
          </a:blip>
          <a:srcRect/>
          <a:stretch/>
        </p:blipFill>
        <p:spPr>
          <a:xfrm>
            <a:off x="9498964" y="6062785"/>
            <a:ext cx="2372524" cy="4982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10" name="Google Shape;210;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11" name="Google Shape;211;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dirty="0">
                <a:solidFill>
                  <a:schemeClr val="accent1"/>
                </a:solidFill>
                <a:latin typeface="Calibri"/>
                <a:ea typeface="Calibri"/>
                <a:cs typeface="Calibri"/>
                <a:sym typeface="Calibri"/>
              </a:rPr>
              <a:t>„Įtraukiojo užimtumo skatinimas diegiant atviras inovacijas GLAM sektoriuje“</a:t>
            </a:r>
          </a:p>
        </p:txBody>
      </p:sp>
      <p:pic>
        <p:nvPicPr>
          <p:cNvPr id="214" name="Google Shape;214;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15" name="Google Shape;215;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16" name="Google Shape;216;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17" name="Google Shape;217;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18" name="Google Shape;218;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19" name="Google Shape;219;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dirty="0">
                <a:solidFill>
                  <a:schemeClr val="dk1"/>
                </a:solidFill>
                <a:latin typeface="Calibri"/>
                <a:ea typeface="Calibri"/>
                <a:cs typeface="Calibri"/>
                <a:sym typeface="Calibri"/>
              </a:rPr>
              <a:t>Projekto </a:t>
            </a:r>
            <a:r>
              <a:rPr lang="lt-LT" sz="1800" b="0" i="0" u="none" strike="noStrike" cap="none" dirty="0" err="1">
                <a:solidFill>
                  <a:schemeClr val="dk1"/>
                </a:solidFill>
                <a:latin typeface="Calibri"/>
                <a:ea typeface="Calibri"/>
                <a:cs typeface="Calibri"/>
                <a:sym typeface="Calibri"/>
              </a:rPr>
              <a:t>Nr</a:t>
            </a:r>
            <a:r>
              <a:rPr lang="lt-LT" sz="1800" b="0" i="0" u="none" strike="noStrike" cap="none" dirty="0">
                <a:solidFill>
                  <a:schemeClr val="dk1"/>
                </a:solidFill>
                <a:latin typeface="Calibri"/>
                <a:ea typeface="Calibri"/>
                <a:cs typeface="Calibri"/>
                <a:sym typeface="Calibri"/>
              </a:rPr>
              <a:t>: 2022-1-AT01-KA220-ADU-00008513</a:t>
            </a:r>
            <a:endParaRPr sz="1800" b="0" i="0" u="none" strike="noStrike" cap="none" dirty="0">
              <a:solidFill>
                <a:schemeClr val="dk1"/>
              </a:solidFill>
              <a:latin typeface="Calibri"/>
              <a:ea typeface="Calibri"/>
              <a:cs typeface="Calibri"/>
              <a:sym typeface="Calibri"/>
            </a:endParaRPr>
          </a:p>
        </p:txBody>
      </p:sp>
      <p:pic>
        <p:nvPicPr>
          <p:cNvPr id="220" name="Google Shape;220;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b98245e224_0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97" name="Google Shape;97;g2b98245e224_0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98" name="Google Shape;98;g2b98245e224_0_0"/>
          <p:cNvPicPr preferRelativeResize="0"/>
          <p:nvPr/>
        </p:nvPicPr>
        <p:blipFill rotWithShape="1">
          <a:blip r:embed="rId5">
            <a:alphaModFix/>
          </a:blip>
          <a:srcRect r="11894"/>
          <a:stretch/>
        </p:blipFill>
        <p:spPr>
          <a:xfrm>
            <a:off x="2054225" y="2545100"/>
            <a:ext cx="7091875" cy="4527700"/>
          </a:xfrm>
          <a:prstGeom prst="rect">
            <a:avLst/>
          </a:prstGeom>
          <a:noFill/>
          <a:ln>
            <a:noFill/>
          </a:ln>
        </p:spPr>
      </p:pic>
      <p:sp>
        <p:nvSpPr>
          <p:cNvPr id="99" name="Google Shape;99;g2b98245e224_0_0"/>
          <p:cNvSpPr txBox="1"/>
          <p:nvPr/>
        </p:nvSpPr>
        <p:spPr>
          <a:xfrm>
            <a:off x="838200" y="1234725"/>
            <a:ext cx="10515600" cy="43512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None/>
            </a:pPr>
            <a:r>
              <a:rPr lang="lt-LT" sz="11200" b="1" dirty="0">
                <a:latin typeface="Calibri"/>
                <a:ea typeface="Calibri"/>
                <a:cs typeface="Calibri"/>
                <a:sym typeface="Calibri"/>
              </a:rPr>
              <a:t>Kas yra skaitmeninė transformacija? </a:t>
            </a:r>
          </a:p>
          <a:p>
            <a:pPr marL="0" lvl="0" indent="0" algn="l" rtl="0">
              <a:lnSpc>
                <a:spcPct val="90000"/>
              </a:lnSpc>
              <a:spcBef>
                <a:spcPts val="0"/>
              </a:spcBef>
              <a:spcAft>
                <a:spcPts val="0"/>
              </a:spcAft>
              <a:buNone/>
            </a:pPr>
            <a:endParaRPr lang="lt-LT" sz="11200" b="1" dirty="0">
              <a:latin typeface="Calibri"/>
              <a:ea typeface="Calibri"/>
              <a:cs typeface="Calibri"/>
              <a:sym typeface="Calibri"/>
            </a:endParaRPr>
          </a:p>
          <a:p>
            <a:pPr marL="0" lvl="0" indent="0" algn="l" rtl="0">
              <a:lnSpc>
                <a:spcPct val="90000"/>
              </a:lnSpc>
              <a:spcBef>
                <a:spcPts val="0"/>
              </a:spcBef>
              <a:spcAft>
                <a:spcPts val="0"/>
              </a:spcAft>
              <a:buNone/>
            </a:pPr>
            <a:r>
              <a:rPr lang="lt-LT" sz="11200" b="1" dirty="0">
                <a:latin typeface="Calibri"/>
                <a:ea typeface="Calibri"/>
                <a:cs typeface="Calibri"/>
                <a:sym typeface="Calibri"/>
              </a:rPr>
              <a:t>Kokios naujos GLAM specialistų darbo vietos atsirado po COVID?</a:t>
            </a:r>
          </a:p>
          <a:p>
            <a:pPr marL="0" lvl="0" indent="0" algn="l" rtl="0">
              <a:lnSpc>
                <a:spcPct val="90000"/>
              </a:lnSpc>
              <a:spcBef>
                <a:spcPts val="0"/>
              </a:spcBef>
              <a:spcAft>
                <a:spcPts val="0"/>
              </a:spcAft>
              <a:buNone/>
            </a:pPr>
            <a:endParaRPr sz="11200" dirty="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11200" dirty="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4036"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b98245e224_0_88"/>
          <p:cNvSpPr txBox="1">
            <a:spLocks noGrp="1"/>
          </p:cNvSpPr>
          <p:nvPr>
            <p:ph type="body" idx="1"/>
          </p:nvPr>
        </p:nvSpPr>
        <p:spPr>
          <a:xfrm>
            <a:off x="911544" y="1320421"/>
            <a:ext cx="3932100" cy="3811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a:t>2 dalis: Muziejai persikelia į skaitmeninę erdvę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lt-LT" dirty="0"/>
              <a:t> </a:t>
            </a:r>
            <a:endParaRPr dirty="0"/>
          </a:p>
        </p:txBody>
      </p:sp>
      <p:pic>
        <p:nvPicPr>
          <p:cNvPr id="105" name="Google Shape;105;g2b98245e224_0_8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06" name="Google Shape;106;g2b98245e224_0_88"/>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07" name="Google Shape;107;g2b98245e224_0_8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8" name="Google Shape;108;g2b98245e224_0_88"/>
          <p:cNvPicPr preferRelativeResize="0"/>
          <p:nvPr/>
        </p:nvPicPr>
        <p:blipFill>
          <a:blip r:embed="rId5">
            <a:alphaModFix/>
          </a:blip>
          <a:stretch>
            <a:fillRect/>
          </a:stretch>
        </p:blipFill>
        <p:spPr>
          <a:xfrm>
            <a:off x="4924288" y="152400"/>
            <a:ext cx="7115314" cy="40023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b98245e224_0_1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solidFill>
                  <a:schemeClr val="accent1"/>
                </a:solidFill>
              </a:rPr>
              <a:t>Skaitmeninti ar ne?</a:t>
            </a:r>
            <a:endParaRPr dirty="0">
              <a:solidFill>
                <a:schemeClr val="accent1"/>
              </a:solidFill>
            </a:endParaRPr>
          </a:p>
        </p:txBody>
      </p:sp>
      <p:pic>
        <p:nvPicPr>
          <p:cNvPr id="115" name="Google Shape;115;g2b98245e224_0_17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6" name="Google Shape;116;g2b98245e224_0_171"/>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17" name="Google Shape;117;g2b98245e224_0_17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8" name="Google Shape;118;g2b98245e224_0_171" title="6. Digital Museums.mp4">
            <a:hlinkClick r:id="rId5"/>
          </p:cNvPr>
          <p:cNvPicPr preferRelativeResize="0"/>
          <p:nvPr/>
        </p:nvPicPr>
        <p:blipFill>
          <a:blip r:embed="rId6">
            <a:alphaModFix/>
          </a:blip>
          <a:stretch>
            <a:fillRect/>
          </a:stretch>
        </p:blipFill>
        <p:spPr>
          <a:xfrm>
            <a:off x="3268238" y="1690825"/>
            <a:ext cx="5565775" cy="417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b98245e224_0_3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dirty="0">
                <a:solidFill>
                  <a:schemeClr val="accent1"/>
                </a:solidFill>
              </a:rPr>
              <a:t>Skaitmeniniai muziejai</a:t>
            </a:r>
            <a:endParaRPr dirty="0">
              <a:solidFill>
                <a:schemeClr val="accent1"/>
              </a:solidFill>
            </a:endParaRPr>
          </a:p>
        </p:txBody>
      </p:sp>
      <p:sp>
        <p:nvSpPr>
          <p:cNvPr id="124" name="Google Shape;124;g2b98245e224_0_3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lt-LT" dirty="0"/>
              <a:t>Kaip muziejai gali pasinaudoti skaitmeninėmis naujovėmis?</a:t>
            </a:r>
          </a:p>
          <a:p>
            <a:pPr marL="0" lvl="0" indent="0" algn="l" rtl="0">
              <a:lnSpc>
                <a:spcPct val="100000"/>
              </a:lnSpc>
              <a:spcBef>
                <a:spcPts val="0"/>
              </a:spcBef>
              <a:spcAft>
                <a:spcPts val="0"/>
              </a:spcAft>
              <a:buNone/>
            </a:pPr>
            <a:endParaRPr lang="lt-LT" dirty="0"/>
          </a:p>
          <a:p>
            <a:pPr marL="0" lvl="0" indent="0" algn="l" rtl="0">
              <a:lnSpc>
                <a:spcPct val="100000"/>
              </a:lnSpc>
              <a:spcBef>
                <a:spcPts val="0"/>
              </a:spcBef>
              <a:spcAft>
                <a:spcPts val="0"/>
              </a:spcAft>
              <a:buNone/>
            </a:pPr>
            <a:r>
              <a:rPr lang="lt-LT" dirty="0"/>
              <a:t>Kodėl mažiau nei pusė pasaulio kolekcijų yra internete?</a:t>
            </a:r>
            <a:endParaRPr dirty="0"/>
          </a:p>
          <a:p>
            <a:pPr marL="0" lvl="0" indent="0" algn="l" rtl="0">
              <a:lnSpc>
                <a:spcPct val="100000"/>
              </a:lnSpc>
              <a:spcBef>
                <a:spcPts val="0"/>
              </a:spcBef>
              <a:spcAft>
                <a:spcPts val="0"/>
              </a:spcAft>
              <a:buNone/>
            </a:pPr>
            <a:endParaRPr dirty="0"/>
          </a:p>
          <a:p>
            <a:pPr marL="228600" lvl="0" indent="-50800" algn="l" rtl="0">
              <a:lnSpc>
                <a:spcPct val="90000"/>
              </a:lnSpc>
              <a:spcBef>
                <a:spcPts val="0"/>
              </a:spcBef>
              <a:spcAft>
                <a:spcPts val="0"/>
              </a:spcAft>
              <a:buClr>
                <a:schemeClr val="dk1"/>
              </a:buClr>
              <a:buSzPts val="2800"/>
              <a:buNone/>
            </a:pPr>
            <a:endParaRPr dirty="0"/>
          </a:p>
        </p:txBody>
      </p:sp>
      <p:pic>
        <p:nvPicPr>
          <p:cNvPr id="125" name="Google Shape;125;g2b98245e224_0_33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6" name="Google Shape;126;g2b98245e224_0_339"/>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b98245e224_0_4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dirty="0">
                <a:solidFill>
                  <a:schemeClr val="accent1"/>
                </a:solidFill>
              </a:rPr>
              <a:t>Pažaiskite</a:t>
            </a:r>
            <a:endParaRPr dirty="0">
              <a:solidFill>
                <a:schemeClr val="accent1"/>
              </a:solidFill>
            </a:endParaRPr>
          </a:p>
        </p:txBody>
      </p:sp>
      <p:sp>
        <p:nvSpPr>
          <p:cNvPr id="132" name="Google Shape;132;g2b98245e224_0_4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lt-LT" dirty="0"/>
              <a:t>Grupėse po du apsilankykite žemiau pateiktoje svetainėje ir eksperimentuokite su 3D keramika!</a:t>
            </a:r>
            <a:endParaRPr dirty="0"/>
          </a:p>
          <a:p>
            <a:pPr marL="0" lvl="0" indent="0" algn="l" rtl="0">
              <a:lnSpc>
                <a:spcPct val="100000"/>
              </a:lnSpc>
              <a:spcBef>
                <a:spcPts val="0"/>
              </a:spcBef>
              <a:spcAft>
                <a:spcPts val="0"/>
              </a:spcAft>
              <a:buNone/>
            </a:pPr>
            <a:r>
              <a:rPr lang="lt-LT" u="sng" dirty="0">
                <a:solidFill>
                  <a:schemeClr val="hlink"/>
                </a:solidFill>
                <a:hlinkClick r:id="rId3"/>
              </a:rPr>
              <a:t>https://artsandculture.google.com/experiment/3d-pottery/nwHg1D0riJ1ltA</a:t>
            </a:r>
            <a:endParaRPr dirty="0"/>
          </a:p>
          <a:p>
            <a:pPr marL="0" lvl="0" indent="0" algn="l" rtl="0">
              <a:lnSpc>
                <a:spcPct val="100000"/>
              </a:lnSpc>
              <a:spcBef>
                <a:spcPts val="0"/>
              </a:spcBef>
              <a:spcAft>
                <a:spcPts val="0"/>
              </a:spcAft>
              <a:buNone/>
            </a:pPr>
            <a:endParaRPr dirty="0"/>
          </a:p>
          <a:p>
            <a:pPr marL="228600" lvl="0" indent="-50800" algn="l" rtl="0">
              <a:lnSpc>
                <a:spcPct val="90000"/>
              </a:lnSpc>
              <a:spcBef>
                <a:spcPts val="0"/>
              </a:spcBef>
              <a:spcAft>
                <a:spcPts val="0"/>
              </a:spcAft>
              <a:buClr>
                <a:schemeClr val="dk1"/>
              </a:buClr>
              <a:buSzPts val="2800"/>
              <a:buNone/>
            </a:pPr>
            <a:endParaRPr dirty="0"/>
          </a:p>
        </p:txBody>
      </p:sp>
      <p:pic>
        <p:nvPicPr>
          <p:cNvPr id="133" name="Google Shape;133;g2b98245e224_0_425"/>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34" name="Google Shape;134;g2b98245e224_0_425"/>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35" name="Google Shape;135;g2b98245e224_0_425"/>
          <p:cNvPicPr preferRelativeResize="0"/>
          <p:nvPr/>
        </p:nvPicPr>
        <p:blipFill>
          <a:blip r:embed="rId6">
            <a:alphaModFix/>
          </a:blip>
          <a:stretch>
            <a:fillRect/>
          </a:stretch>
        </p:blipFill>
        <p:spPr>
          <a:xfrm>
            <a:off x="2538482" y="4082707"/>
            <a:ext cx="5400691" cy="20941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98245e224_0_5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a:t>3 dalis: Skaitmeninės kolekcijos ir patirtis internete</a:t>
            </a:r>
            <a:endParaRPr dirty="0"/>
          </a:p>
          <a:p>
            <a:pPr marL="0" lvl="0" indent="0" algn="ctr" rtl="0">
              <a:lnSpc>
                <a:spcPct val="90000"/>
              </a:lnSpc>
              <a:spcBef>
                <a:spcPts val="1000"/>
              </a:spcBef>
              <a:spcAft>
                <a:spcPts val="0"/>
              </a:spcAft>
              <a:buClr>
                <a:schemeClr val="dk1"/>
              </a:buClr>
              <a:buSzPct val="100000"/>
              <a:buNone/>
            </a:pPr>
            <a:r>
              <a:rPr lang="lt-LT"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lt-LT" dirty="0"/>
              <a:t> </a:t>
            </a:r>
            <a:endParaRPr dirty="0"/>
          </a:p>
        </p:txBody>
      </p:sp>
      <p:pic>
        <p:nvPicPr>
          <p:cNvPr id="141" name="Google Shape;141;g2b98245e224_0_51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2" name="Google Shape;142;g2b98245e224_0_510"/>
          <p:cNvSpPr/>
          <p:nvPr/>
        </p:nvSpPr>
        <p:spPr>
          <a:xfrm>
            <a:off x="1068499" y="38447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g2b98245e224_0_51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4" name="Google Shape;144;g2b98245e224_0_510"/>
          <p:cNvPicPr preferRelativeResize="0"/>
          <p:nvPr/>
        </p:nvPicPr>
        <p:blipFill>
          <a:blip r:embed="rId5">
            <a:alphaModFix/>
          </a:blip>
          <a:stretch>
            <a:fillRect/>
          </a:stretch>
        </p:blipFill>
        <p:spPr>
          <a:xfrm>
            <a:off x="4924288" y="152400"/>
            <a:ext cx="7115314" cy="40023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b915199d5b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solidFill>
                  <a:schemeClr val="accent1"/>
                </a:solidFill>
              </a:rPr>
              <a:t>Skaitmeninės transformacijos darbotvarkė ir GLAM</a:t>
            </a:r>
            <a:endParaRPr dirty="0">
              <a:solidFill>
                <a:schemeClr val="accent1"/>
              </a:solidFill>
            </a:endParaRPr>
          </a:p>
        </p:txBody>
      </p:sp>
      <p:sp>
        <p:nvSpPr>
          <p:cNvPr id="150" name="Google Shape;150;g2b915199d5b_1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lt-LT" u="sng" dirty="0">
                <a:solidFill>
                  <a:schemeClr val="hlink"/>
                </a:solidFill>
                <a:hlinkClick r:id="rId3"/>
              </a:rPr>
              <a:t>Europeana</a:t>
            </a:r>
            <a:r>
              <a:rPr lang="lt-LT" dirty="0"/>
              <a:t>, arba Europos skaitmeninė biblioteka, yra visos Europos skaitmeninė biblioteka, suteikianti prieigą prie dviejų milijonų knygų, žemėlapių, garso įrašų, nuotraukų, archyvinių dokumentų, paveikslų ir filmų iš 27 Europos Sąjungos valstybių narių nacionalinių bibliotekų ir kultūros institucijų.</a:t>
            </a:r>
            <a:endParaRPr dirty="0"/>
          </a:p>
          <a:p>
            <a:pPr marL="228600" lvl="0" indent="-50800" algn="l" rtl="0">
              <a:lnSpc>
                <a:spcPct val="90000"/>
              </a:lnSpc>
              <a:spcBef>
                <a:spcPts val="0"/>
              </a:spcBef>
              <a:spcAft>
                <a:spcPts val="0"/>
              </a:spcAft>
              <a:buClr>
                <a:schemeClr val="dk1"/>
              </a:buClr>
              <a:buSzPts val="2800"/>
              <a:buNone/>
            </a:pPr>
            <a:endParaRPr dirty="0"/>
          </a:p>
        </p:txBody>
      </p:sp>
      <p:pic>
        <p:nvPicPr>
          <p:cNvPr id="151" name="Google Shape;151;g2b915199d5b_1_45"/>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52" name="Google Shape;152;g2b915199d5b_1_45"/>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53" name="Google Shape;153;g2b915199d5b_1_45"/>
          <p:cNvPicPr preferRelativeResize="0"/>
          <p:nvPr/>
        </p:nvPicPr>
        <p:blipFill rotWithShape="1">
          <a:blip r:embed="rId6">
            <a:alphaModFix/>
          </a:blip>
          <a:srcRect/>
          <a:stretch/>
        </p:blipFill>
        <p:spPr>
          <a:xfrm>
            <a:off x="4994238" y="4039150"/>
            <a:ext cx="2203525" cy="220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b915199d5b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dirty="0">
                <a:solidFill>
                  <a:schemeClr val="accent1"/>
                </a:solidFill>
              </a:rPr>
              <a:t>Skaitmeninių kolekcijų kuravimas</a:t>
            </a:r>
            <a:endParaRPr dirty="0">
              <a:solidFill>
                <a:schemeClr val="accent1"/>
              </a:solidFill>
            </a:endParaRPr>
          </a:p>
        </p:txBody>
      </p:sp>
      <p:sp>
        <p:nvSpPr>
          <p:cNvPr id="159" name="Google Shape;159;g2b915199d5b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SzPts val="1100"/>
              <a:buNone/>
            </a:pPr>
            <a:r>
              <a:rPr lang="lt-LT" dirty="0">
                <a:highlight>
                  <a:schemeClr val="lt1"/>
                </a:highlight>
              </a:rPr>
              <a:t>Virtualiai sukurti skaitmeniniai "objektai" pradeda patekti į muziejų kolekcijas. Jei GLAM institucijos nori vykdyti savo misiją - saugoti kultūrinę medžiagą, vykdyti mokslinius tyrimus ir mokyti ateities kartas - jos turi tobulinti savo kuratorių specializuotus gebėjimus šioje besivystančioje srityje.</a:t>
            </a:r>
            <a:endParaRPr dirty="0">
              <a:highlight>
                <a:srgbClr val="FFFFFF"/>
              </a:highlight>
            </a:endParaRPr>
          </a:p>
        </p:txBody>
      </p:sp>
      <p:pic>
        <p:nvPicPr>
          <p:cNvPr id="160" name="Google Shape;160;g2b915199d5b_1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1" name="Google Shape;161;g2b915199d5b_1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2" name="Google Shape;162;g2b915199d5b_1_0"/>
          <p:cNvPicPr preferRelativeResize="0"/>
          <p:nvPr/>
        </p:nvPicPr>
        <p:blipFill rotWithShape="1">
          <a:blip r:embed="rId5">
            <a:alphaModFix/>
          </a:blip>
          <a:srcRect l="2938" t="22721" r="63930" b="27276"/>
          <a:stretch/>
        </p:blipFill>
        <p:spPr>
          <a:xfrm>
            <a:off x="4864076" y="4170450"/>
            <a:ext cx="2463850" cy="20915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823</Words>
  <Application>Microsoft Office PowerPoint</Application>
  <PresentationFormat>Widescreen</PresentationFormat>
  <Paragraphs>97</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 Mišraus mokymosi kursas</vt:lpstr>
      <vt:lpstr>PowerPoint Presentation</vt:lpstr>
      <vt:lpstr>PowerPoint Presentation</vt:lpstr>
      <vt:lpstr>Skaitmeninti ar ne?</vt:lpstr>
      <vt:lpstr>Skaitmeniniai muziejai</vt:lpstr>
      <vt:lpstr>Pažaiskite</vt:lpstr>
      <vt:lpstr>PowerPoint Presentation</vt:lpstr>
      <vt:lpstr>Skaitmeninės transformacijos darbotvarkė ir GLAM</vt:lpstr>
      <vt:lpstr>Skaitmeninių kolekcijų kuravimas</vt:lpstr>
      <vt:lpstr>Atraskite Europos skaitmeninį kultūros paveldą | Europeana</vt:lpstr>
      <vt:lpstr>PowerPoint Presentation</vt:lpstr>
      <vt:lpstr>Socialinių tinklų vadybininkas / bendruomenės internete vadybininkas</vt:lpstr>
      <vt:lpstr>Savirefleksija</vt:lpstr>
      <vt:lpstr>Šaltiniai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 course</dc:title>
  <dc:creator>admin</dc:creator>
  <cp:lastModifiedBy>admin</cp:lastModifiedBy>
  <cp:revision>2</cp:revision>
  <dcterms:created xsi:type="dcterms:W3CDTF">2023-12-01T07:14:57Z</dcterms:created>
  <dcterms:modified xsi:type="dcterms:W3CDTF">2024-05-03T07:38:57Z</dcterms:modified>
</cp:coreProperties>
</file>