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BkbHXQ5SfraO17tnUKIBxR53K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5" autoAdjust="0"/>
  </p:normalViewPr>
  <p:slideViewPr>
    <p:cSldViewPr snapToGrid="0">
      <p:cViewPr varScale="1">
        <p:scale>
          <a:sx n="60" d="100"/>
          <a:sy n="60" d="100"/>
        </p:scale>
        <p:origin x="1450" y="43"/>
      </p:cViewPr>
      <p:guideLst/>
    </p:cSldViewPr>
  </p:slideViewPr>
  <p:notesTextViewPr>
    <p:cViewPr>
      <p:scale>
        <a:sx n="1" d="1"/>
        <a:sy n="1" d="1"/>
      </p:scale>
      <p:origin x="0" y="-1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915199d5b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lt-LT" dirty="0">
                <a:solidFill>
                  <a:schemeClr val="dk1"/>
                </a:solidFill>
              </a:rPr>
              <a:t>Το 2020, η Europeana </a:t>
            </a:r>
            <a:r>
              <a:rPr lang="el-GR" dirty="0">
                <a:solidFill>
                  <a:schemeClr val="dk1"/>
                </a:solidFill>
              </a:rPr>
              <a:t>συνέταξε</a:t>
            </a:r>
            <a:r>
              <a:rPr lang="lt-LT" dirty="0">
                <a:solidFill>
                  <a:schemeClr val="dk1"/>
                </a:solidFill>
              </a:rPr>
              <a:t> μια έκθεση για να τους βοηθήσει να κατανοήσουν πώς να προχωρήσουν καλύτερα για να υποστηρίξουν και να προωθήσουν μια "ατζέντα ψηφιακού μετασχηματισμού" στο δίκτυο των ιδρυμάτων GLAM.</a:t>
            </a: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dirty="0">
                <a:solidFill>
                  <a:schemeClr val="dk1"/>
                </a:solidFill>
              </a:rPr>
              <a:t>Ο όρος που παράγεται ενημερώνει τις στρατηγικές προτεραιότητες της Europeana και των πολιτιστικών ιδρυμάτων σε ολόκληρη την Ευρώπη και πέραν αυτής.</a:t>
            </a: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dirty="0">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dirty="0">
                <a:solidFill>
                  <a:schemeClr val="dk1"/>
                </a:solidFill>
              </a:rPr>
              <a:t>"Ο ψηφιακός μετασχηματισμός είναι τόσο η διαδικασία όσο και το αποτέλεσμα της χρήσης της ψηφιακής τεχνολογίας για τον μετασχηματισμό του τρόπου με τον οποίο ένας οργανισμός λειτουργεί και παράγει αξία. Βοηθά έναν οργανισμό να ευδοκιμήσει, να εκπληρώσει την αποστολή του και να ανταποκριθεί στις ανάγκες των ενδιαφερομένων μερών του. Επιτρέπει στα ιδρύματα πολιτιστικής κληρονομιάς να συμβάλουν στον μετασχηματισμό ενός τομέα που τροφοδοτείται από την ψηφιακή τεχνολογία και μιας Ευρώπης που τροφοδοτείται από τον πολιτισμό."</a:t>
            </a:r>
            <a:endParaRPr dirty="0">
              <a:solidFill>
                <a:schemeClr val="dk1"/>
              </a:solidFill>
            </a:endParaRPr>
          </a:p>
        </p:txBody>
      </p:sp>
      <p:sp>
        <p:nvSpPr>
          <p:cNvPr id="165" name="Google Shape;165;g2b915199d5b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98245e224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b98245e224_0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8245e224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b98245e224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915199d5b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b915199d5b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lt-LT" dirty="0"/>
              <a:t>Τι είναι ο ψηφιακός μετασχηματισμός;</a:t>
            </a:r>
            <a:endParaRPr dirty="0"/>
          </a:p>
          <a:p>
            <a:pPr marL="457200" lvl="0" indent="-298450" algn="l" rtl="0">
              <a:lnSpc>
                <a:spcPct val="100000"/>
              </a:lnSpc>
              <a:spcBef>
                <a:spcPts val="0"/>
              </a:spcBef>
              <a:spcAft>
                <a:spcPts val="0"/>
              </a:spcAft>
              <a:buSzPts val="1100"/>
              <a:buChar char="-"/>
            </a:pPr>
            <a:r>
              <a:rPr lang="lt-LT" dirty="0"/>
              <a:t>Ποιοι είναι μερικοί από τους αναδυόμενους ρόλους εργασίας για τους επαγγελματίες του </a:t>
            </a:r>
            <a:r>
              <a:rPr lang="el-GR" dirty="0"/>
              <a:t>τομέα </a:t>
            </a:r>
            <a:r>
              <a:rPr lang="lt-LT" dirty="0"/>
              <a:t>GLAM μετά το</a:t>
            </a:r>
            <a:r>
              <a:rPr lang="el-GR" dirty="0"/>
              <a:t>ν</a:t>
            </a:r>
            <a:r>
              <a:rPr lang="lt-LT" dirty="0"/>
              <a:t> COVID;</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98245e2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4" name="Google Shape;94;g2b98245e2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8245e224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8245e22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8245e224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8245e224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8245e224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98245e224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b98245e224_0_3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8245e224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8245e224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8245e224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8245e224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915199d5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Η Europeana, ή Ευρωπαϊκή Ψηφιακή Βιβλιοθήκη, είναι μια πανευρωπαϊκή ψηφιακή βιβλιοθήκη που παρέχει πρόσβαση σε δύο εκατομμύρια βιβλία, χάρτες, ηχογραφήσεις, φωτογραφίες, αρχειακά έγγραφα, πίνακες και ταινίες από εθνικές βιβλιοθήκες και πολιτιστικά ιδρύματα στα 27 κράτη μέλη της Ευρωπαϊκής Ένωσης.</a:t>
            </a:r>
            <a:endParaRPr sz="1600">
              <a:solidFill>
                <a:schemeClr val="dk1"/>
              </a:solidFill>
              <a:latin typeface="Calibri"/>
              <a:ea typeface="Calibri"/>
              <a:cs typeface="Calibri"/>
              <a:sym typeface="Calibri"/>
            </a:endParaRPr>
          </a:p>
        </p:txBody>
      </p:sp>
      <p:sp>
        <p:nvSpPr>
          <p:cNvPr id="147" name="Google Shape;147;g2b915199d5b_1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915199d5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b915199d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Ο επιμελητής ψηφιακών συλλογών είναι υπεύθυνος για την εφαρμογή της ψηφιακής στρατηγικής σχετικά με τη συλλογή, την αποθήκευση, την αρχειοθέτηση, τη διατήρηση και την πρόσβαση στις ψηφιακές συλλογές (είτε πρόκειται για ψηφιακές είτε για ψηφιοποιημένες). Σε μεγαλύτερα μουσεία αυτό θα μπορούσε να είναι ένας ρόλος-προφίλ από μόνος του, ενώ σε μικρότερα μουσεία ένας έφορος θα πρέπει να είναι εξειδικευμένος στον τομέα αυτό.</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a:spLocks noGrp="1"/>
          </p:cNvSpPr>
          <p:nvPr>
            <p:ph type="pic" idx="2"/>
          </p:nvPr>
        </p:nvSpPr>
        <p:spPr>
          <a:xfrm>
            <a:off x="5183188" y="987425"/>
            <a:ext cx="6172200" cy="4873625"/>
          </a:xfrm>
          <a:prstGeom prst="rect">
            <a:avLst/>
          </a:prstGeom>
          <a:noFill/>
          <a:ln>
            <a:noFill/>
          </a:ln>
        </p:spPr>
      </p:sp>
      <p:sp>
        <p:nvSpPr>
          <p:cNvPr id="29" name="Google Shape;29;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europeana.eu/en/collection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5sigmjFi0f6RQItrD9HzXXlS8k0nWdH5/edit?usp=sharing&amp;ouid=102304553701014768146&amp;rtpof=true&amp;sd=tru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docs.google.com/document/d/15sigmjFi0f6RQItrD9HzXXlS8k0nWdH5/edit" TargetMode="External"/><Relationship Id="rId4" Type="http://schemas.openxmlformats.org/officeDocument/2006/relationships/hyperlink" Target="http://www.project-musa.eu/wp-content/uploads/2020/06/MuSA-Emerging-Job-Profiles-for-museum-professionals.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drive.google.com/file/d/1_2_SxaOq2mzDuEU6JZD55u8YdvbmRR5E/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experiment/3d-pottery/nwHg1D0riJ1ltA"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europeana.e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86454" y="3010699"/>
            <a:ext cx="6454200" cy="5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dirty="0"/>
            </a:br>
            <a:r>
              <a:rPr lang="el-GR" sz="3600" b="1" dirty="0"/>
              <a:t>Πρόγραμμα</a:t>
            </a:r>
            <a:r>
              <a:rPr lang="lt-LT" sz="3600" b="1" dirty="0"/>
              <a:t> μικτής μάθησης</a:t>
            </a:r>
            <a:endParaRPr sz="3600" b="1" dirty="0"/>
          </a:p>
        </p:txBody>
      </p:sp>
      <p:sp>
        <p:nvSpPr>
          <p:cNvPr id="85" name="Google Shape;85;p1"/>
          <p:cNvSpPr txBox="1">
            <a:spLocks noGrp="1"/>
          </p:cNvSpPr>
          <p:nvPr>
            <p:ph type="subTitle" idx="1"/>
          </p:nvPr>
        </p:nvSpPr>
        <p:spPr>
          <a:xfrm>
            <a:off x="4086441" y="3948650"/>
            <a:ext cx="6454200" cy="16077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040"/>
              <a:buNone/>
            </a:pPr>
            <a:r>
              <a:rPr lang="el-GR" sz="2440" b="1" dirty="0"/>
              <a:t>Ενότητα 1: Ο ψηφιακός τομέας GLAM</a:t>
            </a:r>
          </a:p>
          <a:p>
            <a:pPr marL="0" lvl="0" indent="0" algn="ctr" rtl="0">
              <a:lnSpc>
                <a:spcPct val="70000"/>
              </a:lnSpc>
              <a:spcBef>
                <a:spcPts val="0"/>
              </a:spcBef>
              <a:spcAft>
                <a:spcPts val="0"/>
              </a:spcAft>
              <a:buClr>
                <a:schemeClr val="dk1"/>
              </a:buClr>
              <a:buSzPts val="2040"/>
              <a:buNone/>
            </a:pPr>
            <a:r>
              <a:rPr lang="el-GR" sz="2440" b="1" dirty="0"/>
              <a:t>Συνεδρία 4: Ψηφιακός μετασχηματισμός μετά τον COVID στον τομέα GLAM</a:t>
            </a:r>
          </a:p>
          <a:p>
            <a:pPr marL="0" lvl="0" indent="0" algn="ctr" rtl="0">
              <a:lnSpc>
                <a:spcPct val="70000"/>
              </a:lnSpc>
              <a:spcBef>
                <a:spcPts val="1000"/>
              </a:spcBef>
              <a:spcAft>
                <a:spcPts val="0"/>
              </a:spcAft>
              <a:buClr>
                <a:schemeClr val="dk1"/>
              </a:buClr>
              <a:buSzPts val="2040"/>
              <a:buNone/>
            </a:pPr>
            <a:r>
              <a:rPr lang="lt-LT" sz="2440" dirty="0"/>
              <a:t>Αναπτύχθηκε από: </a:t>
            </a:r>
            <a:endParaRPr sz="2440" dirty="0"/>
          </a:p>
          <a:p>
            <a:pPr marL="0" lvl="0" indent="0" algn="ctr" rtl="0">
              <a:lnSpc>
                <a:spcPct val="70000"/>
              </a:lnSpc>
              <a:spcBef>
                <a:spcPts val="1000"/>
              </a:spcBef>
              <a:spcAft>
                <a:spcPts val="0"/>
              </a:spcAft>
              <a:buClr>
                <a:schemeClr val="dk1"/>
              </a:buClr>
              <a:buSzPts val="2040"/>
              <a:buNone/>
            </a:pPr>
            <a:r>
              <a:rPr lang="lt-LT" sz="2440" dirty="0"/>
              <a:t>Κέντρο Έρευνας και Εκπαίδευσης SYNTHESIS</a:t>
            </a:r>
            <a:endParaRPr sz="2440" dirty="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b="0" i="0" u="none" strike="noStrike" cap="non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991314" y="404530"/>
            <a:ext cx="7017900"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915199d5b_1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Ανακαλύψτε την ψηφιακή πολιτιστική κληρονομιά της Ευρώπης | Europeana</a:t>
            </a:r>
            <a:endParaRPr>
              <a:solidFill>
                <a:schemeClr val="accent1"/>
              </a:solidFill>
            </a:endParaRPr>
          </a:p>
        </p:txBody>
      </p:sp>
      <p:sp>
        <p:nvSpPr>
          <p:cNvPr id="168" name="Google Shape;168;g2b915199d5b_1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a:t>Μεταβείτε στις </a:t>
            </a:r>
            <a:r>
              <a:rPr lang="lt-LT" u="sng">
                <a:solidFill>
                  <a:schemeClr val="hlink"/>
                </a:solidFill>
                <a:hlinkClick r:id="rId3"/>
              </a:rPr>
              <a:t>συλλογές της Europeana</a:t>
            </a:r>
            <a:r>
              <a:rPr lang="lt-LT"/>
              <a:t>.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Δείτε πώς είναι δομημένη η σελίδα στις διάφορες κατηγορίες.</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Πιστεύετε ότι η πλατφόρμα είναι προσβάσιμη σε διαφορετικούς μαθητές;</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Είναι οι κατηγορίες κατάλληλες για να ανακτήσει ο χρήστης τις συλλογές;</a:t>
            </a:r>
            <a:endParaRPr/>
          </a:p>
        </p:txBody>
      </p:sp>
      <p:pic>
        <p:nvPicPr>
          <p:cNvPr id="169" name="Google Shape;169;g2b915199d5b_1_58"/>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70" name="Google Shape;170;g2b915199d5b_1_58"/>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b98245e224_0_518"/>
          <p:cNvPicPr preferRelativeResize="0"/>
          <p:nvPr/>
        </p:nvPicPr>
        <p:blipFill rotWithShape="1">
          <a:blip r:embed="rId3">
            <a:clrChange>
              <a:clrFrom>
                <a:srgbClr val="FFFFFF"/>
              </a:clrFrom>
              <a:clrTo>
                <a:srgbClr val="FFFFFF">
                  <a:alpha val="0"/>
                </a:srgbClr>
              </a:clrTo>
            </a:clrChange>
            <a:alphaModFix/>
          </a:blip>
          <a:srcRect/>
          <a:stretch/>
        </p:blipFill>
        <p:spPr>
          <a:xfrm>
            <a:off x="3219104" y="645732"/>
            <a:ext cx="8972896" cy="4516524"/>
          </a:xfrm>
          <a:prstGeom prst="rect">
            <a:avLst/>
          </a:prstGeom>
          <a:noFill/>
          <a:ln>
            <a:noFill/>
          </a:ln>
        </p:spPr>
      </p:pic>
      <p:sp>
        <p:nvSpPr>
          <p:cNvPr id="176" name="Google Shape;176;g2b98245e224_0_518"/>
          <p:cNvSpPr txBox="1">
            <a:spLocks noGrp="1"/>
          </p:cNvSpPr>
          <p:nvPr>
            <p:ph type="body" idx="1"/>
          </p:nvPr>
        </p:nvSpPr>
        <p:spPr>
          <a:xfrm>
            <a:off x="839800" y="1315700"/>
            <a:ext cx="3932100" cy="45531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Μέρος 4: Ψηφιακά μέσα κοινωνικής δικτύωσης στο GLAM</a:t>
            </a:r>
            <a:endParaRPr dirty="0"/>
          </a:p>
          <a:p>
            <a:pPr marL="0" lvl="0" indent="0" algn="ctr" rtl="0">
              <a:lnSpc>
                <a:spcPct val="90000"/>
              </a:lnSpc>
              <a:spcBef>
                <a:spcPts val="1000"/>
              </a:spcBef>
              <a:spcAft>
                <a:spcPts val="0"/>
              </a:spcAft>
              <a:buClr>
                <a:schemeClr val="dk1"/>
              </a:buClr>
              <a:buSzPct val="100000"/>
              <a:buNone/>
            </a:pP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77" name="Google Shape;177;g2b98245e224_0_518"/>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78" name="Google Shape;178;g2b98245e224_0_518"/>
          <p:cNvSpPr/>
          <p:nvPr/>
        </p:nvSpPr>
        <p:spPr>
          <a:xfrm>
            <a:off x="1068486" y="39540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9" name="Google Shape;179;g2b98245e224_0_518"/>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98245e224_0_5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rPr lang="lt-LT">
                <a:solidFill>
                  <a:schemeClr val="accent1"/>
                </a:solidFill>
              </a:rPr>
              <a:t>Διαχειριστής κοινωνικών μέσων/διαχειριστής διαδικτυακής κοινότητας</a:t>
            </a:r>
            <a:endParaRPr>
              <a:solidFill>
                <a:schemeClr val="accent1"/>
              </a:solidFill>
            </a:endParaRPr>
          </a:p>
        </p:txBody>
      </p:sp>
      <p:sp>
        <p:nvSpPr>
          <p:cNvPr id="185" name="Google Shape;185;g2b98245e224_0_5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lt-LT" dirty="0">
                <a:highlight>
                  <a:srgbClr val="FFFFFF"/>
                </a:highlight>
              </a:rPr>
              <a:t>Ένας από τους νέους ρόλους στον τομέα GLAM είναι αυτός του διαχειριστή διαδικτυακής κοινότητας. Δημιουργεί και διαχειρίζεται προσβάσιμες και συνεργατικές διαδικτυακές κοινότητες για όλους τους ενδιαφερόμενους. </a:t>
            </a:r>
            <a:endParaRPr dirty="0">
              <a:highlight>
                <a:srgbClr val="FFFFFF"/>
              </a:highlight>
            </a:endParaRPr>
          </a:p>
          <a:p>
            <a:pPr marL="0" lvl="0" indent="0" algn="l" rtl="0">
              <a:lnSpc>
                <a:spcPct val="90000"/>
              </a:lnSpc>
              <a:spcBef>
                <a:spcPts val="1000"/>
              </a:spcBef>
              <a:spcAft>
                <a:spcPts val="0"/>
              </a:spcAft>
              <a:buSzPts val="1800"/>
              <a:buNone/>
            </a:pPr>
            <a:endParaRPr dirty="0">
              <a:highlight>
                <a:srgbClr val="FFFFFF"/>
              </a:highlight>
            </a:endParaRPr>
          </a:p>
          <a:p>
            <a:pPr marL="0" lvl="0" indent="0" algn="l" rtl="0">
              <a:lnSpc>
                <a:spcPct val="90000"/>
              </a:lnSpc>
              <a:spcBef>
                <a:spcPts val="1000"/>
              </a:spcBef>
              <a:spcAft>
                <a:spcPts val="0"/>
              </a:spcAft>
              <a:buSzPts val="1800"/>
              <a:buNone/>
            </a:pPr>
            <a:r>
              <a:rPr lang="lt-LT" dirty="0">
                <a:highlight>
                  <a:srgbClr val="FFFFFF"/>
                </a:highlight>
              </a:rPr>
              <a:t>Ρίξτε μια ματιά στο </a:t>
            </a:r>
            <a:r>
              <a:rPr lang="lt-LT" u="sng" dirty="0">
                <a:solidFill>
                  <a:schemeClr val="hlink"/>
                </a:solidFill>
                <a:highlight>
                  <a:srgbClr val="FFFFFF"/>
                </a:highlight>
                <a:hlinkClick r:id="rId3"/>
              </a:rPr>
              <a:t>έγγραφο Social Media Policy</a:t>
            </a:r>
            <a:r>
              <a:rPr lang="lt-LT" dirty="0">
                <a:highlight>
                  <a:srgbClr val="FFFFFF"/>
                </a:highlight>
              </a:rPr>
              <a:t> από το project </a:t>
            </a:r>
            <a:r>
              <a:rPr lang="lt-LT" dirty="0">
                <a:highlight>
                  <a:schemeClr val="lt1"/>
                </a:highlight>
              </a:rPr>
              <a:t>Heritage Digital </a:t>
            </a:r>
            <a:r>
              <a:rPr lang="lt-LT" dirty="0">
                <a:highlight>
                  <a:srgbClr val="FFFFFF"/>
                </a:highlight>
              </a:rPr>
              <a:t>και συζητήστε/συμπληρώστε τα διάφορα μέρη με τους συναδέλφους σας και την υποστήριξη του εκπαιδευτή σας.</a:t>
            </a:r>
            <a:endParaRPr dirty="0">
              <a:highlight>
                <a:srgbClr val="FFFFFF"/>
              </a:highlight>
            </a:endParaRPr>
          </a:p>
          <a:p>
            <a:pPr marL="0" lvl="0" indent="0" algn="l" rtl="0">
              <a:lnSpc>
                <a:spcPct val="90000"/>
              </a:lnSpc>
              <a:spcBef>
                <a:spcPts val="1000"/>
              </a:spcBef>
              <a:spcAft>
                <a:spcPts val="0"/>
              </a:spcAft>
              <a:buSzPts val="1800"/>
              <a:buNone/>
            </a:pPr>
            <a:endParaRPr dirty="0">
              <a:highlight>
                <a:srgbClr val="FFFFFF"/>
              </a:highlight>
            </a:endParaRPr>
          </a:p>
          <a:p>
            <a:pPr marL="0" lvl="0" indent="0" algn="l" rtl="0">
              <a:lnSpc>
                <a:spcPct val="90000"/>
              </a:lnSpc>
              <a:spcBef>
                <a:spcPts val="1000"/>
              </a:spcBef>
              <a:spcAft>
                <a:spcPts val="0"/>
              </a:spcAft>
              <a:buSzPts val="1800"/>
              <a:buNone/>
            </a:pPr>
            <a:endParaRPr dirty="0">
              <a:highlight>
                <a:srgbClr val="FFFFFF"/>
              </a:highlight>
            </a:endParaRPr>
          </a:p>
        </p:txBody>
      </p:sp>
      <p:pic>
        <p:nvPicPr>
          <p:cNvPr id="186" name="Google Shape;186;g2b98245e224_0_52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87" name="Google Shape;187;g2b98245e224_0_527"/>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915199d5b_1_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Αυτοαναστοχασμός</a:t>
            </a:r>
            <a:endParaRPr>
              <a:solidFill>
                <a:schemeClr val="accent1"/>
              </a:solidFill>
            </a:endParaRPr>
          </a:p>
        </p:txBody>
      </p:sp>
      <p:sp>
        <p:nvSpPr>
          <p:cNvPr id="193" name="Google Shape;193;g2b915199d5b_1_5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lt-LT"/>
              <a:t>Τι είναι οι ψηφιακές συλλογές και ποιος είναι ο σχετικός ρόλος/προφίλ εργασίας;</a:t>
            </a:r>
            <a:endParaRPr/>
          </a:p>
          <a:p>
            <a:pPr marL="457200" lvl="0" indent="-342900" algn="l" rtl="0">
              <a:lnSpc>
                <a:spcPct val="100000"/>
              </a:lnSpc>
              <a:spcBef>
                <a:spcPts val="0"/>
              </a:spcBef>
              <a:spcAft>
                <a:spcPts val="0"/>
              </a:spcAft>
              <a:buSzPts val="1800"/>
              <a:buChar char="•"/>
            </a:pPr>
            <a:r>
              <a:rPr lang="lt-LT"/>
              <a:t>Πιστεύετε ότι η ψηφιακή μετάβαση έχει τη δυνατότητα να καταστήσει τα ιδρύματα GLAM πιο προσιτά;</a:t>
            </a:r>
            <a:endParaRPr/>
          </a:p>
          <a:p>
            <a:pPr marL="457200" lvl="0" indent="-342900" algn="l" rtl="0">
              <a:lnSpc>
                <a:spcPct val="100000"/>
              </a:lnSpc>
              <a:spcBef>
                <a:spcPts val="0"/>
              </a:spcBef>
              <a:spcAft>
                <a:spcPts val="0"/>
              </a:spcAft>
              <a:buSzPts val="1800"/>
              <a:buChar char="•"/>
            </a:pPr>
            <a:r>
              <a:rPr lang="lt-LT"/>
              <a:t>Πώς επηρεάζουν τα μέσα κοινωνικής δικτύωσης την προσβασιμότητα, αν επηρεάζουν καθόλου;</a:t>
            </a:r>
            <a:endParaRPr/>
          </a:p>
          <a:p>
            <a:pPr marL="0" lvl="0" indent="0" algn="l" rtl="0">
              <a:lnSpc>
                <a:spcPct val="90000"/>
              </a:lnSpc>
              <a:spcBef>
                <a:spcPts val="1000"/>
              </a:spcBef>
              <a:spcAft>
                <a:spcPts val="0"/>
              </a:spcAft>
              <a:buClr>
                <a:schemeClr val="dk1"/>
              </a:buClr>
              <a:buSzPts val="1100"/>
              <a:buFont typeface="Arial"/>
              <a:buNone/>
            </a:pPr>
            <a:endParaRPr>
              <a:highlight>
                <a:srgbClr val="FFFFFF"/>
              </a:highlight>
            </a:endParaRPr>
          </a:p>
          <a:p>
            <a:pPr marL="0" lvl="0" indent="0" algn="l" rtl="0">
              <a:lnSpc>
                <a:spcPct val="90000"/>
              </a:lnSpc>
              <a:spcBef>
                <a:spcPts val="1000"/>
              </a:spcBef>
              <a:spcAft>
                <a:spcPts val="0"/>
              </a:spcAft>
              <a:buSzPts val="1800"/>
              <a:buNone/>
            </a:pPr>
            <a:endParaRPr/>
          </a:p>
        </p:txBody>
      </p:sp>
      <p:pic>
        <p:nvPicPr>
          <p:cNvPr id="194" name="Google Shape;194;g2b915199d5b_1_53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5" name="Google Shape;195;g2b915199d5b_1_53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6" name="Google Shape;196;g2b915199d5b_1_535"/>
          <p:cNvPicPr preferRelativeResize="0"/>
          <p:nvPr/>
        </p:nvPicPr>
        <p:blipFill rotWithShape="1">
          <a:blip r:embed="rId5">
            <a:clrChange>
              <a:clrFrom>
                <a:srgbClr val="FFFFFF"/>
              </a:clrFrom>
              <a:clrTo>
                <a:srgbClr val="FFFFFF">
                  <a:alpha val="0"/>
                </a:srgbClr>
              </a:clrTo>
            </a:clrChange>
            <a:alphaModFix/>
          </a:blip>
          <a:srcRect l="24986" t="24865" r="25398" b="16223"/>
          <a:stretch/>
        </p:blipFill>
        <p:spPr>
          <a:xfrm>
            <a:off x="4171230" y="4635195"/>
            <a:ext cx="3626477" cy="2421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Αναφορές</a:t>
            </a:r>
            <a:br>
              <a:rPr lang="lt-LT" sz="4400"/>
            </a:br>
            <a:endParaRPr/>
          </a:p>
        </p:txBody>
      </p:sp>
      <p:sp>
        <p:nvSpPr>
          <p:cNvPr id="202" name="Google Shape;20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39285"/>
              <a:buFont typeface="Arial"/>
              <a:buNone/>
            </a:pPr>
            <a:r>
              <a:rPr lang="lt-LT"/>
              <a:t>Πολιτισμός 24 (2020). Η ατζέντα του ψηφιακού μετασχηματισμού και τα GLAMs - πορίσματα και αποτελέσματα της Culture24, σ. 14, 18.</a:t>
            </a:r>
            <a:endParaRPr/>
          </a:p>
          <a:p>
            <a:pPr marL="0" lvl="0" indent="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0" lvl="0" indent="0" algn="l" rtl="0">
              <a:lnSpc>
                <a:spcPct val="90000"/>
              </a:lnSpc>
              <a:spcBef>
                <a:spcPts val="0"/>
              </a:spcBef>
              <a:spcAft>
                <a:spcPts val="0"/>
              </a:spcAft>
              <a:buClr>
                <a:schemeClr val="dk1"/>
              </a:buClr>
              <a:buSzPct val="39285"/>
              <a:buNone/>
            </a:pPr>
            <a:r>
              <a:rPr lang="lt-LT"/>
              <a:t>MuSA (2017). Αναδυόμενα επαγγελματικά προφίλ για τους επαγγελματίες του μουσείου. </a:t>
            </a:r>
            <a:r>
              <a:rPr lang="lt-LT" u="sng">
                <a:solidFill>
                  <a:schemeClr val="hlink"/>
                </a:solidFill>
                <a:hlinkClick r:id="rId4"/>
              </a:rPr>
              <a:t>http://www.project-musa.eu/wp-content/uploads/2020/06/MuSA-Emerging-Job-Profiles-for-museum-professionals.pdf</a:t>
            </a:r>
            <a:endParaRPr/>
          </a:p>
          <a:p>
            <a:pPr marL="0" lvl="0" indent="0" algn="l" rtl="0">
              <a:lnSpc>
                <a:spcPct val="90000"/>
              </a:lnSpc>
              <a:spcBef>
                <a:spcPts val="0"/>
              </a:spcBef>
              <a:spcAft>
                <a:spcPts val="0"/>
              </a:spcAft>
              <a:buClr>
                <a:schemeClr val="dk1"/>
              </a:buClr>
              <a:buSzPct val="39285"/>
              <a:buNone/>
            </a:pPr>
            <a:r>
              <a:rPr lang="lt-LT" u="sng">
                <a:solidFill>
                  <a:schemeClr val="hlink"/>
                </a:solidFill>
                <a:hlinkClick r:id="rId5"/>
              </a:rPr>
              <a:t>https://docs.google.com/document/d/15sigmjFi0f6RQItrD9HzXXlS8k0nWdH5/edit</a:t>
            </a:r>
            <a:endParaRPr/>
          </a:p>
          <a:p>
            <a:pPr marL="0" lvl="0" indent="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3" name="Google Shape;203;p5"/>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04" name="Google Shape;204;p5"/>
          <p:cNvPicPr preferRelativeResize="0"/>
          <p:nvPr/>
        </p:nvPicPr>
        <p:blipFill rotWithShape="1">
          <a:blip r:embed="rId7">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0" name="Google Shape;210;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1" name="Google Shape;211;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214" name="Google Shape;214;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5" name="Google Shape;215;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6" name="Google Shape;216;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7" name="Google Shape;217;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18" name="Google Shape;218;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19" name="Google Shape;219;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Αριθμός έργου: 2022-1-AT01-KA220-ADU-00008513</a:t>
            </a:r>
            <a:endParaRPr sz="1800" b="0" i="0" u="none" strike="noStrike" cap="none">
              <a:solidFill>
                <a:schemeClr val="dk1"/>
              </a:solidFill>
              <a:latin typeface="Calibri"/>
              <a:ea typeface="Calibri"/>
              <a:cs typeface="Calibri"/>
              <a:sym typeface="Calibri"/>
            </a:endParaRPr>
          </a:p>
        </p:txBody>
      </p:sp>
      <p:pic>
        <p:nvPicPr>
          <p:cNvPr id="220" name="Google Shape;220;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b98245e224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g2b98245e224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g2b98245e224_0_0"/>
          <p:cNvPicPr preferRelativeResize="0"/>
          <p:nvPr/>
        </p:nvPicPr>
        <p:blipFill rotWithShape="1">
          <a:blip r:embed="rId5">
            <a:clrChange>
              <a:clrFrom>
                <a:srgbClr val="FFFFFF"/>
              </a:clrFrom>
              <a:clrTo>
                <a:srgbClr val="FFFFFF">
                  <a:alpha val="0"/>
                </a:srgbClr>
              </a:clrTo>
            </a:clrChange>
            <a:alphaModFix/>
          </a:blip>
          <a:srcRect r="11894"/>
          <a:stretch/>
        </p:blipFill>
        <p:spPr>
          <a:xfrm>
            <a:off x="7248998" y="-173159"/>
            <a:ext cx="6872456" cy="3769488"/>
          </a:xfrm>
          <a:prstGeom prst="rect">
            <a:avLst/>
          </a:prstGeom>
          <a:noFill/>
          <a:ln>
            <a:noFill/>
          </a:ln>
        </p:spPr>
      </p:pic>
      <p:sp>
        <p:nvSpPr>
          <p:cNvPr id="99" name="Google Shape;99;g2b98245e224_0_0"/>
          <p:cNvSpPr txBox="1"/>
          <p:nvPr/>
        </p:nvSpPr>
        <p:spPr>
          <a:xfrm>
            <a:off x="664409" y="1711585"/>
            <a:ext cx="105156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ct val="100000"/>
              <a:buFont typeface="Arial"/>
              <a:buNone/>
            </a:pPr>
            <a:r>
              <a:rPr lang="lt-LT" sz="4700" b="1" i="0" u="none" strike="noStrike" cap="none" dirty="0">
                <a:solidFill>
                  <a:srgbClr val="000000"/>
                </a:solidFill>
                <a:latin typeface="Calibri"/>
                <a:ea typeface="Calibri"/>
                <a:cs typeface="Calibri"/>
                <a:sym typeface="Calibri"/>
              </a:rPr>
              <a:t>Τι είναι ο ψηφιακός μετασχηματισμός; </a:t>
            </a:r>
            <a:endParaRPr sz="4700" b="1"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700" b="1"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75"/>
              <a:buFont typeface="Arial"/>
              <a:buNone/>
            </a:pPr>
            <a:r>
              <a:rPr lang="lt-LT" sz="4700" b="1" i="0" u="none" strike="noStrike" cap="none" dirty="0">
                <a:solidFill>
                  <a:srgbClr val="000000"/>
                </a:solidFill>
                <a:latin typeface="Calibri"/>
                <a:ea typeface="Calibri"/>
                <a:cs typeface="Calibri"/>
                <a:sym typeface="Calibri"/>
              </a:rPr>
              <a:t>Ποιοι είναι ορισμένοι από τους αναδυόμενους ρόλους εργασίας για τους επαγγελματίες του GLAM μετά το COVID;</a:t>
            </a:r>
            <a:endParaRPr lang="en-GB" sz="4700" b="1"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lang="en-GB"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lang="en-GB"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lang="en-GB" sz="4036"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lang="en-GB"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lang="en-GB"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lang="en-GB"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8245e224_0_88"/>
          <p:cNvSpPr txBox="1">
            <a:spLocks noGrp="1"/>
          </p:cNvSpPr>
          <p:nvPr>
            <p:ph type="body" idx="1"/>
          </p:nvPr>
        </p:nvSpPr>
        <p:spPr>
          <a:xfrm>
            <a:off x="839800" y="1242275"/>
            <a:ext cx="4284000" cy="4626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Μέρος 2: Τα μουσεία ψηφιοποιούνται</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05" name="Google Shape;105;g2b98245e224_0_8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8245e224_0_88"/>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8245e224_0_8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8245e224_0_88"/>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8245e224_0_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Ψηφιοποίηση ή όχι;</a:t>
            </a:r>
            <a:endParaRPr>
              <a:solidFill>
                <a:schemeClr val="accent1"/>
              </a:solidFill>
            </a:endParaRPr>
          </a:p>
        </p:txBody>
      </p:sp>
      <p:pic>
        <p:nvPicPr>
          <p:cNvPr id="115" name="Google Shape;115;g2b98245e224_0_17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8245e224_0_171"/>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8245e224_0_17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8245e224_0_171" title="6. Digital Museums.mp4">
            <a:hlinkClick r:id="rId5"/>
          </p:cNvPr>
          <p:cNvPicPr preferRelativeResize="0"/>
          <p:nvPr/>
        </p:nvPicPr>
        <p:blipFill rotWithShape="1">
          <a:blip r:embed="rId6">
            <a:alphaModFix/>
          </a:blip>
          <a:srcRect/>
          <a:stretch/>
        </p:blipFill>
        <p:spPr>
          <a:xfrm>
            <a:off x="3268238" y="1690825"/>
            <a:ext cx="5565775" cy="417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98245e224_0_3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Ψηφιακά μουσεία</a:t>
            </a:r>
            <a:endParaRPr>
              <a:solidFill>
                <a:schemeClr val="accent1"/>
              </a:solidFill>
            </a:endParaRPr>
          </a:p>
        </p:txBody>
      </p:sp>
      <p:sp>
        <p:nvSpPr>
          <p:cNvPr id="124" name="Google Shape;124;g2b98245e224_0_3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Πώς μπορούν τα μουσεία να επωφεληθούν από την ψηφιακή καινοτομία;</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lt-LT"/>
              <a:t>Γιατί λιγότερες από τις μισές συλλογές παγκοσμίως είναι online;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25" name="Google Shape;125;g2b98245e224_0_33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b98245e224_0_339"/>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8245e224_0_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Ας παίξουμε</a:t>
            </a:r>
            <a:endParaRPr>
              <a:solidFill>
                <a:schemeClr val="accent1"/>
              </a:solidFill>
            </a:endParaRPr>
          </a:p>
        </p:txBody>
      </p:sp>
      <p:sp>
        <p:nvSpPr>
          <p:cNvPr id="132" name="Google Shape;132;g2b98245e224_0_4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Σε ομάδες των δύο ατόμων, επισκεφθείτε τον παρακάτω σύνδεσμο και πειραματιστείτε με την τρισδιάστατη κεραμική!</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lt-LT" u="sng">
                <a:solidFill>
                  <a:schemeClr val="hlink"/>
                </a:solidFill>
                <a:hlinkClick r:id="rId3"/>
              </a:rPr>
              <a:t>https://artsandculture.google.com/experiment/3d-pottery/nwHg1D0riJ1ltA</a:t>
            </a: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33" name="Google Shape;133;g2b98245e224_0_42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8245e224_0_42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8245e224_0_425"/>
          <p:cNvPicPr preferRelativeResize="0"/>
          <p:nvPr/>
        </p:nvPicPr>
        <p:blipFill rotWithShape="1">
          <a:blip r:embed="rId6">
            <a:clrChange>
              <a:clrFrom>
                <a:srgbClr val="FFFFFF"/>
              </a:clrFrom>
              <a:clrTo>
                <a:srgbClr val="FFFFFF">
                  <a:alpha val="0"/>
                </a:srgbClr>
              </a:clrTo>
            </a:clrChange>
            <a:alphaModFix/>
          </a:blip>
          <a:srcRect/>
          <a:stretch/>
        </p:blipFill>
        <p:spPr>
          <a:xfrm>
            <a:off x="2865626" y="4177801"/>
            <a:ext cx="6115650" cy="268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8245e224_0_510"/>
          <p:cNvSpPr txBox="1">
            <a:spLocks noGrp="1"/>
          </p:cNvSpPr>
          <p:nvPr>
            <p:ph type="body" idx="1"/>
          </p:nvPr>
        </p:nvSpPr>
        <p:spPr>
          <a:xfrm>
            <a:off x="472273" y="1425825"/>
            <a:ext cx="4963228" cy="4443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Μέρος 3: Ψηφιακέ</a:t>
            </a:r>
            <a:r>
              <a:rPr lang="el-GR" sz="5200" dirty="0"/>
              <a:t>ς</a:t>
            </a:r>
            <a:r>
              <a:rPr lang="lt-LT" sz="5200" dirty="0"/>
              <a:t> συλλογές και διαδικτυακή εμπειρία</a:t>
            </a:r>
            <a:endParaRPr dirty="0"/>
          </a:p>
          <a:p>
            <a:pPr marL="0" lvl="0" indent="0" algn="ctr" rtl="0">
              <a:lnSpc>
                <a:spcPct val="90000"/>
              </a:lnSpc>
              <a:spcBef>
                <a:spcPts val="1000"/>
              </a:spcBef>
              <a:spcAft>
                <a:spcPts val="0"/>
              </a:spcAft>
              <a:buClr>
                <a:schemeClr val="dk1"/>
              </a:buClr>
              <a:buSzPct val="100000"/>
              <a:buNone/>
            </a:pPr>
            <a:r>
              <a:rPr lang="lt-LT"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lt-LT" dirty="0"/>
              <a:t> </a:t>
            </a:r>
            <a:endParaRPr dirty="0"/>
          </a:p>
        </p:txBody>
      </p:sp>
      <p:pic>
        <p:nvPicPr>
          <p:cNvPr id="141" name="Google Shape;141;g2b98245e224_0_51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8245e224_0_510"/>
          <p:cNvSpPr/>
          <p:nvPr/>
        </p:nvSpPr>
        <p:spPr>
          <a:xfrm>
            <a:off x="766360" y="3601606"/>
            <a:ext cx="4521342" cy="45946"/>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8245e224_0_51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8245e224_0_510"/>
          <p:cNvPicPr preferRelativeResize="0"/>
          <p:nvPr/>
        </p:nvPicPr>
        <p:blipFill rotWithShape="1">
          <a:blip r:embed="rId5">
            <a:clrChange>
              <a:clrFrom>
                <a:srgbClr val="FFFFFF"/>
              </a:clrFrom>
              <a:clrTo>
                <a:srgbClr val="FFFFFF">
                  <a:alpha val="0"/>
                </a:srgbClr>
              </a:clrTo>
            </a:clrChange>
            <a:alphaModFix/>
          </a:blip>
          <a:srcRect/>
          <a:stretch/>
        </p:blipFill>
        <p:spPr>
          <a:xfrm>
            <a:off x="5287702" y="314864"/>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b915199d5b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Το θεματολόγιο ψηφιακού μετασχηματισμού και τα GLAMs</a:t>
            </a:r>
            <a:endParaRPr>
              <a:solidFill>
                <a:schemeClr val="accent1"/>
              </a:solidFill>
            </a:endParaRPr>
          </a:p>
        </p:txBody>
      </p:sp>
      <p:sp>
        <p:nvSpPr>
          <p:cNvPr id="150" name="Google Shape;150;g2b915199d5b_1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u="sng">
                <a:solidFill>
                  <a:schemeClr val="hlink"/>
                </a:solidFill>
                <a:hlinkClick r:id="rId3"/>
              </a:rPr>
              <a:t>Η Europeana</a:t>
            </a:r>
            <a:r>
              <a:rPr lang="lt-LT"/>
              <a:t>, ή Ευρωπαϊκή Ψηφιακή Βιβλιοθήκη, είναι μια πανευρωπαϊκή ψηφιακή βιβλιοθήκη που παρέχει πρόσβαση σε δύο εκατομμύρια βιβλία, χάρτες, ηχογραφήσεις, φωτογραφίες, αρχειακά έγγραφα, πίνακες και ταινίες από εθνικές βιβλιοθήκες και πολιτιστικά ιδρύματα στα 27 κράτη μέλη της Ευρωπαϊκής Ένωσης.</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51" name="Google Shape;151;g2b915199d5b_1_4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52" name="Google Shape;152;g2b915199d5b_1_4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53" name="Google Shape;153;g2b915199d5b_1_45"/>
          <p:cNvPicPr preferRelativeResize="0"/>
          <p:nvPr/>
        </p:nvPicPr>
        <p:blipFill rotWithShape="1">
          <a:blip r:embed="rId6">
            <a:alphaModFix/>
          </a:blip>
          <a:srcRect/>
          <a:stretch/>
        </p:blipFill>
        <p:spPr>
          <a:xfrm>
            <a:off x="4994238" y="4039150"/>
            <a:ext cx="2203525" cy="22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915199d5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Επιμέλεια ψηφιακών συλλογών</a:t>
            </a:r>
            <a:endParaRPr>
              <a:solidFill>
                <a:schemeClr val="accent1"/>
              </a:solidFill>
            </a:endParaRPr>
          </a:p>
        </p:txBody>
      </p:sp>
      <p:sp>
        <p:nvSpPr>
          <p:cNvPr id="159" name="Google Shape;159;g2b915199d5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100"/>
              <a:buNone/>
            </a:pPr>
            <a:r>
              <a:rPr lang="lt-LT">
                <a:highlight>
                  <a:schemeClr val="lt1"/>
                </a:highlight>
              </a:rPr>
              <a:t>Τα εικονικά δημιουργημένα ψηφιακά "αντικείμενα" αρχίζουν να μπαίνουν στις συλλογές των μουσείων. Τα ιδρύματα GLAM πρέπει να ενισχύσουν τις εξειδικευμένες ικανότητες των επιμελητών τους σε αυτόν τον αναπτυσσόμενο τομέα, εάν πρόκειται να εκπληρώσουν τις αποστολές τους, δηλαδή τη διατήρηση του πολιτιστικού υλικού, τη διεξαγωγή έρευνας και τη διδασκαλία των μελλοντικών γενεών.</a:t>
            </a:r>
            <a:endParaRPr>
              <a:highlight>
                <a:srgbClr val="FFFFFF"/>
              </a:highlight>
            </a:endParaRPr>
          </a:p>
        </p:txBody>
      </p:sp>
      <p:pic>
        <p:nvPicPr>
          <p:cNvPr id="160" name="Google Shape;160;g2b915199d5b_1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5199d5b_1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2" name="Google Shape;162;g2b915199d5b_1_0"/>
          <p:cNvPicPr preferRelativeResize="0"/>
          <p:nvPr/>
        </p:nvPicPr>
        <p:blipFill rotWithShape="1">
          <a:blip r:embed="rId5">
            <a:alphaModFix/>
          </a:blip>
          <a:srcRect l="2938" t="22721" r="63930" b="27276"/>
          <a:stretch/>
        </p:blipFill>
        <p:spPr>
          <a:xfrm>
            <a:off x="4763592" y="4469490"/>
            <a:ext cx="2463850" cy="2091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902</Words>
  <Application>Microsoft Office PowerPoint</Application>
  <PresentationFormat>Widescreen</PresentationFormat>
  <Paragraphs>95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Πρόγραμμα μικτής μάθησης</vt:lpstr>
      <vt:lpstr>PowerPoint Presentation</vt:lpstr>
      <vt:lpstr>PowerPoint Presentation</vt:lpstr>
      <vt:lpstr>Ψηφιοποίηση ή όχι;</vt:lpstr>
      <vt:lpstr>Ψηφιακά μουσεία</vt:lpstr>
      <vt:lpstr>Ας παίξουμε</vt:lpstr>
      <vt:lpstr>PowerPoint Presentation</vt:lpstr>
      <vt:lpstr>Το θεματολόγιο ψηφιακού μετασχηματισμού και τα GLAMs</vt:lpstr>
      <vt:lpstr>Επιμέλεια ψηφιακών συλλογών</vt:lpstr>
      <vt:lpstr>Ανακαλύψτε την ψηφιακή πολιτιστική κληρονομιά της Ευρώπης | Europeana</vt:lpstr>
      <vt:lpstr>PowerPoint Presentation</vt:lpstr>
      <vt:lpstr>Διαχειριστής κοινωνικών μέσων/διαχειριστής διαδικτυακής κοινότητας</vt:lpstr>
      <vt:lpstr>Αυτοαναστοχασμός</vt:lpstr>
      <vt:lpstr>Αναφορές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3</cp:revision>
  <dcterms:created xsi:type="dcterms:W3CDTF">2023-12-01T07:14:57Z</dcterms:created>
  <dcterms:modified xsi:type="dcterms:W3CDTF">2024-04-26T09:38:24Z</dcterms:modified>
</cp:coreProperties>
</file>