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uTV3KNuwPYAVAXbNRf1PNucV4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915199d5b_1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Im Jahr 2020 wurde von Europeana ein Bericht in Auftrag gegeben, um herauszufinden, wie man am besten vorankommt, um eine "digitale Transformationsagenda" innerhalb ihres Netzwerks von GLAM-Institutionen zu unterstützen und zu fördern.</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Der so entstandene Begriff bildet die Grundlage für die strategischen Prioritäten von Europeana und Kultureinrichtungen in ganz Europa und darüber hinaus.</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r>
              <a:rPr lang="lt-LT">
                <a:solidFill>
                  <a:schemeClr val="dk1"/>
                </a:solidFill>
              </a:rPr>
              <a:t>"Die digitale Transformation ist sowohl der Prozess als auch das Ergebnis des Einsatzes digitaler Technologie, um die Arbeitsweise und die Wertschöpfung einer Organisation zu verändern. Sie hilft einer Organisation, zu gedeihen, ihren Auftrag zu erfüllen und die Bedürfnisse ihrer Stakeholder zu befriedigen. Sie ermöglicht es Kulturerbe-Institutionen, einen Beitrag zur Transformation eines durch die Digitalisierung angetriebenen Sektors und eines durch die Kultur angetriebenen Europas zu leisten."</a:t>
            </a: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a:p>
            <a:pPr marL="228600" lvl="0" indent="-50800" algn="l" rtl="0">
              <a:lnSpc>
                <a:spcPct val="90000"/>
              </a:lnSpc>
              <a:spcBef>
                <a:spcPts val="0"/>
              </a:spcBef>
              <a:spcAft>
                <a:spcPts val="0"/>
              </a:spcAft>
              <a:buClr>
                <a:schemeClr val="dk1"/>
              </a:buClr>
              <a:buSzPts val="2800"/>
              <a:buFont typeface="Arial"/>
              <a:buNone/>
            </a:pPr>
            <a:endParaRPr>
              <a:solidFill>
                <a:schemeClr val="dk1"/>
              </a:solidFill>
            </a:endParaRPr>
          </a:p>
        </p:txBody>
      </p:sp>
      <p:sp>
        <p:nvSpPr>
          <p:cNvPr id="165" name="Google Shape;165;g2b915199d5b_1_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98245e224_0_5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2b98245e224_0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98245e224_0_5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2b98245e224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915199d5b_1_5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b915199d5b_1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b98245e22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solidFill>
                  <a:schemeClr val="dk1"/>
                </a:solidFill>
              </a:rPr>
              <a:t>Willkommen zum Modul "Der digitale GLAM-Sektor". </a:t>
            </a:r>
            <a:r>
              <a:rPr lang="lt-LT"/>
              <a:t>Die Ziele dieser Sitzung sind zweierlei:</a:t>
            </a:r>
            <a:endParaRPr/>
          </a:p>
          <a:p>
            <a:pPr marL="0" lvl="0" indent="0" algn="l" rtl="0">
              <a:lnSpc>
                <a:spcPct val="100000"/>
              </a:lnSpc>
              <a:spcBef>
                <a:spcPts val="0"/>
              </a:spcBef>
              <a:spcAft>
                <a:spcPts val="0"/>
              </a:spcAft>
              <a:buSzPts val="1100"/>
              <a:buNone/>
            </a:pPr>
            <a:r>
              <a:rPr lang="lt-LT"/>
              <a:t>Erstens, um das </a:t>
            </a:r>
            <a:r>
              <a:rPr lang="lt-LT">
                <a:solidFill>
                  <a:schemeClr val="dk1"/>
                </a:solidFill>
              </a:rPr>
              <a:t>Interesse an den für den GLAM-Sektor erforderlichen digitalen Kompetenzen zu wecken.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Zweitens, die Verbindung von digitalen Fähigkeiten und den verschiedenen Berufsrollen im GLAM-Sektor.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Was die beabsichtigten Lernergebnisse betrifft, so wird erwartet, dass die Lernenden nach Abschluss dieser Online-Sitzung grundlegende digitale Fähigkeiten im Zusammenhang mit der Arbeit im GLAM-Sektor erlernen werden.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Darüber hinaus wird erwartet, dass der Lernende nach Abschluss dieser Aufgaben die für den Erfolg im GLAM-Sektor erforderlichen Schlüsselkompetenzen definieren und abrufen kann.</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94" name="Google Shape;94;g2b98245e22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8245e224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98245e224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8245e224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8245e224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b98245e224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98245e224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1" name="Google Shape;121;g2b98245e224_0_3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8245e224_0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9" name="Google Shape;129;g2b98245e224_0_4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8245e224_0_5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8245e224_0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915199d5b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lt-LT"/>
              <a:t>Europeana, die Europäische Digitale Bibliothek, ist eine europaweite digitale Bibliothek, die Zugang zu zwei Millionen Büchern, Karten, Tonaufnahmen, Fotos, Archivdokumenten, Gemälden und Filmen aus Nationalbibliotheken und Kultureinrichtungen in den 27 Mitgliedstaaten der Europäischen Union bietet.</a:t>
            </a:r>
            <a:endParaRPr sz="1600">
              <a:solidFill>
                <a:schemeClr val="dk1"/>
              </a:solidFill>
              <a:latin typeface="Calibri"/>
              <a:ea typeface="Calibri"/>
              <a:cs typeface="Calibri"/>
              <a:sym typeface="Calibri"/>
            </a:endParaRPr>
          </a:p>
        </p:txBody>
      </p:sp>
      <p:sp>
        <p:nvSpPr>
          <p:cNvPr id="147" name="Google Shape;147;g2b915199d5b_1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915199d5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b915199d5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lt-LT"/>
              <a:t>Der Kurator für digitale Sammlungen ist verantwortlich für die Umsetzung der digitalen Strategie in Bezug auf das Sammeln, Speichern, Archivieren, Bewahren und Zugänglichmachen der digitalen Sammlungen (entweder in digitaler Form oder digitalisiert). In größeren Museen könnte dies ein eigenständiges Rollenprofil sein, während in kleineren Museen ein Kurator in diesem Bereich erfahren sein sollte.</a:t>
            </a:r>
            <a:endParaRPr sz="1300">
              <a:solidFill>
                <a:srgbClr val="444444"/>
              </a:solidFill>
              <a:highlight>
                <a:srgbClr val="FFFFFF"/>
              </a:highlight>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a:spLocks noGrp="1"/>
          </p:cNvSpPr>
          <p:nvPr>
            <p:ph type="pic" idx="2"/>
          </p:nvPr>
        </p:nvSpPr>
        <p:spPr>
          <a:xfrm>
            <a:off x="5183188" y="987425"/>
            <a:ext cx="6172200" cy="4873625"/>
          </a:xfrm>
          <a:prstGeom prst="rect">
            <a:avLst/>
          </a:prstGeom>
          <a:noFill/>
          <a:ln>
            <a:noFill/>
          </a:ln>
        </p:spPr>
      </p:sp>
      <p:sp>
        <p:nvSpPr>
          <p:cNvPr id="29" name="Google Shape;29;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europeana.eu/en/collection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5sigmjFi0f6RQItrD9HzXXlS8k0nWdH5/edit?usp=sharing&amp;ouid=102304553701014768146&amp;rtpof=true&amp;sd=tru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docs.google.com/document/d/15sigmjFi0f6RQItrD9HzXXlS8k0nWdH5/edit" TargetMode="External"/><Relationship Id="rId4" Type="http://schemas.openxmlformats.org/officeDocument/2006/relationships/hyperlink" Target="http://www.project-musa.eu/wp-content/uploads/2020/06/MuSA-Emerging-Job-Profiles-for-museum-professionals.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drive.google.com/file/d/1_2_SxaOq2mzDuEU6JZD55u8YdvbmRR5E/view"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experiment/3d-pottery/nwHg1D0riJ1ltA"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s://www.europeana.eu/"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a:br>
            <a:r>
              <a:rPr lang="lt-LT" sz="3600" b="1"/>
              <a:t>Blended Learning-Kurs</a:t>
            </a:r>
            <a:endParaRPr sz="3600" b="1"/>
          </a:p>
        </p:txBody>
      </p:sp>
      <p:sp>
        <p:nvSpPr>
          <p:cNvPr id="85" name="Google Shape;85;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dk1"/>
              </a:buClr>
              <a:buSzPts val="2040"/>
              <a:buNone/>
            </a:pPr>
            <a:r>
              <a:rPr lang="lt-LT" sz="2440" b="1"/>
              <a:t>Modul 1: Digitale Transformation Post-COVID im GLAM-Sektor</a:t>
            </a:r>
            <a:endParaRPr sz="2440" b="1"/>
          </a:p>
          <a:p>
            <a:pPr marL="0" lvl="0" indent="0" algn="ctr" rtl="0">
              <a:lnSpc>
                <a:spcPct val="70000"/>
              </a:lnSpc>
              <a:spcBef>
                <a:spcPts val="1000"/>
              </a:spcBef>
              <a:spcAft>
                <a:spcPts val="0"/>
              </a:spcAft>
              <a:buClr>
                <a:schemeClr val="dk1"/>
              </a:buClr>
              <a:buSzPts val="2040"/>
              <a:buNone/>
            </a:pPr>
            <a:r>
              <a:rPr lang="lt-LT" sz="2440" b="1"/>
              <a:t>Sitzung 4</a:t>
            </a:r>
            <a:endParaRPr sz="2440"/>
          </a:p>
          <a:p>
            <a:pPr marL="0" lvl="0" indent="0" algn="ctr" rtl="0">
              <a:lnSpc>
                <a:spcPct val="70000"/>
              </a:lnSpc>
              <a:spcBef>
                <a:spcPts val="1000"/>
              </a:spcBef>
              <a:spcAft>
                <a:spcPts val="0"/>
              </a:spcAft>
              <a:buClr>
                <a:schemeClr val="dk1"/>
              </a:buClr>
              <a:buSzPts val="2040"/>
              <a:buNone/>
            </a:pPr>
            <a:r>
              <a:rPr lang="lt-LT" sz="2440"/>
              <a:t>Entwickelt von: </a:t>
            </a:r>
            <a:endParaRPr sz="2440"/>
          </a:p>
          <a:p>
            <a:pPr marL="0" lvl="0" indent="0" algn="ctr" rtl="0">
              <a:lnSpc>
                <a:spcPct val="70000"/>
              </a:lnSpc>
              <a:spcBef>
                <a:spcPts val="1000"/>
              </a:spcBef>
              <a:spcAft>
                <a:spcPts val="0"/>
              </a:spcAft>
              <a:buClr>
                <a:schemeClr val="dk1"/>
              </a:buClr>
              <a:buSzPts val="2040"/>
              <a:buNone/>
            </a:pPr>
            <a:r>
              <a:rPr lang="lt-LT" sz="2440"/>
              <a:t>SYNTHESIS Zentrum für Forschung und Bildung</a:t>
            </a:r>
            <a:endParaRPr sz="2440"/>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48955"/>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1050" b="0" i="0" u="none" strike="noStrike" cap="none">
                <a:solidFill>
                  <a:srgbClr val="000000"/>
                </a:solidFill>
                <a:latin typeface="Arial"/>
                <a:ea typeface="Arial"/>
                <a:cs typeface="Arial"/>
                <a:sym typeface="Arial"/>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915199d5b_1_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Entdecken Sie das digitale Kulturerbe Europas | Europeana</a:t>
            </a:r>
            <a:endParaRPr>
              <a:solidFill>
                <a:schemeClr val="accent1"/>
              </a:solidFill>
            </a:endParaRPr>
          </a:p>
        </p:txBody>
      </p:sp>
      <p:sp>
        <p:nvSpPr>
          <p:cNvPr id="168" name="Google Shape;168;g2b915199d5b_1_5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lt-LT"/>
              <a:t>Zu den </a:t>
            </a:r>
            <a:r>
              <a:rPr lang="lt-LT" u="sng">
                <a:solidFill>
                  <a:schemeClr val="hlink"/>
                </a:solidFill>
                <a:hlinkClick r:id="rId3"/>
              </a:rPr>
              <a:t>Europeana-Sammlungen </a:t>
            </a:r>
            <a:r>
              <a:rPr lang="lt-LT"/>
              <a:t>gehen. </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Sehen Sie sich an, wie die Seite unter verschiedenen Kategorien aufgebaut ist.</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Glauben Sie, dass die Plattform für unterschiedliche Lernende zugänglich ist?</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lt-LT"/>
              <a:t>Sind die Kategorien für den Benutzer geeignet, um die Sammlungen abzurufen?</a:t>
            </a:r>
            <a:endParaRPr/>
          </a:p>
        </p:txBody>
      </p:sp>
      <p:pic>
        <p:nvPicPr>
          <p:cNvPr id="169" name="Google Shape;169;g2b915199d5b_1_58"/>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70" name="Google Shape;170;g2b915199d5b_1_58"/>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2b98245e224_0_518"/>
          <p:cNvPicPr preferRelativeResize="0"/>
          <p:nvPr/>
        </p:nvPicPr>
        <p:blipFill rotWithShape="1">
          <a:blip r:embed="rId3">
            <a:alphaModFix/>
          </a:blip>
          <a:srcRect/>
          <a:stretch/>
        </p:blipFill>
        <p:spPr>
          <a:xfrm>
            <a:off x="2103724" y="152400"/>
            <a:ext cx="9935875" cy="5588924"/>
          </a:xfrm>
          <a:prstGeom prst="rect">
            <a:avLst/>
          </a:prstGeom>
          <a:noFill/>
          <a:ln>
            <a:noFill/>
          </a:ln>
        </p:spPr>
      </p:pic>
      <p:sp>
        <p:nvSpPr>
          <p:cNvPr id="176" name="Google Shape;176;g2b98245e224_0_51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Teil 4: Digitale soziale Medien in GLAM</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77" name="Google Shape;177;g2b98245e224_0_518"/>
          <p:cNvPicPr preferRelativeResize="0"/>
          <p:nvPr/>
        </p:nvPicPr>
        <p:blipFill rotWithShape="1">
          <a:blip r:embed="rId4">
            <a:alphaModFix/>
          </a:blip>
          <a:srcRect/>
          <a:stretch/>
        </p:blipFill>
        <p:spPr>
          <a:xfrm>
            <a:off x="320512" y="5585931"/>
            <a:ext cx="1182064" cy="1182064"/>
          </a:xfrm>
          <a:prstGeom prst="rect">
            <a:avLst/>
          </a:prstGeom>
          <a:noFill/>
          <a:ln>
            <a:noFill/>
          </a:ln>
        </p:spPr>
      </p:pic>
      <p:sp>
        <p:nvSpPr>
          <p:cNvPr id="178" name="Google Shape;178;g2b98245e224_0_518"/>
          <p:cNvSpPr/>
          <p:nvPr/>
        </p:nvSpPr>
        <p:spPr>
          <a:xfrm>
            <a:off x="1068486" y="39540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9" name="Google Shape;179;g2b98245e224_0_518"/>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b98245e224_0_5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Manager für soziale Medien/Online-Community-Manager</a:t>
            </a:r>
            <a:endParaRPr>
              <a:solidFill>
                <a:schemeClr val="accent1"/>
              </a:solidFill>
            </a:endParaRPr>
          </a:p>
        </p:txBody>
      </p:sp>
      <p:sp>
        <p:nvSpPr>
          <p:cNvPr id="185" name="Google Shape;185;g2b98245e224_0_5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lt-LT">
                <a:highlight>
                  <a:srgbClr val="FFFFFF"/>
                </a:highlight>
              </a:rPr>
              <a:t>Eine der neuen Rollen im GLAM-Sektor ist die des Online-Community-Managers. Er/sie schafft und verwaltet zugängliche und kollaborative Online-Communities für alle Interessengruppen. </a:t>
            </a:r>
            <a:endParaRPr>
              <a:highlight>
                <a:srgbClr val="FFFFFF"/>
              </a:highlight>
            </a:endParaRPr>
          </a:p>
          <a:p>
            <a:pPr marL="0" lvl="0" indent="0" algn="l" rtl="0">
              <a:lnSpc>
                <a:spcPct val="90000"/>
              </a:lnSpc>
              <a:spcBef>
                <a:spcPts val="1000"/>
              </a:spcBef>
              <a:spcAft>
                <a:spcPts val="0"/>
              </a:spcAft>
              <a:buSzPts val="1800"/>
              <a:buNone/>
            </a:pPr>
            <a:endParaRPr>
              <a:highlight>
                <a:srgbClr val="FFFFFF"/>
              </a:highlight>
            </a:endParaRPr>
          </a:p>
          <a:p>
            <a:pPr marL="0" lvl="0" indent="0" algn="l" rtl="0">
              <a:lnSpc>
                <a:spcPct val="90000"/>
              </a:lnSpc>
              <a:spcBef>
                <a:spcPts val="1000"/>
              </a:spcBef>
              <a:spcAft>
                <a:spcPts val="0"/>
              </a:spcAft>
              <a:buSzPts val="1800"/>
              <a:buNone/>
            </a:pPr>
            <a:r>
              <a:rPr lang="lt-LT">
                <a:highlight>
                  <a:srgbClr val="FFFFFF"/>
                </a:highlight>
              </a:rPr>
              <a:t>Werfen Sie einen Blick auf die </a:t>
            </a:r>
            <a:r>
              <a:rPr lang="lt-LT" u="sng">
                <a:solidFill>
                  <a:schemeClr val="hlink"/>
                </a:solidFill>
                <a:highlight>
                  <a:srgbClr val="FFFFFF"/>
                </a:highlight>
                <a:hlinkClick r:id="rId3"/>
              </a:rPr>
              <a:t>Social Media Policy </a:t>
            </a:r>
            <a:r>
              <a:rPr lang="lt-LT">
                <a:highlight>
                  <a:srgbClr val="FFFFFF"/>
                </a:highlight>
              </a:rPr>
              <a:t>von Heritage Digital und diskutieren Sie die verschiedenen Teile mit Ihren Kollegen und der Unterstützung Ihres Ausbilders und füllen Sie sie aus.</a:t>
            </a:r>
            <a:endParaRPr>
              <a:highlight>
                <a:srgbClr val="FFFFFF"/>
              </a:highlight>
            </a:endParaRPr>
          </a:p>
          <a:p>
            <a:pPr marL="0" lvl="0" indent="0" algn="l" rtl="0">
              <a:lnSpc>
                <a:spcPct val="90000"/>
              </a:lnSpc>
              <a:spcBef>
                <a:spcPts val="1000"/>
              </a:spcBef>
              <a:spcAft>
                <a:spcPts val="0"/>
              </a:spcAft>
              <a:buSzPts val="1800"/>
              <a:buNone/>
            </a:pPr>
            <a:endParaRPr>
              <a:highlight>
                <a:srgbClr val="FFFFFF"/>
              </a:highlight>
            </a:endParaRPr>
          </a:p>
          <a:p>
            <a:pPr marL="0" lvl="0" indent="0" algn="l" rtl="0">
              <a:lnSpc>
                <a:spcPct val="90000"/>
              </a:lnSpc>
              <a:spcBef>
                <a:spcPts val="1000"/>
              </a:spcBef>
              <a:spcAft>
                <a:spcPts val="0"/>
              </a:spcAft>
              <a:buSzPts val="1800"/>
              <a:buNone/>
            </a:pPr>
            <a:endParaRPr>
              <a:highlight>
                <a:srgbClr val="FFFFFF"/>
              </a:highlight>
            </a:endParaRPr>
          </a:p>
        </p:txBody>
      </p:sp>
      <p:pic>
        <p:nvPicPr>
          <p:cNvPr id="186" name="Google Shape;186;g2b98245e224_0_527"/>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87" name="Google Shape;187;g2b98245e224_0_527"/>
          <p:cNvPicPr preferRelativeResize="0"/>
          <p:nvPr/>
        </p:nvPicPr>
        <p:blipFill rotWithShape="1">
          <a:blip r:embed="rId5">
            <a:alphaModFix/>
          </a:blip>
          <a:srcRect/>
          <a:stretch/>
        </p:blipFill>
        <p:spPr>
          <a:xfrm>
            <a:off x="9498964" y="6062785"/>
            <a:ext cx="2372524" cy="49823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b915199d5b_1_5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Selbstreflexion</a:t>
            </a:r>
            <a:endParaRPr>
              <a:solidFill>
                <a:schemeClr val="accent1"/>
              </a:solidFill>
            </a:endParaRPr>
          </a:p>
        </p:txBody>
      </p:sp>
      <p:sp>
        <p:nvSpPr>
          <p:cNvPr id="193" name="Google Shape;193;g2b915199d5b_1_5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lt-LT"/>
              <a:t>Was sind digitale Sammlungen und was ist das entsprechende Berufsbild?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lt-LT"/>
              <a:t>Glauben Sie, dass die Digitalisierung das Potenzial hat, die GLAM-Institutionen besser zugänglich zu machen?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lt-LT"/>
              <a:t>Wie wirken sich die sozialen Medien auf die Zugänglichkeit aus, wenn überhaupt?</a:t>
            </a:r>
            <a:endParaRPr/>
          </a:p>
          <a:p>
            <a:pPr marL="0" lvl="0" indent="0" algn="l" rtl="0">
              <a:lnSpc>
                <a:spcPct val="90000"/>
              </a:lnSpc>
              <a:spcBef>
                <a:spcPts val="1000"/>
              </a:spcBef>
              <a:spcAft>
                <a:spcPts val="0"/>
              </a:spcAft>
              <a:buClr>
                <a:schemeClr val="dk1"/>
              </a:buClr>
              <a:buSzPts val="1100"/>
              <a:buFont typeface="Arial"/>
              <a:buNone/>
            </a:pPr>
            <a:endParaRPr>
              <a:highlight>
                <a:srgbClr val="FFFFFF"/>
              </a:highlight>
            </a:endParaRPr>
          </a:p>
          <a:p>
            <a:pPr marL="0" lvl="0" indent="0" algn="l" rtl="0">
              <a:lnSpc>
                <a:spcPct val="90000"/>
              </a:lnSpc>
              <a:spcBef>
                <a:spcPts val="1000"/>
              </a:spcBef>
              <a:spcAft>
                <a:spcPts val="0"/>
              </a:spcAft>
              <a:buSzPts val="1800"/>
              <a:buNone/>
            </a:pPr>
            <a:endParaRPr/>
          </a:p>
        </p:txBody>
      </p:sp>
      <p:pic>
        <p:nvPicPr>
          <p:cNvPr id="194" name="Google Shape;194;g2b915199d5b_1_53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5" name="Google Shape;195;g2b915199d5b_1_53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6" name="Google Shape;196;g2b915199d5b_1_535"/>
          <p:cNvPicPr preferRelativeResize="0"/>
          <p:nvPr/>
        </p:nvPicPr>
        <p:blipFill rotWithShape="1">
          <a:blip r:embed="rId5">
            <a:alphaModFix/>
          </a:blip>
          <a:srcRect l="25194" t="30889" r="25189" b="24780"/>
          <a:stretch/>
        </p:blipFill>
        <p:spPr>
          <a:xfrm>
            <a:off x="4171900" y="5035476"/>
            <a:ext cx="3626477" cy="18225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Referenzen</a:t>
            </a:r>
            <a:br>
              <a:rPr lang="lt-LT" sz="4400"/>
            </a:br>
            <a:endParaRPr/>
          </a:p>
        </p:txBody>
      </p:sp>
      <p:sp>
        <p:nvSpPr>
          <p:cNvPr id="202" name="Google Shape;20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39285"/>
              <a:buFont typeface="Arial"/>
              <a:buNone/>
            </a:pPr>
            <a:r>
              <a:rPr lang="lt-LT"/>
              <a:t>Kultur 24 (2020). Die digitale Transformationsagenda und GLAMs - Culture24 findings and outcomes, S. 14, 18.</a:t>
            </a:r>
            <a:endParaRPr/>
          </a:p>
          <a:p>
            <a:pPr marL="0" lvl="0" indent="0" algn="l" rtl="0">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0" lvl="0" indent="0" algn="l" rtl="0">
              <a:lnSpc>
                <a:spcPct val="90000"/>
              </a:lnSpc>
              <a:spcBef>
                <a:spcPts val="0"/>
              </a:spcBef>
              <a:spcAft>
                <a:spcPts val="0"/>
              </a:spcAft>
              <a:buClr>
                <a:schemeClr val="dk1"/>
              </a:buClr>
              <a:buSzPct val="39285"/>
              <a:buNone/>
            </a:pPr>
            <a:r>
              <a:rPr lang="lt-LT"/>
              <a:t>MuSA (2017). Neu entstehende Berufsprofile für Museumsfachleute. </a:t>
            </a:r>
            <a:r>
              <a:rPr lang="lt-LT" u="sng">
                <a:solidFill>
                  <a:schemeClr val="hlink"/>
                </a:solidFill>
                <a:hlinkClick r:id="rId4"/>
              </a:rPr>
              <a:t>http://www.project-musa.eu/wp-content/uploads/2020/06/MuSA-Emerging-Job-Profiles-for-museum-professionals.pdf</a:t>
            </a:r>
            <a:endParaRPr/>
          </a:p>
          <a:p>
            <a:pPr marL="0" lvl="0" indent="0" algn="l" rtl="0">
              <a:lnSpc>
                <a:spcPct val="90000"/>
              </a:lnSpc>
              <a:spcBef>
                <a:spcPts val="0"/>
              </a:spcBef>
              <a:spcAft>
                <a:spcPts val="0"/>
              </a:spcAft>
              <a:buClr>
                <a:schemeClr val="dk1"/>
              </a:buClr>
              <a:buSzPct val="39285"/>
              <a:buNone/>
            </a:pPr>
            <a:r>
              <a:rPr lang="lt-LT" u="sng">
                <a:solidFill>
                  <a:schemeClr val="hlink"/>
                </a:solidFill>
                <a:hlinkClick r:id="rId5"/>
              </a:rPr>
              <a:t>https://docs.google.com/document/d/15sigmjFi0f6RQItrD9HzXXlS8k0nWdH5/edit</a:t>
            </a:r>
            <a:endParaRPr/>
          </a:p>
          <a:p>
            <a:pPr marL="0" lvl="0" indent="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Font typeface="Arial"/>
              <a:buNone/>
            </a:pPr>
            <a:endParaRPr/>
          </a:p>
          <a:p>
            <a:pPr marL="228600" lvl="0" indent="-50800" algn="l" rtl="0">
              <a:lnSpc>
                <a:spcPct val="90000"/>
              </a:lnSpc>
              <a:spcBef>
                <a:spcPts val="0"/>
              </a:spcBef>
              <a:spcAft>
                <a:spcPts val="0"/>
              </a:spcAft>
              <a:buClr>
                <a:schemeClr val="dk1"/>
              </a:buClr>
              <a:buSzPct val="100000"/>
              <a:buNone/>
            </a:pPr>
            <a:endParaRPr/>
          </a:p>
        </p:txBody>
      </p:sp>
      <p:pic>
        <p:nvPicPr>
          <p:cNvPr id="203" name="Google Shape;203;p5"/>
          <p:cNvPicPr preferRelativeResize="0"/>
          <p:nvPr/>
        </p:nvPicPr>
        <p:blipFill rotWithShape="1">
          <a:blip r:embed="rId6">
            <a:alphaModFix/>
          </a:blip>
          <a:srcRect/>
          <a:stretch/>
        </p:blipFill>
        <p:spPr>
          <a:xfrm>
            <a:off x="320512" y="5585931"/>
            <a:ext cx="1182064" cy="1182064"/>
          </a:xfrm>
          <a:prstGeom prst="rect">
            <a:avLst/>
          </a:prstGeom>
          <a:noFill/>
          <a:ln>
            <a:noFill/>
          </a:ln>
        </p:spPr>
      </p:pic>
      <p:pic>
        <p:nvPicPr>
          <p:cNvPr id="204" name="Google Shape;204;p5"/>
          <p:cNvPicPr preferRelativeResize="0"/>
          <p:nvPr/>
        </p:nvPicPr>
        <p:blipFill rotWithShape="1">
          <a:blip r:embed="rId7">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0" name="Google Shape;210;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1" name="Google Shape;211;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3" name="Google Shape;213;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14" name="Google Shape;214;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15" name="Google Shape;215;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16" name="Google Shape;216;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17" name="Google Shape;217;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18" name="Google Shape;218;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19" name="Google Shape;219;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220" name="Google Shape;220;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b98245e224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g2b98245e224_0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g2b98245e224_0_0"/>
          <p:cNvPicPr preferRelativeResize="0"/>
          <p:nvPr/>
        </p:nvPicPr>
        <p:blipFill rotWithShape="1">
          <a:blip r:embed="rId5">
            <a:alphaModFix/>
          </a:blip>
          <a:srcRect t="7551" r="11894" b="6736"/>
          <a:stretch/>
        </p:blipFill>
        <p:spPr>
          <a:xfrm>
            <a:off x="2054225" y="2886950"/>
            <a:ext cx="7091875" cy="3881050"/>
          </a:xfrm>
          <a:prstGeom prst="rect">
            <a:avLst/>
          </a:prstGeom>
          <a:noFill/>
          <a:ln>
            <a:noFill/>
          </a:ln>
        </p:spPr>
      </p:pic>
      <p:sp>
        <p:nvSpPr>
          <p:cNvPr id="99" name="Google Shape;99;g2b98245e224_0_0"/>
          <p:cNvSpPr txBox="1"/>
          <p:nvPr/>
        </p:nvSpPr>
        <p:spPr>
          <a:xfrm>
            <a:off x="838200" y="1234725"/>
            <a:ext cx="10515600" cy="4351200"/>
          </a:xfrm>
          <a:prstGeom prst="rect">
            <a:avLst/>
          </a:prstGeom>
          <a:noFill/>
          <a:ln>
            <a:noFill/>
          </a:ln>
        </p:spPr>
        <p:txBody>
          <a:bodyPr spcFirstLastPara="1" wrap="square" lIns="91425" tIns="45700" rIns="91425" bIns="45700" anchor="t" anchorCtr="0">
            <a:normAutofit fontScale="25000" lnSpcReduction="10000"/>
          </a:bodyPr>
          <a:lstStyle/>
          <a:p>
            <a:pPr marL="0" marR="0" lvl="0" indent="0" algn="l" rtl="0">
              <a:lnSpc>
                <a:spcPct val="90000"/>
              </a:lnSpc>
              <a:spcBef>
                <a:spcPts val="0"/>
              </a:spcBef>
              <a:spcAft>
                <a:spcPts val="0"/>
              </a:spcAft>
              <a:buClr>
                <a:srgbClr val="000000"/>
              </a:buClr>
              <a:buSzPct val="100000"/>
              <a:buFont typeface="Arial"/>
              <a:buNone/>
            </a:pPr>
            <a:r>
              <a:rPr lang="lt-LT" sz="11200" b="1" i="0" u="none" strike="noStrike" cap="none">
                <a:solidFill>
                  <a:srgbClr val="000000"/>
                </a:solidFill>
                <a:latin typeface="Calibri"/>
                <a:ea typeface="Calibri"/>
                <a:cs typeface="Calibri"/>
                <a:sym typeface="Calibri"/>
              </a:rPr>
              <a:t>Was ist die digitale Transformation? </a:t>
            </a:r>
            <a:endParaRPr sz="112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75"/>
              <a:buFont typeface="Arial"/>
              <a:buNone/>
            </a:pPr>
            <a:r>
              <a:rPr lang="lt-LT" sz="11200" b="1" i="0" u="none" strike="noStrike" cap="none">
                <a:solidFill>
                  <a:srgbClr val="000000"/>
                </a:solidFill>
                <a:latin typeface="Calibri"/>
                <a:ea typeface="Calibri"/>
                <a:cs typeface="Calibri"/>
                <a:sym typeface="Calibri"/>
              </a:rPr>
              <a:t>Was sind einige der neuen Aufgaben für GLAM-Fachleute nach COVID?</a:t>
            </a:r>
            <a:endParaRPr sz="112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8245e224_0_8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Teil 2: Museen werden digital</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05" name="Google Shape;105;g2b98245e224_0_8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8245e224_0_88"/>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8245e224_0_8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8245e224_0_88"/>
          <p:cNvPicPr preferRelativeResize="0"/>
          <p:nvPr/>
        </p:nvPicPr>
        <p:blipFill rotWithShape="1">
          <a:blip r:embed="rId5">
            <a:alphaModFix/>
          </a:blip>
          <a:src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8245e224_0_17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Digitalisieren oder nicht?</a:t>
            </a:r>
            <a:endParaRPr>
              <a:solidFill>
                <a:schemeClr val="accent1"/>
              </a:solidFill>
            </a:endParaRPr>
          </a:p>
        </p:txBody>
      </p:sp>
      <p:pic>
        <p:nvPicPr>
          <p:cNvPr id="115" name="Google Shape;115;g2b98245e224_0_17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8245e224_0_171"/>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8245e224_0_17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8245e224_0_171" title="6. Digital Museums.mp4">
            <a:hlinkClick r:id="rId5"/>
          </p:cNvPr>
          <p:cNvPicPr preferRelativeResize="0"/>
          <p:nvPr/>
        </p:nvPicPr>
        <p:blipFill rotWithShape="1">
          <a:blip r:embed="rId6">
            <a:alphaModFix/>
          </a:blip>
          <a:srcRect/>
          <a:stretch/>
        </p:blipFill>
        <p:spPr>
          <a:xfrm>
            <a:off x="3268238" y="1690825"/>
            <a:ext cx="5565775" cy="4174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98245e224_0_3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Digitale Museen</a:t>
            </a:r>
            <a:endParaRPr>
              <a:solidFill>
                <a:schemeClr val="accent1"/>
              </a:solidFill>
            </a:endParaRPr>
          </a:p>
        </p:txBody>
      </p:sp>
      <p:sp>
        <p:nvSpPr>
          <p:cNvPr id="124" name="Google Shape;124;g2b98245e224_0_33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lt-LT"/>
              <a:t>Wie können Museen von der digitalen Innovation profitieren?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lt-LT"/>
              <a:t>Warum sind weniger als die Hälfte der weltweiten Sammlungen online?</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25" name="Google Shape;125;g2b98245e224_0_33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b98245e224_0_339"/>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8245e224_0_4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Lasst uns spielen</a:t>
            </a:r>
            <a:endParaRPr>
              <a:solidFill>
                <a:schemeClr val="accent1"/>
              </a:solidFill>
            </a:endParaRPr>
          </a:p>
        </p:txBody>
      </p:sp>
      <p:sp>
        <p:nvSpPr>
          <p:cNvPr id="132" name="Google Shape;132;g2b98245e224_0_4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lt-LT"/>
              <a:t>Besuchen Sie in Zweiergruppen den unten stehenden Link und experimentieren Sie mit 3D-Töpferwaren!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lt-LT" u="sng">
                <a:solidFill>
                  <a:schemeClr val="hlink"/>
                </a:solidFill>
                <a:hlinkClick r:id="rId3"/>
              </a:rPr>
              <a:t>https://artsandculture.google.com/experiment/3d-pottery/nwHg1D0riJ1ltA</a:t>
            </a:r>
            <a:endParaRPr/>
          </a:p>
          <a:p>
            <a:pPr marL="0" lvl="0" indent="0" algn="l" rtl="0">
              <a:lnSpc>
                <a:spcPct val="100000"/>
              </a:lnSpc>
              <a:spcBef>
                <a:spcPts val="0"/>
              </a:spcBef>
              <a:spcAft>
                <a:spcPts val="0"/>
              </a:spcAft>
              <a:buSzPts val="1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33" name="Google Shape;133;g2b98245e224_0_42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34" name="Google Shape;134;g2b98245e224_0_42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35" name="Google Shape;135;g2b98245e224_0_425"/>
          <p:cNvPicPr preferRelativeResize="0"/>
          <p:nvPr/>
        </p:nvPicPr>
        <p:blipFill rotWithShape="1">
          <a:blip r:embed="rId6">
            <a:alphaModFix/>
          </a:blip>
          <a:srcRect/>
          <a:stretch/>
        </p:blipFill>
        <p:spPr>
          <a:xfrm>
            <a:off x="2634775" y="3880831"/>
            <a:ext cx="6115650" cy="2680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8245e224_0_51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Teil 3: Digitale Sammlungen und das Online-Erlebnis</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41" name="Google Shape;141;g2b98245e224_0_51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8245e224_0_510"/>
          <p:cNvSpPr/>
          <p:nvPr/>
        </p:nvSpPr>
        <p:spPr>
          <a:xfrm>
            <a:off x="1068499" y="38447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8245e224_0_51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8245e224_0_510"/>
          <p:cNvPicPr preferRelativeResize="0"/>
          <p:nvPr/>
        </p:nvPicPr>
        <p:blipFill rotWithShape="1">
          <a:blip r:embed="rId5">
            <a:alphaModFix/>
          </a:blip>
          <a:srcRect/>
          <a:stretch/>
        </p:blipFill>
        <p:spPr>
          <a:xfrm>
            <a:off x="4924288" y="152400"/>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b915199d5b_1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Die Agenda für digitale Transformation und GLAMs</a:t>
            </a:r>
            <a:endParaRPr>
              <a:solidFill>
                <a:schemeClr val="accent1"/>
              </a:solidFill>
            </a:endParaRPr>
          </a:p>
        </p:txBody>
      </p:sp>
      <p:sp>
        <p:nvSpPr>
          <p:cNvPr id="150" name="Google Shape;150;g2b915199d5b_1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lt-LT" u="sng">
                <a:solidFill>
                  <a:schemeClr val="hlink"/>
                </a:solidFill>
                <a:hlinkClick r:id="rId3"/>
              </a:rPr>
              <a:t>Europeana</a:t>
            </a:r>
            <a:r>
              <a:rPr lang="lt-LT"/>
              <a:t>, die Europäische Digitale Bibliothek, ist eine europaweite digitale Bibliothek, die Zugang zu zwei Millionen Büchern, Karten, Tonaufnahmen, Fotos, Archivdokumenten, Gemälden und Filmen aus Nationalbibliotheken und Kultureinrichtungen in den 27 Mitgliedstaaten der Europäischen Union bietet.</a:t>
            </a: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51" name="Google Shape;151;g2b915199d5b_1_45"/>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152" name="Google Shape;152;g2b915199d5b_1_45"/>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53" name="Google Shape;153;g2b915199d5b_1_45"/>
          <p:cNvPicPr preferRelativeResize="0"/>
          <p:nvPr/>
        </p:nvPicPr>
        <p:blipFill rotWithShape="1">
          <a:blip r:embed="rId6">
            <a:alphaModFix/>
          </a:blip>
          <a:srcRect/>
          <a:stretch/>
        </p:blipFill>
        <p:spPr>
          <a:xfrm>
            <a:off x="4994238" y="4039150"/>
            <a:ext cx="2203525" cy="220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b915199d5b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Kuratierung digitaler Sammlungen</a:t>
            </a:r>
            <a:endParaRPr>
              <a:solidFill>
                <a:schemeClr val="accent1"/>
              </a:solidFill>
            </a:endParaRPr>
          </a:p>
        </p:txBody>
      </p:sp>
      <p:sp>
        <p:nvSpPr>
          <p:cNvPr id="159" name="Google Shape;159;g2b915199d5b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100"/>
              <a:buNone/>
            </a:pPr>
            <a:r>
              <a:rPr lang="lt-LT">
                <a:highlight>
                  <a:schemeClr val="lt1"/>
                </a:highlight>
              </a:rPr>
              <a:t>Virtuell erstellte digitale "Objekte" finden allmählich ihren Weg in die Museumssammlungen. GLAM-Institutionen müssen die Fachkenntnisse ihrer Kuratoren in diesem wachsenden Bereich verbessern, wenn sie ihren Auftrag erfüllen wollen, kulturelles Material zu bewahren, Forschung zu betreiben und künftige Generationen zu unterrichten.</a:t>
            </a:r>
            <a:endParaRPr>
              <a:highlight>
                <a:srgbClr val="FFFFFF"/>
              </a:highlight>
            </a:endParaRPr>
          </a:p>
        </p:txBody>
      </p:sp>
      <p:pic>
        <p:nvPicPr>
          <p:cNvPr id="160" name="Google Shape;160;g2b915199d5b_1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915199d5b_1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2" name="Google Shape;162;g2b915199d5b_1_0"/>
          <p:cNvPicPr preferRelativeResize="0"/>
          <p:nvPr/>
        </p:nvPicPr>
        <p:blipFill rotWithShape="1">
          <a:blip r:embed="rId5">
            <a:alphaModFix/>
          </a:blip>
          <a:srcRect l="2938" t="22721" r="63930" b="27276"/>
          <a:stretch/>
        </p:blipFill>
        <p:spPr>
          <a:xfrm>
            <a:off x="4864076" y="4170450"/>
            <a:ext cx="2463850" cy="2091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905</Words>
  <Application>Microsoft Office PowerPoint</Application>
  <PresentationFormat>Breitbild</PresentationFormat>
  <Paragraphs>104</Paragraphs>
  <Slides>15</Slides>
  <Notes>15</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Office Theme</vt:lpstr>
      <vt:lpstr> Blended Learning-Kurs</vt:lpstr>
      <vt:lpstr>PowerPoint-Präsentation</vt:lpstr>
      <vt:lpstr>PowerPoint-Präsentation</vt:lpstr>
      <vt:lpstr>Digitalisieren oder nicht?</vt:lpstr>
      <vt:lpstr>Digitale Museen</vt:lpstr>
      <vt:lpstr>Lasst uns spielen</vt:lpstr>
      <vt:lpstr>PowerPoint-Präsentation</vt:lpstr>
      <vt:lpstr>Die Agenda für digitale Transformation und GLAMs</vt:lpstr>
      <vt:lpstr>Kuratierung digitaler Sammlungen</vt:lpstr>
      <vt:lpstr>Entdecken Sie das digitale Kulturerbe Europas | Europeana</vt:lpstr>
      <vt:lpstr>PowerPoint-Präsentation</vt:lpstr>
      <vt:lpstr>Manager für soziale Medien/Online-Community-Manager</vt:lpstr>
      <vt:lpstr>Selbstreflexion</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2024-05-01T07:52:01Z</dcterms:modified>
</cp:coreProperties>
</file>