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OAaI4Xu+s/zmdvBLgI4zABcJe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0"/>
  </p:normalViewPr>
  <p:slideViewPr>
    <p:cSldViewPr snapToGrid="0">
      <p:cViewPr varScale="1">
        <p:scale>
          <a:sx n="87" d="100"/>
          <a:sy n="87" d="100"/>
        </p:scale>
        <p:origin x="33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915199d5b_1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Clr>
                <a:schemeClr val="dk1"/>
              </a:buClr>
              <a:buSzPts val="2800"/>
              <a:buFont typeface="Arial"/>
              <a:buNone/>
            </a:pPr>
            <a:r>
              <a:rPr lang="lt-LT">
                <a:solidFill>
                  <a:schemeClr val="dk1"/>
                </a:solidFill>
              </a:rPr>
              <a:t>In 2020, a report was commissioned by Europeana to help them understand how best to move forward to support and promote a ‘digital transformation agenda’ within their network of GLAM institutions.</a:t>
            </a: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r>
              <a:rPr lang="lt-LT">
                <a:solidFill>
                  <a:schemeClr val="dk1"/>
                </a:solidFill>
              </a:rPr>
              <a:t>The term produced informs the strategic priorities of Europeana and cultural institutions across Europe and beyond.</a:t>
            </a: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r>
              <a:rPr lang="lt-LT">
                <a:solidFill>
                  <a:schemeClr val="dk1"/>
                </a:solidFill>
              </a:rPr>
              <a:t>“Digital transformation is both the process and the result of using digital technology to transform how an organisation operates and delivers value. It helps an organisation to thrive, fulfil its mission and meet the needs of its stakeholders. It enables cultural heritage institutions to contribute to the transformation of a sector powered by digital and a Europe powered by culture.”</a:t>
            </a: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p:txBody>
      </p:sp>
      <p:sp>
        <p:nvSpPr>
          <p:cNvPr id="165" name="Google Shape;165;g2b915199d5b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98245e224_0_5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2b98245e224_0_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98245e224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b98245e224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915199d5b_1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b915199d5b_1_5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298450" algn="l" rtl="0">
              <a:lnSpc>
                <a:spcPct val="100000"/>
              </a:lnSpc>
              <a:spcBef>
                <a:spcPts val="0"/>
              </a:spcBef>
              <a:spcAft>
                <a:spcPts val="0"/>
              </a:spcAft>
              <a:buSzPts val="1100"/>
              <a:buChar char="-"/>
            </a:pPr>
            <a:r>
              <a:rPr lang="lt-LT"/>
              <a:t>What is digital transformation?</a:t>
            </a:r>
            <a:endParaRPr/>
          </a:p>
          <a:p>
            <a:pPr marL="457200" lvl="0" indent="-298450" algn="l" rtl="0">
              <a:lnSpc>
                <a:spcPct val="100000"/>
              </a:lnSpc>
              <a:spcBef>
                <a:spcPts val="0"/>
              </a:spcBef>
              <a:spcAft>
                <a:spcPts val="0"/>
              </a:spcAft>
              <a:buSzPts val="1100"/>
              <a:buChar char="-"/>
            </a:pPr>
            <a:r>
              <a:rPr lang="lt-LT"/>
              <a:t>What are some of the emerging job roles for GLAM professionals post-COVID?</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98245e22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solidFill>
                  <a:schemeClr val="dk1"/>
                </a:solidFill>
              </a:rPr>
              <a:t>Welcome to the module on The digital GLAM-sector. </a:t>
            </a:r>
            <a:r>
              <a:rPr lang="lt-LT"/>
              <a:t>The aims of this session are twofold:</a:t>
            </a:r>
            <a:endParaRPr/>
          </a:p>
          <a:p>
            <a:pPr marL="0" lvl="0" indent="0" algn="l" rtl="0">
              <a:lnSpc>
                <a:spcPct val="100000"/>
              </a:lnSpc>
              <a:spcBef>
                <a:spcPts val="0"/>
              </a:spcBef>
              <a:spcAft>
                <a:spcPts val="0"/>
              </a:spcAft>
              <a:buSzPts val="1100"/>
              <a:buNone/>
            </a:pPr>
            <a:r>
              <a:rPr lang="lt-LT"/>
              <a:t>First, to r</a:t>
            </a:r>
            <a:r>
              <a:rPr lang="lt-LT">
                <a:solidFill>
                  <a:schemeClr val="dk1"/>
                </a:solidFill>
              </a:rPr>
              <a:t>ecruit interest in digital competencies required for the GLAM sector.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Second, to connect digital skills and the different job roles in the GLAM sector.</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In terms of the intended learning outcomes, on completion of this online session, it is expected that the learner will discover foundational digital skills related to working in the GLAM sector.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In addition, on completion of these tasks, it is expected that the learner can define and recall key competences required for success in the GLAM sector.</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94" name="Google Shape;94;g2b98245e2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98245e224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b98245e224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98245e224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b98245e224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b98245e224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98245e224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1" name="Google Shape;121;g2b98245e224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98245e224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9" name="Google Shape;129;g2b98245e224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98245e224_0_5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b98245e224_0_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b915199d5b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lt-LT"/>
              <a:t>Europeana, or European Digital Library, is a pan-European digital library that gives access to two million books, maps, audio recordings, photographs, archival documents, paintings and films from national libraries and cultural institutions in the 27 Member States of the European Union.</a:t>
            </a:r>
            <a:endParaRPr sz="1600">
              <a:solidFill>
                <a:schemeClr val="dk1"/>
              </a:solidFill>
              <a:latin typeface="Calibri"/>
              <a:ea typeface="Calibri"/>
              <a:cs typeface="Calibri"/>
              <a:sym typeface="Calibri"/>
            </a:endParaRPr>
          </a:p>
        </p:txBody>
      </p:sp>
      <p:sp>
        <p:nvSpPr>
          <p:cNvPr id="147" name="Google Shape;147;g2b915199d5b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915199d5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b915199d5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lt-LT"/>
              <a:t>The Digital Collections Curator is responsible for implementing the digital strategy relevant to collecting, storing, archiving, preserving and making accessible the digital collections (either born – digital or digitized). In larger museums this could be a role-profile in itself, while in smaller museums a curator should be up skilled in the area.</a:t>
            </a:r>
            <a:endParaRPr sz="1300">
              <a:solidFill>
                <a:srgbClr val="444444"/>
              </a:solidFill>
              <a:highlight>
                <a:srgbClr val="FFFFFF"/>
              </a:high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7"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docs.google.com/document/d/15sigmjFi0f6RQItrD9HzXXlS8k0nWdH5/edit" TargetMode="External"/><Relationship Id="rId4" Type="http://schemas.openxmlformats.org/officeDocument/2006/relationships/hyperlink" Target="http://www.project-musa.eu/wp-content/uploads/2020/06/MuSA-Emerging-Job-Profiles-for-museum-professionals.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jpg"/><Relationship Id="rId7"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drive.google.com/file/d/1_2_SxaOq2mzDuEU6JZD55u8YdvbmRR5E/view"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artsandculture.google.com/experiment/3d-pottery/nwHg1D0riJ1lt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a:br>
            <a:r>
              <a:rPr lang="lt-LT" sz="3600" b="1"/>
              <a:t>Blended learning course</a:t>
            </a:r>
            <a:endParaRPr sz="3600" b="1"/>
          </a:p>
        </p:txBody>
      </p:sp>
      <p:sp>
        <p:nvSpPr>
          <p:cNvPr id="85" name="Google Shape;85;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040"/>
              <a:buNone/>
            </a:pPr>
            <a:r>
              <a:rPr lang="lt-LT" sz="2440" b="1" dirty="0"/>
              <a:t>Module 1: </a:t>
            </a:r>
            <a:r>
              <a:rPr lang="lt-LT" sz="2440" b="1" dirty="0" err="1"/>
              <a:t>Trasformazione</a:t>
            </a:r>
            <a:r>
              <a:rPr lang="lt-LT" sz="2440" b="1" dirty="0"/>
              <a:t> </a:t>
            </a:r>
            <a:r>
              <a:rPr lang="lt-LT" sz="2440" b="1" dirty="0" err="1"/>
              <a:t>digitale</a:t>
            </a:r>
            <a:r>
              <a:rPr lang="lt-LT" sz="2440" b="1" dirty="0"/>
              <a:t> </a:t>
            </a:r>
            <a:r>
              <a:rPr lang="lt-LT" sz="2440" b="1" dirty="0" err="1"/>
              <a:t>post</a:t>
            </a:r>
            <a:r>
              <a:rPr lang="lt-LT" sz="2440" b="1" dirty="0"/>
              <a:t>-COVID </a:t>
            </a:r>
            <a:r>
              <a:rPr lang="lt-LT" sz="2440" b="1" dirty="0" err="1"/>
              <a:t>nel</a:t>
            </a:r>
            <a:r>
              <a:rPr lang="lt-LT" sz="2440" b="1" dirty="0"/>
              <a:t> </a:t>
            </a:r>
            <a:r>
              <a:rPr lang="lt-LT" sz="2440" b="1" dirty="0" err="1"/>
              <a:t>settore</a:t>
            </a:r>
            <a:r>
              <a:rPr lang="lt-LT" sz="2440" b="1" dirty="0"/>
              <a:t> GLAM</a:t>
            </a:r>
          </a:p>
          <a:p>
            <a:pPr marL="0" lvl="0" indent="0" algn="ctr" rtl="0">
              <a:lnSpc>
                <a:spcPct val="70000"/>
              </a:lnSpc>
              <a:spcBef>
                <a:spcPts val="0"/>
              </a:spcBef>
              <a:spcAft>
                <a:spcPts val="0"/>
              </a:spcAft>
              <a:buClr>
                <a:schemeClr val="dk1"/>
              </a:buClr>
              <a:buSzPts val="2040"/>
              <a:buNone/>
            </a:pPr>
            <a:r>
              <a:rPr lang="lt-LT" sz="2440" b="1" dirty="0" err="1"/>
              <a:t>Sessione</a:t>
            </a:r>
            <a:r>
              <a:rPr lang="lt-LT" sz="2440" b="1" dirty="0"/>
              <a:t> 4</a:t>
            </a:r>
          </a:p>
          <a:p>
            <a:pPr marL="0" lvl="0" indent="0" algn="ctr" rtl="0">
              <a:lnSpc>
                <a:spcPct val="70000"/>
              </a:lnSpc>
              <a:spcBef>
                <a:spcPts val="0"/>
              </a:spcBef>
              <a:spcAft>
                <a:spcPts val="0"/>
              </a:spcAft>
              <a:buClr>
                <a:schemeClr val="dk1"/>
              </a:buClr>
              <a:buSzPts val="2040"/>
              <a:buNone/>
            </a:pPr>
            <a:r>
              <a:rPr lang="lt-LT" sz="2440" dirty="0"/>
              <a:t>A </a:t>
            </a:r>
            <a:r>
              <a:rPr lang="lt-LT" sz="2440" dirty="0" err="1"/>
              <a:t>cura</a:t>
            </a:r>
            <a:r>
              <a:rPr lang="lt-LT" sz="2440" dirty="0"/>
              <a:t> di: </a:t>
            </a:r>
            <a:endParaRPr sz="2440" dirty="0"/>
          </a:p>
          <a:p>
            <a:pPr marL="0" lvl="0" indent="0" algn="ctr" rtl="0">
              <a:lnSpc>
                <a:spcPct val="70000"/>
              </a:lnSpc>
              <a:spcBef>
                <a:spcPts val="1000"/>
              </a:spcBef>
              <a:spcAft>
                <a:spcPts val="0"/>
              </a:spcAft>
              <a:buClr>
                <a:schemeClr val="dk1"/>
              </a:buClr>
              <a:buSzPts val="2040"/>
              <a:buNone/>
            </a:pPr>
            <a:r>
              <a:rPr lang="lt-LT" sz="2440" dirty="0"/>
              <a:t>SYNTHESIS </a:t>
            </a:r>
            <a:r>
              <a:rPr lang="lt-LT" sz="2440" dirty="0" err="1"/>
              <a:t>Center</a:t>
            </a:r>
            <a:r>
              <a:rPr lang="lt-LT" sz="2440" dirty="0"/>
              <a:t> </a:t>
            </a:r>
            <a:r>
              <a:rPr lang="lt-LT" sz="2440" dirty="0" err="1"/>
              <a:t>for</a:t>
            </a:r>
            <a:r>
              <a:rPr lang="lt-LT" sz="2440" dirty="0"/>
              <a:t> </a:t>
            </a:r>
            <a:r>
              <a:rPr lang="lt-LT" sz="2440" dirty="0" err="1"/>
              <a:t>Research</a:t>
            </a:r>
            <a:r>
              <a:rPr lang="lt-LT" sz="2440" dirty="0"/>
              <a:t> </a:t>
            </a:r>
            <a:r>
              <a:rPr lang="lt-LT" sz="2440" dirty="0" err="1"/>
              <a:t>and</a:t>
            </a:r>
            <a:r>
              <a:rPr lang="lt-LT" sz="2440" dirty="0"/>
              <a:t> </a:t>
            </a:r>
            <a:r>
              <a:rPr lang="lt-LT" sz="2440" dirty="0" err="1"/>
              <a:t>Education</a:t>
            </a:r>
            <a:endParaRPr sz="2440" dirty="0"/>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148955"/>
            <a:ext cx="8444971" cy="577041"/>
          </a:xfrm>
          <a:prstGeom prst="rect">
            <a:avLst/>
          </a:prstGeom>
          <a:noFill/>
          <a:ln>
            <a:noFill/>
          </a:ln>
        </p:spPr>
        <p:txBody>
          <a:bodyPr spcFirstLastPara="1" wrap="square" lIns="91425" tIns="45700" rIns="91425" bIns="45700" anchor="t" anchorCtr="0">
            <a:spAutoFit/>
          </a:bodyPr>
          <a:lstStyle/>
          <a:p>
            <a:r>
              <a:rPr lang="en-GB" sz="1050" dirty="0"/>
              <a:t>„ </a:t>
            </a:r>
            <a:r>
              <a:rPr lang="en-GB" sz="1050" dirty="0" err="1"/>
              <a:t>Finanziato</a:t>
            </a:r>
            <a:r>
              <a:rPr lang="en-GB" sz="1050" dirty="0"/>
              <a:t> </a:t>
            </a:r>
            <a:r>
              <a:rPr lang="en-GB" sz="1050" dirty="0" err="1"/>
              <a:t>dall'Unione</a:t>
            </a:r>
            <a:r>
              <a:rPr lang="en-GB" sz="1050" dirty="0"/>
              <a:t> Europea. Le </a:t>
            </a:r>
            <a:r>
              <a:rPr lang="en-GB" sz="1050" dirty="0" err="1"/>
              <a:t>opinioni</a:t>
            </a:r>
            <a:r>
              <a:rPr lang="en-GB" sz="1050" dirty="0"/>
              <a:t> e </a:t>
            </a:r>
            <a:r>
              <a:rPr lang="en-GB" sz="1050" dirty="0" err="1"/>
              <a:t>i</a:t>
            </a:r>
            <a:r>
              <a:rPr lang="en-GB" sz="1050" dirty="0"/>
              <a:t> </a:t>
            </a:r>
            <a:r>
              <a:rPr lang="en-GB" sz="1050" dirty="0" err="1"/>
              <a:t>pareri</a:t>
            </a:r>
            <a:r>
              <a:rPr lang="en-GB" sz="1050" dirty="0"/>
              <a:t> </a:t>
            </a:r>
            <a:r>
              <a:rPr lang="en-GB" sz="1050" dirty="0" err="1"/>
              <a:t>espressi</a:t>
            </a:r>
            <a:r>
              <a:rPr lang="en-GB" sz="1050" dirty="0"/>
              <a:t> </a:t>
            </a:r>
            <a:r>
              <a:rPr lang="en-GB" sz="1050" dirty="0" err="1"/>
              <a:t>sono</a:t>
            </a:r>
            <a:r>
              <a:rPr lang="en-GB" sz="1050" dirty="0"/>
              <a:t> </a:t>
            </a:r>
            <a:r>
              <a:rPr lang="en-GB" sz="1050" dirty="0" err="1"/>
              <a:t>tuttavia</a:t>
            </a:r>
            <a:r>
              <a:rPr lang="en-GB" sz="1050" dirty="0"/>
              <a:t> </a:t>
            </a:r>
            <a:r>
              <a:rPr lang="en-GB" sz="1050" dirty="0" err="1"/>
              <a:t>esclusivamente</a:t>
            </a:r>
            <a:r>
              <a:rPr lang="en-GB" sz="1050" dirty="0"/>
              <a:t> </a:t>
            </a:r>
            <a:r>
              <a:rPr lang="en-GB" sz="1050" dirty="0" err="1"/>
              <a:t>quelli</a:t>
            </a:r>
            <a:r>
              <a:rPr lang="en-GB" sz="1050" dirty="0"/>
              <a:t> </a:t>
            </a:r>
            <a:r>
              <a:rPr lang="en-GB" sz="1050" dirty="0" err="1"/>
              <a:t>dell'autore</a:t>
            </a:r>
            <a:r>
              <a:rPr lang="en-GB" sz="1050" dirty="0"/>
              <a:t> o </a:t>
            </a:r>
            <a:r>
              <a:rPr lang="en-GB" sz="1050" dirty="0" err="1"/>
              <a:t>degli</a:t>
            </a:r>
            <a:r>
              <a:rPr lang="en-GB" sz="1050" dirty="0"/>
              <a:t> </a:t>
            </a:r>
            <a:r>
              <a:rPr lang="en-GB" sz="1050" dirty="0" err="1"/>
              <a:t>autori</a:t>
            </a:r>
            <a:r>
              <a:rPr lang="en-GB" sz="1050" dirty="0"/>
              <a:t> e non </a:t>
            </a:r>
            <a:r>
              <a:rPr lang="en-GB" sz="1050" dirty="0" err="1"/>
              <a:t>riflettono</a:t>
            </a:r>
            <a:r>
              <a:rPr lang="en-GB" sz="1050" dirty="0"/>
              <a:t> </a:t>
            </a:r>
            <a:r>
              <a:rPr lang="en-GB" sz="1050" dirty="0" err="1"/>
              <a:t>necessariamente</a:t>
            </a:r>
            <a:r>
              <a:rPr lang="en-GB" sz="1050" dirty="0"/>
              <a:t> </a:t>
            </a:r>
            <a:r>
              <a:rPr lang="en-GB" sz="1050" dirty="0" err="1"/>
              <a:t>quelli</a:t>
            </a:r>
            <a:r>
              <a:rPr lang="en-GB" sz="1050" dirty="0"/>
              <a:t> </a:t>
            </a:r>
            <a:r>
              <a:rPr lang="en-GB" sz="1050" dirty="0" err="1"/>
              <a:t>dell'Unione</a:t>
            </a:r>
            <a:r>
              <a:rPr lang="en-GB" sz="1050" dirty="0"/>
              <a:t> Europea o </a:t>
            </a:r>
            <a:r>
              <a:rPr lang="en-GB" sz="1050" dirty="0" err="1"/>
              <a:t>dell'OeAD</a:t>
            </a:r>
            <a:r>
              <a:rPr lang="en-GB" sz="1050" dirty="0"/>
              <a:t>-GmbH. Né </a:t>
            </a:r>
            <a:r>
              <a:rPr lang="en-GB" sz="1050" dirty="0" err="1"/>
              <a:t>l'Unione</a:t>
            </a:r>
            <a:r>
              <a:rPr lang="en-GB" sz="1050" dirty="0"/>
              <a:t> Europea né </a:t>
            </a:r>
            <a:r>
              <a:rPr lang="en-GB" sz="1050" dirty="0" err="1"/>
              <a:t>l'autorità</a:t>
            </a:r>
            <a:r>
              <a:rPr lang="en-GB" sz="1050" dirty="0"/>
              <a:t> </a:t>
            </a:r>
            <a:r>
              <a:rPr lang="en-GB" sz="1050" dirty="0" err="1"/>
              <a:t>che</a:t>
            </a:r>
            <a:r>
              <a:rPr lang="en-GB" sz="1050" dirty="0"/>
              <a:t> ha </a:t>
            </a:r>
            <a:r>
              <a:rPr lang="en-GB" sz="1050" dirty="0" err="1"/>
              <a:t>concesso</a:t>
            </a:r>
            <a:r>
              <a:rPr lang="en-GB" sz="1050" dirty="0"/>
              <a:t> il </a:t>
            </a:r>
            <a:r>
              <a:rPr lang="en-GB" sz="1050" dirty="0" err="1"/>
              <a:t>finanziamento</a:t>
            </a:r>
            <a:r>
              <a:rPr lang="en-GB" sz="1050" dirty="0"/>
              <a:t> </a:t>
            </a:r>
            <a:r>
              <a:rPr lang="en-GB" sz="1050" dirty="0" err="1"/>
              <a:t>possono</a:t>
            </a:r>
            <a:r>
              <a:rPr lang="en-GB" sz="1050" dirty="0"/>
              <a:t> </a:t>
            </a:r>
            <a:r>
              <a:rPr lang="en-GB" sz="1050" dirty="0" err="1"/>
              <a:t>essere</a:t>
            </a:r>
            <a:r>
              <a:rPr lang="en-GB" sz="1050" dirty="0"/>
              <a:t> </a:t>
            </a:r>
            <a:r>
              <a:rPr lang="en-GB" sz="1050" dirty="0" err="1"/>
              <a:t>ritenute</a:t>
            </a:r>
            <a:r>
              <a:rPr lang="en-GB" sz="1050" dirty="0"/>
              <a:t> </a:t>
            </a:r>
            <a:r>
              <a:rPr lang="en-GB" sz="1050" dirty="0" err="1"/>
              <a:t>responsabili</a:t>
            </a:r>
            <a:r>
              <a:rPr lang="en-GB" sz="1050" dirty="0"/>
              <a:t>”. Progetto n.: 2022-1-AT01-KA220-ADU-00008513</a:t>
            </a: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Promoting Inclusive Employment in the GLAM Sector through Open Innovation</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b915199d5b_1_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err="1">
                <a:solidFill>
                  <a:schemeClr val="accent1"/>
                </a:solidFill>
              </a:rPr>
              <a:t>Scoprire</a:t>
            </a:r>
            <a:r>
              <a:rPr lang="lt-LT" dirty="0">
                <a:solidFill>
                  <a:schemeClr val="accent1"/>
                </a:solidFill>
              </a:rPr>
              <a:t> </a:t>
            </a:r>
            <a:r>
              <a:rPr lang="lt-LT" dirty="0" err="1">
                <a:solidFill>
                  <a:schemeClr val="accent1"/>
                </a:solidFill>
              </a:rPr>
              <a:t>il</a:t>
            </a:r>
            <a:r>
              <a:rPr lang="lt-LT" dirty="0">
                <a:solidFill>
                  <a:schemeClr val="accent1"/>
                </a:solidFill>
              </a:rPr>
              <a:t> </a:t>
            </a:r>
            <a:r>
              <a:rPr lang="lt-LT" dirty="0" err="1">
                <a:solidFill>
                  <a:schemeClr val="accent1"/>
                </a:solidFill>
              </a:rPr>
              <a:t>patrimonio</a:t>
            </a:r>
            <a:r>
              <a:rPr lang="lt-LT" dirty="0">
                <a:solidFill>
                  <a:schemeClr val="accent1"/>
                </a:solidFill>
              </a:rPr>
              <a:t> </a:t>
            </a:r>
            <a:r>
              <a:rPr lang="lt-LT" dirty="0" err="1">
                <a:solidFill>
                  <a:schemeClr val="accent1"/>
                </a:solidFill>
              </a:rPr>
              <a:t>culturale</a:t>
            </a:r>
            <a:r>
              <a:rPr lang="lt-LT" dirty="0">
                <a:solidFill>
                  <a:schemeClr val="accent1"/>
                </a:solidFill>
              </a:rPr>
              <a:t> </a:t>
            </a:r>
            <a:r>
              <a:rPr lang="lt-LT" dirty="0" err="1">
                <a:solidFill>
                  <a:schemeClr val="accent1"/>
                </a:solidFill>
              </a:rPr>
              <a:t>digitale</a:t>
            </a:r>
            <a:r>
              <a:rPr lang="lt-LT" dirty="0">
                <a:solidFill>
                  <a:schemeClr val="accent1"/>
                </a:solidFill>
              </a:rPr>
              <a:t> </a:t>
            </a:r>
            <a:r>
              <a:rPr lang="lt-LT" dirty="0" err="1">
                <a:solidFill>
                  <a:schemeClr val="accent1"/>
                </a:solidFill>
              </a:rPr>
              <a:t>europeo</a:t>
            </a:r>
            <a:r>
              <a:rPr lang="lt-LT" dirty="0">
                <a:solidFill>
                  <a:schemeClr val="accent1"/>
                </a:solidFill>
              </a:rPr>
              <a:t> | </a:t>
            </a:r>
            <a:r>
              <a:rPr lang="lt-LT" dirty="0" err="1">
                <a:solidFill>
                  <a:schemeClr val="accent1"/>
                </a:solidFill>
              </a:rPr>
              <a:t>Europeana</a:t>
            </a:r>
            <a:endParaRPr dirty="0">
              <a:solidFill>
                <a:schemeClr val="accent1"/>
              </a:solidFill>
            </a:endParaRPr>
          </a:p>
        </p:txBody>
      </p:sp>
      <p:sp>
        <p:nvSpPr>
          <p:cNvPr id="168" name="Google Shape;168;g2b915199d5b_1_5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lt-LT" dirty="0" err="1"/>
              <a:t>Andare</a:t>
            </a:r>
            <a:r>
              <a:rPr lang="lt-LT" dirty="0"/>
              <a:t> </a:t>
            </a:r>
            <a:r>
              <a:rPr lang="lt-LT" dirty="0" err="1"/>
              <a:t>alle</a:t>
            </a:r>
            <a:r>
              <a:rPr lang="lt-LT" dirty="0"/>
              <a:t> </a:t>
            </a:r>
            <a:r>
              <a:rPr lang="lt-LT" dirty="0" err="1"/>
              <a:t>collezioni</a:t>
            </a:r>
            <a:r>
              <a:rPr lang="lt-LT" dirty="0"/>
              <a:t> di </a:t>
            </a:r>
            <a:r>
              <a:rPr lang="lt-LT" dirty="0" err="1"/>
              <a:t>Europeana</a:t>
            </a:r>
            <a:r>
              <a:rPr lang="lt-LT" dirty="0"/>
              <a:t>. </a:t>
            </a:r>
          </a:p>
          <a:p>
            <a:pPr marL="0" lvl="0" indent="0" algn="l" rtl="0">
              <a:lnSpc>
                <a:spcPct val="90000"/>
              </a:lnSpc>
              <a:spcBef>
                <a:spcPts val="0"/>
              </a:spcBef>
              <a:spcAft>
                <a:spcPts val="0"/>
              </a:spcAft>
              <a:buClr>
                <a:schemeClr val="dk1"/>
              </a:buClr>
              <a:buSzPts val="2800"/>
              <a:buNone/>
            </a:pPr>
            <a:endParaRPr lang="lt-LT" dirty="0"/>
          </a:p>
          <a:p>
            <a:pPr marL="0" lvl="0" indent="0" algn="l" rtl="0">
              <a:lnSpc>
                <a:spcPct val="90000"/>
              </a:lnSpc>
              <a:spcBef>
                <a:spcPts val="0"/>
              </a:spcBef>
              <a:spcAft>
                <a:spcPts val="0"/>
              </a:spcAft>
              <a:buClr>
                <a:schemeClr val="dk1"/>
              </a:buClr>
              <a:buSzPts val="2800"/>
              <a:buNone/>
            </a:pPr>
            <a:r>
              <a:rPr lang="lt-LT" dirty="0" err="1"/>
              <a:t>Osservate</a:t>
            </a:r>
            <a:r>
              <a:rPr lang="lt-LT" dirty="0"/>
              <a:t> </a:t>
            </a:r>
            <a:r>
              <a:rPr lang="lt-LT" dirty="0" err="1"/>
              <a:t>come</a:t>
            </a:r>
            <a:r>
              <a:rPr lang="lt-LT" dirty="0"/>
              <a:t> </a:t>
            </a:r>
            <a:r>
              <a:rPr lang="lt-LT" dirty="0" err="1"/>
              <a:t>la</a:t>
            </a:r>
            <a:r>
              <a:rPr lang="lt-LT" dirty="0"/>
              <a:t> pagina </a:t>
            </a:r>
            <a:r>
              <a:rPr lang="lt-LT" dirty="0" err="1"/>
              <a:t>è</a:t>
            </a:r>
            <a:r>
              <a:rPr lang="lt-LT" dirty="0"/>
              <a:t> </a:t>
            </a:r>
            <a:r>
              <a:rPr lang="lt-LT" dirty="0" err="1"/>
              <a:t>costruita</a:t>
            </a:r>
            <a:r>
              <a:rPr lang="lt-LT" dirty="0"/>
              <a:t> </a:t>
            </a:r>
            <a:r>
              <a:rPr lang="lt-LT" dirty="0" err="1"/>
              <a:t>in</a:t>
            </a:r>
            <a:r>
              <a:rPr lang="lt-LT" dirty="0"/>
              <a:t> base </a:t>
            </a:r>
            <a:r>
              <a:rPr lang="lt-LT" dirty="0" err="1"/>
              <a:t>alle</a:t>
            </a:r>
            <a:r>
              <a:rPr lang="lt-LT" dirty="0"/>
              <a:t> </a:t>
            </a:r>
            <a:r>
              <a:rPr lang="lt-LT" dirty="0" err="1"/>
              <a:t>diverse</a:t>
            </a:r>
            <a:r>
              <a:rPr lang="lt-LT" dirty="0"/>
              <a:t> </a:t>
            </a:r>
            <a:r>
              <a:rPr lang="lt-LT" dirty="0" err="1"/>
              <a:t>categorie</a:t>
            </a:r>
            <a:r>
              <a:rPr lang="lt-LT" dirty="0"/>
              <a:t>.</a:t>
            </a:r>
          </a:p>
          <a:p>
            <a:pPr marL="0" lvl="0" indent="0" algn="l" rtl="0">
              <a:lnSpc>
                <a:spcPct val="90000"/>
              </a:lnSpc>
              <a:spcBef>
                <a:spcPts val="0"/>
              </a:spcBef>
              <a:spcAft>
                <a:spcPts val="0"/>
              </a:spcAft>
              <a:buClr>
                <a:schemeClr val="dk1"/>
              </a:buClr>
              <a:buSzPts val="2800"/>
              <a:buNone/>
            </a:pPr>
            <a:endParaRPr lang="lt-LT" dirty="0"/>
          </a:p>
          <a:p>
            <a:pPr marL="0" lvl="0" indent="0" algn="l" rtl="0">
              <a:lnSpc>
                <a:spcPct val="90000"/>
              </a:lnSpc>
              <a:spcBef>
                <a:spcPts val="0"/>
              </a:spcBef>
              <a:spcAft>
                <a:spcPts val="0"/>
              </a:spcAft>
              <a:buClr>
                <a:schemeClr val="dk1"/>
              </a:buClr>
              <a:buSzPts val="2800"/>
              <a:buNone/>
            </a:pPr>
            <a:r>
              <a:rPr lang="lt-LT" dirty="0" err="1"/>
              <a:t>Pensate</a:t>
            </a:r>
            <a:r>
              <a:rPr lang="lt-LT" dirty="0"/>
              <a:t> </a:t>
            </a:r>
            <a:r>
              <a:rPr lang="lt-LT" dirty="0" err="1"/>
              <a:t>che</a:t>
            </a:r>
            <a:r>
              <a:rPr lang="lt-LT" dirty="0"/>
              <a:t> </a:t>
            </a:r>
            <a:r>
              <a:rPr lang="lt-LT" dirty="0" err="1"/>
              <a:t>la</a:t>
            </a:r>
            <a:r>
              <a:rPr lang="lt-LT" dirty="0"/>
              <a:t> </a:t>
            </a:r>
            <a:r>
              <a:rPr lang="lt-LT" dirty="0" err="1"/>
              <a:t>piattaforma</a:t>
            </a:r>
            <a:r>
              <a:rPr lang="lt-LT" dirty="0"/>
              <a:t> </a:t>
            </a:r>
            <a:r>
              <a:rPr lang="lt-LT" dirty="0" err="1"/>
              <a:t>sia</a:t>
            </a:r>
            <a:r>
              <a:rPr lang="lt-LT" dirty="0"/>
              <a:t> </a:t>
            </a:r>
            <a:r>
              <a:rPr lang="lt-LT" dirty="0" err="1"/>
              <a:t>accessibile</a:t>
            </a:r>
            <a:r>
              <a:rPr lang="lt-LT" dirty="0"/>
              <a:t> a </a:t>
            </a:r>
            <a:r>
              <a:rPr lang="lt-LT" dirty="0" err="1"/>
              <a:t>studenti</a:t>
            </a:r>
            <a:r>
              <a:rPr lang="lt-LT" dirty="0"/>
              <a:t> </a:t>
            </a:r>
            <a:r>
              <a:rPr lang="lt-LT" dirty="0" err="1"/>
              <a:t>diversi</a:t>
            </a:r>
            <a:r>
              <a:rPr lang="lt-LT" dirty="0"/>
              <a:t>?</a:t>
            </a:r>
          </a:p>
          <a:p>
            <a:pPr marL="0" lvl="0" indent="0" algn="l" rtl="0">
              <a:lnSpc>
                <a:spcPct val="90000"/>
              </a:lnSpc>
              <a:spcBef>
                <a:spcPts val="0"/>
              </a:spcBef>
              <a:spcAft>
                <a:spcPts val="0"/>
              </a:spcAft>
              <a:buClr>
                <a:schemeClr val="dk1"/>
              </a:buClr>
              <a:buSzPts val="2800"/>
              <a:buNone/>
            </a:pPr>
            <a:endParaRPr lang="lt-LT" dirty="0"/>
          </a:p>
          <a:p>
            <a:pPr marL="0" lvl="0" indent="0" algn="l" rtl="0">
              <a:lnSpc>
                <a:spcPct val="90000"/>
              </a:lnSpc>
              <a:spcBef>
                <a:spcPts val="0"/>
              </a:spcBef>
              <a:spcAft>
                <a:spcPts val="0"/>
              </a:spcAft>
              <a:buClr>
                <a:schemeClr val="dk1"/>
              </a:buClr>
              <a:buSzPts val="2800"/>
              <a:buNone/>
            </a:pPr>
            <a:r>
              <a:rPr lang="lt-LT" dirty="0" err="1"/>
              <a:t>Le</a:t>
            </a:r>
            <a:r>
              <a:rPr lang="lt-LT" dirty="0"/>
              <a:t> </a:t>
            </a:r>
            <a:r>
              <a:rPr lang="lt-LT" dirty="0" err="1"/>
              <a:t>categorie</a:t>
            </a:r>
            <a:r>
              <a:rPr lang="lt-LT" dirty="0"/>
              <a:t> </a:t>
            </a:r>
            <a:r>
              <a:rPr lang="lt-LT" dirty="0" err="1"/>
              <a:t>sono</a:t>
            </a:r>
            <a:r>
              <a:rPr lang="lt-LT" dirty="0"/>
              <a:t> </a:t>
            </a:r>
            <a:r>
              <a:rPr lang="lt-LT" dirty="0" err="1"/>
              <a:t>adeguate</a:t>
            </a:r>
            <a:r>
              <a:rPr lang="lt-LT" dirty="0"/>
              <a:t> per </a:t>
            </a:r>
            <a:r>
              <a:rPr lang="lt-LT" dirty="0" err="1"/>
              <a:t>consentire</a:t>
            </a:r>
            <a:r>
              <a:rPr lang="lt-LT" dirty="0"/>
              <a:t> </a:t>
            </a:r>
            <a:r>
              <a:rPr lang="lt-LT" dirty="0" err="1"/>
              <a:t>all'utente</a:t>
            </a:r>
            <a:r>
              <a:rPr lang="lt-LT" dirty="0"/>
              <a:t> di </a:t>
            </a:r>
            <a:r>
              <a:rPr lang="lt-LT" dirty="0" err="1"/>
              <a:t>recuperare</a:t>
            </a:r>
            <a:r>
              <a:rPr lang="lt-LT" dirty="0"/>
              <a:t> </a:t>
            </a:r>
            <a:r>
              <a:rPr lang="lt-LT" dirty="0" err="1"/>
              <a:t>le</a:t>
            </a:r>
            <a:r>
              <a:rPr lang="lt-LT" dirty="0"/>
              <a:t> </a:t>
            </a:r>
            <a:r>
              <a:rPr lang="lt-LT" dirty="0" err="1"/>
              <a:t>collezioni</a:t>
            </a:r>
            <a:r>
              <a:rPr lang="lt-LT" dirty="0"/>
              <a:t>?</a:t>
            </a:r>
            <a:endParaRPr dirty="0"/>
          </a:p>
        </p:txBody>
      </p:sp>
      <p:pic>
        <p:nvPicPr>
          <p:cNvPr id="169" name="Google Shape;169;g2b915199d5b_1_5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0" name="Google Shape;170;g2b915199d5b_1_58"/>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2b98245e224_0_518"/>
          <p:cNvPicPr preferRelativeResize="0"/>
          <p:nvPr/>
        </p:nvPicPr>
        <p:blipFill>
          <a:blip r:embed="rId3">
            <a:alphaModFix/>
          </a:blip>
          <a:stretch>
            <a:fillRect/>
          </a:stretch>
        </p:blipFill>
        <p:spPr>
          <a:xfrm>
            <a:off x="2103724" y="152400"/>
            <a:ext cx="9935875" cy="5588924"/>
          </a:xfrm>
          <a:prstGeom prst="rect">
            <a:avLst/>
          </a:prstGeom>
          <a:noFill/>
          <a:ln>
            <a:noFill/>
          </a:ln>
        </p:spPr>
      </p:pic>
      <p:sp>
        <p:nvSpPr>
          <p:cNvPr id="176" name="Google Shape;176;g2b98245e224_0_51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lt-LT" sz="5200" dirty="0" err="1"/>
              <a:t>Parte</a:t>
            </a:r>
            <a:r>
              <a:rPr lang="lt-LT" sz="5200" dirty="0"/>
              <a:t> 4: </a:t>
            </a:r>
            <a:r>
              <a:rPr lang="lt-LT" sz="5200" dirty="0" err="1"/>
              <a:t>Social</a:t>
            </a:r>
            <a:r>
              <a:rPr lang="lt-LT" sz="5200" dirty="0"/>
              <a:t> </a:t>
            </a:r>
            <a:r>
              <a:rPr lang="lt-LT" sz="5200" dirty="0" err="1"/>
              <a:t>Media</a:t>
            </a:r>
            <a:r>
              <a:rPr lang="lt-LT" sz="5200" dirty="0"/>
              <a:t> </a:t>
            </a:r>
            <a:r>
              <a:rPr lang="lt-LT" sz="5200" dirty="0" err="1"/>
              <a:t>in</a:t>
            </a:r>
            <a:r>
              <a:rPr lang="lt-LT" sz="5200" dirty="0"/>
              <a:t> GLAM</a:t>
            </a:r>
            <a:endParaRPr dirty="0"/>
          </a:p>
          <a:p>
            <a:pPr marL="0" lvl="0" indent="0" algn="ctr" rtl="0">
              <a:lnSpc>
                <a:spcPct val="90000"/>
              </a:lnSpc>
              <a:spcBef>
                <a:spcPts val="1000"/>
              </a:spcBef>
              <a:spcAft>
                <a:spcPts val="0"/>
              </a:spcAft>
              <a:buClr>
                <a:schemeClr val="dk1"/>
              </a:buClr>
              <a:buSzPct val="100000"/>
              <a:buNone/>
            </a:pPr>
            <a:r>
              <a:rPr lang="lt-LT"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lt-LT" dirty="0"/>
              <a:t> </a:t>
            </a:r>
            <a:endParaRPr dirty="0"/>
          </a:p>
        </p:txBody>
      </p:sp>
      <p:pic>
        <p:nvPicPr>
          <p:cNvPr id="177" name="Google Shape;177;g2b98245e224_0_518"/>
          <p:cNvPicPr preferRelativeResize="0"/>
          <p:nvPr/>
        </p:nvPicPr>
        <p:blipFill rotWithShape="1">
          <a:blip r:embed="rId4">
            <a:alphaModFix/>
          </a:blip>
          <a:srcRect/>
          <a:stretch/>
        </p:blipFill>
        <p:spPr>
          <a:xfrm>
            <a:off x="320512" y="5585931"/>
            <a:ext cx="1182064" cy="1182064"/>
          </a:xfrm>
          <a:prstGeom prst="rect">
            <a:avLst/>
          </a:prstGeom>
          <a:noFill/>
          <a:ln>
            <a:noFill/>
          </a:ln>
        </p:spPr>
      </p:pic>
      <p:sp>
        <p:nvSpPr>
          <p:cNvPr id="178" name="Google Shape;178;g2b98245e224_0_518"/>
          <p:cNvSpPr/>
          <p:nvPr/>
        </p:nvSpPr>
        <p:spPr>
          <a:xfrm>
            <a:off x="1068486" y="39540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9" name="Google Shape;179;g2b98245e224_0_518"/>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b98245e224_0_5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dirty="0" err="1">
                <a:solidFill>
                  <a:schemeClr val="accent1"/>
                </a:solidFill>
              </a:rPr>
              <a:t>Social</a:t>
            </a:r>
            <a:r>
              <a:rPr lang="lt-LT" dirty="0">
                <a:solidFill>
                  <a:schemeClr val="accent1"/>
                </a:solidFill>
              </a:rPr>
              <a:t> </a:t>
            </a:r>
            <a:r>
              <a:rPr lang="lt-LT" dirty="0" err="1">
                <a:solidFill>
                  <a:schemeClr val="accent1"/>
                </a:solidFill>
              </a:rPr>
              <a:t>media</a:t>
            </a:r>
            <a:r>
              <a:rPr lang="lt-LT" dirty="0">
                <a:solidFill>
                  <a:schemeClr val="accent1"/>
                </a:solidFill>
              </a:rPr>
              <a:t> </a:t>
            </a:r>
            <a:r>
              <a:rPr lang="lt-LT" dirty="0" err="1">
                <a:solidFill>
                  <a:schemeClr val="accent1"/>
                </a:solidFill>
              </a:rPr>
              <a:t>manager</a:t>
            </a:r>
            <a:r>
              <a:rPr lang="lt-LT" dirty="0">
                <a:solidFill>
                  <a:schemeClr val="accent1"/>
                </a:solidFill>
              </a:rPr>
              <a:t>/</a:t>
            </a:r>
            <a:r>
              <a:rPr lang="lt-LT" dirty="0" err="1">
                <a:solidFill>
                  <a:schemeClr val="accent1"/>
                </a:solidFill>
              </a:rPr>
              <a:t>online</a:t>
            </a:r>
            <a:r>
              <a:rPr lang="lt-LT" dirty="0">
                <a:solidFill>
                  <a:schemeClr val="accent1"/>
                </a:solidFill>
              </a:rPr>
              <a:t> </a:t>
            </a:r>
            <a:r>
              <a:rPr lang="lt-LT" dirty="0" err="1">
                <a:solidFill>
                  <a:schemeClr val="accent1"/>
                </a:solidFill>
              </a:rPr>
              <a:t>community</a:t>
            </a:r>
            <a:r>
              <a:rPr lang="lt-LT" dirty="0">
                <a:solidFill>
                  <a:schemeClr val="accent1"/>
                </a:solidFill>
              </a:rPr>
              <a:t> </a:t>
            </a:r>
            <a:r>
              <a:rPr lang="lt-LT" dirty="0" err="1">
                <a:solidFill>
                  <a:schemeClr val="accent1"/>
                </a:solidFill>
              </a:rPr>
              <a:t>manager</a:t>
            </a:r>
            <a:endParaRPr dirty="0">
              <a:solidFill>
                <a:schemeClr val="accent1"/>
              </a:solidFill>
            </a:endParaRPr>
          </a:p>
        </p:txBody>
      </p:sp>
      <p:sp>
        <p:nvSpPr>
          <p:cNvPr id="185" name="Google Shape;185;g2b98245e224_0_5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lt-LT" dirty="0" err="1">
                <a:highlight>
                  <a:srgbClr val="FFFFFF"/>
                </a:highlight>
              </a:rPr>
              <a:t>Uno</a:t>
            </a:r>
            <a:r>
              <a:rPr lang="lt-LT" dirty="0">
                <a:highlight>
                  <a:srgbClr val="FFFFFF"/>
                </a:highlight>
              </a:rPr>
              <a:t> </a:t>
            </a:r>
            <a:r>
              <a:rPr lang="lt-LT" dirty="0" err="1">
                <a:highlight>
                  <a:srgbClr val="FFFFFF"/>
                </a:highlight>
              </a:rPr>
              <a:t>dei</a:t>
            </a:r>
            <a:r>
              <a:rPr lang="lt-LT" dirty="0">
                <a:highlight>
                  <a:srgbClr val="FFFFFF"/>
                </a:highlight>
              </a:rPr>
              <a:t> </a:t>
            </a:r>
            <a:r>
              <a:rPr lang="lt-LT" dirty="0" err="1">
                <a:highlight>
                  <a:srgbClr val="FFFFFF"/>
                </a:highlight>
              </a:rPr>
              <a:t>nuovi</a:t>
            </a:r>
            <a:r>
              <a:rPr lang="lt-LT" dirty="0">
                <a:highlight>
                  <a:srgbClr val="FFFFFF"/>
                </a:highlight>
              </a:rPr>
              <a:t> </a:t>
            </a:r>
            <a:r>
              <a:rPr lang="lt-LT" dirty="0" err="1">
                <a:highlight>
                  <a:srgbClr val="FFFFFF"/>
                </a:highlight>
              </a:rPr>
              <a:t>ruoli</a:t>
            </a:r>
            <a:r>
              <a:rPr lang="lt-LT" dirty="0">
                <a:highlight>
                  <a:srgbClr val="FFFFFF"/>
                </a:highlight>
              </a:rPr>
              <a:t> </a:t>
            </a:r>
            <a:r>
              <a:rPr lang="lt-LT" dirty="0" err="1">
                <a:highlight>
                  <a:srgbClr val="FFFFFF"/>
                </a:highlight>
              </a:rPr>
              <a:t>nel</a:t>
            </a:r>
            <a:r>
              <a:rPr lang="lt-LT" dirty="0">
                <a:highlight>
                  <a:srgbClr val="FFFFFF"/>
                </a:highlight>
              </a:rPr>
              <a:t> </a:t>
            </a:r>
            <a:r>
              <a:rPr lang="lt-LT" dirty="0" err="1">
                <a:highlight>
                  <a:srgbClr val="FFFFFF"/>
                </a:highlight>
              </a:rPr>
              <a:t>settore</a:t>
            </a:r>
            <a:r>
              <a:rPr lang="lt-LT" dirty="0">
                <a:highlight>
                  <a:srgbClr val="FFFFFF"/>
                </a:highlight>
              </a:rPr>
              <a:t> GLAM </a:t>
            </a:r>
            <a:r>
              <a:rPr lang="lt-LT" dirty="0" err="1">
                <a:highlight>
                  <a:srgbClr val="FFFFFF"/>
                </a:highlight>
              </a:rPr>
              <a:t>è</a:t>
            </a:r>
            <a:r>
              <a:rPr lang="lt-LT" dirty="0">
                <a:highlight>
                  <a:srgbClr val="FFFFFF"/>
                </a:highlight>
              </a:rPr>
              <a:t> </a:t>
            </a:r>
            <a:r>
              <a:rPr lang="lt-LT" dirty="0" err="1">
                <a:highlight>
                  <a:srgbClr val="FFFFFF"/>
                </a:highlight>
              </a:rPr>
              <a:t>quello</a:t>
            </a:r>
            <a:r>
              <a:rPr lang="lt-LT" dirty="0">
                <a:highlight>
                  <a:srgbClr val="FFFFFF"/>
                </a:highlight>
              </a:rPr>
              <a:t> </a:t>
            </a:r>
            <a:r>
              <a:rPr lang="lt-LT" dirty="0" err="1">
                <a:highlight>
                  <a:srgbClr val="FFFFFF"/>
                </a:highlight>
              </a:rPr>
              <a:t>del</a:t>
            </a:r>
            <a:r>
              <a:rPr lang="lt-LT" dirty="0">
                <a:highlight>
                  <a:srgbClr val="FFFFFF"/>
                </a:highlight>
              </a:rPr>
              <a:t> </a:t>
            </a:r>
            <a:r>
              <a:rPr lang="lt-LT" dirty="0" err="1">
                <a:highlight>
                  <a:srgbClr val="FFFFFF"/>
                </a:highlight>
              </a:rPr>
              <a:t>community</a:t>
            </a:r>
            <a:r>
              <a:rPr lang="lt-LT" dirty="0">
                <a:highlight>
                  <a:srgbClr val="FFFFFF"/>
                </a:highlight>
              </a:rPr>
              <a:t> </a:t>
            </a:r>
            <a:r>
              <a:rPr lang="lt-LT" dirty="0" err="1">
                <a:highlight>
                  <a:srgbClr val="FFFFFF"/>
                </a:highlight>
              </a:rPr>
              <a:t>manager</a:t>
            </a:r>
            <a:r>
              <a:rPr lang="lt-LT" dirty="0">
                <a:highlight>
                  <a:srgbClr val="FFFFFF"/>
                </a:highlight>
              </a:rPr>
              <a:t> </a:t>
            </a:r>
            <a:r>
              <a:rPr lang="lt-LT" dirty="0" err="1">
                <a:highlight>
                  <a:srgbClr val="FFFFFF"/>
                </a:highlight>
              </a:rPr>
              <a:t>online</a:t>
            </a:r>
            <a:r>
              <a:rPr lang="lt-LT" dirty="0">
                <a:highlight>
                  <a:srgbClr val="FFFFFF"/>
                </a:highlight>
              </a:rPr>
              <a:t>. </a:t>
            </a:r>
            <a:r>
              <a:rPr lang="lt-LT" dirty="0" err="1">
                <a:highlight>
                  <a:srgbClr val="FFFFFF"/>
                </a:highlight>
              </a:rPr>
              <a:t>Si</a:t>
            </a:r>
            <a:r>
              <a:rPr lang="lt-LT" dirty="0">
                <a:highlight>
                  <a:srgbClr val="FFFFFF"/>
                </a:highlight>
              </a:rPr>
              <a:t> </a:t>
            </a:r>
            <a:r>
              <a:rPr lang="lt-LT" dirty="0" err="1">
                <a:highlight>
                  <a:srgbClr val="FFFFFF"/>
                </a:highlight>
              </a:rPr>
              <a:t>tratta</a:t>
            </a:r>
            <a:r>
              <a:rPr lang="lt-LT" dirty="0">
                <a:highlight>
                  <a:srgbClr val="FFFFFF"/>
                </a:highlight>
              </a:rPr>
              <a:t> di </a:t>
            </a:r>
            <a:r>
              <a:rPr lang="lt-LT" dirty="0" err="1">
                <a:highlight>
                  <a:srgbClr val="FFFFFF"/>
                </a:highlight>
              </a:rPr>
              <a:t>una</a:t>
            </a:r>
            <a:r>
              <a:rPr lang="lt-LT" dirty="0">
                <a:highlight>
                  <a:srgbClr val="FFFFFF"/>
                </a:highlight>
              </a:rPr>
              <a:t> </a:t>
            </a:r>
            <a:r>
              <a:rPr lang="lt-LT" dirty="0" err="1">
                <a:highlight>
                  <a:srgbClr val="FFFFFF"/>
                </a:highlight>
              </a:rPr>
              <a:t>figura</a:t>
            </a:r>
            <a:r>
              <a:rPr lang="lt-LT" dirty="0">
                <a:highlight>
                  <a:srgbClr val="FFFFFF"/>
                </a:highlight>
              </a:rPr>
              <a:t> </a:t>
            </a:r>
            <a:r>
              <a:rPr lang="lt-LT" dirty="0" err="1">
                <a:highlight>
                  <a:srgbClr val="FFFFFF"/>
                </a:highlight>
              </a:rPr>
              <a:t>che</a:t>
            </a:r>
            <a:r>
              <a:rPr lang="lt-LT" dirty="0">
                <a:highlight>
                  <a:srgbClr val="FFFFFF"/>
                </a:highlight>
              </a:rPr>
              <a:t> </a:t>
            </a:r>
            <a:r>
              <a:rPr lang="lt-LT" dirty="0" err="1">
                <a:highlight>
                  <a:srgbClr val="FFFFFF"/>
                </a:highlight>
              </a:rPr>
              <a:t>crea</a:t>
            </a:r>
            <a:r>
              <a:rPr lang="lt-LT" dirty="0">
                <a:highlight>
                  <a:srgbClr val="FFFFFF"/>
                </a:highlight>
              </a:rPr>
              <a:t> e </a:t>
            </a:r>
            <a:r>
              <a:rPr lang="lt-LT" dirty="0" err="1">
                <a:highlight>
                  <a:srgbClr val="FFFFFF"/>
                </a:highlight>
              </a:rPr>
              <a:t>gestisce</a:t>
            </a:r>
            <a:r>
              <a:rPr lang="lt-LT" dirty="0">
                <a:highlight>
                  <a:srgbClr val="FFFFFF"/>
                </a:highlight>
              </a:rPr>
              <a:t> </a:t>
            </a:r>
            <a:r>
              <a:rPr lang="lt-LT" dirty="0" err="1">
                <a:highlight>
                  <a:srgbClr val="FFFFFF"/>
                </a:highlight>
              </a:rPr>
              <a:t>comunità</a:t>
            </a:r>
            <a:r>
              <a:rPr lang="lt-LT" dirty="0">
                <a:highlight>
                  <a:srgbClr val="FFFFFF"/>
                </a:highlight>
              </a:rPr>
              <a:t> </a:t>
            </a:r>
            <a:r>
              <a:rPr lang="lt-LT" dirty="0" err="1">
                <a:highlight>
                  <a:srgbClr val="FFFFFF"/>
                </a:highlight>
              </a:rPr>
              <a:t>online</a:t>
            </a:r>
            <a:r>
              <a:rPr lang="lt-LT" dirty="0">
                <a:highlight>
                  <a:srgbClr val="FFFFFF"/>
                </a:highlight>
              </a:rPr>
              <a:t> </a:t>
            </a:r>
            <a:r>
              <a:rPr lang="lt-LT" dirty="0" err="1">
                <a:highlight>
                  <a:srgbClr val="FFFFFF"/>
                </a:highlight>
              </a:rPr>
              <a:t>accessibili</a:t>
            </a:r>
            <a:r>
              <a:rPr lang="lt-LT" dirty="0">
                <a:highlight>
                  <a:srgbClr val="FFFFFF"/>
                </a:highlight>
              </a:rPr>
              <a:t> e </a:t>
            </a:r>
            <a:r>
              <a:rPr lang="lt-LT" dirty="0" err="1">
                <a:highlight>
                  <a:srgbClr val="FFFFFF"/>
                </a:highlight>
              </a:rPr>
              <a:t>collaborative</a:t>
            </a:r>
            <a:r>
              <a:rPr lang="lt-LT" dirty="0">
                <a:highlight>
                  <a:srgbClr val="FFFFFF"/>
                </a:highlight>
              </a:rPr>
              <a:t> per </a:t>
            </a:r>
            <a:r>
              <a:rPr lang="lt-LT" dirty="0" err="1">
                <a:highlight>
                  <a:srgbClr val="FFFFFF"/>
                </a:highlight>
              </a:rPr>
              <a:t>tutte</a:t>
            </a:r>
            <a:r>
              <a:rPr lang="lt-LT" dirty="0">
                <a:highlight>
                  <a:srgbClr val="FFFFFF"/>
                </a:highlight>
              </a:rPr>
              <a:t> </a:t>
            </a:r>
            <a:r>
              <a:rPr lang="lt-LT" dirty="0" err="1">
                <a:highlight>
                  <a:srgbClr val="FFFFFF"/>
                </a:highlight>
              </a:rPr>
              <a:t>le</a:t>
            </a:r>
            <a:r>
              <a:rPr lang="lt-LT" dirty="0">
                <a:highlight>
                  <a:srgbClr val="FFFFFF"/>
                </a:highlight>
              </a:rPr>
              <a:t> </a:t>
            </a:r>
            <a:r>
              <a:rPr lang="lt-LT" dirty="0" err="1">
                <a:highlight>
                  <a:srgbClr val="FFFFFF"/>
                </a:highlight>
              </a:rPr>
              <a:t>parti</a:t>
            </a:r>
            <a:r>
              <a:rPr lang="lt-LT" dirty="0">
                <a:highlight>
                  <a:srgbClr val="FFFFFF"/>
                </a:highlight>
              </a:rPr>
              <a:t> </a:t>
            </a:r>
            <a:r>
              <a:rPr lang="lt-LT" dirty="0" err="1">
                <a:highlight>
                  <a:srgbClr val="FFFFFF"/>
                </a:highlight>
              </a:rPr>
              <a:t>interessate</a:t>
            </a:r>
            <a:r>
              <a:rPr lang="lt-LT" dirty="0">
                <a:highlight>
                  <a:srgbClr val="FFFFFF"/>
                </a:highlight>
              </a:rPr>
              <a:t>. </a:t>
            </a:r>
          </a:p>
          <a:p>
            <a:pPr marL="0" lvl="0" indent="0" algn="l" rtl="0">
              <a:lnSpc>
                <a:spcPct val="90000"/>
              </a:lnSpc>
              <a:spcBef>
                <a:spcPts val="1000"/>
              </a:spcBef>
              <a:spcAft>
                <a:spcPts val="0"/>
              </a:spcAft>
              <a:buSzPts val="1800"/>
              <a:buNone/>
            </a:pPr>
            <a:endParaRPr lang="lt-LT" dirty="0">
              <a:highlight>
                <a:srgbClr val="FFFFFF"/>
              </a:highlight>
            </a:endParaRPr>
          </a:p>
          <a:p>
            <a:pPr marL="0" lvl="0" indent="0" algn="l" rtl="0">
              <a:lnSpc>
                <a:spcPct val="90000"/>
              </a:lnSpc>
              <a:spcBef>
                <a:spcPts val="1000"/>
              </a:spcBef>
              <a:spcAft>
                <a:spcPts val="0"/>
              </a:spcAft>
              <a:buSzPts val="1800"/>
              <a:buNone/>
            </a:pPr>
            <a:r>
              <a:rPr lang="lt-LT" dirty="0" err="1">
                <a:highlight>
                  <a:srgbClr val="FFFFFF"/>
                </a:highlight>
              </a:rPr>
              <a:t>Date</a:t>
            </a:r>
            <a:r>
              <a:rPr lang="lt-LT" dirty="0">
                <a:highlight>
                  <a:srgbClr val="FFFFFF"/>
                </a:highlight>
              </a:rPr>
              <a:t> </a:t>
            </a:r>
            <a:r>
              <a:rPr lang="lt-LT" dirty="0" err="1">
                <a:highlight>
                  <a:srgbClr val="FFFFFF"/>
                </a:highlight>
              </a:rPr>
              <a:t>un'occhiata</a:t>
            </a:r>
            <a:r>
              <a:rPr lang="lt-LT" dirty="0">
                <a:highlight>
                  <a:srgbClr val="FFFFFF"/>
                </a:highlight>
              </a:rPr>
              <a:t> al </a:t>
            </a:r>
            <a:r>
              <a:rPr lang="lt-LT" dirty="0" err="1">
                <a:highlight>
                  <a:srgbClr val="FFFFFF"/>
                </a:highlight>
              </a:rPr>
              <a:t>documento</a:t>
            </a:r>
            <a:r>
              <a:rPr lang="lt-LT" dirty="0">
                <a:highlight>
                  <a:srgbClr val="FFFFFF"/>
                </a:highlight>
              </a:rPr>
              <a:t> </a:t>
            </a:r>
            <a:r>
              <a:rPr lang="lt-LT" dirty="0" err="1">
                <a:highlight>
                  <a:srgbClr val="FFFFFF"/>
                </a:highlight>
              </a:rPr>
              <a:t>sulla</a:t>
            </a:r>
            <a:r>
              <a:rPr lang="lt-LT" dirty="0">
                <a:highlight>
                  <a:srgbClr val="FFFFFF"/>
                </a:highlight>
              </a:rPr>
              <a:t> </a:t>
            </a:r>
            <a:r>
              <a:rPr lang="lt-LT" dirty="0" err="1">
                <a:highlight>
                  <a:srgbClr val="FFFFFF"/>
                </a:highlight>
              </a:rPr>
              <a:t>Politica</a:t>
            </a:r>
            <a:r>
              <a:rPr lang="lt-LT" dirty="0">
                <a:highlight>
                  <a:srgbClr val="FFFFFF"/>
                </a:highlight>
              </a:rPr>
              <a:t> </a:t>
            </a:r>
            <a:r>
              <a:rPr lang="lt-LT" dirty="0" err="1">
                <a:highlight>
                  <a:srgbClr val="FFFFFF"/>
                </a:highlight>
              </a:rPr>
              <a:t>sui</a:t>
            </a:r>
            <a:r>
              <a:rPr lang="lt-LT" dirty="0">
                <a:highlight>
                  <a:srgbClr val="FFFFFF"/>
                </a:highlight>
              </a:rPr>
              <a:t> </a:t>
            </a:r>
            <a:r>
              <a:rPr lang="lt-LT" dirty="0" err="1">
                <a:highlight>
                  <a:srgbClr val="FFFFFF"/>
                </a:highlight>
              </a:rPr>
              <a:t>social</a:t>
            </a:r>
            <a:r>
              <a:rPr lang="lt-LT" dirty="0">
                <a:highlight>
                  <a:srgbClr val="FFFFFF"/>
                </a:highlight>
              </a:rPr>
              <a:t> </a:t>
            </a:r>
            <a:r>
              <a:rPr lang="lt-LT" dirty="0" err="1">
                <a:highlight>
                  <a:srgbClr val="FFFFFF"/>
                </a:highlight>
              </a:rPr>
              <a:t>media</a:t>
            </a:r>
            <a:r>
              <a:rPr lang="lt-LT" dirty="0">
                <a:highlight>
                  <a:srgbClr val="FFFFFF"/>
                </a:highlight>
              </a:rPr>
              <a:t> di </a:t>
            </a:r>
            <a:r>
              <a:rPr lang="lt-LT" dirty="0" err="1">
                <a:highlight>
                  <a:srgbClr val="FFFFFF"/>
                </a:highlight>
              </a:rPr>
              <a:t>Heritage</a:t>
            </a:r>
            <a:r>
              <a:rPr lang="lt-LT" dirty="0">
                <a:highlight>
                  <a:srgbClr val="FFFFFF"/>
                </a:highlight>
              </a:rPr>
              <a:t> Digital e </a:t>
            </a:r>
            <a:r>
              <a:rPr lang="lt-LT" dirty="0" err="1">
                <a:highlight>
                  <a:srgbClr val="FFFFFF"/>
                </a:highlight>
              </a:rPr>
              <a:t>discutete</a:t>
            </a:r>
            <a:r>
              <a:rPr lang="lt-LT" dirty="0">
                <a:highlight>
                  <a:srgbClr val="FFFFFF"/>
                </a:highlight>
              </a:rPr>
              <a:t>/</a:t>
            </a:r>
            <a:r>
              <a:rPr lang="lt-LT" dirty="0" err="1">
                <a:highlight>
                  <a:srgbClr val="FFFFFF"/>
                </a:highlight>
              </a:rPr>
              <a:t>completate</a:t>
            </a:r>
            <a:r>
              <a:rPr lang="lt-LT" dirty="0">
                <a:highlight>
                  <a:srgbClr val="FFFFFF"/>
                </a:highlight>
              </a:rPr>
              <a:t> </a:t>
            </a:r>
            <a:r>
              <a:rPr lang="lt-LT" dirty="0" err="1">
                <a:highlight>
                  <a:srgbClr val="FFFFFF"/>
                </a:highlight>
              </a:rPr>
              <a:t>le</a:t>
            </a:r>
            <a:r>
              <a:rPr lang="lt-LT" dirty="0">
                <a:highlight>
                  <a:srgbClr val="FFFFFF"/>
                </a:highlight>
              </a:rPr>
              <a:t> </a:t>
            </a:r>
            <a:r>
              <a:rPr lang="lt-LT" dirty="0" err="1">
                <a:highlight>
                  <a:srgbClr val="FFFFFF"/>
                </a:highlight>
              </a:rPr>
              <a:t>diverse</a:t>
            </a:r>
            <a:r>
              <a:rPr lang="lt-LT" dirty="0">
                <a:highlight>
                  <a:srgbClr val="FFFFFF"/>
                </a:highlight>
              </a:rPr>
              <a:t> </a:t>
            </a:r>
            <a:r>
              <a:rPr lang="lt-LT" dirty="0" err="1">
                <a:highlight>
                  <a:srgbClr val="FFFFFF"/>
                </a:highlight>
              </a:rPr>
              <a:t>parti</a:t>
            </a:r>
            <a:r>
              <a:rPr lang="lt-LT" dirty="0">
                <a:highlight>
                  <a:srgbClr val="FFFFFF"/>
                </a:highlight>
              </a:rPr>
              <a:t> </a:t>
            </a:r>
            <a:r>
              <a:rPr lang="lt-LT" dirty="0" err="1">
                <a:highlight>
                  <a:srgbClr val="FFFFFF"/>
                </a:highlight>
              </a:rPr>
              <a:t>con</a:t>
            </a:r>
            <a:r>
              <a:rPr lang="lt-LT" dirty="0">
                <a:highlight>
                  <a:srgbClr val="FFFFFF"/>
                </a:highlight>
              </a:rPr>
              <a:t> i </a:t>
            </a:r>
            <a:r>
              <a:rPr lang="lt-LT" dirty="0" err="1">
                <a:highlight>
                  <a:srgbClr val="FFFFFF"/>
                </a:highlight>
              </a:rPr>
              <a:t>vostri</a:t>
            </a:r>
            <a:r>
              <a:rPr lang="lt-LT" dirty="0">
                <a:highlight>
                  <a:srgbClr val="FFFFFF"/>
                </a:highlight>
              </a:rPr>
              <a:t> </a:t>
            </a:r>
            <a:r>
              <a:rPr lang="lt-LT" dirty="0" err="1">
                <a:highlight>
                  <a:srgbClr val="FFFFFF"/>
                </a:highlight>
              </a:rPr>
              <a:t>colleghi</a:t>
            </a:r>
            <a:r>
              <a:rPr lang="lt-LT" dirty="0">
                <a:highlight>
                  <a:srgbClr val="FFFFFF"/>
                </a:highlight>
              </a:rPr>
              <a:t> e </a:t>
            </a:r>
            <a:r>
              <a:rPr lang="lt-LT" dirty="0" err="1">
                <a:highlight>
                  <a:srgbClr val="FFFFFF"/>
                </a:highlight>
              </a:rPr>
              <a:t>il</a:t>
            </a:r>
            <a:r>
              <a:rPr lang="lt-LT" dirty="0">
                <a:highlight>
                  <a:srgbClr val="FFFFFF"/>
                </a:highlight>
              </a:rPr>
              <a:t> </a:t>
            </a:r>
            <a:r>
              <a:rPr lang="lt-LT" dirty="0" err="1">
                <a:highlight>
                  <a:srgbClr val="FFFFFF"/>
                </a:highlight>
              </a:rPr>
              <a:t>supporto</a:t>
            </a:r>
            <a:r>
              <a:rPr lang="lt-LT" dirty="0">
                <a:highlight>
                  <a:srgbClr val="FFFFFF"/>
                </a:highlight>
              </a:rPr>
              <a:t> </a:t>
            </a:r>
            <a:r>
              <a:rPr lang="lt-LT" dirty="0" err="1">
                <a:highlight>
                  <a:srgbClr val="FFFFFF"/>
                </a:highlight>
              </a:rPr>
              <a:t>del</a:t>
            </a:r>
            <a:r>
              <a:rPr lang="lt-LT" dirty="0">
                <a:highlight>
                  <a:srgbClr val="FFFFFF"/>
                </a:highlight>
              </a:rPr>
              <a:t> </a:t>
            </a:r>
            <a:r>
              <a:rPr lang="lt-LT" dirty="0" err="1">
                <a:highlight>
                  <a:srgbClr val="FFFFFF"/>
                </a:highlight>
              </a:rPr>
              <a:t>vostro</a:t>
            </a:r>
            <a:r>
              <a:rPr lang="lt-LT" dirty="0">
                <a:highlight>
                  <a:srgbClr val="FFFFFF"/>
                </a:highlight>
              </a:rPr>
              <a:t> </a:t>
            </a:r>
            <a:r>
              <a:rPr lang="lt-LT" dirty="0" err="1">
                <a:highlight>
                  <a:srgbClr val="FFFFFF"/>
                </a:highlight>
              </a:rPr>
              <a:t>formatore</a:t>
            </a:r>
            <a:r>
              <a:rPr lang="lt-LT" dirty="0">
                <a:highlight>
                  <a:srgbClr val="FFFFFF"/>
                </a:highlight>
              </a:rPr>
              <a:t>.</a:t>
            </a:r>
            <a:endParaRPr dirty="0">
              <a:highlight>
                <a:srgbClr val="FFFFFF"/>
              </a:highlight>
            </a:endParaRPr>
          </a:p>
          <a:p>
            <a:pPr marL="0" lvl="0" indent="0" algn="l" rtl="0">
              <a:lnSpc>
                <a:spcPct val="90000"/>
              </a:lnSpc>
              <a:spcBef>
                <a:spcPts val="1000"/>
              </a:spcBef>
              <a:spcAft>
                <a:spcPts val="0"/>
              </a:spcAft>
              <a:buSzPts val="1800"/>
              <a:buNone/>
            </a:pPr>
            <a:endParaRPr dirty="0">
              <a:highlight>
                <a:srgbClr val="FFFFFF"/>
              </a:highlight>
            </a:endParaRPr>
          </a:p>
        </p:txBody>
      </p:sp>
      <p:pic>
        <p:nvPicPr>
          <p:cNvPr id="186" name="Google Shape;186;g2b98245e224_0_52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7" name="Google Shape;187;g2b98245e224_0_527"/>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b915199d5b_1_5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dirty="0" err="1">
                <a:solidFill>
                  <a:schemeClr val="accent1"/>
                </a:solidFill>
              </a:rPr>
              <a:t>Rifelssione</a:t>
            </a:r>
            <a:endParaRPr dirty="0">
              <a:solidFill>
                <a:schemeClr val="accent1"/>
              </a:solidFill>
            </a:endParaRPr>
          </a:p>
        </p:txBody>
      </p:sp>
      <p:sp>
        <p:nvSpPr>
          <p:cNvPr id="193" name="Google Shape;193;g2b915199d5b_1_5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lt-LT" dirty="0" err="1"/>
              <a:t>Cosa</a:t>
            </a:r>
            <a:r>
              <a:rPr lang="lt-LT" dirty="0"/>
              <a:t> </a:t>
            </a:r>
            <a:r>
              <a:rPr lang="lt-LT" dirty="0" err="1"/>
              <a:t>sono</a:t>
            </a:r>
            <a:r>
              <a:rPr lang="lt-LT" dirty="0"/>
              <a:t> </a:t>
            </a:r>
            <a:r>
              <a:rPr lang="lt-LT" dirty="0" err="1"/>
              <a:t>le</a:t>
            </a:r>
            <a:r>
              <a:rPr lang="lt-LT" dirty="0"/>
              <a:t> </a:t>
            </a:r>
            <a:r>
              <a:rPr lang="lt-LT" dirty="0" err="1"/>
              <a:t>collezioni</a:t>
            </a:r>
            <a:r>
              <a:rPr lang="lt-LT" dirty="0"/>
              <a:t> </a:t>
            </a:r>
            <a:r>
              <a:rPr lang="lt-LT" dirty="0" err="1"/>
              <a:t>digitali</a:t>
            </a:r>
            <a:r>
              <a:rPr lang="lt-LT" dirty="0"/>
              <a:t> e </a:t>
            </a:r>
            <a:r>
              <a:rPr lang="lt-LT" dirty="0" err="1"/>
              <a:t>qual</a:t>
            </a:r>
            <a:r>
              <a:rPr lang="lt-LT" dirty="0"/>
              <a:t> </a:t>
            </a:r>
            <a:r>
              <a:rPr lang="lt-LT" dirty="0" err="1"/>
              <a:t>è</a:t>
            </a:r>
            <a:r>
              <a:rPr lang="lt-LT" dirty="0"/>
              <a:t> </a:t>
            </a:r>
            <a:r>
              <a:rPr lang="lt-LT" dirty="0" err="1"/>
              <a:t>il</a:t>
            </a:r>
            <a:r>
              <a:rPr lang="lt-LT" dirty="0"/>
              <a:t> </a:t>
            </a:r>
            <a:r>
              <a:rPr lang="lt-LT" dirty="0" err="1"/>
              <a:t>relativo</a:t>
            </a:r>
            <a:r>
              <a:rPr lang="lt-LT" dirty="0"/>
              <a:t> </a:t>
            </a:r>
            <a:r>
              <a:rPr lang="lt-LT" dirty="0" err="1"/>
              <a:t>ruolo</a:t>
            </a:r>
            <a:r>
              <a:rPr lang="lt-LT" dirty="0"/>
              <a:t>/</a:t>
            </a:r>
            <a:r>
              <a:rPr lang="lt-LT" dirty="0" err="1"/>
              <a:t>profilo</a:t>
            </a:r>
            <a:r>
              <a:rPr lang="lt-LT" dirty="0"/>
              <a:t> </a:t>
            </a:r>
            <a:r>
              <a:rPr lang="lt-LT" dirty="0" err="1"/>
              <a:t>professionale</a:t>
            </a:r>
            <a:r>
              <a:rPr lang="lt-LT" dirty="0"/>
              <a:t>?</a:t>
            </a:r>
          </a:p>
          <a:p>
            <a:pPr marL="0" lvl="0" indent="0" algn="l" rtl="0">
              <a:lnSpc>
                <a:spcPct val="100000"/>
              </a:lnSpc>
              <a:spcBef>
                <a:spcPts val="0"/>
              </a:spcBef>
              <a:spcAft>
                <a:spcPts val="0"/>
              </a:spcAft>
              <a:buClr>
                <a:schemeClr val="dk1"/>
              </a:buClr>
              <a:buSzPts val="1100"/>
              <a:buFont typeface="Arial"/>
              <a:buNone/>
            </a:pPr>
            <a:endParaRPr lang="lt-LT" dirty="0"/>
          </a:p>
          <a:p>
            <a:pPr marL="0" lvl="0" indent="0" algn="l" rtl="0">
              <a:lnSpc>
                <a:spcPct val="100000"/>
              </a:lnSpc>
              <a:spcBef>
                <a:spcPts val="0"/>
              </a:spcBef>
              <a:spcAft>
                <a:spcPts val="0"/>
              </a:spcAft>
              <a:buClr>
                <a:schemeClr val="dk1"/>
              </a:buClr>
              <a:buSzPts val="1100"/>
              <a:buFont typeface="Arial"/>
              <a:buNone/>
            </a:pPr>
            <a:r>
              <a:rPr lang="lt-LT" dirty="0" err="1"/>
              <a:t>Ritiene</a:t>
            </a:r>
            <a:r>
              <a:rPr lang="lt-LT" dirty="0"/>
              <a:t> </a:t>
            </a:r>
            <a:r>
              <a:rPr lang="lt-LT" dirty="0" err="1"/>
              <a:t>che</a:t>
            </a:r>
            <a:r>
              <a:rPr lang="lt-LT" dirty="0"/>
              <a:t> </a:t>
            </a:r>
            <a:r>
              <a:rPr lang="lt-LT" dirty="0" err="1"/>
              <a:t>il</a:t>
            </a:r>
            <a:r>
              <a:rPr lang="lt-LT" dirty="0"/>
              <a:t> </a:t>
            </a:r>
            <a:r>
              <a:rPr lang="lt-LT" dirty="0" err="1"/>
              <a:t>passaggio</a:t>
            </a:r>
            <a:r>
              <a:rPr lang="lt-LT" dirty="0"/>
              <a:t> al </a:t>
            </a:r>
            <a:r>
              <a:rPr lang="lt-LT" dirty="0" err="1"/>
              <a:t>digitale</a:t>
            </a:r>
            <a:r>
              <a:rPr lang="lt-LT" dirty="0"/>
              <a:t> </a:t>
            </a:r>
            <a:r>
              <a:rPr lang="lt-LT" dirty="0" err="1"/>
              <a:t>abbia</a:t>
            </a:r>
            <a:r>
              <a:rPr lang="lt-LT" dirty="0"/>
              <a:t> </a:t>
            </a:r>
            <a:r>
              <a:rPr lang="lt-LT" dirty="0" err="1"/>
              <a:t>il</a:t>
            </a:r>
            <a:r>
              <a:rPr lang="lt-LT" dirty="0"/>
              <a:t> </a:t>
            </a:r>
            <a:r>
              <a:rPr lang="lt-LT" dirty="0" err="1"/>
              <a:t>potenziale</a:t>
            </a:r>
            <a:r>
              <a:rPr lang="lt-LT" dirty="0"/>
              <a:t> per </a:t>
            </a:r>
            <a:r>
              <a:rPr lang="lt-LT" dirty="0" err="1"/>
              <a:t>rendere</a:t>
            </a:r>
            <a:r>
              <a:rPr lang="lt-LT" dirty="0"/>
              <a:t> </a:t>
            </a:r>
            <a:r>
              <a:rPr lang="lt-LT" dirty="0" err="1"/>
              <a:t>più</a:t>
            </a:r>
            <a:r>
              <a:rPr lang="lt-LT" dirty="0"/>
              <a:t> </a:t>
            </a:r>
            <a:r>
              <a:rPr lang="lt-LT" dirty="0" err="1"/>
              <a:t>accessibili</a:t>
            </a:r>
            <a:r>
              <a:rPr lang="lt-LT" dirty="0"/>
              <a:t> </a:t>
            </a:r>
            <a:r>
              <a:rPr lang="lt-LT" dirty="0" err="1"/>
              <a:t>le</a:t>
            </a:r>
            <a:r>
              <a:rPr lang="lt-LT" dirty="0"/>
              <a:t> </a:t>
            </a:r>
            <a:r>
              <a:rPr lang="lt-LT" dirty="0" err="1"/>
              <a:t>istituzioni</a:t>
            </a:r>
            <a:r>
              <a:rPr lang="lt-LT" dirty="0"/>
              <a:t> GLAM?</a:t>
            </a:r>
          </a:p>
          <a:p>
            <a:pPr marL="0" lvl="0" indent="0" algn="l" rtl="0">
              <a:lnSpc>
                <a:spcPct val="100000"/>
              </a:lnSpc>
              <a:spcBef>
                <a:spcPts val="0"/>
              </a:spcBef>
              <a:spcAft>
                <a:spcPts val="0"/>
              </a:spcAft>
              <a:buClr>
                <a:schemeClr val="dk1"/>
              </a:buClr>
              <a:buSzPts val="1100"/>
              <a:buFont typeface="Arial"/>
              <a:buNone/>
            </a:pPr>
            <a:endParaRPr lang="lt-LT" dirty="0"/>
          </a:p>
          <a:p>
            <a:pPr marL="0" lvl="0" indent="0" algn="l" rtl="0">
              <a:lnSpc>
                <a:spcPct val="100000"/>
              </a:lnSpc>
              <a:spcBef>
                <a:spcPts val="0"/>
              </a:spcBef>
              <a:spcAft>
                <a:spcPts val="0"/>
              </a:spcAft>
              <a:buClr>
                <a:schemeClr val="dk1"/>
              </a:buClr>
              <a:buSzPts val="1100"/>
              <a:buFont typeface="Arial"/>
              <a:buNone/>
            </a:pPr>
            <a:r>
              <a:rPr lang="lt-LT" dirty="0" err="1"/>
              <a:t>In</a:t>
            </a:r>
            <a:r>
              <a:rPr lang="lt-LT" dirty="0"/>
              <a:t> </a:t>
            </a:r>
            <a:r>
              <a:rPr lang="lt-LT" dirty="0" err="1"/>
              <a:t>che</a:t>
            </a:r>
            <a:r>
              <a:rPr lang="lt-LT" dirty="0"/>
              <a:t> </a:t>
            </a:r>
            <a:r>
              <a:rPr lang="lt-LT" dirty="0" err="1"/>
              <a:t>modo</a:t>
            </a:r>
            <a:r>
              <a:rPr lang="lt-LT" dirty="0"/>
              <a:t> i </a:t>
            </a:r>
            <a:r>
              <a:rPr lang="lt-LT" dirty="0" err="1"/>
              <a:t>social</a:t>
            </a:r>
            <a:r>
              <a:rPr lang="lt-LT" dirty="0"/>
              <a:t> </a:t>
            </a:r>
            <a:r>
              <a:rPr lang="lt-LT" dirty="0" err="1"/>
              <a:t>media</a:t>
            </a:r>
            <a:r>
              <a:rPr lang="lt-LT" dirty="0"/>
              <a:t> </a:t>
            </a:r>
            <a:r>
              <a:rPr lang="lt-LT" dirty="0" err="1"/>
              <a:t>influenzano</a:t>
            </a:r>
            <a:r>
              <a:rPr lang="lt-LT" dirty="0"/>
              <a:t> </a:t>
            </a:r>
            <a:r>
              <a:rPr lang="lt-LT" dirty="0" err="1"/>
              <a:t>l'accessibilità</a:t>
            </a:r>
            <a:r>
              <a:rPr lang="lt-LT" dirty="0"/>
              <a:t>, </a:t>
            </a:r>
            <a:r>
              <a:rPr lang="lt-LT" dirty="0" err="1"/>
              <a:t>se</a:t>
            </a:r>
            <a:r>
              <a:rPr lang="lt-LT" dirty="0"/>
              <a:t> </a:t>
            </a:r>
            <a:r>
              <a:rPr lang="lt-LT" dirty="0" err="1"/>
              <a:t>lo</a:t>
            </a:r>
            <a:r>
              <a:rPr lang="lt-LT" dirty="0"/>
              <a:t> </a:t>
            </a:r>
            <a:r>
              <a:rPr lang="lt-LT" dirty="0" err="1"/>
              <a:t>fanno</a:t>
            </a:r>
            <a:r>
              <a:rPr lang="lt-LT" dirty="0"/>
              <a:t>?</a:t>
            </a:r>
            <a:endParaRPr dirty="0">
              <a:highlight>
                <a:srgbClr val="FFFFFF"/>
              </a:highlight>
            </a:endParaRPr>
          </a:p>
          <a:p>
            <a:pPr marL="0" lvl="0" indent="0" algn="l" rtl="0">
              <a:lnSpc>
                <a:spcPct val="90000"/>
              </a:lnSpc>
              <a:spcBef>
                <a:spcPts val="1000"/>
              </a:spcBef>
              <a:spcAft>
                <a:spcPts val="0"/>
              </a:spcAft>
              <a:buSzPts val="1800"/>
              <a:buNone/>
            </a:pPr>
            <a:endParaRPr dirty="0"/>
          </a:p>
        </p:txBody>
      </p:sp>
      <p:pic>
        <p:nvPicPr>
          <p:cNvPr id="194" name="Google Shape;194;g2b915199d5b_1_53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5" name="Google Shape;195;g2b915199d5b_1_53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6" name="Google Shape;196;g2b915199d5b_1_535"/>
          <p:cNvPicPr preferRelativeResize="0"/>
          <p:nvPr/>
        </p:nvPicPr>
        <p:blipFill rotWithShape="1">
          <a:blip r:embed="rId5">
            <a:alphaModFix/>
          </a:blip>
          <a:srcRect l="24986" t="24865" r="25398" b="16223"/>
          <a:stretch/>
        </p:blipFill>
        <p:spPr>
          <a:xfrm>
            <a:off x="4119275" y="4687150"/>
            <a:ext cx="3626477" cy="24219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a:solidFill>
                  <a:schemeClr val="accent1"/>
                </a:solidFill>
              </a:rPr>
              <a:t>Bibliografia</a:t>
            </a:r>
            <a:endParaRPr dirty="0"/>
          </a:p>
        </p:txBody>
      </p:sp>
      <p:sp>
        <p:nvSpPr>
          <p:cNvPr id="202" name="Google Shape;20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39285"/>
              <a:buFont typeface="Arial"/>
              <a:buNone/>
            </a:pPr>
            <a:r>
              <a:rPr lang="lt-LT"/>
              <a:t>Culture 24 (2020). The digital transformation agenda and GLAMs - Culture24 findings and outcomes, p. 14, 18.</a:t>
            </a:r>
            <a:endParaRPr/>
          </a:p>
          <a:p>
            <a:pPr marL="0" lvl="0" indent="0" algn="l" rtl="0">
              <a:lnSpc>
                <a:spcPct val="90000"/>
              </a:lnSpc>
              <a:spcBef>
                <a:spcPts val="0"/>
              </a:spcBef>
              <a:spcAft>
                <a:spcPts val="0"/>
              </a:spcAft>
              <a:buClr>
                <a:schemeClr val="dk1"/>
              </a:buClr>
              <a:buSzPct val="39285"/>
              <a:buFont typeface="Arial"/>
              <a:buNone/>
            </a:pPr>
            <a:r>
              <a:rPr lang="lt-LT" u="sng">
                <a:solidFill>
                  <a:schemeClr val="hlink"/>
                </a:solidFill>
                <a:hlinkClick r:id="rId3"/>
              </a:rPr>
              <a:t>https://pro.europeana.eu/files/Europeana_Professional/Publications/Digital%20transformation%20reports/The%20digital%20transformation%20agenda%20and%20GLAMs%20-%20Culture24,%20findings%20and%20outcomes.pdf</a:t>
            </a:r>
            <a:endParaRPr/>
          </a:p>
          <a:p>
            <a:pPr marL="0" lvl="0" indent="0" algn="l" rtl="0">
              <a:lnSpc>
                <a:spcPct val="90000"/>
              </a:lnSpc>
              <a:spcBef>
                <a:spcPts val="0"/>
              </a:spcBef>
              <a:spcAft>
                <a:spcPts val="0"/>
              </a:spcAft>
              <a:buClr>
                <a:schemeClr val="dk1"/>
              </a:buClr>
              <a:buSzPct val="39285"/>
              <a:buNone/>
            </a:pPr>
            <a:r>
              <a:rPr lang="lt-LT"/>
              <a:t>MuSA (2017). Emerging job profiles for the museum professionals. </a:t>
            </a:r>
            <a:r>
              <a:rPr lang="lt-LT" u="sng">
                <a:solidFill>
                  <a:schemeClr val="hlink"/>
                </a:solidFill>
                <a:hlinkClick r:id="rId4"/>
              </a:rPr>
              <a:t>http://www.project-musa.eu/wp-content/uploads/2020/06/MuSA-Emerging-Job-Profiles-for-museum-professionals.pdf</a:t>
            </a:r>
            <a:endParaRPr/>
          </a:p>
          <a:p>
            <a:pPr marL="0" lvl="0" indent="0" algn="l" rtl="0">
              <a:lnSpc>
                <a:spcPct val="90000"/>
              </a:lnSpc>
              <a:spcBef>
                <a:spcPts val="0"/>
              </a:spcBef>
              <a:spcAft>
                <a:spcPts val="0"/>
              </a:spcAft>
              <a:buClr>
                <a:schemeClr val="dk1"/>
              </a:buClr>
              <a:buSzPct val="39285"/>
              <a:buNone/>
            </a:pPr>
            <a:r>
              <a:rPr lang="lt-LT" u="sng">
                <a:solidFill>
                  <a:schemeClr val="hlink"/>
                </a:solidFill>
                <a:hlinkClick r:id="rId5"/>
              </a:rPr>
              <a:t>https://docs.google.com/document/d/15sigmjFi0f6RQItrD9HzXXlS8k0nWdH5/edit</a:t>
            </a:r>
            <a:endParaRPr/>
          </a:p>
          <a:p>
            <a:pPr marL="0" lvl="0" indent="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Font typeface="Arial"/>
              <a:buNone/>
            </a:pPr>
            <a:endParaRPr/>
          </a:p>
          <a:p>
            <a:pPr marL="228600" lvl="0" indent="-50800" algn="l" rtl="0">
              <a:lnSpc>
                <a:spcPct val="90000"/>
              </a:lnSpc>
              <a:spcBef>
                <a:spcPts val="0"/>
              </a:spcBef>
              <a:spcAft>
                <a:spcPts val="0"/>
              </a:spcAft>
              <a:buClr>
                <a:schemeClr val="dk1"/>
              </a:buClr>
              <a:buSzPct val="100000"/>
              <a:buNone/>
            </a:pPr>
            <a:endParaRPr/>
          </a:p>
        </p:txBody>
      </p:sp>
      <p:pic>
        <p:nvPicPr>
          <p:cNvPr id="203" name="Google Shape;203;p5"/>
          <p:cNvPicPr preferRelativeResize="0"/>
          <p:nvPr/>
        </p:nvPicPr>
        <p:blipFill rotWithShape="1">
          <a:blip r:embed="rId6">
            <a:alphaModFix/>
          </a:blip>
          <a:srcRect/>
          <a:stretch/>
        </p:blipFill>
        <p:spPr>
          <a:xfrm>
            <a:off x="320512" y="5585931"/>
            <a:ext cx="1182064" cy="1182064"/>
          </a:xfrm>
          <a:prstGeom prst="rect">
            <a:avLst/>
          </a:prstGeom>
          <a:noFill/>
          <a:ln>
            <a:noFill/>
          </a:ln>
        </p:spPr>
      </p:pic>
      <p:pic>
        <p:nvPicPr>
          <p:cNvPr id="204" name="Google Shape;204;p5"/>
          <p:cNvPicPr preferRelativeResize="0"/>
          <p:nvPr/>
        </p:nvPicPr>
        <p:blipFill rotWithShape="1">
          <a:blip r:embed="rId7">
            <a:alphaModFix/>
          </a:blip>
          <a:srcRect/>
          <a:stretch/>
        </p:blipFill>
        <p:spPr>
          <a:xfrm>
            <a:off x="9498964" y="6062785"/>
            <a:ext cx="2372524" cy="4982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10" name="Google Shape;210;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11" name="Google Shape;211;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Promoting Inclusive Employment in the GLAM Sector through Open Innovation</a:t>
            </a:r>
            <a:endParaRPr sz="4000" b="0" i="0" u="none" strike="noStrike" cap="none">
              <a:solidFill>
                <a:schemeClr val="accent1"/>
              </a:solidFill>
              <a:latin typeface="Calibri"/>
              <a:ea typeface="Calibri"/>
              <a:cs typeface="Calibri"/>
              <a:sym typeface="Calibri"/>
            </a:endParaRPr>
          </a:p>
        </p:txBody>
      </p:sp>
      <p:pic>
        <p:nvPicPr>
          <p:cNvPr id="214" name="Google Shape;214;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15" name="Google Shape;215;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16" name="Google Shape;216;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17" name="Google Shape;217;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18" name="Google Shape;218;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19" name="Google Shape;219;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dk1"/>
                </a:solidFill>
                <a:latin typeface="Calibri"/>
                <a:ea typeface="Calibri"/>
                <a:cs typeface="Calibri"/>
                <a:sym typeface="Calibri"/>
              </a:rPr>
              <a:t>Project No: 2022-1-AT01-KA220-ADU-00008513</a:t>
            </a:r>
            <a:endParaRPr sz="1800" b="0" i="0" u="none" strike="noStrike" cap="none">
              <a:solidFill>
                <a:schemeClr val="dk1"/>
              </a:solidFill>
              <a:latin typeface="Calibri"/>
              <a:ea typeface="Calibri"/>
              <a:cs typeface="Calibri"/>
              <a:sym typeface="Calibri"/>
            </a:endParaRPr>
          </a:p>
        </p:txBody>
      </p:sp>
      <p:pic>
        <p:nvPicPr>
          <p:cNvPr id="220" name="Google Shape;220;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b98245e224_0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97" name="Google Shape;97;g2b98245e224_0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98" name="Google Shape;98;g2b98245e224_0_0"/>
          <p:cNvPicPr preferRelativeResize="0"/>
          <p:nvPr/>
        </p:nvPicPr>
        <p:blipFill rotWithShape="1">
          <a:blip r:embed="rId5">
            <a:alphaModFix/>
          </a:blip>
          <a:srcRect r="11894"/>
          <a:stretch/>
        </p:blipFill>
        <p:spPr>
          <a:xfrm>
            <a:off x="2054225" y="2545100"/>
            <a:ext cx="7091875" cy="4527700"/>
          </a:xfrm>
          <a:prstGeom prst="rect">
            <a:avLst/>
          </a:prstGeom>
          <a:noFill/>
          <a:ln>
            <a:noFill/>
          </a:ln>
        </p:spPr>
      </p:pic>
      <p:sp>
        <p:nvSpPr>
          <p:cNvPr id="99" name="Google Shape;99;g2b98245e224_0_0"/>
          <p:cNvSpPr txBox="1"/>
          <p:nvPr/>
        </p:nvSpPr>
        <p:spPr>
          <a:xfrm>
            <a:off x="838200" y="12347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lt-LT" sz="2000" b="1" dirty="0" err="1">
                <a:latin typeface="Calibri"/>
                <a:ea typeface="Calibri"/>
                <a:cs typeface="Calibri"/>
                <a:sym typeface="Calibri"/>
              </a:rPr>
              <a:t>Che</a:t>
            </a:r>
            <a:r>
              <a:rPr lang="lt-LT" sz="2000" b="1" dirty="0">
                <a:latin typeface="Calibri"/>
                <a:ea typeface="Calibri"/>
                <a:cs typeface="Calibri"/>
                <a:sym typeface="Calibri"/>
              </a:rPr>
              <a:t> </a:t>
            </a:r>
            <a:r>
              <a:rPr lang="lt-LT" sz="2000" b="1" dirty="0" err="1">
                <a:latin typeface="Calibri"/>
                <a:ea typeface="Calibri"/>
                <a:cs typeface="Calibri"/>
                <a:sym typeface="Calibri"/>
              </a:rPr>
              <a:t>cos'è</a:t>
            </a:r>
            <a:r>
              <a:rPr lang="lt-LT" sz="2000" b="1" dirty="0">
                <a:latin typeface="Calibri"/>
                <a:ea typeface="Calibri"/>
                <a:cs typeface="Calibri"/>
                <a:sym typeface="Calibri"/>
              </a:rPr>
              <a:t> </a:t>
            </a:r>
            <a:r>
              <a:rPr lang="lt-LT" sz="2000" b="1" dirty="0" err="1">
                <a:latin typeface="Calibri"/>
                <a:ea typeface="Calibri"/>
                <a:cs typeface="Calibri"/>
                <a:sym typeface="Calibri"/>
              </a:rPr>
              <a:t>la</a:t>
            </a:r>
            <a:r>
              <a:rPr lang="lt-LT" sz="2000" b="1" dirty="0">
                <a:latin typeface="Calibri"/>
                <a:ea typeface="Calibri"/>
                <a:cs typeface="Calibri"/>
                <a:sym typeface="Calibri"/>
              </a:rPr>
              <a:t> </a:t>
            </a:r>
            <a:r>
              <a:rPr lang="lt-LT" sz="2000" b="1" dirty="0" err="1">
                <a:latin typeface="Calibri"/>
                <a:ea typeface="Calibri"/>
                <a:cs typeface="Calibri"/>
                <a:sym typeface="Calibri"/>
              </a:rPr>
              <a:t>trasformazione</a:t>
            </a:r>
            <a:r>
              <a:rPr lang="lt-LT" sz="2000" b="1" dirty="0">
                <a:latin typeface="Calibri"/>
                <a:ea typeface="Calibri"/>
                <a:cs typeface="Calibri"/>
                <a:sym typeface="Calibri"/>
              </a:rPr>
              <a:t> </a:t>
            </a:r>
            <a:r>
              <a:rPr lang="lt-LT" sz="2000" b="1" dirty="0" err="1">
                <a:latin typeface="Calibri"/>
                <a:ea typeface="Calibri"/>
                <a:cs typeface="Calibri"/>
                <a:sym typeface="Calibri"/>
              </a:rPr>
              <a:t>digitale</a:t>
            </a:r>
            <a:r>
              <a:rPr lang="lt-LT" sz="2000" b="1" dirty="0">
                <a:latin typeface="Calibri"/>
                <a:ea typeface="Calibri"/>
                <a:cs typeface="Calibri"/>
                <a:sym typeface="Calibri"/>
              </a:rPr>
              <a:t>? </a:t>
            </a:r>
          </a:p>
          <a:p>
            <a:pPr marL="0" lvl="0" indent="0" algn="l" rtl="0">
              <a:lnSpc>
                <a:spcPct val="90000"/>
              </a:lnSpc>
              <a:spcBef>
                <a:spcPts val="0"/>
              </a:spcBef>
              <a:spcAft>
                <a:spcPts val="0"/>
              </a:spcAft>
              <a:buNone/>
            </a:pPr>
            <a:endParaRPr lang="lt-LT" sz="2000" b="1" dirty="0">
              <a:latin typeface="Calibri"/>
              <a:ea typeface="Calibri"/>
              <a:cs typeface="Calibri"/>
              <a:sym typeface="Calibri"/>
            </a:endParaRPr>
          </a:p>
          <a:p>
            <a:pPr marL="0" lvl="0" indent="0" algn="l" rtl="0">
              <a:lnSpc>
                <a:spcPct val="90000"/>
              </a:lnSpc>
              <a:spcBef>
                <a:spcPts val="0"/>
              </a:spcBef>
              <a:spcAft>
                <a:spcPts val="0"/>
              </a:spcAft>
              <a:buNone/>
            </a:pPr>
            <a:r>
              <a:rPr lang="lt-LT" sz="2000" b="1" dirty="0" err="1">
                <a:latin typeface="Calibri"/>
                <a:ea typeface="Calibri"/>
                <a:cs typeface="Calibri"/>
                <a:sym typeface="Calibri"/>
              </a:rPr>
              <a:t>Quali</a:t>
            </a:r>
            <a:r>
              <a:rPr lang="lt-LT" sz="2000" b="1" dirty="0">
                <a:latin typeface="Calibri"/>
                <a:ea typeface="Calibri"/>
                <a:cs typeface="Calibri"/>
                <a:sym typeface="Calibri"/>
              </a:rPr>
              <a:t> </a:t>
            </a:r>
            <a:r>
              <a:rPr lang="lt-LT" sz="2000" b="1" dirty="0" err="1">
                <a:latin typeface="Calibri"/>
                <a:ea typeface="Calibri"/>
                <a:cs typeface="Calibri"/>
                <a:sym typeface="Calibri"/>
              </a:rPr>
              <a:t>sono</a:t>
            </a:r>
            <a:r>
              <a:rPr lang="lt-LT" sz="2000" b="1" dirty="0">
                <a:latin typeface="Calibri"/>
                <a:ea typeface="Calibri"/>
                <a:cs typeface="Calibri"/>
                <a:sym typeface="Calibri"/>
              </a:rPr>
              <a:t> i </a:t>
            </a:r>
            <a:r>
              <a:rPr lang="lt-LT" sz="2000" b="1" dirty="0" err="1">
                <a:latin typeface="Calibri"/>
                <a:ea typeface="Calibri"/>
                <a:cs typeface="Calibri"/>
                <a:sym typeface="Calibri"/>
              </a:rPr>
              <a:t>ruoli</a:t>
            </a:r>
            <a:r>
              <a:rPr lang="lt-LT" sz="2000" b="1" dirty="0">
                <a:latin typeface="Calibri"/>
                <a:ea typeface="Calibri"/>
                <a:cs typeface="Calibri"/>
                <a:sym typeface="Calibri"/>
              </a:rPr>
              <a:t> </a:t>
            </a:r>
            <a:r>
              <a:rPr lang="lt-LT" sz="2000" b="1" dirty="0" err="1">
                <a:latin typeface="Calibri"/>
                <a:ea typeface="Calibri"/>
                <a:cs typeface="Calibri"/>
                <a:sym typeface="Calibri"/>
              </a:rPr>
              <a:t>professionali</a:t>
            </a:r>
            <a:r>
              <a:rPr lang="lt-LT" sz="2000" b="1" dirty="0">
                <a:latin typeface="Calibri"/>
                <a:ea typeface="Calibri"/>
                <a:cs typeface="Calibri"/>
                <a:sym typeface="Calibri"/>
              </a:rPr>
              <a:t> </a:t>
            </a:r>
            <a:r>
              <a:rPr lang="lt-LT" sz="2000" b="1" dirty="0" err="1">
                <a:latin typeface="Calibri"/>
                <a:ea typeface="Calibri"/>
                <a:cs typeface="Calibri"/>
                <a:sym typeface="Calibri"/>
              </a:rPr>
              <a:t>emergenti</a:t>
            </a:r>
            <a:r>
              <a:rPr lang="lt-LT" sz="2000" b="1" dirty="0">
                <a:latin typeface="Calibri"/>
                <a:ea typeface="Calibri"/>
                <a:cs typeface="Calibri"/>
                <a:sym typeface="Calibri"/>
              </a:rPr>
              <a:t> per i </a:t>
            </a:r>
            <a:r>
              <a:rPr lang="lt-LT" sz="2000" b="1" dirty="0" err="1">
                <a:latin typeface="Calibri"/>
                <a:ea typeface="Calibri"/>
                <a:cs typeface="Calibri"/>
                <a:sym typeface="Calibri"/>
              </a:rPr>
              <a:t>professionisti</a:t>
            </a:r>
            <a:r>
              <a:rPr lang="lt-LT" sz="2000" b="1" dirty="0">
                <a:latin typeface="Calibri"/>
                <a:ea typeface="Calibri"/>
                <a:cs typeface="Calibri"/>
                <a:sym typeface="Calibri"/>
              </a:rPr>
              <a:t> </a:t>
            </a:r>
            <a:r>
              <a:rPr lang="lt-LT" sz="2000" b="1" dirty="0" err="1">
                <a:latin typeface="Calibri"/>
                <a:ea typeface="Calibri"/>
                <a:cs typeface="Calibri"/>
                <a:sym typeface="Calibri"/>
              </a:rPr>
              <a:t>del</a:t>
            </a:r>
            <a:r>
              <a:rPr lang="lt-LT" sz="2000" b="1" dirty="0">
                <a:latin typeface="Calibri"/>
                <a:ea typeface="Calibri"/>
                <a:cs typeface="Calibri"/>
                <a:sym typeface="Calibri"/>
              </a:rPr>
              <a:t> GLAM </a:t>
            </a:r>
            <a:r>
              <a:rPr lang="lt-LT" sz="2000" b="1" dirty="0" err="1">
                <a:latin typeface="Calibri"/>
                <a:ea typeface="Calibri"/>
                <a:cs typeface="Calibri"/>
                <a:sym typeface="Calibri"/>
              </a:rPr>
              <a:t>post</a:t>
            </a:r>
            <a:r>
              <a:rPr lang="lt-LT" sz="2000" b="1" dirty="0">
                <a:latin typeface="Calibri"/>
                <a:ea typeface="Calibri"/>
                <a:cs typeface="Calibri"/>
                <a:sym typeface="Calibri"/>
              </a:rPr>
              <a:t>-COVID?</a:t>
            </a:r>
            <a:endParaRPr sz="2000" dirty="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11200" dirty="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4036"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228600" lvl="0" indent="-5080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228600" lvl="0" indent="-5080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b98245e224_0_8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lt-LT" sz="5200" dirty="0" err="1"/>
              <a:t>Parte</a:t>
            </a:r>
            <a:r>
              <a:rPr lang="lt-LT" sz="5200" dirty="0"/>
              <a:t> 2: I musei </a:t>
            </a:r>
            <a:r>
              <a:rPr lang="lt-LT" sz="5200" dirty="0" err="1"/>
              <a:t>diventano</a:t>
            </a:r>
            <a:r>
              <a:rPr lang="lt-LT" sz="5200" dirty="0"/>
              <a:t> </a:t>
            </a:r>
            <a:r>
              <a:rPr lang="lt-LT" sz="5200" dirty="0" err="1"/>
              <a:t>digitali</a:t>
            </a:r>
            <a:r>
              <a:rPr lang="lt-LT"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lt-LT" dirty="0"/>
              <a:t> </a:t>
            </a:r>
            <a:endParaRPr dirty="0"/>
          </a:p>
        </p:txBody>
      </p:sp>
      <p:pic>
        <p:nvPicPr>
          <p:cNvPr id="105" name="Google Shape;105;g2b98245e224_0_8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06" name="Google Shape;106;g2b98245e224_0_88"/>
          <p:cNvSpPr/>
          <p:nvPr/>
        </p:nvSpPr>
        <p:spPr>
          <a:xfrm>
            <a:off x="1068478" y="4349405"/>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07" name="Google Shape;107;g2b98245e224_0_8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8" name="Google Shape;108;g2b98245e224_0_88"/>
          <p:cNvPicPr preferRelativeResize="0"/>
          <p:nvPr/>
        </p:nvPicPr>
        <p:blipFill>
          <a:blip r:embed="rId5">
            <a:alphaModFix/>
          </a:blip>
          <a:stretch>
            <a:fillRect/>
          </a:stretch>
        </p:blipFill>
        <p:spPr>
          <a:xfrm>
            <a:off x="4924288" y="152400"/>
            <a:ext cx="7115314" cy="40023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b98245e224_0_1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err="1">
                <a:solidFill>
                  <a:schemeClr val="accent1"/>
                </a:solidFill>
              </a:rPr>
              <a:t>Da</a:t>
            </a:r>
            <a:r>
              <a:rPr lang="lt-LT" dirty="0">
                <a:solidFill>
                  <a:schemeClr val="accent1"/>
                </a:solidFill>
              </a:rPr>
              <a:t> </a:t>
            </a:r>
            <a:r>
              <a:rPr lang="lt-LT" dirty="0" err="1">
                <a:solidFill>
                  <a:schemeClr val="accent1"/>
                </a:solidFill>
              </a:rPr>
              <a:t>digitalizzare</a:t>
            </a:r>
            <a:r>
              <a:rPr lang="lt-LT" dirty="0">
                <a:solidFill>
                  <a:schemeClr val="accent1"/>
                </a:solidFill>
              </a:rPr>
              <a:t> o </a:t>
            </a:r>
            <a:r>
              <a:rPr lang="lt-LT" dirty="0" err="1">
                <a:solidFill>
                  <a:schemeClr val="accent1"/>
                </a:solidFill>
              </a:rPr>
              <a:t>no</a:t>
            </a:r>
            <a:r>
              <a:rPr lang="lt-LT" dirty="0">
                <a:solidFill>
                  <a:schemeClr val="accent1"/>
                </a:solidFill>
              </a:rPr>
              <a:t>?</a:t>
            </a:r>
            <a:endParaRPr dirty="0">
              <a:solidFill>
                <a:schemeClr val="accent1"/>
              </a:solidFill>
            </a:endParaRPr>
          </a:p>
        </p:txBody>
      </p:sp>
      <p:pic>
        <p:nvPicPr>
          <p:cNvPr id="115" name="Google Shape;115;g2b98245e224_0_17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6" name="Google Shape;116;g2b98245e224_0_171"/>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17" name="Google Shape;117;g2b98245e224_0_17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8" name="Google Shape;118;g2b98245e224_0_171" title="6. Digital Museums.mp4">
            <a:hlinkClick r:id="rId5"/>
          </p:cNvPr>
          <p:cNvPicPr preferRelativeResize="0"/>
          <p:nvPr/>
        </p:nvPicPr>
        <p:blipFill>
          <a:blip r:embed="rId6">
            <a:alphaModFix/>
          </a:blip>
          <a:stretch>
            <a:fillRect/>
          </a:stretch>
        </p:blipFill>
        <p:spPr>
          <a:xfrm>
            <a:off x="3268238" y="1690825"/>
            <a:ext cx="5565775" cy="4174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b98245e224_0_3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dirty="0">
                <a:solidFill>
                  <a:schemeClr val="accent1"/>
                </a:solidFill>
              </a:rPr>
              <a:t>Musei </a:t>
            </a:r>
            <a:r>
              <a:rPr lang="lt-LT" dirty="0" err="1">
                <a:solidFill>
                  <a:schemeClr val="accent1"/>
                </a:solidFill>
              </a:rPr>
              <a:t>digitali</a:t>
            </a:r>
            <a:endParaRPr dirty="0">
              <a:solidFill>
                <a:schemeClr val="accent1"/>
              </a:solidFill>
            </a:endParaRPr>
          </a:p>
        </p:txBody>
      </p:sp>
      <p:sp>
        <p:nvSpPr>
          <p:cNvPr id="124" name="Google Shape;124;g2b98245e224_0_3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lt-LT" dirty="0" err="1"/>
              <a:t>Come</a:t>
            </a:r>
            <a:r>
              <a:rPr lang="lt-LT" dirty="0"/>
              <a:t> </a:t>
            </a:r>
            <a:r>
              <a:rPr lang="lt-LT" dirty="0" err="1"/>
              <a:t>possono</a:t>
            </a:r>
            <a:r>
              <a:rPr lang="lt-LT" dirty="0"/>
              <a:t> i musei </a:t>
            </a:r>
            <a:r>
              <a:rPr lang="lt-LT" dirty="0" err="1"/>
              <a:t>beneficiare</a:t>
            </a:r>
            <a:r>
              <a:rPr lang="lt-LT" dirty="0"/>
              <a:t> </a:t>
            </a:r>
            <a:r>
              <a:rPr lang="lt-LT" dirty="0" err="1"/>
              <a:t>dell'innovazione</a:t>
            </a:r>
            <a:r>
              <a:rPr lang="lt-LT" dirty="0"/>
              <a:t> </a:t>
            </a:r>
            <a:r>
              <a:rPr lang="lt-LT" dirty="0" err="1"/>
              <a:t>digitale</a:t>
            </a:r>
            <a:r>
              <a:rPr lang="lt-LT" dirty="0"/>
              <a:t>?</a:t>
            </a:r>
          </a:p>
          <a:p>
            <a:pPr marL="0" lvl="0" indent="0" algn="l" rtl="0">
              <a:lnSpc>
                <a:spcPct val="100000"/>
              </a:lnSpc>
              <a:spcBef>
                <a:spcPts val="0"/>
              </a:spcBef>
              <a:spcAft>
                <a:spcPts val="0"/>
              </a:spcAft>
              <a:buNone/>
            </a:pPr>
            <a:endParaRPr lang="lt-LT" dirty="0"/>
          </a:p>
          <a:p>
            <a:pPr marL="0" lvl="0" indent="0" algn="l" rtl="0">
              <a:lnSpc>
                <a:spcPct val="100000"/>
              </a:lnSpc>
              <a:spcBef>
                <a:spcPts val="0"/>
              </a:spcBef>
              <a:spcAft>
                <a:spcPts val="0"/>
              </a:spcAft>
              <a:buNone/>
            </a:pPr>
            <a:r>
              <a:rPr lang="lt-LT" dirty="0" err="1"/>
              <a:t>Perché</a:t>
            </a:r>
            <a:r>
              <a:rPr lang="lt-LT" dirty="0"/>
              <a:t> meno </a:t>
            </a:r>
            <a:r>
              <a:rPr lang="lt-LT" dirty="0" err="1"/>
              <a:t>della</a:t>
            </a:r>
            <a:r>
              <a:rPr lang="lt-LT" dirty="0"/>
              <a:t> </a:t>
            </a:r>
            <a:r>
              <a:rPr lang="lt-LT" dirty="0" err="1"/>
              <a:t>metà</a:t>
            </a:r>
            <a:r>
              <a:rPr lang="lt-LT" dirty="0"/>
              <a:t> </a:t>
            </a:r>
            <a:r>
              <a:rPr lang="lt-LT" dirty="0" err="1"/>
              <a:t>delle</a:t>
            </a:r>
            <a:r>
              <a:rPr lang="lt-LT" dirty="0"/>
              <a:t> </a:t>
            </a:r>
            <a:r>
              <a:rPr lang="lt-LT" dirty="0" err="1"/>
              <a:t>collezioni</a:t>
            </a:r>
            <a:r>
              <a:rPr lang="lt-LT" dirty="0"/>
              <a:t> </a:t>
            </a:r>
            <a:r>
              <a:rPr lang="lt-LT" dirty="0" err="1"/>
              <a:t>mondiali</a:t>
            </a:r>
            <a:r>
              <a:rPr lang="lt-LT" dirty="0"/>
              <a:t> </a:t>
            </a:r>
            <a:r>
              <a:rPr lang="lt-LT" dirty="0" err="1"/>
              <a:t>sono</a:t>
            </a:r>
            <a:r>
              <a:rPr lang="lt-LT" dirty="0"/>
              <a:t> </a:t>
            </a:r>
            <a:r>
              <a:rPr lang="lt-LT" dirty="0" err="1"/>
              <a:t>online</a:t>
            </a:r>
            <a:r>
              <a:rPr lang="lt-LT" dirty="0"/>
              <a:t>?</a:t>
            </a:r>
          </a:p>
          <a:p>
            <a:pPr marL="0" lvl="0" indent="0" algn="l" rtl="0">
              <a:lnSpc>
                <a:spcPct val="100000"/>
              </a:lnSpc>
              <a:spcBef>
                <a:spcPts val="0"/>
              </a:spcBef>
              <a:spcAft>
                <a:spcPts val="0"/>
              </a:spcAft>
              <a:buNone/>
            </a:pPr>
            <a:endParaRPr dirty="0"/>
          </a:p>
          <a:p>
            <a:pPr marL="228600" lvl="0" indent="-50800" algn="l" rtl="0">
              <a:lnSpc>
                <a:spcPct val="90000"/>
              </a:lnSpc>
              <a:spcBef>
                <a:spcPts val="0"/>
              </a:spcBef>
              <a:spcAft>
                <a:spcPts val="0"/>
              </a:spcAft>
              <a:buClr>
                <a:schemeClr val="dk1"/>
              </a:buClr>
              <a:buSzPts val="2800"/>
              <a:buNone/>
            </a:pPr>
            <a:endParaRPr dirty="0"/>
          </a:p>
        </p:txBody>
      </p:sp>
      <p:pic>
        <p:nvPicPr>
          <p:cNvPr id="125" name="Google Shape;125;g2b98245e224_0_33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6" name="Google Shape;126;g2b98245e224_0_339"/>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b98245e224_0_4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dirty="0" err="1">
                <a:solidFill>
                  <a:schemeClr val="accent1"/>
                </a:solidFill>
              </a:rPr>
              <a:t>Giochiamo</a:t>
            </a:r>
            <a:r>
              <a:rPr lang="lt-LT" dirty="0">
                <a:solidFill>
                  <a:schemeClr val="accent1"/>
                </a:solidFill>
              </a:rPr>
              <a:t>!</a:t>
            </a:r>
            <a:endParaRPr dirty="0">
              <a:solidFill>
                <a:schemeClr val="accent1"/>
              </a:solidFill>
            </a:endParaRPr>
          </a:p>
        </p:txBody>
      </p:sp>
      <p:sp>
        <p:nvSpPr>
          <p:cNvPr id="132" name="Google Shape;132;g2b98245e224_0_4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lt-LT" dirty="0"/>
              <a:t>A </a:t>
            </a:r>
            <a:r>
              <a:rPr lang="lt-LT" dirty="0" err="1"/>
              <a:t>gruppi</a:t>
            </a:r>
            <a:r>
              <a:rPr lang="lt-LT" dirty="0"/>
              <a:t> di </a:t>
            </a:r>
            <a:r>
              <a:rPr lang="lt-LT" dirty="0" err="1"/>
              <a:t>due</a:t>
            </a:r>
            <a:r>
              <a:rPr lang="lt-LT" dirty="0"/>
              <a:t>, </a:t>
            </a:r>
            <a:r>
              <a:rPr lang="lt-LT" dirty="0" err="1"/>
              <a:t>visitate</a:t>
            </a:r>
            <a:r>
              <a:rPr lang="lt-LT" dirty="0"/>
              <a:t> </a:t>
            </a:r>
            <a:r>
              <a:rPr lang="lt-LT" dirty="0" err="1"/>
              <a:t>il</a:t>
            </a:r>
            <a:r>
              <a:rPr lang="lt-LT" dirty="0"/>
              <a:t> link </a:t>
            </a:r>
            <a:r>
              <a:rPr lang="lt-LT" dirty="0" err="1"/>
              <a:t>sottostante</a:t>
            </a:r>
            <a:r>
              <a:rPr lang="lt-LT" dirty="0"/>
              <a:t> e </a:t>
            </a:r>
            <a:r>
              <a:rPr lang="lt-LT" dirty="0" err="1"/>
              <a:t>sperimentate</a:t>
            </a:r>
            <a:r>
              <a:rPr lang="lt-LT" dirty="0"/>
              <a:t> </a:t>
            </a:r>
            <a:r>
              <a:rPr lang="lt-LT" dirty="0" err="1"/>
              <a:t>la</a:t>
            </a:r>
            <a:r>
              <a:rPr lang="lt-LT" dirty="0"/>
              <a:t> </a:t>
            </a:r>
            <a:r>
              <a:rPr lang="lt-LT" dirty="0" err="1"/>
              <a:t>ceramica</a:t>
            </a:r>
            <a:r>
              <a:rPr lang="lt-LT" dirty="0"/>
              <a:t> 3D!</a:t>
            </a:r>
          </a:p>
          <a:p>
            <a:pPr marL="0" lvl="0" indent="0" algn="l" rtl="0">
              <a:lnSpc>
                <a:spcPct val="100000"/>
              </a:lnSpc>
              <a:spcBef>
                <a:spcPts val="0"/>
              </a:spcBef>
              <a:spcAft>
                <a:spcPts val="0"/>
              </a:spcAft>
              <a:buNone/>
            </a:pPr>
            <a:r>
              <a:rPr lang="lt-LT" u="sng" dirty="0">
                <a:solidFill>
                  <a:schemeClr val="hlink"/>
                </a:solidFill>
                <a:hlinkClick r:id="rId3"/>
              </a:rPr>
              <a:t>https://artsandculture.google.com/experiment/3d-pottery/nwHg1D0riJ1ltA</a:t>
            </a:r>
            <a:endParaRPr dirty="0"/>
          </a:p>
          <a:p>
            <a:pPr marL="0" lvl="0" indent="0" algn="l" rtl="0">
              <a:lnSpc>
                <a:spcPct val="100000"/>
              </a:lnSpc>
              <a:spcBef>
                <a:spcPts val="0"/>
              </a:spcBef>
              <a:spcAft>
                <a:spcPts val="0"/>
              </a:spcAft>
              <a:buNone/>
            </a:pPr>
            <a:endParaRPr dirty="0"/>
          </a:p>
          <a:p>
            <a:pPr marL="228600" lvl="0" indent="-50800" algn="l" rtl="0">
              <a:lnSpc>
                <a:spcPct val="90000"/>
              </a:lnSpc>
              <a:spcBef>
                <a:spcPts val="0"/>
              </a:spcBef>
              <a:spcAft>
                <a:spcPts val="0"/>
              </a:spcAft>
              <a:buClr>
                <a:schemeClr val="dk1"/>
              </a:buClr>
              <a:buSzPts val="2800"/>
              <a:buNone/>
            </a:pPr>
            <a:endParaRPr dirty="0"/>
          </a:p>
        </p:txBody>
      </p:sp>
      <p:pic>
        <p:nvPicPr>
          <p:cNvPr id="133" name="Google Shape;133;g2b98245e224_0_425"/>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34" name="Google Shape;134;g2b98245e224_0_425"/>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35" name="Google Shape;135;g2b98245e224_0_425"/>
          <p:cNvPicPr preferRelativeResize="0"/>
          <p:nvPr/>
        </p:nvPicPr>
        <p:blipFill>
          <a:blip r:embed="rId6">
            <a:alphaModFix/>
          </a:blip>
          <a:stretch>
            <a:fillRect/>
          </a:stretch>
        </p:blipFill>
        <p:spPr>
          <a:xfrm>
            <a:off x="3038175" y="3303531"/>
            <a:ext cx="6115650" cy="2680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98245e224_0_5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lt-LT" sz="5200" dirty="0" err="1"/>
              <a:t>Parte</a:t>
            </a:r>
            <a:r>
              <a:rPr lang="lt-LT" sz="5200" dirty="0"/>
              <a:t> 3: </a:t>
            </a:r>
            <a:r>
              <a:rPr lang="lt-LT" sz="5200" dirty="0" err="1"/>
              <a:t>Collezioni</a:t>
            </a:r>
            <a:r>
              <a:rPr lang="lt-LT" sz="5200" dirty="0"/>
              <a:t> </a:t>
            </a:r>
            <a:r>
              <a:rPr lang="lt-LT" sz="5200" dirty="0" err="1"/>
              <a:t>digitali</a:t>
            </a:r>
            <a:r>
              <a:rPr lang="lt-LT" sz="5200" dirty="0"/>
              <a:t> </a:t>
            </a:r>
            <a:r>
              <a:rPr lang="lt-LT" sz="5200" dirty="0" err="1"/>
              <a:t>ed</a:t>
            </a:r>
            <a:r>
              <a:rPr lang="lt-LT" sz="5200" dirty="0"/>
              <a:t> </a:t>
            </a:r>
            <a:r>
              <a:rPr lang="lt-LT" sz="5200" dirty="0" err="1"/>
              <a:t>esperienza</a:t>
            </a:r>
            <a:r>
              <a:rPr lang="lt-LT" sz="5200" dirty="0"/>
              <a:t> </a:t>
            </a:r>
            <a:r>
              <a:rPr lang="lt-LT" sz="5200" dirty="0" err="1"/>
              <a:t>online</a:t>
            </a:r>
            <a:r>
              <a:rPr lang="lt-LT"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lt-LT" dirty="0"/>
              <a:t> </a:t>
            </a:r>
            <a:endParaRPr dirty="0"/>
          </a:p>
        </p:txBody>
      </p:sp>
      <p:pic>
        <p:nvPicPr>
          <p:cNvPr id="141" name="Google Shape;141;g2b98245e224_0_510"/>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2" name="Google Shape;142;g2b98245e224_0_510"/>
          <p:cNvSpPr/>
          <p:nvPr/>
        </p:nvSpPr>
        <p:spPr>
          <a:xfrm>
            <a:off x="1068499" y="38447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3" name="Google Shape;143;g2b98245e224_0_51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4" name="Google Shape;144;g2b98245e224_0_510"/>
          <p:cNvPicPr preferRelativeResize="0"/>
          <p:nvPr/>
        </p:nvPicPr>
        <p:blipFill>
          <a:blip r:embed="rId5">
            <a:alphaModFix/>
          </a:blip>
          <a:stretch>
            <a:fillRect/>
          </a:stretch>
        </p:blipFill>
        <p:spPr>
          <a:xfrm>
            <a:off x="4924288" y="152400"/>
            <a:ext cx="7115314" cy="40023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b915199d5b_1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err="1">
                <a:solidFill>
                  <a:schemeClr val="accent1"/>
                </a:solidFill>
              </a:rPr>
              <a:t>L'agenda</a:t>
            </a:r>
            <a:r>
              <a:rPr lang="lt-LT" dirty="0">
                <a:solidFill>
                  <a:schemeClr val="accent1"/>
                </a:solidFill>
              </a:rPr>
              <a:t> </a:t>
            </a:r>
            <a:r>
              <a:rPr lang="lt-LT" dirty="0" err="1">
                <a:solidFill>
                  <a:schemeClr val="accent1"/>
                </a:solidFill>
              </a:rPr>
              <a:t>della</a:t>
            </a:r>
            <a:r>
              <a:rPr lang="lt-LT" dirty="0">
                <a:solidFill>
                  <a:schemeClr val="accent1"/>
                </a:solidFill>
              </a:rPr>
              <a:t> </a:t>
            </a:r>
            <a:r>
              <a:rPr lang="lt-LT" dirty="0" err="1">
                <a:solidFill>
                  <a:schemeClr val="accent1"/>
                </a:solidFill>
              </a:rPr>
              <a:t>trasformazione</a:t>
            </a:r>
            <a:r>
              <a:rPr lang="lt-LT" dirty="0">
                <a:solidFill>
                  <a:schemeClr val="accent1"/>
                </a:solidFill>
              </a:rPr>
              <a:t> </a:t>
            </a:r>
            <a:r>
              <a:rPr lang="lt-LT" dirty="0" err="1">
                <a:solidFill>
                  <a:schemeClr val="accent1"/>
                </a:solidFill>
              </a:rPr>
              <a:t>digitale</a:t>
            </a:r>
            <a:r>
              <a:rPr lang="lt-LT" dirty="0">
                <a:solidFill>
                  <a:schemeClr val="accent1"/>
                </a:solidFill>
              </a:rPr>
              <a:t> e i GLAM</a:t>
            </a:r>
            <a:endParaRPr dirty="0">
              <a:solidFill>
                <a:schemeClr val="accent1"/>
              </a:solidFill>
            </a:endParaRPr>
          </a:p>
        </p:txBody>
      </p:sp>
      <p:sp>
        <p:nvSpPr>
          <p:cNvPr id="150" name="Google Shape;150;g2b915199d5b_1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lt-LT" u="sng" dirty="0" err="1">
                <a:solidFill>
                  <a:schemeClr val="hlink"/>
                </a:solidFill>
              </a:rPr>
              <a:t>Europeana</a:t>
            </a:r>
            <a:r>
              <a:rPr lang="lt-LT" u="sng" dirty="0">
                <a:solidFill>
                  <a:schemeClr val="hlink"/>
                </a:solidFill>
              </a:rPr>
              <a:t>, o </a:t>
            </a:r>
            <a:r>
              <a:rPr lang="lt-LT" u="sng" dirty="0" err="1">
                <a:solidFill>
                  <a:schemeClr val="hlink"/>
                </a:solidFill>
              </a:rPr>
              <a:t>Biblioteca</a:t>
            </a:r>
            <a:r>
              <a:rPr lang="lt-LT" u="sng" dirty="0">
                <a:solidFill>
                  <a:schemeClr val="hlink"/>
                </a:solidFill>
              </a:rPr>
              <a:t> </a:t>
            </a:r>
            <a:r>
              <a:rPr lang="lt-LT" u="sng" dirty="0" err="1">
                <a:solidFill>
                  <a:schemeClr val="hlink"/>
                </a:solidFill>
              </a:rPr>
              <a:t>digitale</a:t>
            </a:r>
            <a:r>
              <a:rPr lang="lt-LT" u="sng" dirty="0">
                <a:solidFill>
                  <a:schemeClr val="hlink"/>
                </a:solidFill>
              </a:rPr>
              <a:t> </a:t>
            </a:r>
            <a:r>
              <a:rPr lang="lt-LT" u="sng" dirty="0" err="1">
                <a:solidFill>
                  <a:schemeClr val="hlink"/>
                </a:solidFill>
              </a:rPr>
              <a:t>europea</a:t>
            </a:r>
            <a:r>
              <a:rPr lang="lt-LT" u="sng" dirty="0">
                <a:solidFill>
                  <a:schemeClr val="hlink"/>
                </a:solidFill>
              </a:rPr>
              <a:t>, </a:t>
            </a:r>
            <a:r>
              <a:rPr lang="lt-LT" u="sng" dirty="0" err="1">
                <a:solidFill>
                  <a:schemeClr val="hlink"/>
                </a:solidFill>
              </a:rPr>
              <a:t>è</a:t>
            </a:r>
            <a:r>
              <a:rPr lang="lt-LT" u="sng" dirty="0">
                <a:solidFill>
                  <a:schemeClr val="hlink"/>
                </a:solidFill>
              </a:rPr>
              <a:t> </a:t>
            </a:r>
            <a:r>
              <a:rPr lang="lt-LT" u="sng" dirty="0" err="1">
                <a:solidFill>
                  <a:schemeClr val="hlink"/>
                </a:solidFill>
              </a:rPr>
              <a:t>una</a:t>
            </a:r>
            <a:r>
              <a:rPr lang="lt-LT" u="sng" dirty="0">
                <a:solidFill>
                  <a:schemeClr val="hlink"/>
                </a:solidFill>
              </a:rPr>
              <a:t> </a:t>
            </a:r>
            <a:r>
              <a:rPr lang="lt-LT" u="sng" dirty="0" err="1">
                <a:solidFill>
                  <a:schemeClr val="hlink"/>
                </a:solidFill>
              </a:rPr>
              <a:t>biblioteca</a:t>
            </a:r>
            <a:r>
              <a:rPr lang="lt-LT" u="sng" dirty="0">
                <a:solidFill>
                  <a:schemeClr val="hlink"/>
                </a:solidFill>
              </a:rPr>
              <a:t> </a:t>
            </a:r>
            <a:r>
              <a:rPr lang="lt-LT" u="sng" dirty="0" err="1">
                <a:solidFill>
                  <a:schemeClr val="hlink"/>
                </a:solidFill>
              </a:rPr>
              <a:t>digitale</a:t>
            </a:r>
            <a:r>
              <a:rPr lang="lt-LT" u="sng" dirty="0">
                <a:solidFill>
                  <a:schemeClr val="hlink"/>
                </a:solidFill>
              </a:rPr>
              <a:t> </a:t>
            </a:r>
            <a:r>
              <a:rPr lang="lt-LT" u="sng" dirty="0" err="1">
                <a:solidFill>
                  <a:schemeClr val="hlink"/>
                </a:solidFill>
              </a:rPr>
              <a:t>paneuropea</a:t>
            </a:r>
            <a:r>
              <a:rPr lang="lt-LT" u="sng" dirty="0">
                <a:solidFill>
                  <a:schemeClr val="hlink"/>
                </a:solidFill>
              </a:rPr>
              <a:t> </a:t>
            </a:r>
            <a:r>
              <a:rPr lang="lt-LT" u="sng" dirty="0" err="1">
                <a:solidFill>
                  <a:schemeClr val="hlink"/>
                </a:solidFill>
              </a:rPr>
              <a:t>che</a:t>
            </a:r>
            <a:r>
              <a:rPr lang="lt-LT" u="sng" dirty="0">
                <a:solidFill>
                  <a:schemeClr val="hlink"/>
                </a:solidFill>
              </a:rPr>
              <a:t> </a:t>
            </a:r>
            <a:r>
              <a:rPr lang="lt-LT" u="sng" dirty="0" err="1">
                <a:solidFill>
                  <a:schemeClr val="hlink"/>
                </a:solidFill>
              </a:rPr>
              <a:t>dà</a:t>
            </a:r>
            <a:r>
              <a:rPr lang="lt-LT" u="sng" dirty="0">
                <a:solidFill>
                  <a:schemeClr val="hlink"/>
                </a:solidFill>
              </a:rPr>
              <a:t> </a:t>
            </a:r>
            <a:r>
              <a:rPr lang="lt-LT" u="sng" dirty="0" err="1">
                <a:solidFill>
                  <a:schemeClr val="hlink"/>
                </a:solidFill>
              </a:rPr>
              <a:t>accesso</a:t>
            </a:r>
            <a:r>
              <a:rPr lang="lt-LT" u="sng" dirty="0">
                <a:solidFill>
                  <a:schemeClr val="hlink"/>
                </a:solidFill>
              </a:rPr>
              <a:t> a </a:t>
            </a:r>
            <a:r>
              <a:rPr lang="lt-LT" u="sng" dirty="0" err="1">
                <a:solidFill>
                  <a:schemeClr val="hlink"/>
                </a:solidFill>
              </a:rPr>
              <a:t>due</a:t>
            </a:r>
            <a:r>
              <a:rPr lang="lt-LT" u="sng" dirty="0">
                <a:solidFill>
                  <a:schemeClr val="hlink"/>
                </a:solidFill>
              </a:rPr>
              <a:t> </a:t>
            </a:r>
            <a:r>
              <a:rPr lang="lt-LT" u="sng" dirty="0" err="1">
                <a:solidFill>
                  <a:schemeClr val="hlink"/>
                </a:solidFill>
              </a:rPr>
              <a:t>milioni</a:t>
            </a:r>
            <a:r>
              <a:rPr lang="lt-LT" u="sng" dirty="0">
                <a:solidFill>
                  <a:schemeClr val="hlink"/>
                </a:solidFill>
              </a:rPr>
              <a:t> di </a:t>
            </a:r>
            <a:r>
              <a:rPr lang="lt-LT" u="sng" dirty="0" err="1">
                <a:solidFill>
                  <a:schemeClr val="hlink"/>
                </a:solidFill>
              </a:rPr>
              <a:t>libri</a:t>
            </a:r>
            <a:r>
              <a:rPr lang="lt-LT" u="sng" dirty="0">
                <a:solidFill>
                  <a:schemeClr val="hlink"/>
                </a:solidFill>
              </a:rPr>
              <a:t>, </a:t>
            </a:r>
            <a:r>
              <a:rPr lang="lt-LT" u="sng" dirty="0" err="1">
                <a:solidFill>
                  <a:schemeClr val="hlink"/>
                </a:solidFill>
              </a:rPr>
              <a:t>mappe</a:t>
            </a:r>
            <a:r>
              <a:rPr lang="lt-LT" u="sng" dirty="0">
                <a:solidFill>
                  <a:schemeClr val="hlink"/>
                </a:solidFill>
              </a:rPr>
              <a:t>, </a:t>
            </a:r>
            <a:r>
              <a:rPr lang="lt-LT" u="sng" dirty="0" err="1">
                <a:solidFill>
                  <a:schemeClr val="hlink"/>
                </a:solidFill>
              </a:rPr>
              <a:t>registrazioni</a:t>
            </a:r>
            <a:r>
              <a:rPr lang="lt-LT" u="sng" dirty="0">
                <a:solidFill>
                  <a:schemeClr val="hlink"/>
                </a:solidFill>
              </a:rPr>
              <a:t> </a:t>
            </a:r>
            <a:r>
              <a:rPr lang="lt-LT" u="sng" dirty="0" err="1">
                <a:solidFill>
                  <a:schemeClr val="hlink"/>
                </a:solidFill>
              </a:rPr>
              <a:t>audio</a:t>
            </a:r>
            <a:r>
              <a:rPr lang="lt-LT" u="sng" dirty="0">
                <a:solidFill>
                  <a:schemeClr val="hlink"/>
                </a:solidFill>
              </a:rPr>
              <a:t>, </a:t>
            </a:r>
            <a:r>
              <a:rPr lang="lt-LT" u="sng" dirty="0" err="1">
                <a:solidFill>
                  <a:schemeClr val="hlink"/>
                </a:solidFill>
              </a:rPr>
              <a:t>fotografie</a:t>
            </a:r>
            <a:r>
              <a:rPr lang="lt-LT" u="sng" dirty="0">
                <a:solidFill>
                  <a:schemeClr val="hlink"/>
                </a:solidFill>
              </a:rPr>
              <a:t>, </a:t>
            </a:r>
            <a:r>
              <a:rPr lang="lt-LT" u="sng" dirty="0" err="1">
                <a:solidFill>
                  <a:schemeClr val="hlink"/>
                </a:solidFill>
              </a:rPr>
              <a:t>documenti</a:t>
            </a:r>
            <a:r>
              <a:rPr lang="lt-LT" u="sng" dirty="0">
                <a:solidFill>
                  <a:schemeClr val="hlink"/>
                </a:solidFill>
              </a:rPr>
              <a:t> </a:t>
            </a:r>
            <a:r>
              <a:rPr lang="lt-LT" u="sng" dirty="0" err="1">
                <a:solidFill>
                  <a:schemeClr val="hlink"/>
                </a:solidFill>
              </a:rPr>
              <a:t>d'archivio</a:t>
            </a:r>
            <a:r>
              <a:rPr lang="lt-LT" u="sng" dirty="0">
                <a:solidFill>
                  <a:schemeClr val="hlink"/>
                </a:solidFill>
              </a:rPr>
              <a:t>, </a:t>
            </a:r>
            <a:r>
              <a:rPr lang="lt-LT" u="sng" dirty="0" err="1">
                <a:solidFill>
                  <a:schemeClr val="hlink"/>
                </a:solidFill>
              </a:rPr>
              <a:t>dipinti</a:t>
            </a:r>
            <a:r>
              <a:rPr lang="lt-LT" u="sng" dirty="0">
                <a:solidFill>
                  <a:schemeClr val="hlink"/>
                </a:solidFill>
              </a:rPr>
              <a:t> e </a:t>
            </a:r>
            <a:r>
              <a:rPr lang="lt-LT" u="sng" dirty="0" err="1">
                <a:solidFill>
                  <a:schemeClr val="hlink"/>
                </a:solidFill>
              </a:rPr>
              <a:t>film</a:t>
            </a:r>
            <a:r>
              <a:rPr lang="lt-LT" u="sng" dirty="0">
                <a:solidFill>
                  <a:schemeClr val="hlink"/>
                </a:solidFill>
              </a:rPr>
              <a:t> </a:t>
            </a:r>
            <a:r>
              <a:rPr lang="lt-LT" u="sng" dirty="0" err="1">
                <a:solidFill>
                  <a:schemeClr val="hlink"/>
                </a:solidFill>
              </a:rPr>
              <a:t>provenienti</a:t>
            </a:r>
            <a:r>
              <a:rPr lang="lt-LT" u="sng" dirty="0">
                <a:solidFill>
                  <a:schemeClr val="hlink"/>
                </a:solidFill>
              </a:rPr>
              <a:t> </a:t>
            </a:r>
            <a:r>
              <a:rPr lang="lt-LT" u="sng" dirty="0" err="1">
                <a:solidFill>
                  <a:schemeClr val="hlink"/>
                </a:solidFill>
              </a:rPr>
              <a:t>da</a:t>
            </a:r>
            <a:r>
              <a:rPr lang="lt-LT" u="sng" dirty="0">
                <a:solidFill>
                  <a:schemeClr val="hlink"/>
                </a:solidFill>
              </a:rPr>
              <a:t> </a:t>
            </a:r>
            <a:r>
              <a:rPr lang="lt-LT" u="sng" dirty="0" err="1">
                <a:solidFill>
                  <a:schemeClr val="hlink"/>
                </a:solidFill>
              </a:rPr>
              <a:t>biblioteche</a:t>
            </a:r>
            <a:r>
              <a:rPr lang="lt-LT" u="sng" dirty="0">
                <a:solidFill>
                  <a:schemeClr val="hlink"/>
                </a:solidFill>
              </a:rPr>
              <a:t> </a:t>
            </a:r>
            <a:r>
              <a:rPr lang="lt-LT" u="sng" dirty="0" err="1">
                <a:solidFill>
                  <a:schemeClr val="hlink"/>
                </a:solidFill>
              </a:rPr>
              <a:t>nazionali</a:t>
            </a:r>
            <a:r>
              <a:rPr lang="lt-LT" u="sng" dirty="0">
                <a:solidFill>
                  <a:schemeClr val="hlink"/>
                </a:solidFill>
              </a:rPr>
              <a:t> e </a:t>
            </a:r>
            <a:r>
              <a:rPr lang="lt-LT" u="sng" dirty="0" err="1">
                <a:solidFill>
                  <a:schemeClr val="hlink"/>
                </a:solidFill>
              </a:rPr>
              <a:t>istituzioni</a:t>
            </a:r>
            <a:r>
              <a:rPr lang="lt-LT" u="sng" dirty="0">
                <a:solidFill>
                  <a:schemeClr val="hlink"/>
                </a:solidFill>
              </a:rPr>
              <a:t> </a:t>
            </a:r>
            <a:r>
              <a:rPr lang="lt-LT" u="sng" dirty="0" err="1">
                <a:solidFill>
                  <a:schemeClr val="hlink"/>
                </a:solidFill>
              </a:rPr>
              <a:t>culturali</a:t>
            </a:r>
            <a:r>
              <a:rPr lang="lt-LT" u="sng" dirty="0">
                <a:solidFill>
                  <a:schemeClr val="hlink"/>
                </a:solidFill>
              </a:rPr>
              <a:t> </a:t>
            </a:r>
            <a:r>
              <a:rPr lang="lt-LT" u="sng" dirty="0" err="1">
                <a:solidFill>
                  <a:schemeClr val="hlink"/>
                </a:solidFill>
              </a:rPr>
              <a:t>dei</a:t>
            </a:r>
            <a:r>
              <a:rPr lang="lt-LT" u="sng" dirty="0">
                <a:solidFill>
                  <a:schemeClr val="hlink"/>
                </a:solidFill>
              </a:rPr>
              <a:t> 27 Stati </a:t>
            </a:r>
            <a:r>
              <a:rPr lang="lt-LT" u="sng" dirty="0" err="1">
                <a:solidFill>
                  <a:schemeClr val="hlink"/>
                </a:solidFill>
              </a:rPr>
              <a:t>membri</a:t>
            </a:r>
            <a:r>
              <a:rPr lang="lt-LT" u="sng" dirty="0">
                <a:solidFill>
                  <a:schemeClr val="hlink"/>
                </a:solidFill>
              </a:rPr>
              <a:t> </a:t>
            </a:r>
            <a:r>
              <a:rPr lang="lt-LT" u="sng" dirty="0" err="1">
                <a:solidFill>
                  <a:schemeClr val="hlink"/>
                </a:solidFill>
              </a:rPr>
              <a:t>dell'Unione</a:t>
            </a:r>
            <a:r>
              <a:rPr lang="lt-LT" u="sng" dirty="0">
                <a:solidFill>
                  <a:schemeClr val="hlink"/>
                </a:solidFill>
              </a:rPr>
              <a:t> </a:t>
            </a:r>
            <a:r>
              <a:rPr lang="lt-LT" u="sng" dirty="0" err="1">
                <a:solidFill>
                  <a:schemeClr val="hlink"/>
                </a:solidFill>
              </a:rPr>
              <a:t>europea</a:t>
            </a:r>
            <a:r>
              <a:rPr lang="lt-LT" u="sng" dirty="0">
                <a:solidFill>
                  <a:schemeClr val="hlink"/>
                </a:solidFill>
              </a:rPr>
              <a:t>.</a:t>
            </a:r>
            <a:endParaRPr dirty="0"/>
          </a:p>
          <a:p>
            <a:pPr marL="228600" lvl="0" indent="-50800" algn="l" rtl="0">
              <a:lnSpc>
                <a:spcPct val="90000"/>
              </a:lnSpc>
              <a:spcBef>
                <a:spcPts val="0"/>
              </a:spcBef>
              <a:spcAft>
                <a:spcPts val="0"/>
              </a:spcAft>
              <a:buClr>
                <a:schemeClr val="dk1"/>
              </a:buClr>
              <a:buSzPts val="2800"/>
              <a:buNone/>
            </a:pPr>
            <a:endParaRPr dirty="0"/>
          </a:p>
        </p:txBody>
      </p:sp>
      <p:pic>
        <p:nvPicPr>
          <p:cNvPr id="151" name="Google Shape;151;g2b915199d5b_1_4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2" name="Google Shape;152;g2b915199d5b_1_4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53" name="Google Shape;153;g2b915199d5b_1_45"/>
          <p:cNvPicPr preferRelativeResize="0"/>
          <p:nvPr/>
        </p:nvPicPr>
        <p:blipFill rotWithShape="1">
          <a:blip r:embed="rId5">
            <a:alphaModFix/>
          </a:blip>
          <a:srcRect/>
          <a:stretch/>
        </p:blipFill>
        <p:spPr>
          <a:xfrm>
            <a:off x="4994238" y="4039150"/>
            <a:ext cx="2203525" cy="220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b915199d5b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dirty="0" err="1">
                <a:solidFill>
                  <a:schemeClr val="accent1"/>
                </a:solidFill>
              </a:rPr>
              <a:t>Cura</a:t>
            </a:r>
            <a:r>
              <a:rPr lang="lt-LT" dirty="0">
                <a:solidFill>
                  <a:schemeClr val="accent1"/>
                </a:solidFill>
              </a:rPr>
              <a:t> </a:t>
            </a:r>
            <a:r>
              <a:rPr lang="lt-LT" dirty="0" err="1">
                <a:solidFill>
                  <a:schemeClr val="accent1"/>
                </a:solidFill>
              </a:rPr>
              <a:t>delle</a:t>
            </a:r>
            <a:r>
              <a:rPr lang="lt-LT" dirty="0">
                <a:solidFill>
                  <a:schemeClr val="accent1"/>
                </a:solidFill>
              </a:rPr>
              <a:t> </a:t>
            </a:r>
            <a:r>
              <a:rPr lang="lt-LT" dirty="0" err="1">
                <a:solidFill>
                  <a:schemeClr val="accent1"/>
                </a:solidFill>
              </a:rPr>
              <a:t>collezioni</a:t>
            </a:r>
            <a:r>
              <a:rPr lang="lt-LT" dirty="0">
                <a:solidFill>
                  <a:schemeClr val="accent1"/>
                </a:solidFill>
              </a:rPr>
              <a:t> </a:t>
            </a:r>
            <a:r>
              <a:rPr lang="lt-LT" dirty="0" err="1">
                <a:solidFill>
                  <a:schemeClr val="accent1"/>
                </a:solidFill>
              </a:rPr>
              <a:t>digitali</a:t>
            </a:r>
            <a:endParaRPr dirty="0">
              <a:solidFill>
                <a:schemeClr val="accent1"/>
              </a:solidFill>
            </a:endParaRPr>
          </a:p>
        </p:txBody>
      </p:sp>
      <p:sp>
        <p:nvSpPr>
          <p:cNvPr id="159" name="Google Shape;159;g2b915199d5b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SzPts val="1100"/>
              <a:buNone/>
            </a:pPr>
            <a:r>
              <a:rPr lang="lt-LT" dirty="0" err="1">
                <a:highlight>
                  <a:schemeClr val="lt1"/>
                </a:highlight>
              </a:rPr>
              <a:t>Gli</a:t>
            </a:r>
            <a:r>
              <a:rPr lang="lt-LT" dirty="0">
                <a:highlight>
                  <a:schemeClr val="lt1"/>
                </a:highlight>
              </a:rPr>
              <a:t> “</a:t>
            </a:r>
            <a:r>
              <a:rPr lang="lt-LT" dirty="0" err="1">
                <a:highlight>
                  <a:schemeClr val="lt1"/>
                </a:highlight>
              </a:rPr>
              <a:t>oggetti</a:t>
            </a:r>
            <a:r>
              <a:rPr lang="lt-LT" dirty="0">
                <a:highlight>
                  <a:schemeClr val="lt1"/>
                </a:highlight>
              </a:rPr>
              <a:t>” </a:t>
            </a:r>
            <a:r>
              <a:rPr lang="lt-LT" dirty="0" err="1">
                <a:highlight>
                  <a:schemeClr val="lt1"/>
                </a:highlight>
              </a:rPr>
              <a:t>digitali</a:t>
            </a:r>
            <a:r>
              <a:rPr lang="lt-LT" dirty="0">
                <a:highlight>
                  <a:schemeClr val="lt1"/>
                </a:highlight>
              </a:rPr>
              <a:t> </a:t>
            </a:r>
            <a:r>
              <a:rPr lang="lt-LT" dirty="0" err="1">
                <a:highlight>
                  <a:schemeClr val="lt1"/>
                </a:highlight>
              </a:rPr>
              <a:t>creati</a:t>
            </a:r>
            <a:r>
              <a:rPr lang="lt-LT" dirty="0">
                <a:highlight>
                  <a:schemeClr val="lt1"/>
                </a:highlight>
              </a:rPr>
              <a:t> </a:t>
            </a:r>
            <a:r>
              <a:rPr lang="lt-LT" dirty="0" err="1">
                <a:highlight>
                  <a:schemeClr val="lt1"/>
                </a:highlight>
              </a:rPr>
              <a:t>virtualmente</a:t>
            </a:r>
            <a:r>
              <a:rPr lang="lt-LT" dirty="0">
                <a:highlight>
                  <a:schemeClr val="lt1"/>
                </a:highlight>
              </a:rPr>
              <a:t> </a:t>
            </a:r>
            <a:r>
              <a:rPr lang="lt-LT" dirty="0" err="1">
                <a:highlight>
                  <a:schemeClr val="lt1"/>
                </a:highlight>
              </a:rPr>
              <a:t>stanno</a:t>
            </a:r>
            <a:r>
              <a:rPr lang="lt-LT" dirty="0">
                <a:highlight>
                  <a:schemeClr val="lt1"/>
                </a:highlight>
              </a:rPr>
              <a:t> </a:t>
            </a:r>
            <a:r>
              <a:rPr lang="lt-LT" dirty="0" err="1">
                <a:highlight>
                  <a:schemeClr val="lt1"/>
                </a:highlight>
              </a:rPr>
              <a:t>iniziando</a:t>
            </a:r>
            <a:r>
              <a:rPr lang="lt-LT" dirty="0">
                <a:highlight>
                  <a:schemeClr val="lt1"/>
                </a:highlight>
              </a:rPr>
              <a:t> a </a:t>
            </a:r>
            <a:r>
              <a:rPr lang="lt-LT" dirty="0" err="1">
                <a:highlight>
                  <a:schemeClr val="lt1"/>
                </a:highlight>
              </a:rPr>
              <a:t>entrare</a:t>
            </a:r>
            <a:r>
              <a:rPr lang="lt-LT" dirty="0">
                <a:highlight>
                  <a:schemeClr val="lt1"/>
                </a:highlight>
              </a:rPr>
              <a:t> </a:t>
            </a:r>
            <a:r>
              <a:rPr lang="lt-LT" dirty="0" err="1">
                <a:highlight>
                  <a:schemeClr val="lt1"/>
                </a:highlight>
              </a:rPr>
              <a:t>nelle</a:t>
            </a:r>
            <a:r>
              <a:rPr lang="lt-LT" dirty="0">
                <a:highlight>
                  <a:schemeClr val="lt1"/>
                </a:highlight>
              </a:rPr>
              <a:t> </a:t>
            </a:r>
            <a:r>
              <a:rPr lang="lt-LT" dirty="0" err="1">
                <a:highlight>
                  <a:schemeClr val="lt1"/>
                </a:highlight>
              </a:rPr>
              <a:t>collezioni</a:t>
            </a:r>
            <a:r>
              <a:rPr lang="lt-LT" dirty="0">
                <a:highlight>
                  <a:schemeClr val="lt1"/>
                </a:highlight>
              </a:rPr>
              <a:t> </a:t>
            </a:r>
            <a:r>
              <a:rPr lang="lt-LT" dirty="0" err="1">
                <a:highlight>
                  <a:schemeClr val="lt1"/>
                </a:highlight>
              </a:rPr>
              <a:t>museali</a:t>
            </a:r>
            <a:r>
              <a:rPr lang="lt-LT" dirty="0">
                <a:highlight>
                  <a:schemeClr val="lt1"/>
                </a:highlight>
              </a:rPr>
              <a:t>. </a:t>
            </a:r>
            <a:r>
              <a:rPr lang="lt-LT" dirty="0" err="1">
                <a:highlight>
                  <a:schemeClr val="lt1"/>
                </a:highlight>
              </a:rPr>
              <a:t>Le</a:t>
            </a:r>
            <a:r>
              <a:rPr lang="lt-LT" dirty="0">
                <a:highlight>
                  <a:schemeClr val="lt1"/>
                </a:highlight>
              </a:rPr>
              <a:t> </a:t>
            </a:r>
            <a:r>
              <a:rPr lang="lt-LT" dirty="0" err="1">
                <a:highlight>
                  <a:schemeClr val="lt1"/>
                </a:highlight>
              </a:rPr>
              <a:t>istituzioni</a:t>
            </a:r>
            <a:r>
              <a:rPr lang="lt-LT" dirty="0">
                <a:highlight>
                  <a:schemeClr val="lt1"/>
                </a:highlight>
              </a:rPr>
              <a:t> GLAM </a:t>
            </a:r>
            <a:r>
              <a:rPr lang="lt-LT" dirty="0" err="1">
                <a:highlight>
                  <a:schemeClr val="lt1"/>
                </a:highlight>
              </a:rPr>
              <a:t>devono</a:t>
            </a:r>
            <a:r>
              <a:rPr lang="lt-LT" dirty="0">
                <a:highlight>
                  <a:schemeClr val="lt1"/>
                </a:highlight>
              </a:rPr>
              <a:t> </a:t>
            </a:r>
            <a:r>
              <a:rPr lang="lt-LT" dirty="0" err="1">
                <a:highlight>
                  <a:schemeClr val="lt1"/>
                </a:highlight>
              </a:rPr>
              <a:t>potenziare</a:t>
            </a:r>
            <a:r>
              <a:rPr lang="lt-LT" dirty="0">
                <a:highlight>
                  <a:schemeClr val="lt1"/>
                </a:highlight>
              </a:rPr>
              <a:t> </a:t>
            </a:r>
            <a:r>
              <a:rPr lang="lt-LT" dirty="0" err="1">
                <a:highlight>
                  <a:schemeClr val="lt1"/>
                </a:highlight>
              </a:rPr>
              <a:t>le</a:t>
            </a:r>
            <a:r>
              <a:rPr lang="lt-LT" dirty="0">
                <a:highlight>
                  <a:schemeClr val="lt1"/>
                </a:highlight>
              </a:rPr>
              <a:t> </a:t>
            </a:r>
            <a:r>
              <a:rPr lang="lt-LT" dirty="0" err="1">
                <a:highlight>
                  <a:schemeClr val="lt1"/>
                </a:highlight>
              </a:rPr>
              <a:t>capacità</a:t>
            </a:r>
            <a:r>
              <a:rPr lang="lt-LT" dirty="0">
                <a:highlight>
                  <a:schemeClr val="lt1"/>
                </a:highlight>
              </a:rPr>
              <a:t> </a:t>
            </a:r>
            <a:r>
              <a:rPr lang="lt-LT" dirty="0" err="1">
                <a:highlight>
                  <a:schemeClr val="lt1"/>
                </a:highlight>
              </a:rPr>
              <a:t>specialistiche</a:t>
            </a:r>
            <a:r>
              <a:rPr lang="lt-LT" dirty="0">
                <a:highlight>
                  <a:schemeClr val="lt1"/>
                </a:highlight>
              </a:rPr>
              <a:t> </a:t>
            </a:r>
            <a:r>
              <a:rPr lang="lt-LT" dirty="0" err="1">
                <a:highlight>
                  <a:schemeClr val="lt1"/>
                </a:highlight>
              </a:rPr>
              <a:t>dei</a:t>
            </a:r>
            <a:r>
              <a:rPr lang="lt-LT" dirty="0">
                <a:highlight>
                  <a:schemeClr val="lt1"/>
                </a:highlight>
              </a:rPr>
              <a:t> </a:t>
            </a:r>
            <a:r>
              <a:rPr lang="lt-LT" dirty="0" err="1">
                <a:highlight>
                  <a:schemeClr val="lt1"/>
                </a:highlight>
              </a:rPr>
              <a:t>loro</a:t>
            </a:r>
            <a:r>
              <a:rPr lang="lt-LT" dirty="0">
                <a:highlight>
                  <a:schemeClr val="lt1"/>
                </a:highlight>
              </a:rPr>
              <a:t> </a:t>
            </a:r>
            <a:r>
              <a:rPr lang="lt-LT" dirty="0" err="1">
                <a:highlight>
                  <a:schemeClr val="lt1"/>
                </a:highlight>
              </a:rPr>
              <a:t>curatori</a:t>
            </a:r>
            <a:r>
              <a:rPr lang="lt-LT" dirty="0">
                <a:highlight>
                  <a:schemeClr val="lt1"/>
                </a:highlight>
              </a:rPr>
              <a:t> </a:t>
            </a:r>
            <a:r>
              <a:rPr lang="lt-LT" dirty="0" err="1">
                <a:highlight>
                  <a:schemeClr val="lt1"/>
                </a:highlight>
              </a:rPr>
              <a:t>in</a:t>
            </a:r>
            <a:r>
              <a:rPr lang="lt-LT" dirty="0">
                <a:highlight>
                  <a:schemeClr val="lt1"/>
                </a:highlight>
              </a:rPr>
              <a:t> </a:t>
            </a:r>
            <a:r>
              <a:rPr lang="lt-LT" dirty="0" err="1">
                <a:highlight>
                  <a:schemeClr val="lt1"/>
                </a:highlight>
              </a:rPr>
              <a:t>questo</a:t>
            </a:r>
            <a:r>
              <a:rPr lang="lt-LT" dirty="0">
                <a:highlight>
                  <a:schemeClr val="lt1"/>
                </a:highlight>
              </a:rPr>
              <a:t> </a:t>
            </a:r>
            <a:r>
              <a:rPr lang="lt-LT" dirty="0" err="1">
                <a:highlight>
                  <a:schemeClr val="lt1"/>
                </a:highlight>
              </a:rPr>
              <a:t>settore</a:t>
            </a:r>
            <a:r>
              <a:rPr lang="lt-LT" dirty="0">
                <a:highlight>
                  <a:schemeClr val="lt1"/>
                </a:highlight>
              </a:rPr>
              <a:t> </a:t>
            </a:r>
            <a:r>
              <a:rPr lang="lt-LT" dirty="0" err="1">
                <a:highlight>
                  <a:schemeClr val="lt1"/>
                </a:highlight>
              </a:rPr>
              <a:t>in</a:t>
            </a:r>
            <a:r>
              <a:rPr lang="lt-LT" dirty="0">
                <a:highlight>
                  <a:schemeClr val="lt1"/>
                </a:highlight>
              </a:rPr>
              <a:t> </a:t>
            </a:r>
            <a:r>
              <a:rPr lang="lt-LT" dirty="0" err="1">
                <a:highlight>
                  <a:schemeClr val="lt1"/>
                </a:highlight>
              </a:rPr>
              <a:t>crescita</a:t>
            </a:r>
            <a:r>
              <a:rPr lang="lt-LT" dirty="0">
                <a:highlight>
                  <a:schemeClr val="lt1"/>
                </a:highlight>
              </a:rPr>
              <a:t>, </a:t>
            </a:r>
            <a:r>
              <a:rPr lang="lt-LT" dirty="0" err="1">
                <a:highlight>
                  <a:schemeClr val="lt1"/>
                </a:highlight>
              </a:rPr>
              <a:t>se</a:t>
            </a:r>
            <a:r>
              <a:rPr lang="lt-LT" dirty="0">
                <a:highlight>
                  <a:schemeClr val="lt1"/>
                </a:highlight>
              </a:rPr>
              <a:t> </a:t>
            </a:r>
            <a:r>
              <a:rPr lang="lt-LT" dirty="0" err="1">
                <a:highlight>
                  <a:schemeClr val="lt1"/>
                </a:highlight>
              </a:rPr>
              <a:t>vogliono</a:t>
            </a:r>
            <a:r>
              <a:rPr lang="lt-LT" dirty="0">
                <a:highlight>
                  <a:schemeClr val="lt1"/>
                </a:highlight>
              </a:rPr>
              <a:t> </a:t>
            </a:r>
            <a:r>
              <a:rPr lang="lt-LT" dirty="0" err="1">
                <a:highlight>
                  <a:schemeClr val="lt1"/>
                </a:highlight>
              </a:rPr>
              <a:t>adempiere</a:t>
            </a:r>
            <a:r>
              <a:rPr lang="lt-LT" dirty="0">
                <a:highlight>
                  <a:schemeClr val="lt1"/>
                </a:highlight>
              </a:rPr>
              <a:t> </a:t>
            </a:r>
            <a:r>
              <a:rPr lang="lt-LT" dirty="0" err="1">
                <a:highlight>
                  <a:schemeClr val="lt1"/>
                </a:highlight>
              </a:rPr>
              <a:t>alle</a:t>
            </a:r>
            <a:r>
              <a:rPr lang="lt-LT" dirty="0">
                <a:highlight>
                  <a:schemeClr val="lt1"/>
                </a:highlight>
              </a:rPr>
              <a:t> </a:t>
            </a:r>
            <a:r>
              <a:rPr lang="lt-LT" dirty="0" err="1">
                <a:highlight>
                  <a:schemeClr val="lt1"/>
                </a:highlight>
              </a:rPr>
              <a:t>loro</a:t>
            </a:r>
            <a:r>
              <a:rPr lang="lt-LT" dirty="0">
                <a:highlight>
                  <a:schemeClr val="lt1"/>
                </a:highlight>
              </a:rPr>
              <a:t> </a:t>
            </a:r>
            <a:r>
              <a:rPr lang="lt-LT" dirty="0" err="1">
                <a:highlight>
                  <a:schemeClr val="lt1"/>
                </a:highlight>
              </a:rPr>
              <a:t>missioni</a:t>
            </a:r>
            <a:r>
              <a:rPr lang="lt-LT" dirty="0">
                <a:highlight>
                  <a:schemeClr val="lt1"/>
                </a:highlight>
              </a:rPr>
              <a:t> di </a:t>
            </a:r>
            <a:r>
              <a:rPr lang="lt-LT" dirty="0" err="1">
                <a:highlight>
                  <a:schemeClr val="lt1"/>
                </a:highlight>
              </a:rPr>
              <a:t>conservazione</a:t>
            </a:r>
            <a:r>
              <a:rPr lang="lt-LT" dirty="0">
                <a:highlight>
                  <a:schemeClr val="lt1"/>
                </a:highlight>
              </a:rPr>
              <a:t> </a:t>
            </a:r>
            <a:r>
              <a:rPr lang="lt-LT" dirty="0" err="1">
                <a:highlight>
                  <a:schemeClr val="lt1"/>
                </a:highlight>
              </a:rPr>
              <a:t>dei</a:t>
            </a:r>
            <a:r>
              <a:rPr lang="lt-LT" dirty="0">
                <a:highlight>
                  <a:schemeClr val="lt1"/>
                </a:highlight>
              </a:rPr>
              <a:t> materiali </a:t>
            </a:r>
            <a:r>
              <a:rPr lang="lt-LT" dirty="0" err="1">
                <a:highlight>
                  <a:schemeClr val="lt1"/>
                </a:highlight>
              </a:rPr>
              <a:t>culturali</a:t>
            </a:r>
            <a:r>
              <a:rPr lang="lt-LT" dirty="0">
                <a:highlight>
                  <a:schemeClr val="lt1"/>
                </a:highlight>
              </a:rPr>
              <a:t>, di </a:t>
            </a:r>
            <a:r>
              <a:rPr lang="lt-LT" dirty="0" err="1">
                <a:highlight>
                  <a:schemeClr val="lt1"/>
                </a:highlight>
              </a:rPr>
              <a:t>ricerca</a:t>
            </a:r>
            <a:r>
              <a:rPr lang="lt-LT" dirty="0">
                <a:highlight>
                  <a:schemeClr val="lt1"/>
                </a:highlight>
              </a:rPr>
              <a:t> e di </a:t>
            </a:r>
            <a:r>
              <a:rPr lang="lt-LT" dirty="0" err="1">
                <a:highlight>
                  <a:schemeClr val="lt1"/>
                </a:highlight>
              </a:rPr>
              <a:t>formazione</a:t>
            </a:r>
            <a:r>
              <a:rPr lang="lt-LT" dirty="0">
                <a:highlight>
                  <a:schemeClr val="lt1"/>
                </a:highlight>
              </a:rPr>
              <a:t> </a:t>
            </a:r>
            <a:r>
              <a:rPr lang="lt-LT" dirty="0" err="1">
                <a:highlight>
                  <a:schemeClr val="lt1"/>
                </a:highlight>
              </a:rPr>
              <a:t>delle</a:t>
            </a:r>
            <a:r>
              <a:rPr lang="lt-LT" dirty="0">
                <a:highlight>
                  <a:schemeClr val="lt1"/>
                </a:highlight>
              </a:rPr>
              <a:t> </a:t>
            </a:r>
            <a:r>
              <a:rPr lang="lt-LT" dirty="0" err="1">
                <a:highlight>
                  <a:schemeClr val="lt1"/>
                </a:highlight>
              </a:rPr>
              <a:t>generazioni</a:t>
            </a:r>
            <a:r>
              <a:rPr lang="lt-LT" dirty="0">
                <a:highlight>
                  <a:schemeClr val="lt1"/>
                </a:highlight>
              </a:rPr>
              <a:t> </a:t>
            </a:r>
            <a:r>
              <a:rPr lang="lt-LT" dirty="0" err="1">
                <a:highlight>
                  <a:schemeClr val="lt1"/>
                </a:highlight>
              </a:rPr>
              <a:t>future</a:t>
            </a:r>
            <a:r>
              <a:rPr lang="lt-LT" dirty="0">
                <a:highlight>
                  <a:schemeClr val="lt1"/>
                </a:highlight>
              </a:rPr>
              <a:t>.</a:t>
            </a:r>
            <a:endParaRPr dirty="0">
              <a:highlight>
                <a:srgbClr val="FFFFFF"/>
              </a:highlight>
            </a:endParaRPr>
          </a:p>
        </p:txBody>
      </p:sp>
      <p:pic>
        <p:nvPicPr>
          <p:cNvPr id="160" name="Google Shape;160;g2b915199d5b_1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1" name="Google Shape;161;g2b915199d5b_1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2" name="Google Shape;162;g2b915199d5b_1_0"/>
          <p:cNvPicPr preferRelativeResize="0"/>
          <p:nvPr/>
        </p:nvPicPr>
        <p:blipFill rotWithShape="1">
          <a:blip r:embed="rId5">
            <a:alphaModFix/>
          </a:blip>
          <a:srcRect l="2938" t="22721" r="63930" b="27276"/>
          <a:stretch/>
        </p:blipFill>
        <p:spPr>
          <a:xfrm>
            <a:off x="4864076" y="4170450"/>
            <a:ext cx="2463850" cy="20915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941</Words>
  <Application>Microsoft Macintosh PowerPoint</Application>
  <PresentationFormat>Widescreen</PresentationFormat>
  <Paragraphs>102</Paragraphs>
  <Slides>15</Slides>
  <Notes>15</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15</vt:i4>
      </vt:variant>
    </vt:vector>
  </HeadingPairs>
  <TitlesOfParts>
    <vt:vector size="18" baseType="lpstr">
      <vt:lpstr>Arial</vt:lpstr>
      <vt:lpstr>Calibri</vt:lpstr>
      <vt:lpstr>Office Theme</vt:lpstr>
      <vt:lpstr> Blended learning course</vt:lpstr>
      <vt:lpstr>Presentazione standard di PowerPoint</vt:lpstr>
      <vt:lpstr>Presentazione standard di PowerPoint</vt:lpstr>
      <vt:lpstr>Da digitalizzare o no?</vt:lpstr>
      <vt:lpstr>Musei digitali</vt:lpstr>
      <vt:lpstr>Giochiamo!</vt:lpstr>
      <vt:lpstr>Presentazione standard di PowerPoint</vt:lpstr>
      <vt:lpstr>L'agenda della trasformazione digitale e i GLAM</vt:lpstr>
      <vt:lpstr>Cura delle collezioni digitali</vt:lpstr>
      <vt:lpstr>Scoprire il patrimonio culturale digitale europeo | Europeana</vt:lpstr>
      <vt:lpstr>Presentazione standard di PowerPoint</vt:lpstr>
      <vt:lpstr>Social media manager/online community manager</vt:lpstr>
      <vt:lpstr>Rifelssione</vt:lpstr>
      <vt:lpstr>Bibliografia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 course</dc:title>
  <dc:creator>admin</dc:creator>
  <cp:lastModifiedBy>Andrea De Marco</cp:lastModifiedBy>
  <cp:revision>2</cp:revision>
  <dcterms:created xsi:type="dcterms:W3CDTF">2023-12-01T07:14:57Z</dcterms:created>
  <dcterms:modified xsi:type="dcterms:W3CDTF">2025-01-24T08:22:30Z</dcterms:modified>
</cp:coreProperties>
</file>