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OAaI4Xu+s/zmdvBLgI4zABcJe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b915199d5b_1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Clr>
                <a:schemeClr val="dk1"/>
              </a:buClr>
              <a:buSzPts val="2800"/>
              <a:buFont typeface="Arial"/>
              <a:buNone/>
            </a:pPr>
            <a:r>
              <a:rPr lang="lt-LT">
                <a:solidFill>
                  <a:schemeClr val="dk1"/>
                </a:solidFill>
              </a:rPr>
              <a:t>In 2020, a report was commissioned by Europeana to help them understand how best to move forward to support and promote a ‘digital transformation agenda’ within their network of GLAM institutions.</a:t>
            </a: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r>
              <a:rPr lang="lt-LT">
                <a:solidFill>
                  <a:schemeClr val="dk1"/>
                </a:solidFill>
              </a:rPr>
              <a:t>The term produced informs the strategic priorities of Europeana and cultural institutions across Europe and beyond.</a:t>
            </a: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r>
              <a:rPr lang="lt-LT">
                <a:solidFill>
                  <a:schemeClr val="dk1"/>
                </a:solidFill>
              </a:rPr>
              <a:t>“Digital transformation is both the process and the result of using digital technology to transform how an organisation operates and delivers value. It helps an organisation to thrive, fulfil its mission and meet the needs of its stakeholders. It enables cultural heritage institutions to contribute to the transformation of a sector powered by digital and a Europe powered by culture.”</a:t>
            </a: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p:txBody>
      </p:sp>
      <p:sp>
        <p:nvSpPr>
          <p:cNvPr id="165" name="Google Shape;165;g2b915199d5b_1_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b98245e224_0_5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2b98245e224_0_5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98245e224_0_5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2b98245e224_0_5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b915199d5b_1_5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2b915199d5b_1_5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457200" lvl="0" indent="-298450" algn="l" rtl="0">
              <a:lnSpc>
                <a:spcPct val="100000"/>
              </a:lnSpc>
              <a:spcBef>
                <a:spcPts val="0"/>
              </a:spcBef>
              <a:spcAft>
                <a:spcPts val="0"/>
              </a:spcAft>
              <a:buSzPts val="1100"/>
              <a:buChar char="-"/>
            </a:pPr>
            <a:r>
              <a:rPr lang="lt-LT"/>
              <a:t>What is digital transformation?</a:t>
            </a:r>
            <a:endParaRPr/>
          </a:p>
          <a:p>
            <a:pPr marL="457200" lvl="0" indent="-298450" algn="l" rtl="0">
              <a:lnSpc>
                <a:spcPct val="100000"/>
              </a:lnSpc>
              <a:spcBef>
                <a:spcPts val="0"/>
              </a:spcBef>
              <a:spcAft>
                <a:spcPts val="0"/>
              </a:spcAft>
              <a:buSzPts val="1100"/>
              <a:buChar char="-"/>
            </a:pPr>
            <a:r>
              <a:rPr lang="lt-LT"/>
              <a:t>What are some of the emerging job roles for GLAM professionals post-COVID?</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b98245e22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solidFill>
                  <a:schemeClr val="dk1"/>
                </a:solidFill>
              </a:rPr>
              <a:t>Welcome to the module on The digital GLAM-sector. </a:t>
            </a:r>
            <a:r>
              <a:rPr lang="lt-LT"/>
              <a:t>The aims of this session are twofold:</a:t>
            </a:r>
            <a:endParaRPr/>
          </a:p>
          <a:p>
            <a:pPr marL="0" lvl="0" indent="0" algn="l" rtl="0">
              <a:lnSpc>
                <a:spcPct val="100000"/>
              </a:lnSpc>
              <a:spcBef>
                <a:spcPts val="0"/>
              </a:spcBef>
              <a:spcAft>
                <a:spcPts val="0"/>
              </a:spcAft>
              <a:buSzPts val="1100"/>
              <a:buNone/>
            </a:pPr>
            <a:r>
              <a:rPr lang="lt-LT"/>
              <a:t>First, to r</a:t>
            </a:r>
            <a:r>
              <a:rPr lang="lt-LT">
                <a:solidFill>
                  <a:schemeClr val="dk1"/>
                </a:solidFill>
              </a:rPr>
              <a:t>ecruit interest in digital competencies required for the GLAM sector. </a:t>
            </a:r>
            <a:endParaRPr>
              <a:solidFill>
                <a:schemeClr val="dk1"/>
              </a:solidFill>
            </a:endParaRPr>
          </a:p>
          <a:p>
            <a:pPr marL="0" lvl="0" indent="0" algn="l" rtl="0">
              <a:lnSpc>
                <a:spcPct val="100000"/>
              </a:lnSpc>
              <a:spcBef>
                <a:spcPts val="0"/>
              </a:spcBef>
              <a:spcAft>
                <a:spcPts val="0"/>
              </a:spcAft>
              <a:buSzPts val="1100"/>
              <a:buNone/>
            </a:pPr>
            <a:r>
              <a:rPr lang="lt-LT">
                <a:solidFill>
                  <a:schemeClr val="dk1"/>
                </a:solidFill>
              </a:rPr>
              <a:t>Second, to connect digital skills and the different job roles in the GLAM sector.</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lt-LT">
                <a:solidFill>
                  <a:schemeClr val="dk1"/>
                </a:solidFill>
              </a:rPr>
              <a:t>In terms of the intended learning outcomes, on completion of this online session, it is expected that the learner will discover foundational digital skills related to working in the GLAM sector. </a:t>
            </a:r>
            <a:endParaRPr>
              <a:solidFill>
                <a:schemeClr val="dk1"/>
              </a:solidFill>
            </a:endParaRPr>
          </a:p>
          <a:p>
            <a:pPr marL="0" lvl="0" indent="0" algn="l" rtl="0">
              <a:lnSpc>
                <a:spcPct val="100000"/>
              </a:lnSpc>
              <a:spcBef>
                <a:spcPts val="0"/>
              </a:spcBef>
              <a:spcAft>
                <a:spcPts val="0"/>
              </a:spcAft>
              <a:buSzPts val="1100"/>
              <a:buNone/>
            </a:pPr>
            <a:r>
              <a:rPr lang="lt-LT">
                <a:solidFill>
                  <a:schemeClr val="dk1"/>
                </a:solidFill>
              </a:rPr>
              <a:t>In addition, on completion of these tasks, it is expected that the learner can define and recall key competences required for success in the GLAM sector.</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94" name="Google Shape;94;g2b98245e22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b98245e224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2b98245e224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b98245e224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2b98245e224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2b98245e224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t-LT"/>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b98245e224_0_3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SzPts val="2800"/>
              <a:buNone/>
            </a:pPr>
            <a:endParaRPr>
              <a:solidFill>
                <a:schemeClr val="dk1"/>
              </a:solidFill>
            </a:endParaRPr>
          </a:p>
        </p:txBody>
      </p:sp>
      <p:sp>
        <p:nvSpPr>
          <p:cNvPr id="121" name="Google Shape;121;g2b98245e224_0_3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98245e224_0_4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SzPts val="2800"/>
              <a:buNone/>
            </a:pPr>
            <a:endParaRPr>
              <a:solidFill>
                <a:schemeClr val="dk1"/>
              </a:solidFill>
            </a:endParaRPr>
          </a:p>
        </p:txBody>
      </p:sp>
      <p:sp>
        <p:nvSpPr>
          <p:cNvPr id="129" name="Google Shape;129;g2b98245e224_0_4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98245e224_0_5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b98245e224_0_5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b915199d5b_1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800"/>
              <a:buFont typeface="Arial"/>
              <a:buNone/>
            </a:pPr>
            <a:r>
              <a:rPr lang="lt-LT"/>
              <a:t>Europeana, or European Digital Library, is a pan-European digital library that gives access to two million books, maps, audio recordings, photographs, archival documents, paintings and films from national libraries and cultural institutions in the 27 Member States of the European Union.</a:t>
            </a:r>
            <a:endParaRPr sz="1600">
              <a:solidFill>
                <a:schemeClr val="dk1"/>
              </a:solidFill>
              <a:latin typeface="Calibri"/>
              <a:ea typeface="Calibri"/>
              <a:cs typeface="Calibri"/>
              <a:sym typeface="Calibri"/>
            </a:endParaRPr>
          </a:p>
        </p:txBody>
      </p:sp>
      <p:sp>
        <p:nvSpPr>
          <p:cNvPr id="147" name="Google Shape;147;g2b915199d5b_1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b915199d5b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2b915199d5b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lt-LT"/>
              <a:t>The Digital Collections Curator is responsible for implementing the digital strategy relevant to collecting, storing, archiving, preserving and making accessible the digital collections (either born – digital or digitized). In larger museums this could be a role-profile in itself, while in smaller museums a curator should be up skilled in the area.</a:t>
            </a:r>
            <a:endParaRPr sz="1300">
              <a:solidFill>
                <a:srgbClr val="444444"/>
              </a:solidFill>
              <a:highlight>
                <a:srgbClr val="FFFFFF"/>
              </a:highlight>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 name="Google Shape;20;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 name="Google Shape;22;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europeana.eu/en/collection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document/d/15sigmjFi0f6RQItrD9HzXXlS8k0nWdH5/edit?usp=sharing&amp;ouid=102304553701014768146&amp;rtpof=true&amp;sd=tru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hyperlink" Target="https://pro.europeana.eu/files/Europeana_Professional/Publications/Digital%20transformation%20reports/The%20digital%20transformation%20agenda%20and%20GLAMs%20-%20Culture24,%20findings%20and%20outcomes.pdf" TargetMode="External"/><Relationship Id="rId7"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docs.google.com/document/d/15sigmjFi0f6RQItrD9HzXXlS8k0nWdH5/edit" TargetMode="External"/><Relationship Id="rId4" Type="http://schemas.openxmlformats.org/officeDocument/2006/relationships/hyperlink" Target="http://www.project-musa.eu/wp-content/uploads/2020/06/MuSA-Emerging-Job-Profiles-for-museum-professionals.pdf"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jpg"/><Relationship Id="rId7"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drive.google.com/file/d/1_2_SxaOq2mzDuEU6JZD55u8YdvbmRR5E/view"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hyperlink" Target="https://artsandculture.google.com/experiment/3d-pottery/nwHg1D0riJ1ltA"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hyperlink" Target="https://www.europeana.eu/"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4049754" y="2686449"/>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lt-LT" sz="3600"/>
            </a:br>
            <a:r>
              <a:rPr lang="lt-LT" sz="3600" b="1"/>
              <a:t>Blended learning course</a:t>
            </a:r>
            <a:endParaRPr sz="3600" b="1"/>
          </a:p>
        </p:txBody>
      </p:sp>
      <p:sp>
        <p:nvSpPr>
          <p:cNvPr id="85" name="Google Shape;85;p1"/>
          <p:cNvSpPr txBox="1">
            <a:spLocks noGrp="1"/>
          </p:cNvSpPr>
          <p:nvPr>
            <p:ph type="subTitle" idx="1"/>
          </p:nvPr>
        </p:nvSpPr>
        <p:spPr>
          <a:xfrm>
            <a:off x="3079803" y="3673350"/>
            <a:ext cx="6454219" cy="1607774"/>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chemeClr val="dk1"/>
              </a:buClr>
              <a:buSzPts val="2040"/>
              <a:buNone/>
            </a:pPr>
            <a:r>
              <a:rPr lang="lt-LT" sz="2440" b="1"/>
              <a:t>Module 1: Digital Transformation Post-COVID in the GLAM Sector</a:t>
            </a:r>
            <a:endParaRPr sz="2440" b="1"/>
          </a:p>
          <a:p>
            <a:pPr marL="0" lvl="0" indent="0" algn="ctr" rtl="0">
              <a:lnSpc>
                <a:spcPct val="70000"/>
              </a:lnSpc>
              <a:spcBef>
                <a:spcPts val="1000"/>
              </a:spcBef>
              <a:spcAft>
                <a:spcPts val="0"/>
              </a:spcAft>
              <a:buClr>
                <a:schemeClr val="dk1"/>
              </a:buClr>
              <a:buSzPts val="2040"/>
              <a:buNone/>
            </a:pPr>
            <a:r>
              <a:rPr lang="lt-LT" sz="2440" b="1"/>
              <a:t>Session 4</a:t>
            </a:r>
            <a:endParaRPr sz="2440"/>
          </a:p>
          <a:p>
            <a:pPr marL="0" lvl="0" indent="0" algn="ctr" rtl="0">
              <a:lnSpc>
                <a:spcPct val="70000"/>
              </a:lnSpc>
              <a:spcBef>
                <a:spcPts val="1000"/>
              </a:spcBef>
              <a:spcAft>
                <a:spcPts val="0"/>
              </a:spcAft>
              <a:buClr>
                <a:schemeClr val="dk1"/>
              </a:buClr>
              <a:buSzPts val="2040"/>
              <a:buNone/>
            </a:pPr>
            <a:r>
              <a:rPr lang="lt-LT" sz="2440"/>
              <a:t>Developed by: </a:t>
            </a:r>
            <a:endParaRPr sz="2440"/>
          </a:p>
          <a:p>
            <a:pPr marL="0" lvl="0" indent="0" algn="ctr" rtl="0">
              <a:lnSpc>
                <a:spcPct val="70000"/>
              </a:lnSpc>
              <a:spcBef>
                <a:spcPts val="1000"/>
              </a:spcBef>
              <a:spcAft>
                <a:spcPts val="0"/>
              </a:spcAft>
              <a:buClr>
                <a:schemeClr val="dk1"/>
              </a:buClr>
              <a:buSzPts val="2040"/>
              <a:buNone/>
            </a:pPr>
            <a:r>
              <a:rPr lang="lt-LT" sz="2440"/>
              <a:t>SYNTHESIS Center for Research and Education</a:t>
            </a:r>
            <a:endParaRPr sz="2440"/>
          </a:p>
        </p:txBody>
      </p:sp>
      <p:pic>
        <p:nvPicPr>
          <p:cNvPr id="86" name="Google Shape;86;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87" name="Google Shape;87;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88" name="Google Shape;88;p1"/>
          <p:cNvSpPr txBox="1"/>
          <p:nvPr/>
        </p:nvSpPr>
        <p:spPr>
          <a:xfrm>
            <a:off x="491069" y="6148955"/>
            <a:ext cx="8444971" cy="577041"/>
          </a:xfrm>
          <a:prstGeom prst="rect">
            <a:avLst/>
          </a:prstGeom>
          <a:noFill/>
          <a:ln>
            <a:noFill/>
          </a:ln>
        </p:spPr>
        <p:txBody>
          <a:bodyPr spcFirstLastPara="1" wrap="square" lIns="91425" tIns="45700" rIns="91425" bIns="45700" anchor="t" anchorCtr="0">
            <a:spAutoFit/>
          </a:bodyPr>
          <a:lstStyle/>
          <a:p>
            <a:r>
              <a:rPr lang="en-GB" sz="1050" dirty="0"/>
              <a:t>„Funded by the European Union. Views and opinions expressed are however those of the author(s) only and do not necessarily reflect those of the European Union or </a:t>
            </a:r>
            <a:r>
              <a:rPr lang="en-GB" sz="1050" dirty="0" err="1"/>
              <a:t>OeAD</a:t>
            </a:r>
            <a:r>
              <a:rPr lang="en-GB" sz="1050" dirty="0"/>
              <a:t>-GmbH. Neither the European Union nor the granting authority can be held responsible for them.“</a:t>
            </a:r>
            <a:r>
              <a:rPr lang="lt-LT" sz="1050" dirty="0"/>
              <a:t> </a:t>
            </a:r>
            <a:r>
              <a:rPr lang="en-GB" sz="1050" dirty="0"/>
              <a:t>Project No: 2022-1-AT01-KA220-ADU-00008513</a:t>
            </a:r>
          </a:p>
        </p:txBody>
      </p:sp>
      <p:sp>
        <p:nvSpPr>
          <p:cNvPr id="89" name="Google Shape;89;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a:solidFill>
                  <a:schemeClr val="accent1"/>
                </a:solidFill>
                <a:latin typeface="Calibri"/>
                <a:ea typeface="Calibri"/>
                <a:cs typeface="Calibri"/>
                <a:sym typeface="Calibri"/>
              </a:rPr>
              <a:t>Promoting Inclusive Employment in the GLAM Sector through Open Innovation</a:t>
            </a:r>
            <a:endParaRPr sz="40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b915199d5b_1_5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Discover Europe’s digital cultural heritage | Europeana</a:t>
            </a:r>
            <a:endParaRPr>
              <a:solidFill>
                <a:schemeClr val="accent1"/>
              </a:solidFill>
            </a:endParaRPr>
          </a:p>
        </p:txBody>
      </p:sp>
      <p:sp>
        <p:nvSpPr>
          <p:cNvPr id="168" name="Google Shape;168;g2b915199d5b_1_5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lt-LT"/>
              <a:t>Go to </a:t>
            </a:r>
            <a:r>
              <a:rPr lang="lt-LT" u="sng">
                <a:solidFill>
                  <a:schemeClr val="hlink"/>
                </a:solidFill>
                <a:hlinkClick r:id="rId3"/>
              </a:rPr>
              <a:t>Europeana collections.</a:t>
            </a:r>
            <a:r>
              <a:rPr lang="lt-LT"/>
              <a:t> </a:t>
            </a:r>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r>
              <a:rPr lang="lt-LT"/>
              <a:t>See how the page is built under different categories.</a:t>
            </a:r>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r>
              <a:rPr lang="lt-LT"/>
              <a:t>Do you think the platform is accessible to diverse learners?</a:t>
            </a:r>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r>
              <a:rPr lang="lt-LT"/>
              <a:t>Are the categories appropriate for the user to retrieve the collections?</a:t>
            </a:r>
            <a:endParaRPr/>
          </a:p>
        </p:txBody>
      </p:sp>
      <p:pic>
        <p:nvPicPr>
          <p:cNvPr id="169" name="Google Shape;169;g2b915199d5b_1_58"/>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70" name="Google Shape;170;g2b915199d5b_1_58"/>
          <p:cNvPicPr preferRelativeResize="0"/>
          <p:nvPr/>
        </p:nvPicPr>
        <p:blipFill rotWithShape="1">
          <a:blip r:embed="rId5">
            <a:alphaModFix/>
          </a:blip>
          <a:srcRect/>
          <a:stretch/>
        </p:blipFill>
        <p:spPr>
          <a:xfrm>
            <a:off x="9498964" y="6062785"/>
            <a:ext cx="2372524" cy="4982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g2b98245e224_0_518"/>
          <p:cNvPicPr preferRelativeResize="0"/>
          <p:nvPr/>
        </p:nvPicPr>
        <p:blipFill>
          <a:blip r:embed="rId3">
            <a:alphaModFix/>
          </a:blip>
          <a:stretch>
            <a:fillRect/>
          </a:stretch>
        </p:blipFill>
        <p:spPr>
          <a:xfrm>
            <a:off x="2103724" y="152400"/>
            <a:ext cx="9935875" cy="5588924"/>
          </a:xfrm>
          <a:prstGeom prst="rect">
            <a:avLst/>
          </a:prstGeom>
          <a:noFill/>
          <a:ln>
            <a:noFill/>
          </a:ln>
        </p:spPr>
      </p:pic>
      <p:sp>
        <p:nvSpPr>
          <p:cNvPr id="176" name="Google Shape;176;g2b98245e224_0_51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lt-LT" sz="5200"/>
              <a:t>Part 4: Digital Social Media in GLAM</a:t>
            </a:r>
            <a:endParaRPr/>
          </a:p>
          <a:p>
            <a:pPr marL="0" lvl="0" indent="0" algn="ctr" rtl="0">
              <a:lnSpc>
                <a:spcPct val="90000"/>
              </a:lnSpc>
              <a:spcBef>
                <a:spcPts val="1000"/>
              </a:spcBef>
              <a:spcAft>
                <a:spcPts val="0"/>
              </a:spcAft>
              <a:buClr>
                <a:schemeClr val="dk1"/>
              </a:buClr>
              <a:buSzPct val="100000"/>
              <a:buNone/>
            </a:pPr>
            <a:r>
              <a:rPr lang="lt-LT"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lt-LT"/>
              <a:t> </a:t>
            </a:r>
            <a:endParaRPr/>
          </a:p>
        </p:txBody>
      </p:sp>
      <p:pic>
        <p:nvPicPr>
          <p:cNvPr id="177" name="Google Shape;177;g2b98245e224_0_518"/>
          <p:cNvPicPr preferRelativeResize="0"/>
          <p:nvPr/>
        </p:nvPicPr>
        <p:blipFill rotWithShape="1">
          <a:blip r:embed="rId4">
            <a:alphaModFix/>
          </a:blip>
          <a:srcRect/>
          <a:stretch/>
        </p:blipFill>
        <p:spPr>
          <a:xfrm>
            <a:off x="320512" y="5585931"/>
            <a:ext cx="1182064" cy="1182064"/>
          </a:xfrm>
          <a:prstGeom prst="rect">
            <a:avLst/>
          </a:prstGeom>
          <a:noFill/>
          <a:ln>
            <a:noFill/>
          </a:ln>
        </p:spPr>
      </p:pic>
      <p:sp>
        <p:nvSpPr>
          <p:cNvPr id="178" name="Google Shape;178;g2b98245e224_0_518"/>
          <p:cNvSpPr/>
          <p:nvPr/>
        </p:nvSpPr>
        <p:spPr>
          <a:xfrm>
            <a:off x="1068486" y="3954006"/>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79" name="Google Shape;179;g2b98245e224_0_518"/>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b98245e224_0_5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a:solidFill>
                  <a:schemeClr val="accent1"/>
                </a:solidFill>
              </a:rPr>
              <a:t>Social media manager/online community manager</a:t>
            </a:r>
            <a:endParaRPr>
              <a:solidFill>
                <a:schemeClr val="accent1"/>
              </a:solidFill>
            </a:endParaRPr>
          </a:p>
        </p:txBody>
      </p:sp>
      <p:sp>
        <p:nvSpPr>
          <p:cNvPr id="185" name="Google Shape;185;g2b98245e224_0_5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lt-LT">
                <a:highlight>
                  <a:srgbClr val="FFFFFF"/>
                </a:highlight>
              </a:rPr>
              <a:t>One of the new roles in the GLAM sector is that of an online community manager. S/he creates and manages accessible and collaborative online communities for all stakeholders. </a:t>
            </a:r>
            <a:endParaRPr>
              <a:highlight>
                <a:srgbClr val="FFFFFF"/>
              </a:highlight>
            </a:endParaRPr>
          </a:p>
          <a:p>
            <a:pPr marL="0" lvl="0" indent="0" algn="l" rtl="0">
              <a:lnSpc>
                <a:spcPct val="90000"/>
              </a:lnSpc>
              <a:spcBef>
                <a:spcPts val="1000"/>
              </a:spcBef>
              <a:spcAft>
                <a:spcPts val="0"/>
              </a:spcAft>
              <a:buSzPts val="1800"/>
              <a:buNone/>
            </a:pPr>
            <a:endParaRPr>
              <a:highlight>
                <a:srgbClr val="FFFFFF"/>
              </a:highlight>
            </a:endParaRPr>
          </a:p>
          <a:p>
            <a:pPr marL="0" lvl="0" indent="0" algn="l" rtl="0">
              <a:lnSpc>
                <a:spcPct val="90000"/>
              </a:lnSpc>
              <a:spcBef>
                <a:spcPts val="1000"/>
              </a:spcBef>
              <a:spcAft>
                <a:spcPts val="0"/>
              </a:spcAft>
              <a:buSzPts val="1800"/>
              <a:buNone/>
            </a:pPr>
            <a:r>
              <a:rPr lang="lt-LT">
                <a:highlight>
                  <a:srgbClr val="FFFFFF"/>
                </a:highlight>
              </a:rPr>
              <a:t>Take a look at the Heritage Digital’s </a:t>
            </a:r>
            <a:r>
              <a:rPr lang="lt-LT" u="sng">
                <a:solidFill>
                  <a:schemeClr val="hlink"/>
                </a:solidFill>
                <a:highlight>
                  <a:srgbClr val="FFFFFF"/>
                </a:highlight>
                <a:hlinkClick r:id="rId3"/>
              </a:rPr>
              <a:t>Social Media Policy document</a:t>
            </a:r>
            <a:r>
              <a:rPr lang="lt-LT">
                <a:highlight>
                  <a:srgbClr val="FFFFFF"/>
                </a:highlight>
              </a:rPr>
              <a:t> and discuss/complete the different parts with your peers and the support of your trainer.</a:t>
            </a:r>
            <a:endParaRPr>
              <a:highlight>
                <a:srgbClr val="FFFFFF"/>
              </a:highlight>
            </a:endParaRPr>
          </a:p>
          <a:p>
            <a:pPr marL="0" lvl="0" indent="0" algn="l" rtl="0">
              <a:lnSpc>
                <a:spcPct val="90000"/>
              </a:lnSpc>
              <a:spcBef>
                <a:spcPts val="1000"/>
              </a:spcBef>
              <a:spcAft>
                <a:spcPts val="0"/>
              </a:spcAft>
              <a:buSzPts val="1800"/>
              <a:buNone/>
            </a:pPr>
            <a:endParaRPr>
              <a:highlight>
                <a:srgbClr val="FFFFFF"/>
              </a:highlight>
            </a:endParaRPr>
          </a:p>
          <a:p>
            <a:pPr marL="0" lvl="0" indent="0" algn="l" rtl="0">
              <a:lnSpc>
                <a:spcPct val="90000"/>
              </a:lnSpc>
              <a:spcBef>
                <a:spcPts val="1000"/>
              </a:spcBef>
              <a:spcAft>
                <a:spcPts val="0"/>
              </a:spcAft>
              <a:buSzPts val="1800"/>
              <a:buNone/>
            </a:pPr>
            <a:endParaRPr>
              <a:highlight>
                <a:srgbClr val="FFFFFF"/>
              </a:highlight>
            </a:endParaRPr>
          </a:p>
        </p:txBody>
      </p:sp>
      <p:pic>
        <p:nvPicPr>
          <p:cNvPr id="186" name="Google Shape;186;g2b98245e224_0_527"/>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87" name="Google Shape;187;g2b98245e224_0_527"/>
          <p:cNvPicPr preferRelativeResize="0"/>
          <p:nvPr/>
        </p:nvPicPr>
        <p:blipFill rotWithShape="1">
          <a:blip r:embed="rId5">
            <a:alphaModFix/>
          </a:blip>
          <a:srcRect/>
          <a:stretch/>
        </p:blipFill>
        <p:spPr>
          <a:xfrm>
            <a:off x="9498964" y="6062785"/>
            <a:ext cx="2372524" cy="4982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b915199d5b_1_5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a:solidFill>
                  <a:schemeClr val="accent1"/>
                </a:solidFill>
              </a:rPr>
              <a:t>Self reflection</a:t>
            </a:r>
            <a:endParaRPr>
              <a:solidFill>
                <a:schemeClr val="accent1"/>
              </a:solidFill>
            </a:endParaRPr>
          </a:p>
        </p:txBody>
      </p:sp>
      <p:sp>
        <p:nvSpPr>
          <p:cNvPr id="193" name="Google Shape;193;g2b915199d5b_1_53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lt-LT"/>
              <a:t>What are digital collections and what is the relevant job role/profile?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lt-LT"/>
              <a:t>Do you think that going digital has potential to make GLAM institutions more accessible?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lt-LT"/>
              <a:t>How are social media affecting accessibility, if at all?</a:t>
            </a:r>
            <a:endParaRPr/>
          </a:p>
          <a:p>
            <a:pPr marL="0" lvl="0" indent="0" algn="l" rtl="0">
              <a:lnSpc>
                <a:spcPct val="90000"/>
              </a:lnSpc>
              <a:spcBef>
                <a:spcPts val="1000"/>
              </a:spcBef>
              <a:spcAft>
                <a:spcPts val="0"/>
              </a:spcAft>
              <a:buClr>
                <a:schemeClr val="dk1"/>
              </a:buClr>
              <a:buSzPts val="1100"/>
              <a:buFont typeface="Arial"/>
              <a:buNone/>
            </a:pPr>
            <a:endParaRPr>
              <a:highlight>
                <a:srgbClr val="FFFFFF"/>
              </a:highlight>
            </a:endParaRPr>
          </a:p>
          <a:p>
            <a:pPr marL="0" lvl="0" indent="0" algn="l" rtl="0">
              <a:lnSpc>
                <a:spcPct val="90000"/>
              </a:lnSpc>
              <a:spcBef>
                <a:spcPts val="1000"/>
              </a:spcBef>
              <a:spcAft>
                <a:spcPts val="0"/>
              </a:spcAft>
              <a:buSzPts val="1800"/>
              <a:buNone/>
            </a:pPr>
            <a:endParaRPr/>
          </a:p>
        </p:txBody>
      </p:sp>
      <p:pic>
        <p:nvPicPr>
          <p:cNvPr id="194" name="Google Shape;194;g2b915199d5b_1_53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95" name="Google Shape;195;g2b915199d5b_1_535"/>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96" name="Google Shape;196;g2b915199d5b_1_535"/>
          <p:cNvPicPr preferRelativeResize="0"/>
          <p:nvPr/>
        </p:nvPicPr>
        <p:blipFill rotWithShape="1">
          <a:blip r:embed="rId5">
            <a:alphaModFix/>
          </a:blip>
          <a:srcRect l="24986" t="24865" r="25398" b="16223"/>
          <a:stretch/>
        </p:blipFill>
        <p:spPr>
          <a:xfrm>
            <a:off x="4119275" y="4687150"/>
            <a:ext cx="3626477" cy="24219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lt-LT" sz="4400" b="0" i="1">
                <a:solidFill>
                  <a:schemeClr val="accent1"/>
                </a:solidFill>
              </a:rPr>
              <a:t>References</a:t>
            </a:r>
            <a:br>
              <a:rPr lang="lt-LT" sz="4400"/>
            </a:br>
            <a:endParaRPr/>
          </a:p>
        </p:txBody>
      </p:sp>
      <p:sp>
        <p:nvSpPr>
          <p:cNvPr id="202" name="Google Shape;202;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39285"/>
              <a:buFont typeface="Arial"/>
              <a:buNone/>
            </a:pPr>
            <a:r>
              <a:rPr lang="lt-LT"/>
              <a:t>Culture 24 (2020). The digital transformation agenda and GLAMs - Culture24 findings and outcomes, p. 14, 18.</a:t>
            </a:r>
            <a:endParaRPr/>
          </a:p>
          <a:p>
            <a:pPr marL="0" lvl="0" indent="0" algn="l" rtl="0">
              <a:lnSpc>
                <a:spcPct val="90000"/>
              </a:lnSpc>
              <a:spcBef>
                <a:spcPts val="0"/>
              </a:spcBef>
              <a:spcAft>
                <a:spcPts val="0"/>
              </a:spcAft>
              <a:buClr>
                <a:schemeClr val="dk1"/>
              </a:buClr>
              <a:buSzPct val="39285"/>
              <a:buFont typeface="Arial"/>
              <a:buNone/>
            </a:pPr>
            <a:r>
              <a:rPr lang="lt-LT" u="sng">
                <a:solidFill>
                  <a:schemeClr val="hlink"/>
                </a:solidFill>
                <a:hlinkClick r:id="rId3"/>
              </a:rPr>
              <a:t>https://pro.europeana.eu/files/Europeana_Professional/Publications/Digital%20transformation%20reports/The%20digital%20transformation%20agenda%20and%20GLAMs%20-%20Culture24,%20findings%20and%20outcomes.pdf</a:t>
            </a:r>
            <a:endParaRPr/>
          </a:p>
          <a:p>
            <a:pPr marL="0" lvl="0" indent="0" algn="l" rtl="0">
              <a:lnSpc>
                <a:spcPct val="90000"/>
              </a:lnSpc>
              <a:spcBef>
                <a:spcPts val="0"/>
              </a:spcBef>
              <a:spcAft>
                <a:spcPts val="0"/>
              </a:spcAft>
              <a:buClr>
                <a:schemeClr val="dk1"/>
              </a:buClr>
              <a:buSzPct val="39285"/>
              <a:buNone/>
            </a:pPr>
            <a:r>
              <a:rPr lang="lt-LT"/>
              <a:t>MuSA (2017). Emerging job profiles for the museum professionals. </a:t>
            </a:r>
            <a:r>
              <a:rPr lang="lt-LT" u="sng">
                <a:solidFill>
                  <a:schemeClr val="hlink"/>
                </a:solidFill>
                <a:hlinkClick r:id="rId4"/>
              </a:rPr>
              <a:t>http://www.project-musa.eu/wp-content/uploads/2020/06/MuSA-Emerging-Job-Profiles-for-museum-professionals.pdf</a:t>
            </a:r>
            <a:endParaRPr/>
          </a:p>
          <a:p>
            <a:pPr marL="0" lvl="0" indent="0" algn="l" rtl="0">
              <a:lnSpc>
                <a:spcPct val="90000"/>
              </a:lnSpc>
              <a:spcBef>
                <a:spcPts val="0"/>
              </a:spcBef>
              <a:spcAft>
                <a:spcPts val="0"/>
              </a:spcAft>
              <a:buClr>
                <a:schemeClr val="dk1"/>
              </a:buClr>
              <a:buSzPct val="39285"/>
              <a:buNone/>
            </a:pPr>
            <a:r>
              <a:rPr lang="lt-LT" u="sng">
                <a:solidFill>
                  <a:schemeClr val="hlink"/>
                </a:solidFill>
                <a:hlinkClick r:id="rId5"/>
              </a:rPr>
              <a:t>https://docs.google.com/document/d/15sigmjFi0f6RQItrD9HzXXlS8k0nWdH5/edit</a:t>
            </a:r>
            <a:endParaRPr/>
          </a:p>
          <a:p>
            <a:pPr marL="0" lvl="0" indent="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Font typeface="Arial"/>
              <a:buNone/>
            </a:pPr>
            <a:endParaRPr/>
          </a:p>
          <a:p>
            <a:pPr marL="228600" lvl="0" indent="-50800" algn="l" rtl="0">
              <a:lnSpc>
                <a:spcPct val="90000"/>
              </a:lnSpc>
              <a:spcBef>
                <a:spcPts val="0"/>
              </a:spcBef>
              <a:spcAft>
                <a:spcPts val="0"/>
              </a:spcAft>
              <a:buClr>
                <a:schemeClr val="dk1"/>
              </a:buClr>
              <a:buSzPct val="100000"/>
              <a:buNone/>
            </a:pPr>
            <a:endParaRPr/>
          </a:p>
        </p:txBody>
      </p:sp>
      <p:pic>
        <p:nvPicPr>
          <p:cNvPr id="203" name="Google Shape;203;p5"/>
          <p:cNvPicPr preferRelativeResize="0"/>
          <p:nvPr/>
        </p:nvPicPr>
        <p:blipFill rotWithShape="1">
          <a:blip r:embed="rId6">
            <a:alphaModFix/>
          </a:blip>
          <a:srcRect/>
          <a:stretch/>
        </p:blipFill>
        <p:spPr>
          <a:xfrm>
            <a:off x="320512" y="5585931"/>
            <a:ext cx="1182064" cy="1182064"/>
          </a:xfrm>
          <a:prstGeom prst="rect">
            <a:avLst/>
          </a:prstGeom>
          <a:noFill/>
          <a:ln>
            <a:noFill/>
          </a:ln>
        </p:spPr>
      </p:pic>
      <p:pic>
        <p:nvPicPr>
          <p:cNvPr id="204" name="Google Shape;204;p5"/>
          <p:cNvPicPr preferRelativeResize="0"/>
          <p:nvPr/>
        </p:nvPicPr>
        <p:blipFill rotWithShape="1">
          <a:blip r:embed="rId7">
            <a:alphaModFix/>
          </a:blip>
          <a:srcRect/>
          <a:stretch/>
        </p:blipFill>
        <p:spPr>
          <a:xfrm>
            <a:off x="9498964" y="6062785"/>
            <a:ext cx="2372524" cy="4982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6"/>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210" name="Google Shape;210;p6"/>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211" name="Google Shape;211;p6"/>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p6"/>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3" name="Google Shape;213;p6"/>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a:solidFill>
                  <a:schemeClr val="accent1"/>
                </a:solidFill>
                <a:latin typeface="Calibri"/>
                <a:ea typeface="Calibri"/>
                <a:cs typeface="Calibri"/>
                <a:sym typeface="Calibri"/>
              </a:rPr>
              <a:t>Promoting Inclusive Employment in the GLAM Sector through Open Innovation</a:t>
            </a:r>
            <a:endParaRPr sz="4000" b="0" i="0" u="none" strike="noStrike" cap="none">
              <a:solidFill>
                <a:schemeClr val="accent1"/>
              </a:solidFill>
              <a:latin typeface="Calibri"/>
              <a:ea typeface="Calibri"/>
              <a:cs typeface="Calibri"/>
              <a:sym typeface="Calibri"/>
            </a:endParaRPr>
          </a:p>
        </p:txBody>
      </p:sp>
      <p:pic>
        <p:nvPicPr>
          <p:cNvPr id="214" name="Google Shape;214;p6"/>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215" name="Google Shape;215;p6"/>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216" name="Google Shape;216;p6"/>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217" name="Google Shape;217;p6"/>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218" name="Google Shape;218;p6"/>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219" name="Google Shape;219;p6"/>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lt-LT" sz="1800" b="0" i="0" u="none" strike="noStrike" cap="none">
                <a:solidFill>
                  <a:schemeClr val="dk1"/>
                </a:solidFill>
                <a:latin typeface="Calibri"/>
                <a:ea typeface="Calibri"/>
                <a:cs typeface="Calibri"/>
                <a:sym typeface="Calibri"/>
              </a:rPr>
              <a:t>Project No: 2022-1-AT01-KA220-ADU-00008513</a:t>
            </a:r>
            <a:endParaRPr sz="1800" b="0" i="0" u="none" strike="noStrike" cap="none">
              <a:solidFill>
                <a:schemeClr val="dk1"/>
              </a:solidFill>
              <a:latin typeface="Calibri"/>
              <a:ea typeface="Calibri"/>
              <a:cs typeface="Calibri"/>
              <a:sym typeface="Calibri"/>
            </a:endParaRPr>
          </a:p>
        </p:txBody>
      </p:sp>
      <p:pic>
        <p:nvPicPr>
          <p:cNvPr id="220" name="Google Shape;220;p6"/>
          <p:cNvPicPr preferRelativeResize="0"/>
          <p:nvPr/>
        </p:nvPicPr>
        <p:blipFill rotWithShape="1">
          <a:blip r:embed="rId10">
            <a:alphaModFix/>
          </a:blip>
          <a:srcRect/>
          <a:stretch/>
        </p:blipFill>
        <p:spPr>
          <a:xfrm>
            <a:off x="6342150" y="3359388"/>
            <a:ext cx="2860897" cy="6761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g2b98245e224_0_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97" name="Google Shape;97;g2b98245e224_0_0"/>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98" name="Google Shape;98;g2b98245e224_0_0"/>
          <p:cNvPicPr preferRelativeResize="0"/>
          <p:nvPr/>
        </p:nvPicPr>
        <p:blipFill rotWithShape="1">
          <a:blip r:embed="rId5">
            <a:alphaModFix/>
          </a:blip>
          <a:srcRect r="11894"/>
          <a:stretch/>
        </p:blipFill>
        <p:spPr>
          <a:xfrm>
            <a:off x="2054225" y="2545100"/>
            <a:ext cx="7091875" cy="4527700"/>
          </a:xfrm>
          <a:prstGeom prst="rect">
            <a:avLst/>
          </a:prstGeom>
          <a:noFill/>
          <a:ln>
            <a:noFill/>
          </a:ln>
        </p:spPr>
      </p:pic>
      <p:sp>
        <p:nvSpPr>
          <p:cNvPr id="99" name="Google Shape;99;g2b98245e224_0_0"/>
          <p:cNvSpPr txBox="1"/>
          <p:nvPr/>
        </p:nvSpPr>
        <p:spPr>
          <a:xfrm>
            <a:off x="838200" y="1234725"/>
            <a:ext cx="10515600" cy="4351200"/>
          </a:xfrm>
          <a:prstGeom prst="rect">
            <a:avLst/>
          </a:prstGeom>
          <a:noFill/>
          <a:ln>
            <a:noFill/>
          </a:ln>
        </p:spPr>
        <p:txBody>
          <a:bodyPr spcFirstLastPara="1" wrap="square" lIns="91425" tIns="45700" rIns="91425" bIns="45700" anchor="t" anchorCtr="0">
            <a:normAutofit fontScale="25000" lnSpcReduction="10000"/>
          </a:bodyPr>
          <a:lstStyle/>
          <a:p>
            <a:pPr marL="0" lvl="0" indent="0" algn="l" rtl="0">
              <a:lnSpc>
                <a:spcPct val="90000"/>
              </a:lnSpc>
              <a:spcBef>
                <a:spcPts val="0"/>
              </a:spcBef>
              <a:spcAft>
                <a:spcPts val="0"/>
              </a:spcAft>
              <a:buNone/>
            </a:pPr>
            <a:r>
              <a:rPr lang="lt-LT" sz="11200" b="1">
                <a:latin typeface="Calibri"/>
                <a:ea typeface="Calibri"/>
                <a:cs typeface="Calibri"/>
                <a:sym typeface="Calibri"/>
              </a:rPr>
              <a:t>What is digital transformation? </a:t>
            </a:r>
            <a:endParaRPr sz="11200" b="1">
              <a:latin typeface="Calibri"/>
              <a:ea typeface="Calibri"/>
              <a:cs typeface="Calibri"/>
              <a:sym typeface="Calibri"/>
            </a:endParaRPr>
          </a:p>
          <a:p>
            <a:pPr marL="0" lvl="0" indent="0" algn="l" rtl="0">
              <a:lnSpc>
                <a:spcPct val="90000"/>
              </a:lnSpc>
              <a:spcBef>
                <a:spcPts val="0"/>
              </a:spcBef>
              <a:spcAft>
                <a:spcPts val="0"/>
              </a:spcAft>
              <a:buNone/>
            </a:pPr>
            <a:endParaRPr sz="11200" b="1">
              <a:latin typeface="Calibri"/>
              <a:ea typeface="Calibri"/>
              <a:cs typeface="Calibri"/>
              <a:sym typeface="Calibri"/>
            </a:endParaRPr>
          </a:p>
          <a:p>
            <a:pPr marL="0" lvl="0" indent="0" algn="l" rtl="0">
              <a:lnSpc>
                <a:spcPct val="90000"/>
              </a:lnSpc>
              <a:spcBef>
                <a:spcPts val="0"/>
              </a:spcBef>
              <a:spcAft>
                <a:spcPts val="0"/>
              </a:spcAft>
              <a:buClr>
                <a:srgbClr val="000000"/>
              </a:buClr>
              <a:buSzPts val="275"/>
              <a:buFont typeface="Arial"/>
              <a:buNone/>
            </a:pPr>
            <a:r>
              <a:rPr lang="lt-LT" sz="11200" b="1">
                <a:latin typeface="Calibri"/>
                <a:ea typeface="Calibri"/>
                <a:cs typeface="Calibri"/>
                <a:sym typeface="Calibri"/>
              </a:rPr>
              <a:t>What are some of the emerging job roles for GLAM professionals post-COVID?</a:t>
            </a:r>
            <a:endParaRPr sz="11200" b="1">
              <a:latin typeface="Calibri"/>
              <a:ea typeface="Calibri"/>
              <a:cs typeface="Calibri"/>
              <a:sym typeface="Calibri"/>
            </a:endParaRPr>
          </a:p>
          <a:p>
            <a:pPr marL="0" lvl="0" indent="0" algn="l" rtl="0">
              <a:lnSpc>
                <a:spcPct val="90000"/>
              </a:lnSpc>
              <a:spcBef>
                <a:spcPts val="0"/>
              </a:spcBef>
              <a:spcAft>
                <a:spcPts val="0"/>
              </a:spcAft>
              <a:buNone/>
            </a:pPr>
            <a:endParaRPr sz="11200">
              <a:solidFill>
                <a:srgbClr val="000000"/>
              </a:solidFill>
              <a:latin typeface="Calibri"/>
              <a:ea typeface="Calibri"/>
              <a:cs typeface="Calibri"/>
              <a:sym typeface="Calibri"/>
            </a:endParaRPr>
          </a:p>
          <a:p>
            <a:pPr marL="0" lvl="0" indent="0" algn="l" rtl="0">
              <a:lnSpc>
                <a:spcPct val="90000"/>
              </a:lnSpc>
              <a:spcBef>
                <a:spcPts val="0"/>
              </a:spcBef>
              <a:spcAft>
                <a:spcPts val="0"/>
              </a:spcAft>
              <a:buNone/>
            </a:pPr>
            <a:endParaRPr sz="11200">
              <a:solidFill>
                <a:srgbClr val="000000"/>
              </a:solidFill>
              <a:latin typeface="Calibri"/>
              <a:ea typeface="Calibri"/>
              <a:cs typeface="Calibri"/>
              <a:sym typeface="Calibri"/>
            </a:endParaRPr>
          </a:p>
          <a:p>
            <a:pPr marL="0" lvl="0" indent="0" algn="l" rtl="0">
              <a:lnSpc>
                <a:spcPct val="90000"/>
              </a:lnSpc>
              <a:spcBef>
                <a:spcPts val="0"/>
              </a:spcBef>
              <a:spcAft>
                <a:spcPts val="0"/>
              </a:spcAft>
              <a:buNone/>
            </a:pPr>
            <a:endParaRPr sz="4036">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endParaRPr sz="2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endParaRPr sz="2800">
              <a:solidFill>
                <a:srgbClr val="000000"/>
              </a:solidFill>
              <a:latin typeface="Calibri"/>
              <a:ea typeface="Calibri"/>
              <a:cs typeface="Calibri"/>
              <a:sym typeface="Calibri"/>
            </a:endParaRPr>
          </a:p>
          <a:p>
            <a:pPr marL="228600" lvl="0" indent="-228600" algn="l" rtl="0">
              <a:lnSpc>
                <a:spcPct val="90000"/>
              </a:lnSpc>
              <a:spcBef>
                <a:spcPts val="1000"/>
              </a:spcBef>
              <a:spcAft>
                <a:spcPts val="0"/>
              </a:spcAft>
              <a:buNone/>
            </a:pPr>
            <a:endParaRPr sz="2800">
              <a:solidFill>
                <a:srgbClr val="000000"/>
              </a:solidFill>
              <a:latin typeface="Calibri"/>
              <a:ea typeface="Calibri"/>
              <a:cs typeface="Calibri"/>
              <a:sym typeface="Calibri"/>
            </a:endParaRPr>
          </a:p>
          <a:p>
            <a:pPr marL="228600" lvl="0" indent="-50800" algn="l" rtl="0">
              <a:lnSpc>
                <a:spcPct val="90000"/>
              </a:lnSpc>
              <a:spcBef>
                <a:spcPts val="1000"/>
              </a:spcBef>
              <a:spcAft>
                <a:spcPts val="0"/>
              </a:spcAft>
              <a:buNone/>
            </a:pPr>
            <a:endParaRPr sz="2800">
              <a:solidFill>
                <a:srgbClr val="000000"/>
              </a:solidFill>
              <a:latin typeface="Calibri"/>
              <a:ea typeface="Calibri"/>
              <a:cs typeface="Calibri"/>
              <a:sym typeface="Calibri"/>
            </a:endParaRPr>
          </a:p>
          <a:p>
            <a:pPr marL="228600" lvl="0" indent="-50800" algn="l" rtl="0">
              <a:lnSpc>
                <a:spcPct val="90000"/>
              </a:lnSpc>
              <a:spcBef>
                <a:spcPts val="1000"/>
              </a:spcBef>
              <a:spcAft>
                <a:spcPts val="0"/>
              </a:spcAft>
              <a:buNone/>
            </a:pPr>
            <a:endParaRPr sz="2800">
              <a:solidFill>
                <a:srgbClr val="000000"/>
              </a:solidFill>
              <a:latin typeface="Calibri"/>
              <a:ea typeface="Calibri"/>
              <a:cs typeface="Calibri"/>
              <a:sym typeface="Calibri"/>
            </a:endParaRPr>
          </a:p>
          <a:p>
            <a:pPr marL="179387" lvl="0" indent="-1586" algn="l" rtl="0">
              <a:lnSpc>
                <a:spcPct val="90000"/>
              </a:lnSpc>
              <a:spcBef>
                <a:spcPts val="1000"/>
              </a:spcBef>
              <a:spcAft>
                <a:spcPts val="0"/>
              </a:spcAft>
              <a:buNone/>
            </a:pPr>
            <a:endParaRPr sz="2800">
              <a:solidFill>
                <a:srgbClr val="000000"/>
              </a:solidFill>
              <a:latin typeface="Calibri"/>
              <a:ea typeface="Calibri"/>
              <a:cs typeface="Calibri"/>
              <a:sym typeface="Calibri"/>
            </a:endParaRPr>
          </a:p>
          <a:p>
            <a:pPr marL="179387" lvl="0" indent="-1586" algn="l" rtl="0">
              <a:lnSpc>
                <a:spcPct val="90000"/>
              </a:lnSpc>
              <a:spcBef>
                <a:spcPts val="1000"/>
              </a:spcBef>
              <a:spcAft>
                <a:spcPts val="0"/>
              </a:spcAft>
              <a:buNone/>
            </a:pPr>
            <a:endParaRPr sz="2800">
              <a:solidFill>
                <a:srgbClr val="000000"/>
              </a:solidFill>
              <a:latin typeface="Calibri"/>
              <a:ea typeface="Calibri"/>
              <a:cs typeface="Calibri"/>
              <a:sym typeface="Calibri"/>
            </a:endParaRPr>
          </a:p>
          <a:p>
            <a:pPr marL="179387" lvl="0" indent="-1586" algn="l" rtl="0">
              <a:lnSpc>
                <a:spcPct val="90000"/>
              </a:lnSpc>
              <a:spcBef>
                <a:spcPts val="1000"/>
              </a:spcBef>
              <a:spcAft>
                <a:spcPts val="0"/>
              </a:spcAft>
              <a:buNone/>
            </a:pPr>
            <a:endParaRPr sz="2800">
              <a:solidFill>
                <a:srgbClr val="000000"/>
              </a:solidFill>
              <a:latin typeface="Calibri"/>
              <a:ea typeface="Calibri"/>
              <a:cs typeface="Calibri"/>
              <a:sym typeface="Calibri"/>
            </a:endParaRPr>
          </a:p>
          <a:p>
            <a:pPr marL="179387" lvl="0" indent="-1586" algn="l" rtl="0">
              <a:lnSpc>
                <a:spcPct val="90000"/>
              </a:lnSpc>
              <a:spcBef>
                <a:spcPts val="1000"/>
              </a:spcBef>
              <a:spcAft>
                <a:spcPts val="0"/>
              </a:spcAft>
              <a:buNone/>
            </a:pPr>
            <a:endParaRPr sz="280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b98245e224_0_8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77500" lnSpcReduction="1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lt-LT" sz="5200"/>
              <a:t>Part 2: Museums go digital</a:t>
            </a:r>
            <a:endParaRPr/>
          </a:p>
          <a:p>
            <a:pPr marL="0" lvl="0" indent="0" algn="ctr" rtl="0">
              <a:lnSpc>
                <a:spcPct val="90000"/>
              </a:lnSpc>
              <a:spcBef>
                <a:spcPts val="1000"/>
              </a:spcBef>
              <a:spcAft>
                <a:spcPts val="0"/>
              </a:spcAft>
              <a:buClr>
                <a:schemeClr val="dk1"/>
              </a:buClr>
              <a:buSzPct val="100000"/>
              <a:buNone/>
            </a:pPr>
            <a:r>
              <a:rPr lang="lt-LT"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lt-LT"/>
              <a:t> </a:t>
            </a:r>
            <a:endParaRPr/>
          </a:p>
        </p:txBody>
      </p:sp>
      <p:pic>
        <p:nvPicPr>
          <p:cNvPr id="105" name="Google Shape;105;g2b98245e224_0_8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06" name="Google Shape;106;g2b98245e224_0_88"/>
          <p:cNvSpPr/>
          <p:nvPr/>
        </p:nvSpPr>
        <p:spPr>
          <a:xfrm>
            <a:off x="1087561" y="36562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07" name="Google Shape;107;g2b98245e224_0_88"/>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08" name="Google Shape;108;g2b98245e224_0_88"/>
          <p:cNvPicPr preferRelativeResize="0"/>
          <p:nvPr/>
        </p:nvPicPr>
        <p:blipFill>
          <a:blip r:embed="rId5">
            <a:alphaModFix/>
          </a:blip>
          <a:stretch>
            <a:fillRect/>
          </a:stretch>
        </p:blipFill>
        <p:spPr>
          <a:xfrm>
            <a:off x="4924288" y="152400"/>
            <a:ext cx="7115314" cy="40023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b98245e224_0_17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To digitise or not?</a:t>
            </a:r>
            <a:endParaRPr>
              <a:solidFill>
                <a:schemeClr val="accent1"/>
              </a:solidFill>
            </a:endParaRPr>
          </a:p>
        </p:txBody>
      </p:sp>
      <p:pic>
        <p:nvPicPr>
          <p:cNvPr id="115" name="Google Shape;115;g2b98245e224_0_171"/>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16" name="Google Shape;116;g2b98245e224_0_171"/>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ts val="2800"/>
              <a:buNone/>
            </a:pPr>
            <a:endParaRPr/>
          </a:p>
        </p:txBody>
      </p:sp>
      <p:pic>
        <p:nvPicPr>
          <p:cNvPr id="117" name="Google Shape;117;g2b98245e224_0_171"/>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18" name="Google Shape;118;g2b98245e224_0_171" title="6. Digital Museums.mp4">
            <a:hlinkClick r:id="rId5"/>
          </p:cNvPr>
          <p:cNvPicPr preferRelativeResize="0"/>
          <p:nvPr/>
        </p:nvPicPr>
        <p:blipFill>
          <a:blip r:embed="rId6">
            <a:alphaModFix/>
          </a:blip>
          <a:stretch>
            <a:fillRect/>
          </a:stretch>
        </p:blipFill>
        <p:spPr>
          <a:xfrm>
            <a:off x="3268238" y="1690825"/>
            <a:ext cx="5565775" cy="4174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b98245e224_0_3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lt-LT">
                <a:solidFill>
                  <a:schemeClr val="accent1"/>
                </a:solidFill>
              </a:rPr>
              <a:t>Digital museums</a:t>
            </a:r>
            <a:endParaRPr>
              <a:solidFill>
                <a:schemeClr val="accent1"/>
              </a:solidFill>
            </a:endParaRPr>
          </a:p>
        </p:txBody>
      </p:sp>
      <p:sp>
        <p:nvSpPr>
          <p:cNvPr id="124" name="Google Shape;124;g2b98245e224_0_33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lt-LT"/>
              <a:t>How can museums benefit from digital innovation?</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lt-LT"/>
              <a:t>Why are less than half of the world’s collections online?</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228600" lvl="0" indent="-50800" algn="l" rtl="0">
              <a:lnSpc>
                <a:spcPct val="90000"/>
              </a:lnSpc>
              <a:spcBef>
                <a:spcPts val="0"/>
              </a:spcBef>
              <a:spcAft>
                <a:spcPts val="0"/>
              </a:spcAft>
              <a:buClr>
                <a:schemeClr val="dk1"/>
              </a:buClr>
              <a:buSzPts val="2800"/>
              <a:buNone/>
            </a:pPr>
            <a:endParaRPr/>
          </a:p>
        </p:txBody>
      </p:sp>
      <p:pic>
        <p:nvPicPr>
          <p:cNvPr id="125" name="Google Shape;125;g2b98245e224_0_33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26" name="Google Shape;126;g2b98245e224_0_339"/>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b98245e224_0_4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lt-LT">
                <a:solidFill>
                  <a:schemeClr val="accent1"/>
                </a:solidFill>
              </a:rPr>
              <a:t>Let’s play</a:t>
            </a:r>
            <a:endParaRPr>
              <a:solidFill>
                <a:schemeClr val="accent1"/>
              </a:solidFill>
            </a:endParaRPr>
          </a:p>
        </p:txBody>
      </p:sp>
      <p:sp>
        <p:nvSpPr>
          <p:cNvPr id="132" name="Google Shape;132;g2b98245e224_0_4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lt-LT"/>
              <a:t>In groups of two, visit the link below and experiment with 3D pottery!</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lt-LT" u="sng">
                <a:solidFill>
                  <a:schemeClr val="hlink"/>
                </a:solidFill>
                <a:hlinkClick r:id="rId3"/>
              </a:rPr>
              <a:t>https://artsandculture.google.com/experiment/3d-pottery/nwHg1D0riJ1ltA</a:t>
            </a:r>
            <a:endParaRPr/>
          </a:p>
          <a:p>
            <a:pPr marL="0" lvl="0" indent="0" algn="l" rtl="0">
              <a:lnSpc>
                <a:spcPct val="100000"/>
              </a:lnSpc>
              <a:spcBef>
                <a:spcPts val="0"/>
              </a:spcBef>
              <a:spcAft>
                <a:spcPts val="0"/>
              </a:spcAft>
              <a:buNone/>
            </a:pPr>
            <a:endParaRPr/>
          </a:p>
          <a:p>
            <a:pPr marL="228600" lvl="0" indent="-50800" algn="l" rtl="0">
              <a:lnSpc>
                <a:spcPct val="90000"/>
              </a:lnSpc>
              <a:spcBef>
                <a:spcPts val="0"/>
              </a:spcBef>
              <a:spcAft>
                <a:spcPts val="0"/>
              </a:spcAft>
              <a:buClr>
                <a:schemeClr val="dk1"/>
              </a:buClr>
              <a:buSzPts val="2800"/>
              <a:buNone/>
            </a:pPr>
            <a:endParaRPr/>
          </a:p>
        </p:txBody>
      </p:sp>
      <p:pic>
        <p:nvPicPr>
          <p:cNvPr id="133" name="Google Shape;133;g2b98245e224_0_425"/>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34" name="Google Shape;134;g2b98245e224_0_425"/>
          <p:cNvPicPr preferRelativeResize="0"/>
          <p:nvPr/>
        </p:nvPicPr>
        <p:blipFill rotWithShape="1">
          <a:blip r:embed="rId5">
            <a:alphaModFix/>
          </a:blip>
          <a:srcRect/>
          <a:stretch/>
        </p:blipFill>
        <p:spPr>
          <a:xfrm>
            <a:off x="9498964" y="6062785"/>
            <a:ext cx="2372524" cy="498230"/>
          </a:xfrm>
          <a:prstGeom prst="rect">
            <a:avLst/>
          </a:prstGeom>
          <a:noFill/>
          <a:ln>
            <a:noFill/>
          </a:ln>
        </p:spPr>
      </p:pic>
      <p:pic>
        <p:nvPicPr>
          <p:cNvPr id="135" name="Google Shape;135;g2b98245e224_0_425"/>
          <p:cNvPicPr preferRelativeResize="0"/>
          <p:nvPr/>
        </p:nvPicPr>
        <p:blipFill>
          <a:blip r:embed="rId6">
            <a:alphaModFix/>
          </a:blip>
          <a:stretch>
            <a:fillRect/>
          </a:stretch>
        </p:blipFill>
        <p:spPr>
          <a:xfrm>
            <a:off x="3038175" y="3303531"/>
            <a:ext cx="6115650" cy="26801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b98245e224_0_510"/>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lt-LT" sz="5200"/>
              <a:t>Part 3: Digital collections and the online experience</a:t>
            </a:r>
            <a:endParaRPr/>
          </a:p>
          <a:p>
            <a:pPr marL="0" lvl="0" indent="0" algn="ctr" rtl="0">
              <a:lnSpc>
                <a:spcPct val="90000"/>
              </a:lnSpc>
              <a:spcBef>
                <a:spcPts val="1000"/>
              </a:spcBef>
              <a:spcAft>
                <a:spcPts val="0"/>
              </a:spcAft>
              <a:buClr>
                <a:schemeClr val="dk1"/>
              </a:buClr>
              <a:buSzPct val="100000"/>
              <a:buNone/>
            </a:pPr>
            <a:r>
              <a:rPr lang="lt-LT"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lt-LT"/>
              <a:t> </a:t>
            </a:r>
            <a:endParaRPr/>
          </a:p>
        </p:txBody>
      </p:sp>
      <p:pic>
        <p:nvPicPr>
          <p:cNvPr id="141" name="Google Shape;141;g2b98245e224_0_510"/>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42" name="Google Shape;142;g2b98245e224_0_510"/>
          <p:cNvSpPr/>
          <p:nvPr/>
        </p:nvSpPr>
        <p:spPr>
          <a:xfrm>
            <a:off x="1068499" y="38447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43" name="Google Shape;143;g2b98245e224_0_510"/>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44" name="Google Shape;144;g2b98245e224_0_510"/>
          <p:cNvPicPr preferRelativeResize="0"/>
          <p:nvPr/>
        </p:nvPicPr>
        <p:blipFill>
          <a:blip r:embed="rId5">
            <a:alphaModFix/>
          </a:blip>
          <a:stretch>
            <a:fillRect/>
          </a:stretch>
        </p:blipFill>
        <p:spPr>
          <a:xfrm>
            <a:off x="4924288" y="152400"/>
            <a:ext cx="7115314" cy="40023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b915199d5b_1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The Digital Transformation Agenda and GLAMs</a:t>
            </a:r>
            <a:endParaRPr>
              <a:solidFill>
                <a:schemeClr val="accent1"/>
              </a:solidFill>
            </a:endParaRPr>
          </a:p>
        </p:txBody>
      </p:sp>
      <p:sp>
        <p:nvSpPr>
          <p:cNvPr id="150" name="Google Shape;150;g2b915199d5b_1_4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lt-LT" u="sng">
                <a:solidFill>
                  <a:schemeClr val="hlink"/>
                </a:solidFill>
                <a:hlinkClick r:id="rId3"/>
              </a:rPr>
              <a:t>Europeana</a:t>
            </a:r>
            <a:r>
              <a:rPr lang="lt-LT"/>
              <a:t>, or European Digital Library, is a pan-European digital library that gives access to two million books, maps, audio recordings, photographs, archival documents, paintings and films from national libraries and cultural institutions in the 27 Member States of the European Union.</a:t>
            </a:r>
            <a:endParaRPr/>
          </a:p>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0"/>
              </a:spcBef>
              <a:spcAft>
                <a:spcPts val="0"/>
              </a:spcAft>
              <a:buClr>
                <a:schemeClr val="dk1"/>
              </a:buClr>
              <a:buSzPts val="2800"/>
              <a:buNone/>
            </a:pPr>
            <a:endParaRPr/>
          </a:p>
        </p:txBody>
      </p:sp>
      <p:pic>
        <p:nvPicPr>
          <p:cNvPr id="151" name="Google Shape;151;g2b915199d5b_1_45"/>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52" name="Google Shape;152;g2b915199d5b_1_45"/>
          <p:cNvPicPr preferRelativeResize="0"/>
          <p:nvPr/>
        </p:nvPicPr>
        <p:blipFill rotWithShape="1">
          <a:blip r:embed="rId5">
            <a:alphaModFix/>
          </a:blip>
          <a:srcRect/>
          <a:stretch/>
        </p:blipFill>
        <p:spPr>
          <a:xfrm>
            <a:off x="9498964" y="6062785"/>
            <a:ext cx="2372524" cy="498230"/>
          </a:xfrm>
          <a:prstGeom prst="rect">
            <a:avLst/>
          </a:prstGeom>
          <a:noFill/>
          <a:ln>
            <a:noFill/>
          </a:ln>
        </p:spPr>
      </p:pic>
      <p:pic>
        <p:nvPicPr>
          <p:cNvPr id="153" name="Google Shape;153;g2b915199d5b_1_45"/>
          <p:cNvPicPr preferRelativeResize="0"/>
          <p:nvPr/>
        </p:nvPicPr>
        <p:blipFill rotWithShape="1">
          <a:blip r:embed="rId6">
            <a:alphaModFix/>
          </a:blip>
          <a:srcRect/>
          <a:stretch/>
        </p:blipFill>
        <p:spPr>
          <a:xfrm>
            <a:off x="4994238" y="4039150"/>
            <a:ext cx="2203525" cy="2203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b915199d5b_1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a:solidFill>
                  <a:schemeClr val="accent1"/>
                </a:solidFill>
              </a:rPr>
              <a:t>Digital Collections Curation</a:t>
            </a:r>
            <a:endParaRPr>
              <a:solidFill>
                <a:schemeClr val="accent1"/>
              </a:solidFill>
            </a:endParaRPr>
          </a:p>
        </p:txBody>
      </p:sp>
      <p:sp>
        <p:nvSpPr>
          <p:cNvPr id="159" name="Google Shape;159;g2b915199d5b_1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SzPts val="1100"/>
              <a:buNone/>
            </a:pPr>
            <a:r>
              <a:rPr lang="lt-LT">
                <a:highlight>
                  <a:schemeClr val="lt1"/>
                </a:highlight>
              </a:rPr>
              <a:t>Virtually created digital "objects" are starting to find their way into museum collections. GLAM institutions need to enhance the specialized abilities of their curators in this growing field if they are to fulfill their missions of conserving cultural materials, carrying out research, and instructing future generations.</a:t>
            </a:r>
            <a:endParaRPr>
              <a:highlight>
                <a:srgbClr val="FFFFFF"/>
              </a:highlight>
            </a:endParaRPr>
          </a:p>
        </p:txBody>
      </p:sp>
      <p:pic>
        <p:nvPicPr>
          <p:cNvPr id="160" name="Google Shape;160;g2b915199d5b_1_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61" name="Google Shape;161;g2b915199d5b_1_0"/>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62" name="Google Shape;162;g2b915199d5b_1_0"/>
          <p:cNvPicPr preferRelativeResize="0"/>
          <p:nvPr/>
        </p:nvPicPr>
        <p:blipFill rotWithShape="1">
          <a:blip r:embed="rId5">
            <a:alphaModFix/>
          </a:blip>
          <a:srcRect l="2938" t="22721" r="63930" b="27276"/>
          <a:stretch/>
        </p:blipFill>
        <p:spPr>
          <a:xfrm>
            <a:off x="4864076" y="4170450"/>
            <a:ext cx="2463850" cy="20915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937</Words>
  <Application>Microsoft Office PowerPoint</Application>
  <PresentationFormat>Widescreen</PresentationFormat>
  <Paragraphs>107</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 Blended learning course</vt:lpstr>
      <vt:lpstr>PowerPoint Presentation</vt:lpstr>
      <vt:lpstr>PowerPoint Presentation</vt:lpstr>
      <vt:lpstr>To digitise or not?</vt:lpstr>
      <vt:lpstr>Digital museums</vt:lpstr>
      <vt:lpstr>Let’s play</vt:lpstr>
      <vt:lpstr>PowerPoint Presentation</vt:lpstr>
      <vt:lpstr>The Digital Transformation Agenda and GLAMs</vt:lpstr>
      <vt:lpstr>Digital Collections Curation</vt:lpstr>
      <vt:lpstr>Discover Europe’s digital cultural heritage | Europeana</vt:lpstr>
      <vt:lpstr>PowerPoint Presentation</vt:lpstr>
      <vt:lpstr>Social media manager/online community manager</vt:lpstr>
      <vt:lpstr>Self reflection</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 course</dc:title>
  <dc:creator>admin</dc:creator>
  <cp:lastModifiedBy>admin</cp:lastModifiedBy>
  <cp:revision>1</cp:revision>
  <dcterms:created xsi:type="dcterms:W3CDTF">2023-12-01T07:14:57Z</dcterms:created>
  <dcterms:modified xsi:type="dcterms:W3CDTF">2024-02-20T13:14:57Z</dcterms:modified>
</cp:coreProperties>
</file>