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Y3pXB0CojFXcuEFZacutQOVKd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11" autoAdjust="0"/>
  </p:normalViewPr>
  <p:slideViewPr>
    <p:cSldViewPr snapToGrid="0">
      <p:cViewPr varScale="1">
        <p:scale>
          <a:sx n="62" d="100"/>
          <a:sy n="62" d="100"/>
        </p:scale>
        <p:origin x="1459"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rdictionary.com/ur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chterms.com/definition/lin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3.org/WAI/standards-guidelines/wca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83960fe0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b83960fe09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lt-LT" dirty="0"/>
              <a:t>Naudotojai gali pasiekti ir dalytis informacija iš viso pasaulio per internetą - didžiulį sujungtų kompiuterių ir serverių tinklą. Internetu galima naudotis trimis būdais: </a:t>
            </a:r>
          </a:p>
          <a:p>
            <a:pPr indent="-457200">
              <a:buFont typeface="Arial" panose="020B0604020202020204" pitchFamily="34" charset="0"/>
              <a:buChar char="•"/>
            </a:pPr>
            <a:r>
              <a:rPr lang="lt-LT" dirty="0"/>
              <a:t>Įvedus interneto adresą (URL) </a:t>
            </a:r>
          </a:p>
          <a:p>
            <a:pPr indent="-457200">
              <a:buFont typeface="Arial" panose="020B0604020202020204" pitchFamily="34" charset="0"/>
              <a:buChar char="•"/>
            </a:pPr>
            <a:r>
              <a:rPr lang="lt-LT" dirty="0"/>
              <a:t>Naudojant nuorodas </a:t>
            </a:r>
          </a:p>
          <a:p>
            <a:pPr indent="-457200">
              <a:buFont typeface="Arial" panose="020B0604020202020204" pitchFamily="34" charset="0"/>
              <a:buChar char="•"/>
            </a:pPr>
            <a:r>
              <a:rPr lang="lt-LT" dirty="0"/>
              <a:t>Ieškoti svetainių naudojant paieškos sistemą. </a:t>
            </a:r>
          </a:p>
        </p:txBody>
      </p:sp>
      <p:sp>
        <p:nvSpPr>
          <p:cNvPr id="176" name="Google Shape;176;g2b83960fe09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8a4b77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b8a4b77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Peržiūrėkite vaizdo įrašą.</a:t>
            </a:r>
            <a:endParaRPr dirty="0"/>
          </a:p>
        </p:txBody>
      </p:sp>
      <p:sp>
        <p:nvSpPr>
          <p:cNvPr id="186" name="Google Shape;186;g2b8a4b7768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83960fe09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b83960fe0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b83960fe09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2b83960fe09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000"/>
              </a:spcBef>
              <a:spcAft>
                <a:spcPts val="0"/>
              </a:spcAft>
              <a:buSzPts val="1800"/>
              <a:buNone/>
            </a:pPr>
            <a:r>
              <a:rPr lang="lt-LT" dirty="0"/>
              <a:t>Gebėjimas naršyti įvairiuose tinklalapiuose yra vienas svarbiausių įgūdžių, kuriuos reikia įgyti naudojantis internetu. </a:t>
            </a:r>
          </a:p>
          <a:p>
            <a:pPr marL="457200" lvl="0" indent="0" algn="l" rtl="0">
              <a:lnSpc>
                <a:spcPct val="100000"/>
              </a:lnSpc>
              <a:spcBef>
                <a:spcPts val="1000"/>
              </a:spcBef>
              <a:spcAft>
                <a:spcPts val="0"/>
              </a:spcAft>
              <a:buSzPts val="1800"/>
              <a:buNone/>
            </a:pPr>
            <a:r>
              <a:rPr lang="lt-LT" dirty="0">
                <a:hlinkClick r:id="rId3"/>
              </a:rPr>
              <a:t>URL</a:t>
            </a:r>
            <a:r>
              <a:rPr lang="lt-LT" dirty="0"/>
              <a:t> reiškia </a:t>
            </a:r>
            <a:r>
              <a:rPr lang="lt-LT" dirty="0" err="1"/>
              <a:t>Uniform</a:t>
            </a:r>
            <a:r>
              <a:rPr lang="lt-LT" dirty="0"/>
              <a:t> </a:t>
            </a:r>
            <a:r>
              <a:rPr lang="lt-LT" dirty="0" err="1"/>
              <a:t>Resource</a:t>
            </a:r>
            <a:r>
              <a:rPr lang="lt-LT" dirty="0"/>
              <a:t> </a:t>
            </a:r>
            <a:r>
              <a:rPr lang="lt-LT" dirty="0" err="1"/>
              <a:t>Locator</a:t>
            </a:r>
            <a:r>
              <a:rPr lang="lt-LT" dirty="0"/>
              <a:t>. URL, arba interneto adresas, yra interneto svetainės adresas internete. Kaip ir gatvės adresas, interneto adresas yra būdas rasti norimą svetainę.</a:t>
            </a:r>
          </a:p>
        </p:txBody>
      </p:sp>
      <p:sp>
        <p:nvSpPr>
          <p:cNvPr id="203" name="Google Shape;203;g2b83960fe09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83960fe09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b83960fe09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Peržiūrėkite vaizdo įrašą.</a:t>
            </a:r>
            <a:endParaRPr dirty="0"/>
          </a:p>
        </p:txBody>
      </p:sp>
      <p:sp>
        <p:nvSpPr>
          <p:cNvPr id="212" name="Google Shape;212;g2b83960fe09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b95bac4502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b95bac4502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000"/>
              </a:spcBef>
              <a:spcAft>
                <a:spcPts val="0"/>
              </a:spcAft>
              <a:buClr>
                <a:schemeClr val="dk1"/>
              </a:buClr>
              <a:buSzPts val="1100"/>
              <a:buFont typeface="Arial"/>
              <a:buNone/>
            </a:pPr>
            <a:r>
              <a:rPr lang="lt-LT" dirty="0"/>
              <a:t>Paprastai </a:t>
            </a:r>
            <a:r>
              <a:rPr lang="lt-LT" dirty="0">
                <a:hlinkClick r:id="rId3"/>
              </a:rPr>
              <a:t>nuoroda</a:t>
            </a:r>
            <a:r>
              <a:rPr lang="lt-LT" dirty="0"/>
              <a:t> yra tekstas arba paveikslėlis, kurį spustelėjus nukreipiama į kitą failą arba puslapį toje pačioje svetainėje arba kitose svetainėse.</a:t>
            </a:r>
          </a:p>
          <a:p>
            <a:pPr marL="457200" lvl="0" indent="0" algn="l" rtl="0">
              <a:lnSpc>
                <a:spcPct val="100000"/>
              </a:lnSpc>
              <a:spcBef>
                <a:spcPts val="1000"/>
              </a:spcBef>
              <a:spcAft>
                <a:spcPts val="0"/>
              </a:spcAft>
              <a:buClr>
                <a:schemeClr val="dk1"/>
              </a:buClr>
              <a:buSzPts val="1100"/>
              <a:buFont typeface="Arial"/>
              <a:buNone/>
            </a:pPr>
            <a:r>
              <a:rPr lang="lt-LT" dirty="0"/>
              <a:t>Kaip nustatyti, kuriame tekste ar paveikslėlyje yra nuoroda? Uždėjus rodyklę ant teksto, ši tampa rodančia ranka.</a:t>
            </a:r>
          </a:p>
        </p:txBody>
      </p:sp>
      <p:sp>
        <p:nvSpPr>
          <p:cNvPr id="221" name="Google Shape;221;g2b95bac4502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95bac4502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b95bac4502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lt-LT" dirty="0"/>
              <a:t>Tinklalapis ir svetainė nėra tas pats. Svetainę sudaro tinklalapių </a:t>
            </a:r>
            <a:r>
              <a:rPr lang="lt-LT" dirty="0" err="1"/>
              <a:t>rinkinys.Pavyzdžiui</a:t>
            </a:r>
            <a:r>
              <a:rPr lang="lt-LT" dirty="0"/>
              <a:t>, Bostono viešosios bibliotekos interneto svetainė yra adresu www.bpl.org ir ją sudaro šimtai tinklalapių.</a:t>
            </a:r>
            <a:endParaRPr dirty="0"/>
          </a:p>
        </p:txBody>
      </p:sp>
      <p:sp>
        <p:nvSpPr>
          <p:cNvPr id="231" name="Google Shape;231;g2b95bac4502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919063e8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b919063e8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83960fe09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b83960fe09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700"/>
              <a:buNone/>
            </a:pPr>
            <a:r>
              <a:rPr lang="lt-LT" sz="9600" b="1" dirty="0"/>
              <a:t>Interneto prieinamumas - </a:t>
            </a:r>
            <a:r>
              <a:rPr lang="lt-LT" sz="9600" dirty="0"/>
              <a:t>tai lygių galimybių suteikimas žmonėms su negalia. </a:t>
            </a:r>
          </a:p>
          <a:p>
            <a:pPr marL="0" lvl="0" indent="0" algn="l" rtl="0">
              <a:lnSpc>
                <a:spcPct val="100000"/>
              </a:lnSpc>
              <a:spcBef>
                <a:spcPts val="0"/>
              </a:spcBef>
              <a:spcAft>
                <a:spcPts val="0"/>
              </a:spcAft>
              <a:buClr>
                <a:schemeClr val="dk1"/>
              </a:buClr>
              <a:buSzPts val="700"/>
              <a:buNone/>
            </a:pPr>
            <a:endParaRPr lang="lt-LT" sz="9600" dirty="0"/>
          </a:p>
          <a:p>
            <a:pPr marL="0" lvl="0" indent="0" algn="l" rtl="0">
              <a:lnSpc>
                <a:spcPct val="100000"/>
              </a:lnSpc>
              <a:spcBef>
                <a:spcPts val="0"/>
              </a:spcBef>
              <a:spcAft>
                <a:spcPts val="0"/>
              </a:spcAft>
              <a:buClr>
                <a:schemeClr val="dk1"/>
              </a:buClr>
              <a:buSzPts val="700"/>
              <a:buNone/>
            </a:pPr>
            <a:r>
              <a:rPr lang="lt-LT" sz="9600" dirty="0"/>
              <a:t>Pavyzdžiui, klausos negalią turintis asmuo galėtų rinkti tekstą naudodamasis burnos lazdele, klausos negalią turintis asmuo galėtų žiūrėti vaizdo įrašus su titrais, o regos negalią turintis asmuo galėtų skaityti tekstą ekrane naudodamasis ekrano skaitytuvais.</a:t>
            </a:r>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SzPts val="1400"/>
              <a:buNone/>
            </a:pPr>
            <a:endParaRPr dirty="0"/>
          </a:p>
        </p:txBody>
      </p:sp>
      <p:sp>
        <p:nvSpPr>
          <p:cNvPr id="250" name="Google Shape;250;g2b83960fe09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b919063e8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b919063e83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700"/>
              <a:buNone/>
            </a:pPr>
            <a:r>
              <a:rPr lang="en-GB" sz="1200" u="sng" dirty="0">
                <a:solidFill>
                  <a:schemeClr val="hlink"/>
                </a:solidFill>
                <a:hlinkClick r:id="rId3"/>
              </a:rPr>
              <a:t>WCAG 2.0</a:t>
            </a:r>
            <a:r>
              <a:rPr lang="en-GB" sz="1200" dirty="0"/>
              <a:t> </a:t>
            </a:r>
            <a:r>
              <a:rPr lang="lt-LT" sz="1200" dirty="0"/>
              <a:t>- tai turinio internete prieinamumo gairės, kurias paskelbė Pasaulinio žiniatinklio konsorciumo (W3C) interneto prieinamumo iniciatyva (WAI).</a:t>
            </a:r>
          </a:p>
          <a:p>
            <a:pPr marL="0" lvl="0" indent="0" algn="l" rtl="0">
              <a:lnSpc>
                <a:spcPct val="90000"/>
              </a:lnSpc>
              <a:spcBef>
                <a:spcPts val="0"/>
              </a:spcBef>
              <a:spcAft>
                <a:spcPts val="0"/>
              </a:spcAft>
              <a:buClr>
                <a:schemeClr val="dk1"/>
              </a:buClr>
              <a:buSzPts val="700"/>
              <a:buNone/>
            </a:pPr>
            <a:endParaRPr lang="lt-LT" sz="1200" dirty="0"/>
          </a:p>
          <a:p>
            <a:pPr marL="0" lvl="0" indent="0" algn="l" rtl="0">
              <a:lnSpc>
                <a:spcPct val="90000"/>
              </a:lnSpc>
              <a:spcBef>
                <a:spcPts val="0"/>
              </a:spcBef>
              <a:spcAft>
                <a:spcPts val="0"/>
              </a:spcAft>
              <a:buClr>
                <a:schemeClr val="dk1"/>
              </a:buClr>
              <a:buSzPts val="700"/>
              <a:buNone/>
            </a:pPr>
            <a:r>
              <a:rPr lang="lt-LT" sz="1200" dirty="0"/>
              <a:t>Turinio internete prieinamumo gairėse (WCAG) 2.0 pateikiamos rekomendacijos, kaip padaryti turinį internete </a:t>
            </a:r>
            <a:r>
              <a:rPr lang="lt-LT" sz="1200" dirty="0" err="1"/>
              <a:t>prieinamesnį</a:t>
            </a:r>
            <a:r>
              <a:rPr lang="lt-LT" sz="1200" dirty="0"/>
              <a:t>.</a:t>
            </a:r>
            <a:endParaRPr lang="en-GB" sz="1200" dirty="0"/>
          </a:p>
        </p:txBody>
      </p:sp>
      <p:sp>
        <p:nvSpPr>
          <p:cNvPr id="260" name="Google Shape;260;g2b919063e83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a:t>Šio užsiėmimo tikslai: </a:t>
            </a:r>
          </a:p>
          <a:p>
            <a:pPr marL="228600" lvl="0" indent="-228600" algn="l" rtl="0">
              <a:lnSpc>
                <a:spcPct val="90000"/>
              </a:lnSpc>
              <a:spcBef>
                <a:spcPts val="0"/>
              </a:spcBef>
              <a:spcAft>
                <a:spcPts val="0"/>
              </a:spcAft>
              <a:buClr>
                <a:schemeClr val="dk1"/>
              </a:buClr>
              <a:buSzPts val="2800"/>
              <a:buChar char="•"/>
            </a:pPr>
            <a:r>
              <a:rPr lang="lt-LT" dirty="0"/>
              <a:t>Suprasti, ką reiškia naršyti internete ir kaip tai svarbu GLAM specialistams.</a:t>
            </a:r>
          </a:p>
          <a:p>
            <a:pPr marL="228600" lvl="0" indent="-228600" algn="l" rtl="0">
              <a:lnSpc>
                <a:spcPct val="90000"/>
              </a:lnSpc>
              <a:spcBef>
                <a:spcPts val="0"/>
              </a:spcBef>
              <a:spcAft>
                <a:spcPts val="0"/>
              </a:spcAft>
              <a:buClr>
                <a:schemeClr val="dk1"/>
              </a:buClr>
              <a:buSzPts val="2800"/>
              <a:buChar char="•"/>
            </a:pPr>
            <a:r>
              <a:rPr lang="lt-LT" dirty="0"/>
              <a:t>Išnagrinėti skirtingus naršymo internete būdus.</a:t>
            </a:r>
          </a:p>
          <a:p>
            <a:pPr marL="228600" lvl="0" indent="-228600" algn="l" rtl="0">
              <a:lnSpc>
                <a:spcPct val="90000"/>
              </a:lnSpc>
              <a:spcBef>
                <a:spcPts val="0"/>
              </a:spcBef>
              <a:spcAft>
                <a:spcPts val="0"/>
              </a:spcAft>
              <a:buClr>
                <a:schemeClr val="dk1"/>
              </a:buClr>
              <a:buSzPts val="2800"/>
              <a:buChar char="•"/>
            </a:pPr>
            <a:r>
              <a:rPr lang="lt-LT" dirty="0"/>
              <a:t>Susipažinti su naudotojui patogiais naršymo internete būdais, kurie yra svarbūs GLAM sektoriui.</a:t>
            </a:r>
          </a:p>
          <a:p>
            <a:pPr marL="228600" lvl="0" indent="-228600" algn="l" rtl="0">
              <a:lnSpc>
                <a:spcPct val="90000"/>
              </a:lnSpc>
              <a:spcBef>
                <a:spcPts val="0"/>
              </a:spcBef>
              <a:spcAft>
                <a:spcPts val="0"/>
              </a:spcAft>
              <a:buClr>
                <a:schemeClr val="dk1"/>
              </a:buClr>
              <a:buSzPts val="2800"/>
              <a:buChar char="•"/>
            </a:pPr>
            <a:endParaRPr lang="lt-LT" dirty="0"/>
          </a:p>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228600" lvl="0" indent="-228600" algn="l" rtl="0">
              <a:lnSpc>
                <a:spcPct val="90000"/>
              </a:lnSpc>
              <a:spcBef>
                <a:spcPts val="1000"/>
              </a:spcBef>
              <a:spcAft>
                <a:spcPts val="0"/>
              </a:spcAft>
              <a:buClr>
                <a:schemeClr val="dk1"/>
              </a:buClr>
              <a:buSzPts val="2800"/>
              <a:buChar char="•"/>
            </a:pPr>
            <a:r>
              <a:rPr lang="lt-LT" dirty="0"/>
              <a:t>Paaiškinti kas yra naršymas internete.</a:t>
            </a:r>
          </a:p>
          <a:p>
            <a:pPr marL="228600" lvl="0" indent="-228600" algn="l" rtl="0">
              <a:lnSpc>
                <a:spcPct val="90000"/>
              </a:lnSpc>
              <a:spcBef>
                <a:spcPts val="1000"/>
              </a:spcBef>
              <a:spcAft>
                <a:spcPts val="0"/>
              </a:spcAft>
              <a:buClr>
                <a:schemeClr val="dk1"/>
              </a:buClr>
              <a:buSzPts val="2800"/>
              <a:buChar char="•"/>
            </a:pPr>
            <a:r>
              <a:rPr lang="lt-LT" dirty="0"/>
              <a:t>Naršyti internete atliekant įvairias užduotis.</a:t>
            </a:r>
          </a:p>
          <a:p>
            <a:pPr marL="228600" lvl="0" indent="-228600" algn="l" rtl="0">
              <a:lnSpc>
                <a:spcPct val="90000"/>
              </a:lnSpc>
              <a:spcBef>
                <a:spcPts val="1000"/>
              </a:spcBef>
              <a:spcAft>
                <a:spcPts val="0"/>
              </a:spcAft>
              <a:buClr>
                <a:schemeClr val="dk1"/>
              </a:buClr>
              <a:buSzPts val="2800"/>
              <a:buChar char="•"/>
            </a:pPr>
            <a:r>
              <a:rPr lang="lt-LT" dirty="0"/>
              <a:t>Išskirti naudotojui patogius naršymo internete būdus, susijusius su kasdienėmis užduotimis dirbant GLAM sektoriuje.</a:t>
            </a:r>
          </a:p>
          <a:p>
            <a:pPr marL="0" marR="0" lvl="0" indent="0" algn="l" rtl="0">
              <a:lnSpc>
                <a:spcPct val="100000"/>
              </a:lnSpc>
              <a:spcBef>
                <a:spcPts val="0"/>
              </a:spcBef>
              <a:spcAft>
                <a:spcPts val="0"/>
              </a:spcAft>
              <a:buClr>
                <a:schemeClr val="dk1"/>
              </a:buClr>
              <a:buSzPts val="1200"/>
              <a:buFont typeface="Calibri"/>
              <a:buNone/>
            </a:pPr>
            <a:endParaRPr lang="lt-LT"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b919063e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b919063e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Peržiūrėkite vaizdo įrašą.</a:t>
            </a:r>
            <a:endParaRPr dirty="0"/>
          </a:p>
        </p:txBody>
      </p:sp>
      <p:sp>
        <p:nvSpPr>
          <p:cNvPr id="269" name="Google Shape;269;g2b919063e8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b95bac4502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b95bac4502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4400"/>
              <a:buFont typeface="Calibri"/>
              <a:buNone/>
            </a:pPr>
            <a:r>
              <a:rPr lang="en-US" dirty="0"/>
              <a:t>Būtini </a:t>
            </a:r>
            <a:r>
              <a:rPr lang="en-US" dirty="0" err="1"/>
              <a:t>elementai</a:t>
            </a:r>
            <a:r>
              <a:rPr lang="en-US" dirty="0"/>
              <a:t> </a:t>
            </a:r>
            <a:r>
              <a:rPr lang="en-US" dirty="0" err="1"/>
              <a:t>patogia</a:t>
            </a:r>
            <a:r>
              <a:rPr lang="lt-LT" dirty="0"/>
              <a:t>m</a:t>
            </a:r>
            <a:r>
              <a:rPr lang="en-US" dirty="0"/>
              <a:t> n</a:t>
            </a:r>
            <a:r>
              <a:rPr lang="lt-LT" dirty="0" err="1"/>
              <a:t>aršymui</a:t>
            </a:r>
            <a:r>
              <a:rPr lang="en-US" dirty="0"/>
              <a:t> </a:t>
            </a:r>
            <a:r>
              <a:rPr lang="en-US" dirty="0" err="1"/>
              <a:t>internete</a:t>
            </a:r>
            <a:r>
              <a:rPr lang="en-US" dirty="0"/>
              <a:t>: Lengvumas, </a:t>
            </a:r>
            <a:r>
              <a:rPr lang="lt-LT" dirty="0"/>
              <a:t>grafika</a:t>
            </a:r>
            <a:r>
              <a:rPr lang="en-US" dirty="0"/>
              <a:t>, </a:t>
            </a:r>
            <a:r>
              <a:rPr lang="en-US" dirty="0" err="1"/>
              <a:t>Paprastumas</a:t>
            </a:r>
            <a:r>
              <a:rPr lang="en-US" dirty="0"/>
              <a:t>, </a:t>
            </a:r>
            <a:r>
              <a:rPr lang="en-US" dirty="0" err="1"/>
              <a:t>Nuoseklumas</a:t>
            </a:r>
            <a:r>
              <a:rPr lang="en-US" dirty="0"/>
              <a:t>. </a:t>
            </a:r>
            <a:endParaRPr dirty="0"/>
          </a:p>
        </p:txBody>
      </p:sp>
      <p:sp>
        <p:nvSpPr>
          <p:cNvPr id="279" name="Google Shape;279;g2b95bac4502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b95bac4502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b95bac4502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Lengvumas</a:t>
            </a:r>
          </a:p>
          <a:p>
            <a:pPr marL="0" lvl="0" indent="0" algn="l" rtl="0">
              <a:lnSpc>
                <a:spcPct val="100000"/>
              </a:lnSpc>
              <a:spcBef>
                <a:spcPts val="0"/>
              </a:spcBef>
              <a:spcAft>
                <a:spcPts val="0"/>
              </a:spcAft>
              <a:buClr>
                <a:schemeClr val="dk1"/>
              </a:buClr>
              <a:buSzPts val="2800"/>
              <a:buFont typeface="Arial"/>
              <a:buNone/>
            </a:pPr>
            <a:r>
              <a:rPr lang="lt-LT" dirty="0"/>
              <a:t>Siekiama, kad naršymas naudotojui būtų lengvas. Norint tai padaryti, labai svarbu išdėstyti turinį taip, kad jis atitiktų veiksmus, kuriuos naudotojai greičiausiai atliks. Dėl to jiems bus lengviau rasti tai, ko jiems reikia.</a:t>
            </a:r>
            <a:endParaRPr dirty="0"/>
          </a:p>
        </p:txBody>
      </p:sp>
      <p:sp>
        <p:nvSpPr>
          <p:cNvPr id="289" name="Google Shape;289;g2b95bac4502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b95bac4502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b95bac4502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Grafika</a:t>
            </a:r>
          </a:p>
          <a:p>
            <a:pPr marL="0" lvl="0" indent="0" algn="l" rtl="0">
              <a:lnSpc>
                <a:spcPct val="100000"/>
              </a:lnSpc>
              <a:spcBef>
                <a:spcPts val="0"/>
              </a:spcBef>
              <a:spcAft>
                <a:spcPts val="0"/>
              </a:spcAft>
              <a:buClr>
                <a:schemeClr val="dk1"/>
              </a:buClr>
              <a:buSzPts val="2800"/>
              <a:buFont typeface="Arial"/>
              <a:buNone/>
            </a:pPr>
            <a:r>
              <a:rPr lang="lt-LT" dirty="0"/>
              <a:t>Siekiant sumažinti informacijos, kurią naudotojai turi įsiminti, kiekį, labai svarbu, kad turimos parinktys ir veiksmai būtų akivaizdūs. Kad naudotojai galėtų greitai ir lengvai rasti tai, ko jiems reikia, naršymas turėtų būti lengvai prieinamas visada, o ne tik tada, kai tikimasi, kad jo prireiks.</a:t>
            </a: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SzPts val="1400"/>
              <a:buNone/>
            </a:pPr>
            <a:endParaRPr dirty="0"/>
          </a:p>
        </p:txBody>
      </p:sp>
      <p:sp>
        <p:nvSpPr>
          <p:cNvPr id="298" name="Google Shape;298;g2b95bac4502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95bac4502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b95bac4502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Paprastumas</a:t>
            </a:r>
          </a:p>
          <a:p>
            <a:pPr marL="0" lvl="0" indent="0" algn="l" rtl="0">
              <a:lnSpc>
                <a:spcPct val="100000"/>
              </a:lnSpc>
              <a:spcBef>
                <a:spcPts val="0"/>
              </a:spcBef>
              <a:spcAft>
                <a:spcPts val="0"/>
              </a:spcAft>
              <a:buClr>
                <a:schemeClr val="dk1"/>
              </a:buClr>
              <a:buSzPts val="2800"/>
              <a:buFont typeface="Arial"/>
              <a:buNone/>
            </a:pPr>
            <a:r>
              <a:rPr lang="lt-LT" dirty="0"/>
              <a:t>Vartotojai turėtų galėti greitai ir lengvai pereiti iš vienos vietos į kitą. Jie turėtų veikti be papildomų nurodymų. Tai puikiai iliustruoja iš karto atpažįstama ikonografija, pavyzdžiui, pirkinių krepšelis, nes naudotojai žino, kad paspaudę ant jo galės pirkti.</a:t>
            </a: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SzPts val="1400"/>
              <a:buNone/>
            </a:pPr>
            <a:endParaRPr dirty="0"/>
          </a:p>
        </p:txBody>
      </p:sp>
      <p:sp>
        <p:nvSpPr>
          <p:cNvPr id="307" name="Google Shape;307;g2b95bac4502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95bac4502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b95bac4502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69371"/>
              <a:buNone/>
            </a:pPr>
            <a:r>
              <a:rPr lang="lt-LT" sz="1200" dirty="0"/>
              <a:t>Kad naudotojams būtų lengviau rasti tai, ko jiems reikia, naršymo elementai turėtų būti nuosekliai išdėstyti. Vartotojai labiau linkę naudotis interneto svetainėmis, kai jos yra nuoseklios.</a:t>
            </a:r>
            <a:endParaRPr lang="lt-LT"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Clr>
                <a:schemeClr val="dk1"/>
              </a:buClr>
              <a:buSzPts val="2800"/>
              <a:buFont typeface="Arial"/>
              <a:buNone/>
            </a:pPr>
            <a:endParaRPr dirty="0"/>
          </a:p>
          <a:p>
            <a:pPr marL="0" lvl="0" indent="0" algn="l" rtl="0">
              <a:lnSpc>
                <a:spcPct val="100000"/>
              </a:lnSpc>
              <a:spcBef>
                <a:spcPts val="0"/>
              </a:spcBef>
              <a:spcAft>
                <a:spcPts val="0"/>
              </a:spcAft>
              <a:buSzPts val="1400"/>
              <a:buNone/>
            </a:pPr>
            <a:endParaRPr dirty="0"/>
          </a:p>
        </p:txBody>
      </p:sp>
      <p:sp>
        <p:nvSpPr>
          <p:cNvPr id="316" name="Google Shape;316;g2b95bac4502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b95bac4502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2b95bac4502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95bac450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95bac4502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Kokios naršymo galimybės internete labiausiai domina GLAM institucijas?</a:t>
            </a:r>
          </a:p>
          <a:p>
            <a:pPr marL="2541" lvl="0" indent="0" algn="l" rtl="0">
              <a:lnSpc>
                <a:spcPct val="70000"/>
              </a:lnSpc>
              <a:spcBef>
                <a:spcPts val="0"/>
              </a:spcBef>
              <a:spcAft>
                <a:spcPts val="0"/>
              </a:spcAft>
              <a:buClr>
                <a:schemeClr val="dk1"/>
              </a:buClr>
              <a:buSzPts val="2760"/>
              <a:buNone/>
            </a:pPr>
            <a:r>
              <a:rPr lang="lt-LT" sz="1200" dirty="0"/>
              <a:t>Jos gali būti skirtos darbui su:</a:t>
            </a:r>
          </a:p>
          <a:p>
            <a:pPr marL="2541" lvl="0" indent="0" algn="l" rtl="0">
              <a:lnSpc>
                <a:spcPct val="70000"/>
              </a:lnSpc>
              <a:spcBef>
                <a:spcPts val="0"/>
              </a:spcBef>
              <a:spcAft>
                <a:spcPts val="0"/>
              </a:spcAft>
              <a:buClr>
                <a:schemeClr val="dk1"/>
              </a:buClr>
              <a:buSzPts val="2760"/>
              <a:buNone/>
            </a:pPr>
            <a:endParaRPr lang="lt-LT" sz="1200" dirty="0"/>
          </a:p>
          <a:p>
            <a:pPr marL="228600" lvl="0" indent="-226059" algn="l" rtl="0">
              <a:lnSpc>
                <a:spcPct val="70000"/>
              </a:lnSpc>
              <a:spcBef>
                <a:spcPts val="0"/>
              </a:spcBef>
              <a:spcAft>
                <a:spcPts val="0"/>
              </a:spcAft>
              <a:buClr>
                <a:schemeClr val="dk1"/>
              </a:buClr>
              <a:buSzPts val="2760"/>
              <a:buChar char="•"/>
            </a:pPr>
            <a:r>
              <a:rPr lang="lt-LT" sz="1200" dirty="0"/>
              <a:t>Skaitmeniniais archyvais, meno kūriniais ir vaizdais</a:t>
            </a:r>
          </a:p>
          <a:p>
            <a:pPr marL="228600" lvl="0" indent="-226059" algn="l" rtl="0">
              <a:lnSpc>
                <a:spcPct val="70000"/>
              </a:lnSpc>
              <a:spcBef>
                <a:spcPts val="0"/>
              </a:spcBef>
              <a:spcAft>
                <a:spcPts val="0"/>
              </a:spcAft>
              <a:buClr>
                <a:schemeClr val="dk1"/>
              </a:buClr>
              <a:buSzPts val="2760"/>
              <a:buChar char="•"/>
            </a:pPr>
            <a:r>
              <a:rPr lang="lt-LT" sz="1200" dirty="0"/>
              <a:t>Skaitmeninėmis parodomis</a:t>
            </a:r>
          </a:p>
          <a:p>
            <a:pPr marL="228600" lvl="0" indent="-226059" algn="l" rtl="0">
              <a:lnSpc>
                <a:spcPct val="70000"/>
              </a:lnSpc>
              <a:spcBef>
                <a:spcPts val="0"/>
              </a:spcBef>
              <a:spcAft>
                <a:spcPts val="0"/>
              </a:spcAft>
              <a:buClr>
                <a:schemeClr val="dk1"/>
              </a:buClr>
              <a:buSzPts val="2760"/>
              <a:buChar char="•"/>
            </a:pPr>
            <a:r>
              <a:rPr lang="lt-LT" sz="1200" dirty="0"/>
              <a:t>Skaitmeniniu istorijų pasakojimu</a:t>
            </a:r>
          </a:p>
          <a:p>
            <a:pPr marL="228600" lvl="0" indent="-226059" algn="l" rtl="0">
              <a:lnSpc>
                <a:spcPct val="70000"/>
              </a:lnSpc>
              <a:spcBef>
                <a:spcPts val="0"/>
              </a:spcBef>
              <a:spcAft>
                <a:spcPts val="0"/>
              </a:spcAft>
              <a:buClr>
                <a:schemeClr val="dk1"/>
              </a:buClr>
              <a:buSzPts val="2760"/>
              <a:buChar char="•"/>
            </a:pPr>
            <a:r>
              <a:rPr lang="lt-LT" sz="1200" dirty="0"/>
              <a:t>Virtualiomis parodomis</a:t>
            </a:r>
          </a:p>
          <a:p>
            <a:pPr marL="228600" lvl="0" indent="-226059" algn="l" rtl="0">
              <a:lnSpc>
                <a:spcPct val="70000"/>
              </a:lnSpc>
              <a:spcBef>
                <a:spcPts val="0"/>
              </a:spcBef>
              <a:spcAft>
                <a:spcPts val="0"/>
              </a:spcAft>
              <a:buClr>
                <a:schemeClr val="dk1"/>
              </a:buClr>
              <a:buSzPts val="2760"/>
              <a:buChar char="•"/>
            </a:pPr>
            <a:r>
              <a:rPr lang="lt-LT" sz="1200" dirty="0"/>
              <a:t>Socialinių tinklų turiniu</a:t>
            </a:r>
          </a:p>
          <a:p>
            <a:pPr marL="228600" lvl="0" indent="-226059" algn="l" rtl="0">
              <a:lnSpc>
                <a:spcPct val="70000"/>
              </a:lnSpc>
              <a:spcBef>
                <a:spcPts val="0"/>
              </a:spcBef>
              <a:spcAft>
                <a:spcPts val="0"/>
              </a:spcAft>
              <a:buClr>
                <a:schemeClr val="dk1"/>
              </a:buClr>
              <a:buSzPts val="2760"/>
              <a:buChar char="•"/>
            </a:pPr>
            <a:r>
              <a:rPr lang="lt-LT" sz="1200" dirty="0"/>
              <a:t>GLAM institucijų interneto svetainėmis</a:t>
            </a:r>
          </a:p>
          <a:p>
            <a:pPr marL="228600" lvl="0" indent="-226059" algn="l" rtl="0">
              <a:lnSpc>
                <a:spcPct val="70000"/>
              </a:lnSpc>
              <a:spcBef>
                <a:spcPts val="0"/>
              </a:spcBef>
              <a:spcAft>
                <a:spcPts val="0"/>
              </a:spcAft>
              <a:buClr>
                <a:schemeClr val="dk1"/>
              </a:buClr>
              <a:buSzPts val="2760"/>
              <a:buChar char="•"/>
            </a:pPr>
            <a:r>
              <a:rPr lang="lt-LT" sz="1200" dirty="0"/>
              <a:t>Duomenų saugojimu - debesų platformose</a:t>
            </a:r>
          </a:p>
          <a:p>
            <a:pPr marL="0" lvl="0" indent="0" algn="l" rtl="0">
              <a:lnSpc>
                <a:spcPct val="100000"/>
              </a:lnSpc>
              <a:spcBef>
                <a:spcPts val="0"/>
              </a:spcBef>
              <a:spcAft>
                <a:spcPts val="0"/>
              </a:spcAft>
              <a:buSzPts val="1400"/>
              <a:buNone/>
            </a:pPr>
            <a:endParaRPr dirty="0"/>
          </a:p>
        </p:txBody>
      </p:sp>
      <p:sp>
        <p:nvSpPr>
          <p:cNvPr id="334" name="Google Shape;334;g2b95bac4502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83960fe09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b83960fe09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400"/>
              <a:buNone/>
            </a:pPr>
            <a:r>
              <a:rPr lang="lt-LT" dirty="0"/>
              <a:t>Apibendrinkime, apie ką buvo šis užsiėmimas.</a:t>
            </a:r>
          </a:p>
          <a:p>
            <a:pPr marL="0" lvl="0" indent="0" algn="l" rtl="0">
              <a:lnSpc>
                <a:spcPct val="90000"/>
              </a:lnSpc>
              <a:spcBef>
                <a:spcPts val="0"/>
              </a:spcBef>
              <a:spcAft>
                <a:spcPts val="0"/>
              </a:spcAft>
              <a:buClr>
                <a:schemeClr val="dk1"/>
              </a:buClr>
              <a:buSzPct val="39285"/>
              <a:buFont typeface="Calibri"/>
              <a:buNone/>
            </a:pPr>
            <a:r>
              <a:rPr lang="lt-LT" sz="1200" dirty="0"/>
              <a:t>Kas yra naršymas internete?</a:t>
            </a:r>
          </a:p>
          <a:p>
            <a:pPr marL="0" lvl="0" indent="0" algn="l" rtl="0">
              <a:lnSpc>
                <a:spcPct val="90000"/>
              </a:lnSpc>
              <a:spcBef>
                <a:spcPts val="0"/>
              </a:spcBef>
              <a:spcAft>
                <a:spcPts val="0"/>
              </a:spcAft>
              <a:buClr>
                <a:schemeClr val="dk1"/>
              </a:buClr>
              <a:buSzPct val="39285"/>
              <a:buFont typeface="Calibri"/>
              <a:buNone/>
            </a:pPr>
            <a:r>
              <a:rPr lang="lt-LT" sz="1200" dirty="0"/>
              <a:t>Kaip dažnai susiduriate su prieinamomis interneto svetainėmis?</a:t>
            </a:r>
          </a:p>
        </p:txBody>
      </p:sp>
      <p:sp>
        <p:nvSpPr>
          <p:cNvPr id="344" name="Google Shape;344;g2b83960fe09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b95bac4502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b95bac4502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b95bac4502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lt-LT" b="1" dirty="0"/>
              <a:t>Internetinė arba svetainės navigacija </a:t>
            </a:r>
            <a:r>
              <a:rPr lang="lt-LT" dirty="0"/>
              <a:t>- tai spragtelėjimas pelyte ir naršymas internete esančiuose šaltiniuose, pvz., įvairiose svetainėse. Internete galima rasti ne tik tinklalapių, bet ir kitokio turinio, pavyzdžiui, vaizdo įrašų, muzikos ir nuotraukų.</a:t>
            </a:r>
          </a:p>
          <a:p>
            <a:pPr marL="0" lvl="0" indent="0" algn="l" rtl="0">
              <a:lnSpc>
                <a:spcPct val="100000"/>
              </a:lnSpc>
              <a:spcBef>
                <a:spcPts val="0"/>
              </a:spcBef>
              <a:spcAft>
                <a:spcPts val="0"/>
              </a:spcAft>
              <a:buSzPts val="1400"/>
              <a:buNone/>
            </a:pPr>
            <a:r>
              <a:rPr lang="lt-LT" dirty="0"/>
              <a:t>Naujokams naršymas internete gali būti labai sudėtingas, tačiau naudodamiesi keliais pagrindiniais patarimais ir gudrybėmis galite nesunkiai rasti reikiamą informaciją ir maksimaliai išnaudoti savo patirtį internete.</a:t>
            </a:r>
            <a:endParaRPr dirty="0"/>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lt-LT" dirty="0"/>
              <a:t>Keli naršymo internete pavyzdžiai:</a:t>
            </a:r>
          </a:p>
          <a:p>
            <a:pPr marL="0" lvl="0" indent="0" algn="l" rtl="0">
              <a:lnSpc>
                <a:spcPct val="90000"/>
              </a:lnSpc>
              <a:spcBef>
                <a:spcPts val="0"/>
              </a:spcBef>
              <a:spcAft>
                <a:spcPts val="0"/>
              </a:spcAft>
              <a:buClr>
                <a:schemeClr val="dk1"/>
              </a:buClr>
              <a:buSzPct val="100000"/>
              <a:buNone/>
            </a:pPr>
            <a:endParaRPr lang="lt-LT" dirty="0"/>
          </a:p>
          <a:p>
            <a:pPr indent="-457200">
              <a:spcBef>
                <a:spcPts val="0"/>
              </a:spcBef>
              <a:buSzPct val="100000"/>
              <a:buFont typeface="Arial" panose="020B0604020202020204" pitchFamily="34" charset="0"/>
              <a:buChar char="•"/>
            </a:pPr>
            <a:r>
              <a:rPr lang="lt-LT" dirty="0"/>
              <a:t>moksliniai tyrimai ir švietimas: mokymasis internetu, akademiniai žurnalai, laikraščiai, </a:t>
            </a:r>
            <a:r>
              <a:rPr lang="lt-LT" dirty="0" err="1"/>
              <a:t>podcast‘ai</a:t>
            </a:r>
            <a:endParaRPr lang="lt-LT" dirty="0"/>
          </a:p>
          <a:p>
            <a:pPr indent="-457200">
              <a:spcBef>
                <a:spcPts val="0"/>
              </a:spcBef>
              <a:buSzPct val="100000"/>
              <a:buFont typeface="Arial" panose="020B0604020202020204" pitchFamily="34" charset="0"/>
              <a:buChar char="•"/>
            </a:pPr>
            <a:endParaRPr lang="lt-LT" dirty="0"/>
          </a:p>
          <a:p>
            <a:pPr indent="-457200">
              <a:spcBef>
                <a:spcPts val="0"/>
              </a:spcBef>
              <a:buSzPct val="100000"/>
              <a:buFont typeface="Arial" panose="020B0604020202020204" pitchFamily="34" charset="0"/>
              <a:buChar char="•"/>
            </a:pPr>
            <a:r>
              <a:rPr lang="lt-LT" dirty="0"/>
              <a:t>apsipirkimas internetu: e. prekyba tokiose platformose kaip "Amazon", "</a:t>
            </a:r>
            <a:r>
              <a:rPr lang="lt-LT" dirty="0" err="1"/>
              <a:t>eBay</a:t>
            </a:r>
            <a:r>
              <a:rPr lang="lt-LT" dirty="0"/>
              <a:t>" ir "</a:t>
            </a:r>
            <a:r>
              <a:rPr lang="lt-LT" dirty="0" err="1"/>
              <a:t>Aliexpress</a:t>
            </a:r>
            <a:r>
              <a:rPr lang="lt-LT" dirty="0"/>
              <a:t>„</a:t>
            </a:r>
          </a:p>
          <a:p>
            <a:pPr indent="-457200">
              <a:spcBef>
                <a:spcPts val="0"/>
              </a:spcBef>
              <a:buSzPct val="100000"/>
              <a:buFont typeface="Arial" panose="020B0604020202020204" pitchFamily="34" charset="0"/>
              <a:buChar char="•"/>
            </a:pPr>
            <a:endParaRPr lang="lt-LT" dirty="0"/>
          </a:p>
          <a:p>
            <a:pPr indent="-457200">
              <a:spcBef>
                <a:spcPts val="0"/>
              </a:spcBef>
              <a:buSzPct val="100000"/>
              <a:buFont typeface="Arial" panose="020B0604020202020204" pitchFamily="34" charset="0"/>
              <a:buChar char="•"/>
            </a:pPr>
            <a:r>
              <a:rPr lang="lt-LT" dirty="0"/>
              <a:t>naujienų portalai ir aktualūs įvykiai: muzika, tokios svetainės kaip CNN, BBC, Reuters, socialinių tinklų platformos.</a:t>
            </a:r>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83960fe0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g2b83960fe0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b83960fe0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b83960fe09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Prisijungimas prie interneto yra pirmas žingsnis norint juo naudotis. Priklausomai nuo naudojamo įrenginio tipo, tai galite padaryti naudodami laidinį arba belaidį ryšį. Naudodami integruotas belaidžio ryšio galimybes, prie interneto jungiatės nenaudodami papildomos įrangos ar laidų.</a:t>
            </a:r>
            <a:endParaRPr dirty="0"/>
          </a:p>
        </p:txBody>
      </p:sp>
      <p:sp>
        <p:nvSpPr>
          <p:cNvPr id="148" name="Google Shape;148;g2b83960fe09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83960fe0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b83960fe09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dirty="0"/>
              <a:t>Prisijungus prie interneto, norimai informacijai gauti reikės naudoti interneto naršyklę. Programinė įranga, leidžianti peržiūrėti tinklalapius, vadinama žiniatinklio naršykle. </a:t>
            </a:r>
          </a:p>
          <a:p>
            <a:pPr marL="0" lvl="0" indent="0" algn="l" rtl="0">
              <a:lnSpc>
                <a:spcPct val="100000"/>
              </a:lnSpc>
              <a:spcBef>
                <a:spcPts val="0"/>
              </a:spcBef>
              <a:spcAft>
                <a:spcPts val="0"/>
              </a:spcAft>
              <a:buSzPts val="1400"/>
              <a:buNone/>
            </a:pPr>
            <a:r>
              <a:rPr lang="lt-LT" dirty="0"/>
              <a:t>Plačiausiai naudojamos šios interneto naršyklės: "Microsoft </a:t>
            </a:r>
            <a:r>
              <a:rPr lang="lt-LT" dirty="0" err="1"/>
              <a:t>Edge</a:t>
            </a:r>
            <a:r>
              <a:rPr lang="lt-LT" dirty="0"/>
              <a:t>", "Apple Safari", "Mozilla Firefox" ir "Google Chrome". </a:t>
            </a:r>
          </a:p>
          <a:p>
            <a:pPr marL="0" lvl="0" indent="0" algn="l" rtl="0">
              <a:lnSpc>
                <a:spcPct val="100000"/>
              </a:lnSpc>
              <a:spcBef>
                <a:spcPts val="0"/>
              </a:spcBef>
              <a:spcAft>
                <a:spcPts val="0"/>
              </a:spcAft>
              <a:buSzPts val="1400"/>
              <a:buNone/>
            </a:pPr>
            <a:r>
              <a:rPr lang="lt-LT" dirty="0"/>
              <a:t>Prieš nuspręsdami, kuri iš jų geriausiai atitinka jūsų poreikius, galite išbandyti kelias skirtingas naršykles, nes kiekviena iš jų siūlo unikalų savybių ir funkcijų rinkinį.</a:t>
            </a:r>
            <a:endParaRPr lang="en-GB" dirty="0"/>
          </a:p>
        </p:txBody>
      </p:sp>
      <p:sp>
        <p:nvSpPr>
          <p:cNvPr id="158" name="Google Shape;158;g2b83960fe09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a:spLocks noGrp="1"/>
          </p:cNvSpPr>
          <p:nvPr>
            <p:ph type="pic" idx="2"/>
          </p:nvPr>
        </p:nvSpPr>
        <p:spPr>
          <a:xfrm>
            <a:off x="5183188" y="987425"/>
            <a:ext cx="6172200" cy="4873625"/>
          </a:xfrm>
          <a:prstGeom prst="rect">
            <a:avLst/>
          </a:prstGeom>
          <a:noFill/>
          <a:ln>
            <a:noFill/>
          </a:ln>
        </p:spPr>
      </p:sp>
      <p:sp>
        <p:nvSpPr>
          <p:cNvPr id="33" name="Google Shape;3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g"/><Relationship Id="rId5" Type="http://schemas.openxmlformats.org/officeDocument/2006/relationships/hyperlink" Target="http://www.youtube.com/watch?v=qa8zTufDzio" TargetMode="External"/><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yourdictionary.com/url" TargetMode="External"/><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4.xml"/><Relationship Id="rId7" Type="http://schemas.openxmlformats.org/officeDocument/2006/relationships/hyperlink" Target="http://drive.google.com/file/d/1PxCyLGlmRqgkgU3X-UVB7fFBQZk72QBW/view"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techterms.com/definition/link" TargetMode="External"/><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www.w3.org/WAI/standards-guidelines/wcag/"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5.xml"/><Relationship Id="rId7" Type="http://schemas.openxmlformats.org/officeDocument/2006/relationships/hyperlink" Target="http://drive.google.com/file/d/1pE01oV2ksqIbjff74tpQLzVt4w4MTjPO/view"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2.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s://guides.bpl.org/internetbasics/navigating"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2.jpg"/><Relationship Id="rId4" Type="http://schemas.openxmlformats.org/officeDocument/2006/relationships/image" Target="../media/image25.jp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0.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3600" dirty="0"/>
            </a:br>
            <a:r>
              <a:rPr lang="en-US" sz="3600" b="1" dirty="0"/>
              <a:t>Mišraus </a:t>
            </a:r>
            <a:r>
              <a:rPr lang="en-US" sz="3600" b="1" dirty="0" err="1"/>
              <a:t>mokymosi</a:t>
            </a:r>
            <a:r>
              <a:rPr lang="en-US" sz="3600" b="1" dirty="0"/>
              <a:t> </a:t>
            </a:r>
            <a:r>
              <a:rPr lang="en-US" sz="3600" b="1" dirty="0" err="1"/>
              <a:t>kursas</a:t>
            </a:r>
            <a:endParaRPr sz="3600" b="1" dirty="0"/>
          </a:p>
        </p:txBody>
      </p:sp>
      <p:sp>
        <p:nvSpPr>
          <p:cNvPr id="89" name="Google Shape;89;p1"/>
          <p:cNvSpPr txBox="1">
            <a:spLocks noGrp="1"/>
          </p:cNvSpPr>
          <p:nvPr>
            <p:ph type="subTitle" idx="1"/>
          </p:nvPr>
        </p:nvSpPr>
        <p:spPr>
          <a:xfrm>
            <a:off x="4114148" y="3586063"/>
            <a:ext cx="6454219" cy="1607774"/>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400"/>
              <a:buNone/>
            </a:pPr>
            <a:r>
              <a:rPr lang="en-US" b="1" dirty="0"/>
              <a:t>1 </a:t>
            </a:r>
            <a:r>
              <a:rPr lang="en-US" b="1" dirty="0" err="1"/>
              <a:t>modulis</a:t>
            </a:r>
            <a:r>
              <a:rPr lang="en-US" b="1" dirty="0"/>
              <a:t>: </a:t>
            </a:r>
            <a:r>
              <a:rPr lang="en-US" b="1" dirty="0" err="1"/>
              <a:t>Skaitmeninis</a:t>
            </a:r>
            <a:r>
              <a:rPr lang="en-US" b="1" dirty="0"/>
              <a:t> GLAM </a:t>
            </a:r>
            <a:r>
              <a:rPr lang="en-US" b="1" dirty="0" err="1"/>
              <a:t>sektorius</a:t>
            </a:r>
            <a:endParaRPr lang="en-US" b="1" dirty="0"/>
          </a:p>
          <a:p>
            <a:pPr marL="0" lvl="0" indent="0" algn="ctr" rtl="0">
              <a:lnSpc>
                <a:spcPct val="90000"/>
              </a:lnSpc>
              <a:spcBef>
                <a:spcPts val="0"/>
              </a:spcBef>
              <a:spcAft>
                <a:spcPts val="0"/>
              </a:spcAft>
              <a:buClr>
                <a:schemeClr val="dk1"/>
              </a:buClr>
              <a:buSzPts val="2400"/>
              <a:buNone/>
            </a:pPr>
            <a:r>
              <a:rPr lang="en-US" b="1" dirty="0"/>
              <a:t>3</a:t>
            </a:r>
            <a:r>
              <a:rPr lang="lt-LT" b="1" dirty="0"/>
              <a:t> užsiėmimas</a:t>
            </a:r>
            <a:r>
              <a:rPr lang="en-US" b="1" dirty="0"/>
              <a:t>: </a:t>
            </a:r>
            <a:r>
              <a:rPr lang="lt-LT" b="1" dirty="0">
                <a:solidFill>
                  <a:schemeClr val="tx1"/>
                </a:solidFill>
              </a:rPr>
              <a:t>Naršymas internete</a:t>
            </a:r>
            <a:endParaRPr b="1" dirty="0">
              <a:solidFill>
                <a:schemeClr val="tx1"/>
              </a:solidFill>
            </a:endParaRPr>
          </a:p>
          <a:p>
            <a:pPr marL="0" lvl="0" indent="0" algn="ctr" rtl="0">
              <a:lnSpc>
                <a:spcPct val="90000"/>
              </a:lnSpc>
              <a:spcBef>
                <a:spcPts val="1000"/>
              </a:spcBef>
              <a:spcAft>
                <a:spcPts val="0"/>
              </a:spcAft>
              <a:buClr>
                <a:schemeClr val="dk1"/>
              </a:buClr>
              <a:buSzPts val="2400"/>
              <a:buNone/>
            </a:pPr>
            <a:r>
              <a:rPr lang="lt-LT" dirty="0"/>
              <a:t>Parengė</a:t>
            </a:r>
            <a:r>
              <a:rPr lang="en-US" dirty="0"/>
              <a:t>: </a:t>
            </a:r>
            <a:endParaRPr dirty="0"/>
          </a:p>
          <a:p>
            <a:pPr marL="0" lvl="0" indent="0" algn="ctr" rtl="0">
              <a:lnSpc>
                <a:spcPct val="90000"/>
              </a:lnSpc>
              <a:spcBef>
                <a:spcPts val="1000"/>
              </a:spcBef>
              <a:spcAft>
                <a:spcPts val="0"/>
              </a:spcAft>
              <a:buClr>
                <a:schemeClr val="dk1"/>
              </a:buClr>
              <a:buSzPts val="2400"/>
              <a:buNone/>
            </a:pPr>
            <a:r>
              <a:rPr lang="en-US" dirty="0"/>
              <a:t>SYNTHESIS Center for Research and Education</a:t>
            </a:r>
            <a:endParaRPr dirty="0"/>
          </a:p>
        </p:txBody>
      </p:sp>
      <p:pic>
        <p:nvPicPr>
          <p:cNvPr id="90" name="Google Shape;90;p1"/>
          <p:cNvPicPr preferRelativeResize="0"/>
          <p:nvPr/>
        </p:nvPicPr>
        <p:blipFill rotWithShape="1">
          <a:blip r:embed="rId5">
            <a:alphaModFix/>
          </a:blip>
          <a:srcRect/>
          <a:stretch/>
        </p:blipFill>
        <p:spPr>
          <a:xfrm>
            <a:off x="698154" y="-39188"/>
            <a:ext cx="2557807" cy="2557807"/>
          </a:xfrm>
          <a:prstGeom prst="rect">
            <a:avLst/>
          </a:prstGeom>
          <a:noFill/>
          <a:ln>
            <a:noFill/>
          </a:ln>
        </p:spPr>
      </p:pic>
      <p:sp>
        <p:nvSpPr>
          <p:cNvPr id="91" name="Google Shape;91;p1"/>
          <p:cNvSpPr txBox="1"/>
          <p:nvPr/>
        </p:nvSpPr>
        <p:spPr>
          <a:xfrm>
            <a:off x="491040" y="6098152"/>
            <a:ext cx="84450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92" name="Google Shape;92;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accent1"/>
                </a:solidFill>
                <a:latin typeface="Calibri"/>
                <a:ea typeface="Calibri"/>
                <a:cs typeface="Calibri"/>
                <a:sym typeface="Calibri"/>
              </a:rPr>
              <a:t>„</a:t>
            </a:r>
            <a:r>
              <a:rPr lang="en-US" sz="4000" b="0" i="0" u="none" strike="noStrike" cap="none" dirty="0" err="1">
                <a:solidFill>
                  <a:schemeClr val="accent1"/>
                </a:solidFill>
                <a:latin typeface="Calibri"/>
                <a:ea typeface="Calibri"/>
                <a:cs typeface="Calibri"/>
                <a:sym typeface="Calibri"/>
              </a:rPr>
              <a:t>Įtraukiojo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užimtumo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skatinimas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diegiant</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atviras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inovacijas</a:t>
            </a:r>
            <a:r>
              <a:rPr lang="en-US" sz="4000" b="0" i="0" u="none" strike="noStrike" cap="none" dirty="0">
                <a:solidFill>
                  <a:schemeClr val="accent1"/>
                </a:solidFill>
                <a:latin typeface="Calibri"/>
                <a:ea typeface="Calibri"/>
                <a:cs typeface="Calibri"/>
                <a:sym typeface="Calibri"/>
              </a:rPr>
              <a:t> GLAM </a:t>
            </a:r>
            <a:r>
              <a:rPr lang="en-US" sz="4000" b="0" i="0" u="none" strike="noStrike" cap="none" dirty="0" err="1">
                <a:solidFill>
                  <a:schemeClr val="accent1"/>
                </a:solidFill>
                <a:latin typeface="Calibri"/>
                <a:ea typeface="Calibri"/>
                <a:cs typeface="Calibri"/>
                <a:sym typeface="Calibri"/>
              </a:rPr>
              <a:t>sektoriuje</a:t>
            </a:r>
            <a:r>
              <a:rPr lang="en-US" sz="4000" b="0" i="0" u="none" strike="noStrike" cap="none" dirty="0">
                <a:solidFill>
                  <a:schemeClr val="accent1"/>
                </a:solidFill>
                <a:latin typeface="Calibri"/>
                <a:ea typeface="Calibri"/>
                <a:cs typeface="Calibri"/>
                <a:sym typeface="Calibri"/>
              </a:rPr>
              <a:t>“</a:t>
            </a:r>
          </a:p>
        </p:txBody>
      </p:sp>
      <p:pic>
        <p:nvPicPr>
          <p:cNvPr id="95" name="Google Shape;95;p1"/>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5273B49D-FD64-709B-2CDA-302565DE571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87"/>
    </mc:Choice>
    <mc:Fallback xmlns="">
      <p:transition spd="slow" advTm="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83960fe09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Kaip </a:t>
            </a:r>
            <a:r>
              <a:rPr lang="en-US" dirty="0" err="1"/>
              <a:t>naudotis</a:t>
            </a:r>
            <a:r>
              <a:rPr lang="en-US" dirty="0"/>
              <a:t> </a:t>
            </a:r>
            <a:r>
              <a:rPr lang="en-US" dirty="0" err="1"/>
              <a:t>internetu</a:t>
            </a:r>
            <a:r>
              <a:rPr lang="lt-LT" dirty="0"/>
              <a:t>?</a:t>
            </a:r>
            <a:endParaRPr dirty="0"/>
          </a:p>
        </p:txBody>
      </p:sp>
      <p:pic>
        <p:nvPicPr>
          <p:cNvPr id="179" name="Google Shape;179;g2b83960fe09_0_7"/>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80" name="Google Shape;180;g2b83960fe09_0_7"/>
          <p:cNvSpPr txBox="1">
            <a:spLocks noGrp="1"/>
          </p:cNvSpPr>
          <p:nvPr>
            <p:ph type="body" idx="1"/>
          </p:nvPr>
        </p:nvSpPr>
        <p:spPr>
          <a:xfrm>
            <a:off x="838200" y="1825625"/>
            <a:ext cx="104085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lt-LT" dirty="0"/>
              <a:t>Internetu galima naudotis trimis būdais: </a:t>
            </a:r>
          </a:p>
          <a:p>
            <a:pPr indent="-457200"/>
            <a:r>
              <a:rPr lang="lt-LT" dirty="0"/>
              <a:t>Įvedus interneto adresą (URL) </a:t>
            </a:r>
          </a:p>
          <a:p>
            <a:pPr indent="-457200"/>
            <a:r>
              <a:rPr lang="lt-LT" dirty="0"/>
              <a:t>Naudojant nuorodas </a:t>
            </a:r>
          </a:p>
          <a:p>
            <a:pPr indent="-457200"/>
            <a:r>
              <a:rPr lang="lt-LT" dirty="0"/>
              <a:t>Ieškoti svetainių naudojant paieškos sistemą. </a:t>
            </a:r>
            <a:endParaRPr dirty="0"/>
          </a:p>
        </p:txBody>
      </p:sp>
      <p:pic>
        <p:nvPicPr>
          <p:cNvPr id="181" name="Google Shape;181;g2b83960fe09_0_7"/>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82" name="Google Shape;182;g2b83960fe09_0_7"/>
          <p:cNvPicPr preferRelativeResize="0"/>
          <p:nvPr/>
        </p:nvPicPr>
        <p:blipFill rotWithShape="1">
          <a:blip r:embed="rId7">
            <a:alphaModFix/>
          </a:blip>
          <a:srcRect r="50290"/>
          <a:stretch/>
        </p:blipFill>
        <p:spPr>
          <a:xfrm>
            <a:off x="8373249" y="1690825"/>
            <a:ext cx="3383674" cy="3828924"/>
          </a:xfrm>
          <a:prstGeom prst="rect">
            <a:avLst/>
          </a:prstGeom>
          <a:noFill/>
          <a:ln>
            <a:noFill/>
          </a:ln>
        </p:spPr>
      </p:pic>
      <p:pic>
        <p:nvPicPr>
          <p:cNvPr id="4" name="Audio 3">
            <a:hlinkClick r:id="" action="ppaction://media"/>
            <a:extLst>
              <a:ext uri="{FF2B5EF4-FFF2-40B4-BE49-F238E27FC236}">
                <a16:creationId xmlns:a16="http://schemas.microsoft.com/office/drawing/2014/main" id="{80BBF4D3-141C-2A7F-8EA0-42B37179FF7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15"/>
    </mc:Choice>
    <mc:Fallback xmlns="">
      <p:transition spd="slow" advTm="2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2b8a4b77687_0_0" descr="We show you how to find what you want on the internet by using internet browsers. Learn about browsers, websites, email addresses and search engines." title="Navigating the internet">
            <a:hlinkClick r:id="rId5"/>
          </p:cNvPr>
          <p:cNvPicPr preferRelativeResize="0"/>
          <p:nvPr/>
        </p:nvPicPr>
        <p:blipFill rotWithShape="1">
          <a:blip r:embed="rId6">
            <a:alphaModFix/>
          </a:blip>
          <a:srcRect/>
          <a:stretch/>
        </p:blipFill>
        <p:spPr>
          <a:xfrm>
            <a:off x="2565565" y="1104025"/>
            <a:ext cx="7060863" cy="3971750"/>
          </a:xfrm>
          <a:prstGeom prst="rect">
            <a:avLst/>
          </a:prstGeom>
          <a:noFill/>
          <a:ln>
            <a:noFill/>
          </a:ln>
        </p:spPr>
      </p:pic>
      <p:pic>
        <p:nvPicPr>
          <p:cNvPr id="189" name="Google Shape;189;g2b8a4b77687_0_0"/>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190" name="Google Shape;190;g2b8a4b77687_0_0"/>
          <p:cNvPicPr preferRelativeResize="0"/>
          <p:nvPr/>
        </p:nvPicPr>
        <p:blipFill rotWithShape="1">
          <a:blip r:embed="rId8">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DE845BBE-5A24-FEE3-7309-E3EBC7FADF7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2"/>
    </mc:Choice>
    <mc:Fallback xmlns="">
      <p:transition spd="slow" advTm="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b83960fe09_0_16"/>
          <p:cNvSpPr txBox="1">
            <a:spLocks noGrp="1"/>
          </p:cNvSpPr>
          <p:nvPr>
            <p:ph type="body" idx="1"/>
          </p:nvPr>
        </p:nvSpPr>
        <p:spPr>
          <a:xfrm>
            <a:off x="831977" y="1523250"/>
            <a:ext cx="3932100" cy="3811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lt-LT" sz="5200" dirty="0"/>
              <a:t>Internetiniai puslapiai ir svetainės</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96" name="Google Shape;196;g2b83960fe09_0_16"/>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97" name="Google Shape;197;g2b83960fe09_0_16"/>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98" name="Google Shape;198;g2b83960fe09_0_16"/>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99" name="Google Shape;199;g2b83960fe09_0_16"/>
          <p:cNvPicPr preferRelativeResize="0"/>
          <p:nvPr/>
        </p:nvPicPr>
        <p:blipFill rotWithShape="1">
          <a:blip r:embed="rId7">
            <a:alphaModFix/>
          </a:blip>
          <a:srcRect/>
          <a:stretch/>
        </p:blipFill>
        <p:spPr>
          <a:xfrm>
            <a:off x="4924288" y="152400"/>
            <a:ext cx="7115310" cy="4742382"/>
          </a:xfrm>
          <a:prstGeom prst="rect">
            <a:avLst/>
          </a:prstGeom>
          <a:noFill/>
          <a:ln>
            <a:noFill/>
          </a:ln>
        </p:spPr>
      </p:pic>
      <p:pic>
        <p:nvPicPr>
          <p:cNvPr id="2" name="Audio 1">
            <a:hlinkClick r:id="" action="ppaction://media"/>
            <a:extLst>
              <a:ext uri="{FF2B5EF4-FFF2-40B4-BE49-F238E27FC236}">
                <a16:creationId xmlns:a16="http://schemas.microsoft.com/office/drawing/2014/main" id="{D58544E1-3E36-6563-54FF-BDF685FB4A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74"/>
    </mc:Choice>
    <mc:Fallback>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b83960fe09_0_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solidFill>
              </a:rPr>
              <a:t>Kas </a:t>
            </a:r>
            <a:r>
              <a:rPr lang="en-US" dirty="0" err="1">
                <a:solidFill>
                  <a:schemeClr val="accent1"/>
                </a:solidFill>
              </a:rPr>
              <a:t>yra</a:t>
            </a:r>
            <a:r>
              <a:rPr lang="en-US" dirty="0">
                <a:solidFill>
                  <a:schemeClr val="accent1"/>
                </a:solidFill>
              </a:rPr>
              <a:t> URL?</a:t>
            </a:r>
            <a:endParaRPr dirty="0">
              <a:solidFill>
                <a:schemeClr val="accent1"/>
              </a:solidFill>
            </a:endParaRPr>
          </a:p>
        </p:txBody>
      </p:sp>
      <p:pic>
        <p:nvPicPr>
          <p:cNvPr id="206" name="Google Shape;206;g2b83960fe09_0_51"/>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207" name="Google Shape;207;g2b83960fe09_0_51"/>
          <p:cNvSpPr txBox="1">
            <a:spLocks noGrp="1"/>
          </p:cNvSpPr>
          <p:nvPr>
            <p:ph type="body" idx="1"/>
          </p:nvPr>
        </p:nvSpPr>
        <p:spPr>
          <a:xfrm>
            <a:off x="838200" y="1825625"/>
            <a:ext cx="97530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1000"/>
              </a:spcBef>
              <a:spcAft>
                <a:spcPts val="0"/>
              </a:spcAft>
              <a:buSzPts val="1800"/>
              <a:buNone/>
            </a:pPr>
            <a:r>
              <a:rPr lang="lt-LT" dirty="0"/>
              <a:t>Gebėjimas naršyti įvairiuose tinklalapiuose yra vienas svarbiausių įgūdžių, kuriuos reikia įgyti naudojantis internetu. </a:t>
            </a:r>
          </a:p>
          <a:p>
            <a:pPr marL="457200" lvl="0" indent="0" algn="l" rtl="0">
              <a:lnSpc>
                <a:spcPct val="100000"/>
              </a:lnSpc>
              <a:spcBef>
                <a:spcPts val="1000"/>
              </a:spcBef>
              <a:spcAft>
                <a:spcPts val="0"/>
              </a:spcAft>
              <a:buSzPts val="1800"/>
              <a:buNone/>
            </a:pPr>
            <a:r>
              <a:rPr lang="lt-LT" dirty="0">
                <a:hlinkClick r:id="rId6"/>
              </a:rPr>
              <a:t>URL</a:t>
            </a:r>
            <a:r>
              <a:rPr lang="lt-LT" dirty="0"/>
              <a:t> reiškia </a:t>
            </a:r>
            <a:r>
              <a:rPr lang="lt-LT" dirty="0" err="1"/>
              <a:t>Uniform</a:t>
            </a:r>
            <a:r>
              <a:rPr lang="lt-LT" dirty="0"/>
              <a:t> </a:t>
            </a:r>
            <a:r>
              <a:rPr lang="lt-LT" dirty="0" err="1"/>
              <a:t>Resource</a:t>
            </a:r>
            <a:r>
              <a:rPr lang="lt-LT" dirty="0"/>
              <a:t> </a:t>
            </a:r>
            <a:r>
              <a:rPr lang="lt-LT" dirty="0" err="1"/>
              <a:t>Locator</a:t>
            </a:r>
            <a:r>
              <a:rPr lang="lt-LT" dirty="0"/>
              <a:t>. URL, arba interneto adresas, yra interneto svetainės adresas internete. Kaip ir gatvės adresas, interneto adresas yra būdas rasti norimą svetainę.</a:t>
            </a:r>
            <a:endParaRPr dirty="0"/>
          </a:p>
        </p:txBody>
      </p:sp>
      <p:pic>
        <p:nvPicPr>
          <p:cNvPr id="208" name="Google Shape;208;g2b83960fe09_0_51"/>
          <p:cNvPicPr preferRelativeResize="0"/>
          <p:nvPr/>
        </p:nvPicPr>
        <p:blipFill rotWithShape="1">
          <a:blip r:embed="rId7">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5B2E1B9A-F1C8-E56E-2CCD-B8F36EF818D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30"/>
    </mc:Choice>
    <mc:Fallback xmlns="">
      <p:transition spd="slow"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b83960fe09_0_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solidFill>
              </a:rPr>
              <a:t>Kas </a:t>
            </a:r>
            <a:r>
              <a:rPr lang="en-US" dirty="0" err="1">
                <a:solidFill>
                  <a:schemeClr val="accent1"/>
                </a:solidFill>
              </a:rPr>
              <a:t>yra</a:t>
            </a:r>
            <a:r>
              <a:rPr lang="en-US" dirty="0">
                <a:solidFill>
                  <a:schemeClr val="accent1"/>
                </a:solidFill>
              </a:rPr>
              <a:t> URL?</a:t>
            </a:r>
            <a:endParaRPr dirty="0">
              <a:solidFill>
                <a:schemeClr val="accent1"/>
              </a:solidFill>
            </a:endParaRPr>
          </a:p>
        </p:txBody>
      </p:sp>
      <p:pic>
        <p:nvPicPr>
          <p:cNvPr id="215" name="Google Shape;215;g2b83960fe09_0_6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6" name="Google Shape;216;g2b83960fe09_0_60"/>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17" name="Google Shape;217;g2b83960fe09_0_60" title="What is a URL_.mp4">
            <a:hlinkClick r:id="rId7"/>
          </p:cNvPr>
          <p:cNvPicPr preferRelativeResize="0"/>
          <p:nvPr/>
        </p:nvPicPr>
        <p:blipFill rotWithShape="1">
          <a:blip r:embed="rId8">
            <a:alphaModFix/>
          </a:blip>
          <a:srcRect/>
          <a:stretch/>
        </p:blipFill>
        <p:spPr>
          <a:xfrm>
            <a:off x="3095563" y="1581950"/>
            <a:ext cx="6000875" cy="4500656"/>
          </a:xfrm>
          <a:prstGeom prst="rect">
            <a:avLst/>
          </a:prstGeom>
          <a:noFill/>
          <a:ln>
            <a:noFill/>
          </a:ln>
        </p:spPr>
      </p:pic>
      <p:pic>
        <p:nvPicPr>
          <p:cNvPr id="2" name="Audio 1">
            <a:hlinkClick r:id="" action="ppaction://media"/>
            <a:extLst>
              <a:ext uri="{FF2B5EF4-FFF2-40B4-BE49-F238E27FC236}">
                <a16:creationId xmlns:a16="http://schemas.microsoft.com/office/drawing/2014/main" id="{79594D95-814B-CBBD-9E83-509A8F9E518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8"/>
    </mc:Choice>
    <mc:Fallback xmlns="">
      <p:transition spd="slow" advTm="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7"/>
                                        </p:tgtEl>
                                        <p:attrNameLst>
                                          <p:attrName>style.visibility</p:attrName>
                                        </p:attrNameLst>
                                      </p:cBhvr>
                                      <p:to>
                                        <p:strVal val="visible"/>
                                      </p:to>
                                    </p:set>
                                    <p:animEffect transition="in" filter="fade">
                                      <p:cBhvr>
                                        <p:cTn id="11"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b95bac4502_0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solidFill>
              </a:rPr>
              <a:t>Kas </a:t>
            </a:r>
            <a:r>
              <a:rPr lang="en-US" dirty="0" err="1">
                <a:solidFill>
                  <a:schemeClr val="accent1"/>
                </a:solidFill>
              </a:rPr>
              <a:t>yra</a:t>
            </a:r>
            <a:r>
              <a:rPr lang="en-US" dirty="0">
                <a:solidFill>
                  <a:schemeClr val="accent1"/>
                </a:solidFill>
              </a:rPr>
              <a:t> </a:t>
            </a:r>
            <a:r>
              <a:rPr lang="en-US" dirty="0" err="1">
                <a:solidFill>
                  <a:schemeClr val="accent1"/>
                </a:solidFill>
              </a:rPr>
              <a:t>nuoroda</a:t>
            </a:r>
            <a:r>
              <a:rPr lang="lt-LT" dirty="0">
                <a:solidFill>
                  <a:schemeClr val="accent1"/>
                </a:solidFill>
              </a:rPr>
              <a:t>?</a:t>
            </a:r>
            <a:endParaRPr dirty="0">
              <a:solidFill>
                <a:schemeClr val="accent1"/>
              </a:solidFill>
            </a:endParaRPr>
          </a:p>
        </p:txBody>
      </p:sp>
      <p:pic>
        <p:nvPicPr>
          <p:cNvPr id="224" name="Google Shape;224;g2b95bac4502_0_19"/>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225" name="Google Shape;225;g2b95bac4502_0_19"/>
          <p:cNvSpPr txBox="1">
            <a:spLocks noGrp="1"/>
          </p:cNvSpPr>
          <p:nvPr>
            <p:ph type="body" idx="1"/>
          </p:nvPr>
        </p:nvSpPr>
        <p:spPr>
          <a:xfrm>
            <a:off x="851289" y="1825763"/>
            <a:ext cx="97530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1000"/>
              </a:spcBef>
              <a:spcAft>
                <a:spcPts val="0"/>
              </a:spcAft>
              <a:buClr>
                <a:schemeClr val="dk1"/>
              </a:buClr>
              <a:buSzPts val="1100"/>
              <a:buFont typeface="Arial"/>
              <a:buNone/>
            </a:pPr>
            <a:r>
              <a:rPr lang="lt-LT" dirty="0"/>
              <a:t>Paprastai </a:t>
            </a:r>
            <a:r>
              <a:rPr lang="lt-LT" dirty="0">
                <a:hlinkClick r:id="rId6"/>
              </a:rPr>
              <a:t>nuoroda</a:t>
            </a:r>
            <a:r>
              <a:rPr lang="lt-LT" dirty="0"/>
              <a:t> yra tekstas arba paveikslėlis, kurį spustelėjus nukreipiama į kitą failą arba puslapį toje pačioje svetainėje arba kitose svetainėse.</a:t>
            </a:r>
          </a:p>
          <a:p>
            <a:pPr marL="457200" lvl="0" indent="0" algn="l" rtl="0">
              <a:lnSpc>
                <a:spcPct val="100000"/>
              </a:lnSpc>
              <a:spcBef>
                <a:spcPts val="1000"/>
              </a:spcBef>
              <a:spcAft>
                <a:spcPts val="0"/>
              </a:spcAft>
              <a:buClr>
                <a:schemeClr val="dk1"/>
              </a:buClr>
              <a:buSzPts val="1100"/>
              <a:buFont typeface="Arial"/>
              <a:buNone/>
            </a:pPr>
            <a:r>
              <a:rPr lang="lt-LT" dirty="0"/>
              <a:t>Kaip nustatyti, kuriame tekste ar paveikslėlyje yra nuoroda? Uždėjus rodyklę ant teksto, ši tampa rodančia ranka.</a:t>
            </a:r>
            <a:endParaRPr dirty="0"/>
          </a:p>
          <a:p>
            <a:pPr marL="0" lvl="0" indent="0" algn="l" rtl="0">
              <a:lnSpc>
                <a:spcPct val="90000"/>
              </a:lnSpc>
              <a:spcBef>
                <a:spcPts val="1000"/>
              </a:spcBef>
              <a:spcAft>
                <a:spcPts val="0"/>
              </a:spcAft>
              <a:buClr>
                <a:schemeClr val="dk1"/>
              </a:buClr>
              <a:buSzPts val="2800"/>
              <a:buNone/>
            </a:pPr>
            <a:endParaRPr dirty="0"/>
          </a:p>
        </p:txBody>
      </p:sp>
      <p:pic>
        <p:nvPicPr>
          <p:cNvPr id="226" name="Google Shape;226;g2b95bac4502_0_19"/>
          <p:cNvPicPr preferRelativeResize="0"/>
          <p:nvPr/>
        </p:nvPicPr>
        <p:blipFill rotWithShape="1">
          <a:blip r:embed="rId7">
            <a:alphaModFix/>
          </a:blip>
          <a:srcRect/>
          <a:stretch/>
        </p:blipFill>
        <p:spPr>
          <a:xfrm>
            <a:off x="9251027" y="6148955"/>
            <a:ext cx="2505896" cy="526238"/>
          </a:xfrm>
          <a:prstGeom prst="rect">
            <a:avLst/>
          </a:prstGeom>
          <a:noFill/>
          <a:ln>
            <a:noFill/>
          </a:ln>
        </p:spPr>
      </p:pic>
      <p:pic>
        <p:nvPicPr>
          <p:cNvPr id="227" name="Google Shape;227;g2b95bac4502_0_19"/>
          <p:cNvPicPr preferRelativeResize="0"/>
          <p:nvPr/>
        </p:nvPicPr>
        <p:blipFill rotWithShape="1">
          <a:blip r:embed="rId8">
            <a:alphaModFix/>
          </a:blip>
          <a:srcRect l="27877" t="22070" r="24231" b="19104"/>
          <a:stretch/>
        </p:blipFill>
        <p:spPr>
          <a:xfrm>
            <a:off x="6096000" y="4632834"/>
            <a:ext cx="2595398" cy="1793175"/>
          </a:xfrm>
          <a:prstGeom prst="rect">
            <a:avLst/>
          </a:prstGeom>
          <a:noFill/>
          <a:ln>
            <a:noFill/>
          </a:ln>
        </p:spPr>
      </p:pic>
      <p:pic>
        <p:nvPicPr>
          <p:cNvPr id="2" name="Audio 1">
            <a:hlinkClick r:id="" action="ppaction://media"/>
            <a:extLst>
              <a:ext uri="{FF2B5EF4-FFF2-40B4-BE49-F238E27FC236}">
                <a16:creationId xmlns:a16="http://schemas.microsoft.com/office/drawing/2014/main" id="{A26BC716-F11E-AFA2-1FDE-7625EC9AD85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96"/>
    </mc:Choice>
    <mc:Fallback xmlns="">
      <p:transition spd="slow" advTm="2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b95bac4502_0_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Interneto svetainė</a:t>
            </a:r>
            <a:endParaRPr dirty="0">
              <a:solidFill>
                <a:schemeClr val="accent1"/>
              </a:solidFill>
            </a:endParaRPr>
          </a:p>
        </p:txBody>
      </p:sp>
      <p:pic>
        <p:nvPicPr>
          <p:cNvPr id="234" name="Google Shape;234;g2b95bac4502_0_28"/>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235" name="Google Shape;235;g2b95bac4502_0_28"/>
          <p:cNvSpPr txBox="1">
            <a:spLocks noGrp="1"/>
          </p:cNvSpPr>
          <p:nvPr>
            <p:ph type="body" idx="1"/>
          </p:nvPr>
        </p:nvSpPr>
        <p:spPr>
          <a:xfrm>
            <a:off x="838200" y="1825625"/>
            <a:ext cx="97530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1000"/>
              </a:spcBef>
              <a:spcAft>
                <a:spcPts val="0"/>
              </a:spcAft>
              <a:buSzPts val="1800"/>
              <a:buNone/>
            </a:pPr>
            <a:r>
              <a:rPr lang="lt-LT" dirty="0"/>
              <a:t>Tinklalapis ir svetainė nėra tas pats. Svetainę sudaro tinklalapių rinkinys.</a:t>
            </a:r>
          </a:p>
          <a:p>
            <a:pPr marL="457200" lvl="0" indent="0" algn="l" rtl="0">
              <a:lnSpc>
                <a:spcPct val="100000"/>
              </a:lnSpc>
              <a:spcBef>
                <a:spcPts val="1000"/>
              </a:spcBef>
              <a:spcAft>
                <a:spcPts val="0"/>
              </a:spcAft>
              <a:buSzPts val="1800"/>
              <a:buNone/>
            </a:pPr>
            <a:endParaRPr lang="lt-LT" dirty="0"/>
          </a:p>
          <a:p>
            <a:pPr marL="457200" lvl="0" indent="0" algn="l" rtl="0">
              <a:lnSpc>
                <a:spcPct val="100000"/>
              </a:lnSpc>
              <a:spcBef>
                <a:spcPts val="1000"/>
              </a:spcBef>
              <a:spcAft>
                <a:spcPts val="0"/>
              </a:spcAft>
              <a:buSzPts val="1800"/>
              <a:buNone/>
            </a:pPr>
            <a:r>
              <a:rPr lang="lt-LT" dirty="0"/>
              <a:t>Pavyzdžiui, Bostono viešosios bibliotekos interneto svetainė yra adresu www.bpl.org ir ją sudaro šimtai tinklalapių.</a:t>
            </a:r>
            <a:endParaRPr dirty="0"/>
          </a:p>
          <a:p>
            <a:pPr marL="457200" lvl="0" indent="0" algn="l" rtl="0">
              <a:lnSpc>
                <a:spcPct val="100000"/>
              </a:lnSpc>
              <a:spcBef>
                <a:spcPts val="1000"/>
              </a:spcBef>
              <a:spcAft>
                <a:spcPts val="0"/>
              </a:spcAft>
              <a:buSzPts val="1800"/>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236" name="Google Shape;236;g2b95bac4502_0_28"/>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37" name="Google Shape;237;g2b95bac4502_0_28"/>
          <p:cNvPicPr preferRelativeResize="0"/>
          <p:nvPr/>
        </p:nvPicPr>
        <p:blipFill rotWithShape="1">
          <a:blip r:embed="rId7">
            <a:alphaModFix/>
          </a:blip>
          <a:srcRect/>
          <a:stretch/>
        </p:blipFill>
        <p:spPr>
          <a:xfrm>
            <a:off x="3889225" y="4414775"/>
            <a:ext cx="3650952" cy="2053650"/>
          </a:xfrm>
          <a:prstGeom prst="rect">
            <a:avLst/>
          </a:prstGeom>
          <a:noFill/>
          <a:ln>
            <a:noFill/>
          </a:ln>
        </p:spPr>
      </p:pic>
      <p:pic>
        <p:nvPicPr>
          <p:cNvPr id="2" name="Audio 1">
            <a:hlinkClick r:id="" action="ppaction://media"/>
            <a:extLst>
              <a:ext uri="{FF2B5EF4-FFF2-40B4-BE49-F238E27FC236}">
                <a16:creationId xmlns:a16="http://schemas.microsoft.com/office/drawing/2014/main" id="{06912D45-55DD-6811-0C8A-52020ABF4B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12"/>
    </mc:Choice>
    <mc:Fallback xmlns="">
      <p:transition spd="slow" advTm="1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b919063e83_0_9"/>
          <p:cNvSpPr txBox="1">
            <a:spLocks noGrp="1"/>
          </p:cNvSpPr>
          <p:nvPr>
            <p:ph type="body" idx="1"/>
          </p:nvPr>
        </p:nvSpPr>
        <p:spPr>
          <a:xfrm>
            <a:off x="831977" y="1774431"/>
            <a:ext cx="3932100" cy="38115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pt-BR" sz="5200" dirty="0"/>
              <a:t>Patogus ir pritaikytas naršymas internete</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243" name="Google Shape;243;g2b919063e83_0_9"/>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244" name="Google Shape;244;g2b919063e83_0_9"/>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45" name="Google Shape;245;g2b919063e83_0_9"/>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46" name="Google Shape;246;g2b919063e83_0_9"/>
          <p:cNvPicPr preferRelativeResize="0"/>
          <p:nvPr/>
        </p:nvPicPr>
        <p:blipFill rotWithShape="1">
          <a:blip r:embed="rId7">
            <a:alphaModFix/>
          </a:blip>
          <a:srcRect/>
          <a:stretch/>
        </p:blipFill>
        <p:spPr>
          <a:xfrm>
            <a:off x="4924288" y="152400"/>
            <a:ext cx="5844152" cy="5844152"/>
          </a:xfrm>
          <a:prstGeom prst="rect">
            <a:avLst/>
          </a:prstGeom>
          <a:noFill/>
          <a:ln>
            <a:noFill/>
          </a:ln>
        </p:spPr>
      </p:pic>
      <p:pic>
        <p:nvPicPr>
          <p:cNvPr id="3" name="Audio 2">
            <a:hlinkClick r:id="" action="ppaction://media"/>
            <a:extLst>
              <a:ext uri="{FF2B5EF4-FFF2-40B4-BE49-F238E27FC236}">
                <a16:creationId xmlns:a16="http://schemas.microsoft.com/office/drawing/2014/main" id="{1E169013-7D71-490D-1302-1812A9799CE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3"/>
    </mc:Choice>
    <mc:Fallback>
      <p:transition spd="slow" advTm="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b83960fe09_0_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Interneto prieinamumas</a:t>
            </a:r>
            <a:endParaRPr dirty="0"/>
          </a:p>
        </p:txBody>
      </p:sp>
      <p:sp>
        <p:nvSpPr>
          <p:cNvPr id="253" name="Google Shape;253;g2b83960fe09_0_69"/>
          <p:cNvSpPr txBox="1">
            <a:spLocks noGrp="1"/>
          </p:cNvSpPr>
          <p:nvPr>
            <p:ph type="body" idx="1"/>
          </p:nvPr>
        </p:nvSpPr>
        <p:spPr>
          <a:xfrm>
            <a:off x="838200" y="1825625"/>
            <a:ext cx="7539681" cy="435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Clr>
                <a:schemeClr val="dk1"/>
              </a:buClr>
              <a:buSzPts val="700"/>
              <a:buNone/>
            </a:pPr>
            <a:r>
              <a:rPr lang="lt-LT" sz="11307" b="1" dirty="0"/>
              <a:t>Interneto prieinamumas - </a:t>
            </a:r>
            <a:r>
              <a:rPr lang="lt-LT" sz="11307" dirty="0"/>
              <a:t>tai lygių galimybių suteikimas žmonėms su negalia. </a:t>
            </a:r>
          </a:p>
          <a:p>
            <a:pPr marL="0" lvl="0" indent="0" algn="l" rtl="0">
              <a:lnSpc>
                <a:spcPct val="100000"/>
              </a:lnSpc>
              <a:spcBef>
                <a:spcPts val="0"/>
              </a:spcBef>
              <a:spcAft>
                <a:spcPts val="0"/>
              </a:spcAft>
              <a:buClr>
                <a:schemeClr val="dk1"/>
              </a:buClr>
              <a:buSzPts val="700"/>
              <a:buNone/>
            </a:pPr>
            <a:endParaRPr sz="11307" dirty="0"/>
          </a:p>
          <a:p>
            <a:pPr marL="0" lvl="0" indent="0" algn="l" rtl="0">
              <a:lnSpc>
                <a:spcPct val="100000"/>
              </a:lnSpc>
              <a:spcBef>
                <a:spcPts val="0"/>
              </a:spcBef>
              <a:spcAft>
                <a:spcPts val="0"/>
              </a:spcAft>
              <a:buClr>
                <a:schemeClr val="dk1"/>
              </a:buClr>
              <a:buSzPts val="700"/>
              <a:buNone/>
            </a:pPr>
            <a:r>
              <a:rPr lang="lt-LT" sz="11307" dirty="0"/>
              <a:t>Pavyzdžiui, klausos negalią turintis asmuo galėtų rinkti tekstą naudodamasis burnos lazdele, klausos negalią turintis asmuo galėtų žiūrėti vaizdo įrašus su titrais, o regos negalią turintis asmuo galėtų skaityti tekstą ekrane naudodamasis ekrano skaitytuvais.</a:t>
            </a:r>
            <a:endParaRPr sz="11307"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ct val="61999"/>
              <a:buNone/>
            </a:pPr>
            <a:endParaRPr sz="4516"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54" name="Google Shape;254;g2b83960fe09_0_6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55" name="Google Shape;255;g2b83960fe09_0_69"/>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56" name="Google Shape;256;g2b83960fe09_0_69"/>
          <p:cNvPicPr preferRelativeResize="0"/>
          <p:nvPr/>
        </p:nvPicPr>
        <p:blipFill rotWithShape="1">
          <a:blip r:embed="rId7">
            <a:alphaModFix/>
          </a:blip>
          <a:srcRect l="29911" t="23670" r="29386" b="25293"/>
          <a:stretch/>
        </p:blipFill>
        <p:spPr>
          <a:xfrm>
            <a:off x="8729992" y="2019093"/>
            <a:ext cx="3175211" cy="2264461"/>
          </a:xfrm>
          <a:prstGeom prst="rect">
            <a:avLst/>
          </a:prstGeom>
          <a:noFill/>
          <a:ln>
            <a:noFill/>
          </a:ln>
        </p:spPr>
      </p:pic>
      <p:pic>
        <p:nvPicPr>
          <p:cNvPr id="3" name="Audio 2">
            <a:hlinkClick r:id="" action="ppaction://media"/>
            <a:extLst>
              <a:ext uri="{FF2B5EF4-FFF2-40B4-BE49-F238E27FC236}">
                <a16:creationId xmlns:a16="http://schemas.microsoft.com/office/drawing/2014/main" id="{BDB0E9FF-45CC-BFD8-5B28-9E2826E6D26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22"/>
    </mc:Choice>
    <mc:Fallback xmlns="">
      <p:transition spd="slow" advTm="2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b919063e83_0_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Turinio internete prieinamumo gairės</a:t>
            </a:r>
            <a:endParaRPr dirty="0"/>
          </a:p>
        </p:txBody>
      </p:sp>
      <p:sp>
        <p:nvSpPr>
          <p:cNvPr id="263" name="Google Shape;263;g2b919063e83_0_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700"/>
              <a:buNone/>
            </a:pPr>
            <a:r>
              <a:rPr lang="en-GB" sz="4200" u="sng" dirty="0">
                <a:solidFill>
                  <a:schemeClr val="hlink"/>
                </a:solidFill>
                <a:hlinkClick r:id="rId5"/>
              </a:rPr>
              <a:t>WCAG 2.0</a:t>
            </a:r>
            <a:r>
              <a:rPr lang="en-GB" sz="4200" dirty="0"/>
              <a:t> </a:t>
            </a:r>
            <a:r>
              <a:rPr lang="lt-LT" sz="4200" dirty="0"/>
              <a:t>- tai turinio internete prieinamumo gairės, kurias paskelbė Pasaulinio žiniatinklio konsorciumo (W3C) interneto prieinamumo iniciatyva (WAI).</a:t>
            </a:r>
          </a:p>
          <a:p>
            <a:pPr marL="0" lvl="0" indent="0" algn="l" rtl="0">
              <a:lnSpc>
                <a:spcPct val="90000"/>
              </a:lnSpc>
              <a:spcBef>
                <a:spcPts val="0"/>
              </a:spcBef>
              <a:spcAft>
                <a:spcPts val="0"/>
              </a:spcAft>
              <a:buClr>
                <a:schemeClr val="dk1"/>
              </a:buClr>
              <a:buSzPts val="700"/>
              <a:buNone/>
            </a:pPr>
            <a:endParaRPr lang="lt-LT" sz="4200" dirty="0"/>
          </a:p>
          <a:p>
            <a:pPr marL="0" lvl="0" indent="0" algn="l" rtl="0">
              <a:lnSpc>
                <a:spcPct val="90000"/>
              </a:lnSpc>
              <a:spcBef>
                <a:spcPts val="0"/>
              </a:spcBef>
              <a:spcAft>
                <a:spcPts val="0"/>
              </a:spcAft>
              <a:buClr>
                <a:schemeClr val="dk1"/>
              </a:buClr>
              <a:buSzPts val="700"/>
              <a:buNone/>
            </a:pPr>
            <a:r>
              <a:rPr lang="lt-LT" sz="4200" dirty="0"/>
              <a:t>Turinio internete prieinamumo gairėse (WCAG) 2.0 pateikiamos rekomendacijos, kaip padaryti turinį internete </a:t>
            </a:r>
            <a:r>
              <a:rPr lang="lt-LT" sz="4200" dirty="0" err="1"/>
              <a:t>prieinamesnį</a:t>
            </a:r>
            <a:r>
              <a:rPr lang="lt-LT" sz="4200" dirty="0"/>
              <a:t>.</a:t>
            </a:r>
            <a:endParaRPr lang="en-GB" sz="4200"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ts val="700"/>
              <a:buNone/>
            </a:pPr>
            <a:endParaRPr sz="11307" dirty="0"/>
          </a:p>
          <a:p>
            <a:pPr marL="0" lvl="0" indent="0" algn="l" rtl="0">
              <a:lnSpc>
                <a:spcPct val="90000"/>
              </a:lnSpc>
              <a:spcBef>
                <a:spcPts val="0"/>
              </a:spcBef>
              <a:spcAft>
                <a:spcPts val="0"/>
              </a:spcAft>
              <a:buClr>
                <a:schemeClr val="dk1"/>
              </a:buClr>
              <a:buSzPct val="61999"/>
              <a:buNone/>
            </a:pPr>
            <a:endParaRPr sz="4516"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64" name="Google Shape;264;g2b919063e83_0_23"/>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265" name="Google Shape;265;g2b919063e83_0_23"/>
          <p:cNvPicPr preferRelativeResize="0"/>
          <p:nvPr/>
        </p:nvPicPr>
        <p:blipFill rotWithShape="1">
          <a:blip r:embed="rId7">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2B9BAC16-DCA0-4438-B53C-EAC0E04AC66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61"/>
    </mc:Choice>
    <mc:Fallback xmlns="">
      <p:transition spd="slow" advTm="2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sp>
        <p:nvSpPr>
          <p:cNvPr id="102" name="Google Shape;102;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Suprasti, ką reiškia naršyti internete ir kaip tai svarbu GLAM specialistams.</a:t>
            </a:r>
          </a:p>
          <a:p>
            <a:pPr marL="228600" lvl="0" indent="-228600" algn="l" rtl="0">
              <a:lnSpc>
                <a:spcPct val="90000"/>
              </a:lnSpc>
              <a:spcBef>
                <a:spcPts val="0"/>
              </a:spcBef>
              <a:spcAft>
                <a:spcPts val="0"/>
              </a:spcAft>
              <a:buClr>
                <a:schemeClr val="dk1"/>
              </a:buClr>
              <a:buSzPts val="2800"/>
              <a:buChar char="•"/>
            </a:pPr>
            <a:r>
              <a:rPr lang="lt-LT" dirty="0"/>
              <a:t>Išnagrinėti skirtingus naršymo internete būdus.</a:t>
            </a:r>
          </a:p>
          <a:p>
            <a:pPr marL="228600" lvl="0" indent="-228600" algn="l" rtl="0">
              <a:lnSpc>
                <a:spcPct val="90000"/>
              </a:lnSpc>
              <a:spcBef>
                <a:spcPts val="0"/>
              </a:spcBef>
              <a:spcAft>
                <a:spcPts val="0"/>
              </a:spcAft>
              <a:buClr>
                <a:schemeClr val="dk1"/>
              </a:buClr>
              <a:buSzPts val="2800"/>
              <a:buChar char="•"/>
            </a:pPr>
            <a:r>
              <a:rPr lang="lt-LT" dirty="0"/>
              <a:t>Susipažinti su naudotojui patogiais naršymo internete būdais, kurie yra svarbūs GLAM sektoriui.</a:t>
            </a:r>
            <a:endParaRPr dirty="0"/>
          </a:p>
        </p:txBody>
      </p:sp>
      <p:sp>
        <p:nvSpPr>
          <p:cNvPr id="103" name="Google Shape;103;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228600" lvl="0" indent="-228600" algn="l" rtl="0">
              <a:lnSpc>
                <a:spcPct val="90000"/>
              </a:lnSpc>
              <a:spcBef>
                <a:spcPts val="1000"/>
              </a:spcBef>
              <a:spcAft>
                <a:spcPts val="0"/>
              </a:spcAft>
              <a:buClr>
                <a:schemeClr val="dk1"/>
              </a:buClr>
              <a:buSzPts val="2800"/>
              <a:buChar char="•"/>
            </a:pPr>
            <a:r>
              <a:rPr lang="lt-LT" dirty="0"/>
              <a:t>Paaiškinti kas yra naršymas internete.</a:t>
            </a:r>
          </a:p>
          <a:p>
            <a:pPr marL="228600" lvl="0" indent="-228600" algn="l" rtl="0">
              <a:lnSpc>
                <a:spcPct val="90000"/>
              </a:lnSpc>
              <a:spcBef>
                <a:spcPts val="1000"/>
              </a:spcBef>
              <a:spcAft>
                <a:spcPts val="0"/>
              </a:spcAft>
              <a:buClr>
                <a:schemeClr val="dk1"/>
              </a:buClr>
              <a:buSzPts val="2800"/>
              <a:buChar char="•"/>
            </a:pPr>
            <a:r>
              <a:rPr lang="lt-LT" dirty="0"/>
              <a:t>Naršyti internete atliekant įvairias užduotis.</a:t>
            </a:r>
          </a:p>
          <a:p>
            <a:pPr marL="228600" lvl="0" indent="-228600" algn="l" rtl="0">
              <a:lnSpc>
                <a:spcPct val="90000"/>
              </a:lnSpc>
              <a:spcBef>
                <a:spcPts val="1000"/>
              </a:spcBef>
              <a:spcAft>
                <a:spcPts val="0"/>
              </a:spcAft>
              <a:buClr>
                <a:schemeClr val="dk1"/>
              </a:buClr>
              <a:buSzPts val="2800"/>
              <a:buChar char="•"/>
            </a:pPr>
            <a:r>
              <a:rPr lang="lt-LT" dirty="0"/>
              <a:t>Išskirti naudotojui patogius naršymo internete būdus, susijusius su kasdienėmis užduotimis dirbant GLAM sektoriuje.</a:t>
            </a:r>
            <a:endParaRPr dirty="0"/>
          </a:p>
        </p:txBody>
      </p:sp>
      <p:pic>
        <p:nvPicPr>
          <p:cNvPr id="104" name="Google Shape;104;p2"/>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05" name="Google Shape;105;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i="0" u="none" strike="noStrike" cap="none" dirty="0">
                <a:solidFill>
                  <a:schemeClr val="accent1"/>
                </a:solidFill>
                <a:latin typeface="Calibri"/>
                <a:ea typeface="Calibri"/>
                <a:cs typeface="Calibri"/>
                <a:sym typeface="Calibri"/>
              </a:rPr>
              <a:t>:</a:t>
            </a:r>
            <a:endParaRPr sz="2800" b="1" i="0" u="none" strike="noStrike" cap="none" dirty="0">
              <a:solidFill>
                <a:schemeClr val="dk1"/>
              </a:solidFill>
              <a:latin typeface="Calibri"/>
              <a:ea typeface="Calibri"/>
              <a:cs typeface="Calibri"/>
              <a:sym typeface="Calibri"/>
            </a:endParaRPr>
          </a:p>
        </p:txBody>
      </p:sp>
      <p:pic>
        <p:nvPicPr>
          <p:cNvPr id="106" name="Google Shape;106;p2"/>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5" name="Audio 4">
            <a:hlinkClick r:id="" action="ppaction://media"/>
            <a:extLst>
              <a:ext uri="{FF2B5EF4-FFF2-40B4-BE49-F238E27FC236}">
                <a16:creationId xmlns:a16="http://schemas.microsoft.com/office/drawing/2014/main" id="{CBD5C4D6-A3C1-5FFE-7749-7ACC583E019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21"/>
    </mc:Choice>
    <mc:Fallback xmlns="">
      <p:transition spd="slow" advTm="3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b919063e83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Interneto</a:t>
            </a:r>
            <a:r>
              <a:rPr lang="en-US" dirty="0"/>
              <a:t> </a:t>
            </a:r>
            <a:r>
              <a:rPr lang="en-US" dirty="0" err="1"/>
              <a:t>prieinamumas</a:t>
            </a:r>
            <a:endParaRPr dirty="0"/>
          </a:p>
        </p:txBody>
      </p:sp>
      <p:sp>
        <p:nvSpPr>
          <p:cNvPr id="272" name="Google Shape;272;g2b919063e83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4516"/>
          </a:p>
          <a:p>
            <a:pPr marL="0" lvl="0" indent="0" algn="l" rtl="0">
              <a:lnSpc>
                <a:spcPct val="90000"/>
              </a:lnSpc>
              <a:spcBef>
                <a:spcPts val="0"/>
              </a:spcBef>
              <a:spcAft>
                <a:spcPts val="0"/>
              </a:spcAft>
              <a:buClr>
                <a:schemeClr val="dk1"/>
              </a:buClr>
              <a:buSzPts val="2800"/>
              <a:buNone/>
            </a:pPr>
            <a:endParaRPr sz="4516"/>
          </a:p>
          <a:p>
            <a:pPr marL="0" lvl="0" indent="0" algn="l" rtl="0">
              <a:lnSpc>
                <a:spcPct val="90000"/>
              </a:lnSpc>
              <a:spcBef>
                <a:spcPts val="0"/>
              </a:spcBef>
              <a:spcAft>
                <a:spcPts val="0"/>
              </a:spcAft>
              <a:buClr>
                <a:schemeClr val="dk1"/>
              </a:buClr>
              <a:buSzPts val="2800"/>
              <a:buNone/>
            </a:pPr>
            <a:endParaRPr sz="4516"/>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179387" lvl="0" indent="-1585" algn="l" rtl="0">
              <a:lnSpc>
                <a:spcPct val="90000"/>
              </a:lnSpc>
              <a:spcBef>
                <a:spcPts val="1000"/>
              </a:spcBef>
              <a:spcAft>
                <a:spcPts val="0"/>
              </a:spcAft>
              <a:buClr>
                <a:schemeClr val="dk1"/>
              </a:buClr>
              <a:buSzPts val="2800"/>
              <a:buNone/>
            </a:pPr>
            <a:endParaRPr/>
          </a:p>
          <a:p>
            <a:pPr marL="179387" lvl="0" indent="-1585" algn="l" rtl="0">
              <a:lnSpc>
                <a:spcPct val="90000"/>
              </a:lnSpc>
              <a:spcBef>
                <a:spcPts val="1000"/>
              </a:spcBef>
              <a:spcAft>
                <a:spcPts val="0"/>
              </a:spcAft>
              <a:buClr>
                <a:schemeClr val="dk1"/>
              </a:buClr>
              <a:buSzPts val="2800"/>
              <a:buNone/>
            </a:pPr>
            <a:endParaRPr/>
          </a:p>
          <a:p>
            <a:pPr marL="179387" lvl="0" indent="-1585" algn="l" rtl="0">
              <a:lnSpc>
                <a:spcPct val="90000"/>
              </a:lnSpc>
              <a:spcBef>
                <a:spcPts val="1000"/>
              </a:spcBef>
              <a:spcAft>
                <a:spcPts val="0"/>
              </a:spcAft>
              <a:buClr>
                <a:schemeClr val="dk1"/>
              </a:buClr>
              <a:buSzPts val="2800"/>
              <a:buNone/>
            </a:pPr>
            <a:endParaRPr/>
          </a:p>
          <a:p>
            <a:pPr marL="179387" lvl="0" indent="-1585" algn="l" rtl="0">
              <a:lnSpc>
                <a:spcPct val="90000"/>
              </a:lnSpc>
              <a:spcBef>
                <a:spcPts val="1000"/>
              </a:spcBef>
              <a:spcAft>
                <a:spcPts val="0"/>
              </a:spcAft>
              <a:buClr>
                <a:schemeClr val="dk1"/>
              </a:buClr>
              <a:buSzPts val="2800"/>
              <a:buNone/>
            </a:pPr>
            <a:endParaRPr/>
          </a:p>
        </p:txBody>
      </p:sp>
      <p:pic>
        <p:nvPicPr>
          <p:cNvPr id="273" name="Google Shape;273;g2b919063e83_0_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74" name="Google Shape;274;g2b919063e83_0_0"/>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75" name="Google Shape;275;g2b919063e83_0_0" title="WCAG for beginners - What are the Web Content Accessibility Guidelines_ - Web Accessibility (1).mp4">
            <a:hlinkClick r:id="rId7"/>
          </p:cNvPr>
          <p:cNvPicPr preferRelativeResize="0"/>
          <p:nvPr/>
        </p:nvPicPr>
        <p:blipFill rotWithShape="1">
          <a:blip r:embed="rId8">
            <a:alphaModFix/>
          </a:blip>
          <a:srcRect/>
          <a:stretch/>
        </p:blipFill>
        <p:spPr>
          <a:xfrm>
            <a:off x="3810000" y="1714500"/>
            <a:ext cx="4572000" cy="3429000"/>
          </a:xfrm>
          <a:prstGeom prst="rect">
            <a:avLst/>
          </a:prstGeom>
          <a:noFill/>
          <a:ln>
            <a:noFill/>
          </a:ln>
        </p:spPr>
      </p:pic>
      <p:pic>
        <p:nvPicPr>
          <p:cNvPr id="2" name="Audio 1">
            <a:hlinkClick r:id="" action="ppaction://media"/>
            <a:extLst>
              <a:ext uri="{FF2B5EF4-FFF2-40B4-BE49-F238E27FC236}">
                <a16:creationId xmlns:a16="http://schemas.microsoft.com/office/drawing/2014/main" id="{20A40D4D-8070-7DC4-E8D9-89FB5122837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3"/>
    </mc:Choice>
    <mc:Fallback xmlns="">
      <p:transition spd="slow" advTm="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animEffect transition="in" filter="fade">
                                      <p:cBhvr>
                                        <p:cTn id="11"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b95bac4502_0_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t>Būtini elementai patogiam naršymui internete</a:t>
            </a:r>
            <a:endParaRPr dirty="0"/>
          </a:p>
        </p:txBody>
      </p:sp>
      <p:sp>
        <p:nvSpPr>
          <p:cNvPr id="282" name="Google Shape;282;g2b95bac4502_0_7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lt-LT" dirty="0"/>
              <a:t>l</a:t>
            </a:r>
            <a:r>
              <a:rPr lang="en-US" dirty="0" err="1"/>
              <a:t>engvumas</a:t>
            </a:r>
            <a:endParaRPr lang="lt-LT" dirty="0"/>
          </a:p>
          <a:p>
            <a:pPr marL="228600" lvl="0" indent="-228600" algn="l" rtl="0">
              <a:lnSpc>
                <a:spcPct val="90000"/>
              </a:lnSpc>
              <a:spcBef>
                <a:spcPts val="1000"/>
              </a:spcBef>
              <a:spcAft>
                <a:spcPts val="0"/>
              </a:spcAft>
              <a:buClr>
                <a:schemeClr val="dk1"/>
              </a:buClr>
              <a:buSzPts val="2800"/>
              <a:buChar char="•"/>
            </a:pPr>
            <a:r>
              <a:rPr lang="lt-LT" dirty="0"/>
              <a:t>grafika</a:t>
            </a:r>
          </a:p>
          <a:p>
            <a:pPr marL="228600" lvl="0" indent="-228600" algn="l" rtl="0">
              <a:lnSpc>
                <a:spcPct val="90000"/>
              </a:lnSpc>
              <a:spcBef>
                <a:spcPts val="1000"/>
              </a:spcBef>
              <a:spcAft>
                <a:spcPts val="0"/>
              </a:spcAft>
              <a:buClr>
                <a:schemeClr val="dk1"/>
              </a:buClr>
              <a:buSzPts val="2800"/>
              <a:buChar char="•"/>
            </a:pPr>
            <a:r>
              <a:rPr lang="lt-LT" dirty="0"/>
              <a:t>p</a:t>
            </a:r>
            <a:r>
              <a:rPr lang="en-US" dirty="0" err="1"/>
              <a:t>aprastumas</a:t>
            </a:r>
            <a:endParaRPr lang="lt-LT" dirty="0"/>
          </a:p>
          <a:p>
            <a:pPr marL="228600" lvl="0" indent="-228600" algn="l" rtl="0">
              <a:lnSpc>
                <a:spcPct val="90000"/>
              </a:lnSpc>
              <a:spcBef>
                <a:spcPts val="1000"/>
              </a:spcBef>
              <a:spcAft>
                <a:spcPts val="0"/>
              </a:spcAft>
              <a:buClr>
                <a:schemeClr val="dk1"/>
              </a:buClr>
              <a:buSzPts val="2800"/>
              <a:buChar char="•"/>
            </a:pPr>
            <a:r>
              <a:rPr lang="lt-LT" dirty="0"/>
              <a:t>n</a:t>
            </a:r>
            <a:r>
              <a:rPr lang="en-US" dirty="0" err="1"/>
              <a:t>uoseklumas</a:t>
            </a:r>
            <a:r>
              <a:rPr lang="en-US" dirty="0"/>
              <a:t>. </a:t>
            </a: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a:p>
            <a:pPr marL="179387" lvl="0" indent="-1585" algn="l" rtl="0">
              <a:lnSpc>
                <a:spcPct val="90000"/>
              </a:lnSpc>
              <a:spcBef>
                <a:spcPts val="1000"/>
              </a:spcBef>
              <a:spcAft>
                <a:spcPts val="0"/>
              </a:spcAft>
              <a:buClr>
                <a:schemeClr val="dk1"/>
              </a:buClr>
              <a:buSzPts val="2800"/>
              <a:buNone/>
            </a:pPr>
            <a:endParaRPr dirty="0"/>
          </a:p>
        </p:txBody>
      </p:sp>
      <p:pic>
        <p:nvPicPr>
          <p:cNvPr id="283" name="Google Shape;283;g2b95bac4502_0_7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84" name="Google Shape;284;g2b95bac4502_0_74"/>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85" name="Google Shape;285;g2b95bac4502_0_74"/>
          <p:cNvPicPr preferRelativeResize="0"/>
          <p:nvPr/>
        </p:nvPicPr>
        <p:blipFill rotWithShape="1">
          <a:blip r:embed="rId7">
            <a:alphaModFix/>
          </a:blip>
          <a:srcRect l="26038" t="14074" r="25105" b="19910"/>
          <a:stretch/>
        </p:blipFill>
        <p:spPr>
          <a:xfrm>
            <a:off x="6309024" y="2002640"/>
            <a:ext cx="5044776" cy="3834499"/>
          </a:xfrm>
          <a:prstGeom prst="rect">
            <a:avLst/>
          </a:prstGeom>
          <a:noFill/>
          <a:ln>
            <a:noFill/>
          </a:ln>
        </p:spPr>
      </p:pic>
      <p:pic>
        <p:nvPicPr>
          <p:cNvPr id="2" name="Audio 1">
            <a:hlinkClick r:id="" action="ppaction://media"/>
            <a:extLst>
              <a:ext uri="{FF2B5EF4-FFF2-40B4-BE49-F238E27FC236}">
                <a16:creationId xmlns:a16="http://schemas.microsoft.com/office/drawing/2014/main" id="{8237202E-294E-A991-74BB-980FE4C42BD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6"/>
    </mc:Choice>
    <mc:Fallback xmlns="">
      <p:transition spd="slow" advTm="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b95bac4502_0_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Lengvumas</a:t>
            </a:r>
            <a:endParaRPr dirty="0"/>
          </a:p>
        </p:txBody>
      </p:sp>
      <p:sp>
        <p:nvSpPr>
          <p:cNvPr id="292" name="Google Shape;292;g2b95bac4502_0_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69371"/>
              <a:buNone/>
            </a:pPr>
            <a:r>
              <a:rPr lang="lt-LT" sz="4036" dirty="0"/>
              <a:t>Siekiama, kad naršymas naudotojui būtų lengvas. Norint tai padaryti, labai svarbu išdėstyti turinį taip, kad jis atitiktų veiksmus, kuriuos naudotojai greičiausiai atliks. Dėl to jiems bus lengviau rasti tai, ko jiems reikia.</a:t>
            </a: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293" name="Google Shape;293;g2b95bac4502_0_8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94" name="Google Shape;294;g2b95bac4502_0_82"/>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 name="Audio 2">
            <a:hlinkClick r:id="" action="ppaction://media"/>
            <a:extLst>
              <a:ext uri="{FF2B5EF4-FFF2-40B4-BE49-F238E27FC236}">
                <a16:creationId xmlns:a16="http://schemas.microsoft.com/office/drawing/2014/main" id="{88BE891C-08CF-1F5E-BE37-54E2147E68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69"/>
    </mc:Choice>
    <mc:Fallback xmlns="">
      <p:transition spd="slow" advTm="1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b95bac4502_0_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Grafika</a:t>
            </a:r>
            <a:endParaRPr dirty="0"/>
          </a:p>
        </p:txBody>
      </p:sp>
      <p:sp>
        <p:nvSpPr>
          <p:cNvPr id="301" name="Google Shape;301;g2b95bac4502_0_9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46905"/>
              <a:buNone/>
            </a:pPr>
            <a:r>
              <a:rPr lang="lt-LT" sz="5969" dirty="0"/>
              <a:t>Siekiant sumažinti informacijos, kurią naudotojai turi įsiminti, kiekį, labai svarbu, kad turimos parinktys ir veiksmai būtų akivaizdūs. Kad naudotojai galėtų greitai ir lengvai rasti tai, ko jiems reikia, naršymas turėtų būti lengvai prieinamas visada, o ne tik tada, kai tikimasi, kad jo prireiks.</a:t>
            </a: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302" name="Google Shape;302;g2b95bac4502_0_9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303" name="Google Shape;303;g2b95bac4502_0_90"/>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 name="Audio 2">
            <a:hlinkClick r:id="" action="ppaction://media"/>
            <a:extLst>
              <a:ext uri="{FF2B5EF4-FFF2-40B4-BE49-F238E27FC236}">
                <a16:creationId xmlns:a16="http://schemas.microsoft.com/office/drawing/2014/main" id="{0888D0F6-B3C7-0795-8C4A-12589EB625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78"/>
    </mc:Choice>
    <mc:Fallback xmlns="">
      <p:transition spd="slow" advTm="2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95bac4502_0_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Paprastumas</a:t>
            </a:r>
            <a:endParaRPr dirty="0"/>
          </a:p>
        </p:txBody>
      </p:sp>
      <p:sp>
        <p:nvSpPr>
          <p:cNvPr id="310" name="Google Shape;310;g2b95bac4502_0_9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54624"/>
              <a:buNone/>
            </a:pPr>
            <a:r>
              <a:rPr lang="lt-LT" sz="5125" dirty="0"/>
              <a:t>Vartotojai turėtų galėti greitai ir lengvai pereiti iš vienos vietos į kitą. Jie turėtų veikti be papildomų nurodymų. Tai puikiai iliustruoja iš karto atpažįstama ikonografija, pavyzdžiui, pirkinių krepšelis, nes naudotojai žino, kad paspaudę ant jo galės pirkti.</a:t>
            </a: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311" name="Google Shape;311;g2b95bac4502_0_9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312" name="Google Shape;312;g2b95bac4502_0_98"/>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D5C49576-45B0-B245-B81D-42AB255F819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34"/>
    </mc:Choice>
    <mc:Fallback xmlns="">
      <p:transition spd="slow" advTm="1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b95bac4502_0_1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Nuoseklumas</a:t>
            </a:r>
            <a:endParaRPr dirty="0"/>
          </a:p>
        </p:txBody>
      </p:sp>
      <p:sp>
        <p:nvSpPr>
          <p:cNvPr id="319" name="Google Shape;319;g2b95bac4502_0_10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69371"/>
              <a:buNone/>
            </a:pPr>
            <a:r>
              <a:rPr lang="lt-LT" sz="4036" dirty="0"/>
              <a:t>Kad naudotojams būtų lengviau rasti tai, ko jiems reikia, naršymo elementai turėtų būti nuosekliai išdėstyti. Vartotojai labiau linkę naudotis interneto svetainėmis, kai jos yra nuoseklios.</a:t>
            </a: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320" name="Google Shape;320;g2b95bac4502_0_10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321" name="Google Shape;321;g2b95bac4502_0_106"/>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713170E8-C454-1F7F-1E7A-28F03D4D0C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b95bac4502_0_55"/>
          <p:cNvSpPr txBox="1">
            <a:spLocks noGrp="1"/>
          </p:cNvSpPr>
          <p:nvPr>
            <p:ph type="body" idx="1"/>
          </p:nvPr>
        </p:nvSpPr>
        <p:spPr>
          <a:xfrm>
            <a:off x="911544" y="1523250"/>
            <a:ext cx="3932100" cy="3811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US" sz="5200" dirty="0" err="1"/>
              <a:t>Naršymas</a:t>
            </a:r>
            <a:r>
              <a:rPr lang="en-US" sz="5200" dirty="0"/>
              <a:t> </a:t>
            </a:r>
            <a:r>
              <a:rPr lang="en-US" sz="5200" dirty="0" err="1"/>
              <a:t>internete</a:t>
            </a:r>
            <a:r>
              <a:rPr lang="en-US" sz="5200" dirty="0"/>
              <a:t> GLAM </a:t>
            </a:r>
            <a:r>
              <a:rPr lang="en-US" sz="5200" dirty="0" err="1"/>
              <a:t>sektoriuje</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327" name="Google Shape;327;g2b95bac4502_0_55"/>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328" name="Google Shape;328;g2b95bac4502_0_55"/>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329" name="Google Shape;329;g2b95bac4502_0_55"/>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30" name="Google Shape;330;g2b95bac4502_0_55"/>
          <p:cNvPicPr preferRelativeResize="0"/>
          <p:nvPr/>
        </p:nvPicPr>
        <p:blipFill rotWithShape="1">
          <a:blip r:embed="rId7">
            <a:alphaModFix/>
          </a:blip>
          <a:srcRect/>
          <a:stretch/>
        </p:blipFill>
        <p:spPr>
          <a:xfrm>
            <a:off x="4942238" y="978225"/>
            <a:ext cx="7115314" cy="4039948"/>
          </a:xfrm>
          <a:prstGeom prst="rect">
            <a:avLst/>
          </a:prstGeom>
          <a:noFill/>
          <a:ln>
            <a:noFill/>
          </a:ln>
        </p:spPr>
      </p:pic>
      <p:pic>
        <p:nvPicPr>
          <p:cNvPr id="2" name="Audio 1">
            <a:hlinkClick r:id="" action="ppaction://media"/>
            <a:extLst>
              <a:ext uri="{FF2B5EF4-FFF2-40B4-BE49-F238E27FC236}">
                <a16:creationId xmlns:a16="http://schemas.microsoft.com/office/drawing/2014/main" id="{D9A740FD-22A8-6C35-AE96-72ED366F32D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8"/>
    </mc:Choice>
    <mc:Fallback>
      <p:transition spd="slow" advTm="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b95bac4502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Kokios naršymo galimybės internete labiausiai domina GLAM institucijas?</a:t>
            </a:r>
            <a:endParaRPr dirty="0"/>
          </a:p>
        </p:txBody>
      </p:sp>
      <p:sp>
        <p:nvSpPr>
          <p:cNvPr id="337" name="Google Shape;337;g2b95bac4502_0_6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p>
            <a:pPr marL="2541" lvl="0" indent="0" algn="l" rtl="0">
              <a:lnSpc>
                <a:spcPct val="70000"/>
              </a:lnSpc>
              <a:spcBef>
                <a:spcPts val="0"/>
              </a:spcBef>
              <a:spcAft>
                <a:spcPts val="0"/>
              </a:spcAft>
              <a:buClr>
                <a:schemeClr val="dk1"/>
              </a:buClr>
              <a:buSzPts val="2760"/>
              <a:buNone/>
            </a:pPr>
            <a:r>
              <a:rPr lang="lt-LT" sz="2760" dirty="0"/>
              <a:t>Jos gali būti skirtos darbui su:</a:t>
            </a:r>
          </a:p>
          <a:p>
            <a:pPr marL="2541" lvl="0" indent="0" algn="l" rtl="0">
              <a:lnSpc>
                <a:spcPct val="70000"/>
              </a:lnSpc>
              <a:spcBef>
                <a:spcPts val="0"/>
              </a:spcBef>
              <a:spcAft>
                <a:spcPts val="0"/>
              </a:spcAft>
              <a:buClr>
                <a:schemeClr val="dk1"/>
              </a:buClr>
              <a:buSzPts val="2760"/>
              <a:buNone/>
            </a:pPr>
            <a:endParaRPr lang="lt-LT" sz="2760" dirty="0"/>
          </a:p>
          <a:p>
            <a:pPr marL="228600" lvl="0" indent="-226059" algn="l" rtl="0">
              <a:lnSpc>
                <a:spcPct val="70000"/>
              </a:lnSpc>
              <a:spcBef>
                <a:spcPts val="0"/>
              </a:spcBef>
              <a:spcAft>
                <a:spcPts val="0"/>
              </a:spcAft>
              <a:buClr>
                <a:schemeClr val="dk1"/>
              </a:buClr>
              <a:buSzPts val="2760"/>
              <a:buChar char="•"/>
            </a:pPr>
            <a:r>
              <a:rPr lang="lt-LT" sz="2760" dirty="0"/>
              <a:t>Skaitmeniniais archyvais, meno kūriniais ir vaizdais</a:t>
            </a:r>
          </a:p>
          <a:p>
            <a:pPr marL="228600" lvl="0" indent="-226059" algn="l" rtl="0">
              <a:lnSpc>
                <a:spcPct val="70000"/>
              </a:lnSpc>
              <a:spcBef>
                <a:spcPts val="0"/>
              </a:spcBef>
              <a:spcAft>
                <a:spcPts val="0"/>
              </a:spcAft>
              <a:buClr>
                <a:schemeClr val="dk1"/>
              </a:buClr>
              <a:buSzPts val="2760"/>
              <a:buChar char="•"/>
            </a:pPr>
            <a:r>
              <a:rPr lang="lt-LT" sz="2760" dirty="0"/>
              <a:t>Skaitmeninėmis parodomis</a:t>
            </a:r>
          </a:p>
          <a:p>
            <a:pPr marL="228600" lvl="0" indent="-226059" algn="l" rtl="0">
              <a:lnSpc>
                <a:spcPct val="70000"/>
              </a:lnSpc>
              <a:spcBef>
                <a:spcPts val="0"/>
              </a:spcBef>
              <a:spcAft>
                <a:spcPts val="0"/>
              </a:spcAft>
              <a:buClr>
                <a:schemeClr val="dk1"/>
              </a:buClr>
              <a:buSzPts val="2760"/>
              <a:buChar char="•"/>
            </a:pPr>
            <a:r>
              <a:rPr lang="lt-LT" sz="2760" dirty="0"/>
              <a:t>Skaitmeniniu istorijų pasakojimu</a:t>
            </a:r>
          </a:p>
          <a:p>
            <a:pPr marL="228600" lvl="0" indent="-226059" algn="l" rtl="0">
              <a:lnSpc>
                <a:spcPct val="70000"/>
              </a:lnSpc>
              <a:spcBef>
                <a:spcPts val="0"/>
              </a:spcBef>
              <a:spcAft>
                <a:spcPts val="0"/>
              </a:spcAft>
              <a:buClr>
                <a:schemeClr val="dk1"/>
              </a:buClr>
              <a:buSzPts val="2760"/>
              <a:buChar char="•"/>
            </a:pPr>
            <a:r>
              <a:rPr lang="lt-LT" sz="2760" dirty="0"/>
              <a:t>Virtualiomis parodomis</a:t>
            </a:r>
          </a:p>
          <a:p>
            <a:pPr marL="228600" lvl="0" indent="-226059" algn="l" rtl="0">
              <a:lnSpc>
                <a:spcPct val="70000"/>
              </a:lnSpc>
              <a:spcBef>
                <a:spcPts val="0"/>
              </a:spcBef>
              <a:spcAft>
                <a:spcPts val="0"/>
              </a:spcAft>
              <a:buClr>
                <a:schemeClr val="dk1"/>
              </a:buClr>
              <a:buSzPts val="2760"/>
              <a:buChar char="•"/>
            </a:pPr>
            <a:r>
              <a:rPr lang="lt-LT" sz="2760" dirty="0"/>
              <a:t>Socialinių tinklų turiniu</a:t>
            </a:r>
          </a:p>
          <a:p>
            <a:pPr marL="228600" lvl="0" indent="-226059" algn="l" rtl="0">
              <a:lnSpc>
                <a:spcPct val="70000"/>
              </a:lnSpc>
              <a:spcBef>
                <a:spcPts val="0"/>
              </a:spcBef>
              <a:spcAft>
                <a:spcPts val="0"/>
              </a:spcAft>
              <a:buClr>
                <a:schemeClr val="dk1"/>
              </a:buClr>
              <a:buSzPts val="2760"/>
              <a:buChar char="•"/>
            </a:pPr>
            <a:r>
              <a:rPr lang="lt-LT" sz="2760" dirty="0"/>
              <a:t>GLAM institucijų interneto svetainėmis</a:t>
            </a:r>
          </a:p>
          <a:p>
            <a:pPr marL="228600" lvl="0" indent="-226059" algn="l" rtl="0">
              <a:lnSpc>
                <a:spcPct val="70000"/>
              </a:lnSpc>
              <a:spcBef>
                <a:spcPts val="0"/>
              </a:spcBef>
              <a:spcAft>
                <a:spcPts val="0"/>
              </a:spcAft>
              <a:buClr>
                <a:schemeClr val="dk1"/>
              </a:buClr>
              <a:buSzPts val="2760"/>
              <a:buChar char="•"/>
            </a:pPr>
            <a:r>
              <a:rPr lang="lt-LT" sz="2760" dirty="0"/>
              <a:t>Duomenų saugojimu - debesų platformose</a:t>
            </a:r>
            <a:endParaRPr sz="2760" dirty="0"/>
          </a:p>
          <a:p>
            <a:pPr marL="228600" lvl="0" indent="-50800" algn="l" rtl="0">
              <a:lnSpc>
                <a:spcPct val="70000"/>
              </a:lnSpc>
              <a:spcBef>
                <a:spcPts val="1000"/>
              </a:spcBef>
              <a:spcAft>
                <a:spcPts val="0"/>
              </a:spcAft>
              <a:buClr>
                <a:schemeClr val="dk1"/>
              </a:buClr>
              <a:buSzPts val="1960"/>
              <a:buNone/>
            </a:pPr>
            <a:endParaRPr sz="2760" dirty="0"/>
          </a:p>
          <a:p>
            <a:pPr marL="228600" lvl="0" indent="-50800" algn="l" rtl="0">
              <a:lnSpc>
                <a:spcPct val="70000"/>
              </a:lnSpc>
              <a:spcBef>
                <a:spcPts val="1000"/>
              </a:spcBef>
              <a:spcAft>
                <a:spcPts val="0"/>
              </a:spcAft>
              <a:buClr>
                <a:schemeClr val="dk1"/>
              </a:buClr>
              <a:buSzPts val="1960"/>
              <a:buNone/>
            </a:pPr>
            <a:endParaRPr sz="2760" dirty="0"/>
          </a:p>
          <a:p>
            <a:pPr marL="179387" lvl="0" indent="-1585" algn="l" rtl="0">
              <a:lnSpc>
                <a:spcPct val="70000"/>
              </a:lnSpc>
              <a:spcBef>
                <a:spcPts val="1000"/>
              </a:spcBef>
              <a:spcAft>
                <a:spcPts val="0"/>
              </a:spcAft>
              <a:buClr>
                <a:schemeClr val="dk1"/>
              </a:buClr>
              <a:buSzPts val="1960"/>
              <a:buNone/>
            </a:pPr>
            <a:endParaRPr sz="2760" dirty="0"/>
          </a:p>
          <a:p>
            <a:pPr marL="179387" lvl="0" indent="-1585" algn="l" rtl="0">
              <a:lnSpc>
                <a:spcPct val="70000"/>
              </a:lnSpc>
              <a:spcBef>
                <a:spcPts val="1000"/>
              </a:spcBef>
              <a:spcAft>
                <a:spcPts val="0"/>
              </a:spcAft>
              <a:buClr>
                <a:schemeClr val="dk1"/>
              </a:buClr>
              <a:buSzPts val="1960"/>
              <a:buNone/>
            </a:pPr>
            <a:endParaRPr sz="2760" dirty="0"/>
          </a:p>
          <a:p>
            <a:pPr marL="179387" lvl="0" indent="-1585" algn="l" rtl="0">
              <a:lnSpc>
                <a:spcPct val="70000"/>
              </a:lnSpc>
              <a:spcBef>
                <a:spcPts val="1000"/>
              </a:spcBef>
              <a:spcAft>
                <a:spcPts val="0"/>
              </a:spcAft>
              <a:buClr>
                <a:schemeClr val="dk1"/>
              </a:buClr>
              <a:buSzPts val="1960"/>
              <a:buNone/>
            </a:pPr>
            <a:endParaRPr sz="2760" dirty="0"/>
          </a:p>
          <a:p>
            <a:pPr marL="179387" lvl="0" indent="-1585" algn="l" rtl="0">
              <a:lnSpc>
                <a:spcPct val="70000"/>
              </a:lnSpc>
              <a:spcBef>
                <a:spcPts val="1000"/>
              </a:spcBef>
              <a:spcAft>
                <a:spcPts val="0"/>
              </a:spcAft>
              <a:buClr>
                <a:schemeClr val="dk1"/>
              </a:buClr>
              <a:buSzPts val="1960"/>
              <a:buNone/>
            </a:pPr>
            <a:endParaRPr sz="2760" dirty="0"/>
          </a:p>
        </p:txBody>
      </p:sp>
      <p:pic>
        <p:nvPicPr>
          <p:cNvPr id="338" name="Google Shape;338;g2b95bac4502_0_6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339" name="Google Shape;339;g2b95bac4502_0_63"/>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40" name="Google Shape;340;g2b95bac4502_0_63"/>
          <p:cNvPicPr preferRelativeResize="0"/>
          <p:nvPr/>
        </p:nvPicPr>
        <p:blipFill>
          <a:blip r:embed="rId7">
            <a:alphaModFix/>
          </a:blip>
          <a:stretch>
            <a:fillRect/>
          </a:stretch>
        </p:blipFill>
        <p:spPr>
          <a:xfrm>
            <a:off x="6172200" y="1843225"/>
            <a:ext cx="5867400" cy="3300413"/>
          </a:xfrm>
          <a:prstGeom prst="rect">
            <a:avLst/>
          </a:prstGeom>
          <a:noFill/>
          <a:ln>
            <a:noFill/>
          </a:ln>
        </p:spPr>
      </p:pic>
      <p:pic>
        <p:nvPicPr>
          <p:cNvPr id="2" name="Audio 1">
            <a:hlinkClick r:id="" action="ppaction://media"/>
            <a:extLst>
              <a:ext uri="{FF2B5EF4-FFF2-40B4-BE49-F238E27FC236}">
                <a16:creationId xmlns:a16="http://schemas.microsoft.com/office/drawing/2014/main" id="{353691C3-7852-1E98-CA32-84B487E6A71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82"/>
    </mc:Choice>
    <mc:Fallback xmlns="">
      <p:transition spd="slow" advTm="2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b83960fe09_0_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err="1">
                <a:solidFill>
                  <a:schemeClr val="accent1"/>
                </a:solidFill>
              </a:rPr>
              <a:t>Savirefleksija</a:t>
            </a:r>
            <a:endParaRPr dirty="0">
              <a:solidFill>
                <a:schemeClr val="accent1"/>
              </a:solidFill>
            </a:endParaRPr>
          </a:p>
        </p:txBody>
      </p:sp>
      <p:sp>
        <p:nvSpPr>
          <p:cNvPr id="347" name="Google Shape;347;g2b83960fe09_0_81"/>
          <p:cNvSpPr txBox="1">
            <a:spLocks noGrp="1"/>
          </p:cNvSpPr>
          <p:nvPr>
            <p:ph type="body" idx="1"/>
          </p:nvPr>
        </p:nvSpPr>
        <p:spPr>
          <a:xfrm>
            <a:off x="838200" y="1825763"/>
            <a:ext cx="6909486"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39285"/>
              <a:buFont typeface="Calibri"/>
              <a:buNone/>
            </a:pPr>
            <a:r>
              <a:rPr lang="lt-LT" sz="4000" dirty="0"/>
              <a:t>Kas yra naršymas internete?</a:t>
            </a:r>
          </a:p>
          <a:p>
            <a:pPr marL="0" lvl="0" indent="0" algn="l" rtl="0">
              <a:lnSpc>
                <a:spcPct val="90000"/>
              </a:lnSpc>
              <a:spcBef>
                <a:spcPts val="0"/>
              </a:spcBef>
              <a:spcAft>
                <a:spcPts val="0"/>
              </a:spcAft>
              <a:buClr>
                <a:schemeClr val="dk1"/>
              </a:buClr>
              <a:buSzPct val="39285"/>
              <a:buFont typeface="Calibri"/>
              <a:buNone/>
            </a:pPr>
            <a:endParaRPr lang="lt-LT" sz="4000" dirty="0"/>
          </a:p>
          <a:p>
            <a:pPr marL="0" lvl="0" indent="0" algn="l" rtl="0">
              <a:lnSpc>
                <a:spcPct val="90000"/>
              </a:lnSpc>
              <a:spcBef>
                <a:spcPts val="0"/>
              </a:spcBef>
              <a:spcAft>
                <a:spcPts val="0"/>
              </a:spcAft>
              <a:buClr>
                <a:schemeClr val="dk1"/>
              </a:buClr>
              <a:buSzPct val="39285"/>
              <a:buFont typeface="Calibri"/>
              <a:buNone/>
            </a:pPr>
            <a:endParaRPr lang="lt-LT" sz="4000" dirty="0"/>
          </a:p>
          <a:p>
            <a:pPr marL="0" lvl="0" indent="0" algn="l" rtl="0">
              <a:lnSpc>
                <a:spcPct val="90000"/>
              </a:lnSpc>
              <a:spcBef>
                <a:spcPts val="0"/>
              </a:spcBef>
              <a:spcAft>
                <a:spcPts val="0"/>
              </a:spcAft>
              <a:buClr>
                <a:schemeClr val="dk1"/>
              </a:buClr>
              <a:buSzPct val="39285"/>
              <a:buFont typeface="Calibri"/>
              <a:buNone/>
            </a:pPr>
            <a:r>
              <a:rPr lang="lt-LT" sz="4000" dirty="0"/>
              <a:t>Kaip dažnai susiduriate su prieinamomis interneto svetainėmis?</a:t>
            </a:r>
            <a:endParaRPr sz="4000" dirty="0"/>
          </a:p>
          <a:p>
            <a:pPr marL="0" lvl="0" indent="0" algn="l" rtl="0">
              <a:lnSpc>
                <a:spcPct val="90000"/>
              </a:lnSpc>
              <a:spcBef>
                <a:spcPts val="0"/>
              </a:spcBef>
              <a:spcAft>
                <a:spcPts val="0"/>
              </a:spcAft>
              <a:buClr>
                <a:schemeClr val="dk1"/>
              </a:buClr>
              <a:buSzPct val="39285"/>
              <a:buFont typeface="Calibri"/>
              <a:buNone/>
            </a:pPr>
            <a:endParaRPr sz="11200" dirty="0"/>
          </a:p>
          <a:p>
            <a:pPr marL="0" lvl="0" indent="0" algn="l" rtl="0">
              <a:lnSpc>
                <a:spcPct val="90000"/>
              </a:lnSpc>
              <a:spcBef>
                <a:spcPts val="0"/>
              </a:spcBef>
              <a:spcAft>
                <a:spcPts val="0"/>
              </a:spcAft>
              <a:buClr>
                <a:schemeClr val="dk1"/>
              </a:buClr>
              <a:buSzPct val="69372"/>
              <a:buNone/>
            </a:pPr>
            <a:endParaRPr sz="4036"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348" name="Google Shape;348;g2b83960fe09_0_8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349" name="Google Shape;349;g2b83960fe09_0_81"/>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350" name="Google Shape;350;g2b83960fe09_0_81"/>
          <p:cNvPicPr preferRelativeResize="0"/>
          <p:nvPr/>
        </p:nvPicPr>
        <p:blipFill rotWithShape="1">
          <a:blip r:embed="rId7">
            <a:alphaModFix/>
          </a:blip>
          <a:srcRect l="21988" r="22400"/>
          <a:stretch/>
        </p:blipFill>
        <p:spPr>
          <a:xfrm>
            <a:off x="7846540" y="1825763"/>
            <a:ext cx="3348682" cy="3154010"/>
          </a:xfrm>
          <a:prstGeom prst="rect">
            <a:avLst/>
          </a:prstGeom>
          <a:noFill/>
          <a:ln>
            <a:noFill/>
          </a:ln>
        </p:spPr>
      </p:pic>
      <p:pic>
        <p:nvPicPr>
          <p:cNvPr id="2" name="Audio 1">
            <a:hlinkClick r:id="" action="ppaction://media"/>
            <a:extLst>
              <a:ext uri="{FF2B5EF4-FFF2-40B4-BE49-F238E27FC236}">
                <a16:creationId xmlns:a16="http://schemas.microsoft.com/office/drawing/2014/main" id="{C0F188EA-4CB8-A20F-8C42-8A6C6F1E054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48"/>
    </mc:Choice>
    <mc:Fallback xmlns="">
      <p:transition spd="slow" advTm="1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b95bac4502_0_1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Šaltiniai</a:t>
            </a:r>
            <a:endParaRPr dirty="0">
              <a:solidFill>
                <a:schemeClr val="accent1"/>
              </a:solidFill>
            </a:endParaRPr>
          </a:p>
        </p:txBody>
      </p:sp>
      <p:sp>
        <p:nvSpPr>
          <p:cNvPr id="357" name="Google Shape;357;g2b95bac4502_0_19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59862"/>
              <a:buFont typeface="Calibri"/>
              <a:buNone/>
            </a:pPr>
            <a:r>
              <a:rPr lang="en-US" sz="7350" u="sng" dirty="0">
                <a:solidFill>
                  <a:schemeClr val="hlink"/>
                </a:solidFill>
                <a:hlinkClick r:id="rId3"/>
              </a:rPr>
              <a:t>https://guides.bpl.org/internetbasics/navigating</a:t>
            </a:r>
            <a:endParaRPr sz="7350" dirty="0"/>
          </a:p>
          <a:p>
            <a:pPr marL="0" lvl="0" indent="0" algn="l" rtl="0">
              <a:lnSpc>
                <a:spcPct val="90000"/>
              </a:lnSpc>
              <a:spcBef>
                <a:spcPts val="0"/>
              </a:spcBef>
              <a:spcAft>
                <a:spcPts val="0"/>
              </a:spcAft>
              <a:buClr>
                <a:schemeClr val="dk1"/>
              </a:buClr>
              <a:buSzPct val="39285"/>
              <a:buFont typeface="Calibri"/>
              <a:buNone/>
            </a:pPr>
            <a:endParaRPr sz="11200" dirty="0"/>
          </a:p>
          <a:p>
            <a:pPr marL="0" lvl="0" indent="0" algn="l" rtl="0">
              <a:lnSpc>
                <a:spcPct val="90000"/>
              </a:lnSpc>
              <a:spcBef>
                <a:spcPts val="0"/>
              </a:spcBef>
              <a:spcAft>
                <a:spcPts val="0"/>
              </a:spcAft>
              <a:buClr>
                <a:schemeClr val="dk1"/>
              </a:buClr>
              <a:buSzPct val="39285"/>
              <a:buFont typeface="Calibri"/>
              <a:buNone/>
            </a:pPr>
            <a:endParaRPr sz="11200" dirty="0"/>
          </a:p>
          <a:p>
            <a:pPr marL="0" lvl="0" indent="0" algn="l" rtl="0">
              <a:lnSpc>
                <a:spcPct val="90000"/>
              </a:lnSpc>
              <a:spcBef>
                <a:spcPts val="0"/>
              </a:spcBef>
              <a:spcAft>
                <a:spcPts val="0"/>
              </a:spcAft>
              <a:buClr>
                <a:schemeClr val="dk1"/>
              </a:buClr>
              <a:buSzPct val="39285"/>
              <a:buFont typeface="Calibri"/>
              <a:buNone/>
            </a:pPr>
            <a:endParaRPr sz="11200" dirty="0"/>
          </a:p>
          <a:p>
            <a:pPr marL="0" lvl="0" indent="0" algn="l" rtl="0">
              <a:lnSpc>
                <a:spcPct val="90000"/>
              </a:lnSpc>
              <a:spcBef>
                <a:spcPts val="0"/>
              </a:spcBef>
              <a:spcAft>
                <a:spcPts val="0"/>
              </a:spcAft>
              <a:buClr>
                <a:schemeClr val="dk1"/>
              </a:buClr>
              <a:buSzPct val="69372"/>
              <a:buNone/>
            </a:pPr>
            <a:endParaRPr sz="4036"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a:p>
            <a:pPr marL="179387" lvl="0" indent="-1585" algn="l" rtl="0">
              <a:lnSpc>
                <a:spcPct val="90000"/>
              </a:lnSpc>
              <a:spcBef>
                <a:spcPts val="1000"/>
              </a:spcBef>
              <a:spcAft>
                <a:spcPts val="0"/>
              </a:spcAft>
              <a:buClr>
                <a:schemeClr val="dk1"/>
              </a:buClr>
              <a:buSzPct val="100000"/>
              <a:buNone/>
            </a:pPr>
            <a:endParaRPr dirty="0"/>
          </a:p>
        </p:txBody>
      </p:sp>
      <p:pic>
        <p:nvPicPr>
          <p:cNvPr id="358" name="Google Shape;358;g2b95bac4502_0_191"/>
          <p:cNvPicPr preferRelativeResize="0"/>
          <p:nvPr/>
        </p:nvPicPr>
        <p:blipFill rotWithShape="1">
          <a:blip r:embed="rId4">
            <a:alphaModFix/>
          </a:blip>
          <a:srcRect/>
          <a:stretch/>
        </p:blipFill>
        <p:spPr>
          <a:xfrm>
            <a:off x="320512" y="5585931"/>
            <a:ext cx="1182064" cy="1182064"/>
          </a:xfrm>
          <a:prstGeom prst="rect">
            <a:avLst/>
          </a:prstGeom>
          <a:noFill/>
          <a:ln>
            <a:noFill/>
          </a:ln>
        </p:spPr>
      </p:pic>
      <p:pic>
        <p:nvPicPr>
          <p:cNvPr id="359" name="Google Shape;359;g2b95bac4502_0_191"/>
          <p:cNvPicPr preferRelativeResize="0"/>
          <p:nvPr/>
        </p:nvPicPr>
        <p:blipFill rotWithShape="1">
          <a:blip r:embed="rId5">
            <a:alphaModFix/>
          </a:blip>
          <a:srcRect/>
          <a:stretch/>
        </p:blipFill>
        <p:spPr>
          <a:xfrm>
            <a:off x="9251027" y="6148955"/>
            <a:ext cx="2505896" cy="5262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body" idx="1"/>
          </p:nvPr>
        </p:nvSpPr>
        <p:spPr>
          <a:xfrm>
            <a:off x="811116" y="2033835"/>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lang="en-GB" dirty="0"/>
          </a:p>
          <a:p>
            <a:pPr marL="0" lvl="0" indent="0" algn="ctr" rtl="0">
              <a:lnSpc>
                <a:spcPct val="90000"/>
              </a:lnSpc>
              <a:spcBef>
                <a:spcPts val="1000"/>
              </a:spcBef>
              <a:spcAft>
                <a:spcPts val="0"/>
              </a:spcAft>
              <a:buClr>
                <a:schemeClr val="dk1"/>
              </a:buClr>
              <a:buSzPct val="100000"/>
              <a:buNone/>
            </a:pPr>
            <a:r>
              <a:rPr lang="lt-LT" sz="5200" dirty="0">
                <a:solidFill>
                  <a:schemeClr val="tx1"/>
                </a:solidFill>
              </a:rPr>
              <a:t>Naršymas internete</a:t>
            </a:r>
          </a:p>
          <a:p>
            <a:pPr marL="0" lvl="0" indent="0" algn="ctr" rtl="0">
              <a:lnSpc>
                <a:spcPct val="90000"/>
              </a:lnSpc>
              <a:spcBef>
                <a:spcPts val="1000"/>
              </a:spcBef>
              <a:spcAft>
                <a:spcPts val="0"/>
              </a:spcAft>
              <a:buClr>
                <a:schemeClr val="dk1"/>
              </a:buClr>
              <a:buSzPct val="100000"/>
              <a:buNone/>
            </a:pP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12" name="Google Shape;112;p3"/>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13" name="Google Shape;113;p3"/>
          <p:cNvSpPr/>
          <p:nvPr/>
        </p:nvSpPr>
        <p:spPr>
          <a:xfrm>
            <a:off x="1087561" y="365623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14" name="Google Shape;114;p3"/>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15" name="Google Shape;115;p3"/>
          <p:cNvPicPr preferRelativeResize="0"/>
          <p:nvPr/>
        </p:nvPicPr>
        <p:blipFill rotWithShape="1">
          <a:blip r:embed="rId7">
            <a:alphaModFix/>
          </a:blip>
          <a:srcRect/>
          <a:stretch/>
        </p:blipFill>
        <p:spPr>
          <a:xfrm>
            <a:off x="4924425" y="152400"/>
            <a:ext cx="7115177" cy="4752716"/>
          </a:xfrm>
          <a:prstGeom prst="rect">
            <a:avLst/>
          </a:prstGeom>
          <a:noFill/>
          <a:ln>
            <a:noFill/>
          </a:ln>
        </p:spPr>
      </p:pic>
      <p:pic>
        <p:nvPicPr>
          <p:cNvPr id="3" name="Audio 2">
            <a:hlinkClick r:id="" action="ppaction://media"/>
            <a:extLst>
              <a:ext uri="{FF2B5EF4-FFF2-40B4-BE49-F238E27FC236}">
                <a16:creationId xmlns:a16="http://schemas.microsoft.com/office/drawing/2014/main" id="{7D034911-FB00-53FF-730F-53CF5CD2E7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67"/>
    </mc:Choice>
    <mc:Fallback>
      <p:transition spd="slow" advTm="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3"/>
          <p:cNvPicPr preferRelativeResize="0"/>
          <p:nvPr/>
        </p:nvPicPr>
        <p:blipFill rotWithShape="1">
          <a:blip r:embed="rId3">
            <a:alphaModFix/>
          </a:blip>
          <a:srcRect/>
          <a:stretch/>
        </p:blipFill>
        <p:spPr>
          <a:xfrm>
            <a:off x="547325" y="97715"/>
            <a:ext cx="2557807" cy="2557807"/>
          </a:xfrm>
          <a:prstGeom prst="rect">
            <a:avLst/>
          </a:prstGeom>
          <a:noFill/>
          <a:ln>
            <a:noFill/>
          </a:ln>
        </p:spPr>
      </p:pic>
      <p:sp>
        <p:nvSpPr>
          <p:cNvPr id="365" name="Google Shape;365;p23"/>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23"/>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23"/>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accent1"/>
                </a:solidFill>
                <a:latin typeface="Calibri"/>
                <a:ea typeface="Calibri"/>
                <a:cs typeface="Calibri"/>
                <a:sym typeface="Calibri"/>
              </a:rPr>
              <a:t>„</a:t>
            </a:r>
            <a:r>
              <a:rPr lang="en-US" sz="4000" b="0" i="0" u="none" strike="noStrike" cap="none" dirty="0" err="1">
                <a:solidFill>
                  <a:schemeClr val="accent1"/>
                </a:solidFill>
                <a:latin typeface="Calibri"/>
                <a:ea typeface="Calibri"/>
                <a:cs typeface="Calibri"/>
                <a:sym typeface="Calibri"/>
              </a:rPr>
              <a:t>Įtraukiojo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užimtumo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skatinimas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diegiant</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atviras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inovacijas</a:t>
            </a:r>
            <a:r>
              <a:rPr lang="en-US" sz="4000" b="0" i="0" u="none" strike="noStrike" cap="none" dirty="0">
                <a:solidFill>
                  <a:schemeClr val="accent1"/>
                </a:solidFill>
                <a:latin typeface="Calibri"/>
                <a:ea typeface="Calibri"/>
                <a:cs typeface="Calibri"/>
                <a:sym typeface="Calibri"/>
              </a:rPr>
              <a:t> GLAM </a:t>
            </a:r>
            <a:r>
              <a:rPr lang="en-US" sz="4000" b="0" i="0" u="none" strike="noStrike" cap="none" dirty="0" err="1">
                <a:solidFill>
                  <a:schemeClr val="accent1"/>
                </a:solidFill>
                <a:latin typeface="Calibri"/>
                <a:ea typeface="Calibri"/>
                <a:cs typeface="Calibri"/>
                <a:sym typeface="Calibri"/>
              </a:rPr>
              <a:t>sektoriuje</a:t>
            </a:r>
            <a:r>
              <a:rPr lang="en-US" sz="4000" b="0" i="0" u="none" strike="noStrike" cap="none" dirty="0">
                <a:solidFill>
                  <a:schemeClr val="accent1"/>
                </a:solidFill>
                <a:latin typeface="Calibri"/>
                <a:ea typeface="Calibri"/>
                <a:cs typeface="Calibri"/>
                <a:sym typeface="Calibri"/>
              </a:rPr>
              <a:t>“</a:t>
            </a:r>
          </a:p>
        </p:txBody>
      </p:sp>
      <p:pic>
        <p:nvPicPr>
          <p:cNvPr id="368" name="Google Shape;368;p23"/>
          <p:cNvPicPr preferRelativeResize="0"/>
          <p:nvPr/>
        </p:nvPicPr>
        <p:blipFill rotWithShape="1">
          <a:blip r:embed="rId4">
            <a:alphaModFix/>
          </a:blip>
          <a:srcRect/>
          <a:stretch/>
        </p:blipFill>
        <p:spPr>
          <a:xfrm>
            <a:off x="9554893" y="3103160"/>
            <a:ext cx="1524273" cy="979627"/>
          </a:xfrm>
          <a:prstGeom prst="rect">
            <a:avLst/>
          </a:prstGeom>
          <a:noFill/>
          <a:ln>
            <a:noFill/>
          </a:ln>
        </p:spPr>
      </p:pic>
      <p:pic>
        <p:nvPicPr>
          <p:cNvPr id="369" name="Google Shape;369;p23"/>
          <p:cNvPicPr preferRelativeResize="0"/>
          <p:nvPr/>
        </p:nvPicPr>
        <p:blipFill rotWithShape="1">
          <a:blip r:embed="rId5">
            <a:alphaModFix/>
          </a:blip>
          <a:srcRect/>
          <a:stretch/>
        </p:blipFill>
        <p:spPr>
          <a:xfrm>
            <a:off x="3880074" y="4675114"/>
            <a:ext cx="2129231" cy="1086684"/>
          </a:xfrm>
          <a:prstGeom prst="rect">
            <a:avLst/>
          </a:prstGeom>
          <a:noFill/>
          <a:ln>
            <a:noFill/>
          </a:ln>
        </p:spPr>
      </p:pic>
      <p:pic>
        <p:nvPicPr>
          <p:cNvPr id="370" name="Google Shape;370;p23"/>
          <p:cNvPicPr preferRelativeResize="0"/>
          <p:nvPr/>
        </p:nvPicPr>
        <p:blipFill rotWithShape="1">
          <a:blip r:embed="rId6">
            <a:alphaModFix/>
          </a:blip>
          <a:srcRect/>
          <a:stretch/>
        </p:blipFill>
        <p:spPr>
          <a:xfrm>
            <a:off x="6381827" y="4739380"/>
            <a:ext cx="2869200" cy="723043"/>
          </a:xfrm>
          <a:prstGeom prst="rect">
            <a:avLst/>
          </a:prstGeom>
          <a:noFill/>
          <a:ln>
            <a:noFill/>
          </a:ln>
        </p:spPr>
      </p:pic>
      <p:pic>
        <p:nvPicPr>
          <p:cNvPr id="371" name="Google Shape;371;p23"/>
          <p:cNvPicPr preferRelativeResize="0"/>
          <p:nvPr/>
        </p:nvPicPr>
        <p:blipFill rotWithShape="1">
          <a:blip r:embed="rId7">
            <a:alphaModFix/>
          </a:blip>
          <a:srcRect/>
          <a:stretch/>
        </p:blipFill>
        <p:spPr>
          <a:xfrm>
            <a:off x="9847014" y="4638603"/>
            <a:ext cx="1003238" cy="823820"/>
          </a:xfrm>
          <a:prstGeom prst="rect">
            <a:avLst/>
          </a:prstGeom>
          <a:noFill/>
          <a:ln>
            <a:noFill/>
          </a:ln>
        </p:spPr>
      </p:pic>
      <p:pic>
        <p:nvPicPr>
          <p:cNvPr id="372" name="Google Shape;372;p23"/>
          <p:cNvPicPr preferRelativeResize="0"/>
          <p:nvPr/>
        </p:nvPicPr>
        <p:blipFill rotWithShape="1">
          <a:blip r:embed="rId8">
            <a:alphaModFix/>
          </a:blip>
          <a:srcRect/>
          <a:stretch/>
        </p:blipFill>
        <p:spPr>
          <a:xfrm>
            <a:off x="4055240" y="2759937"/>
            <a:ext cx="1773548" cy="1773548"/>
          </a:xfrm>
          <a:prstGeom prst="rect">
            <a:avLst/>
          </a:prstGeom>
          <a:noFill/>
          <a:ln>
            <a:noFill/>
          </a:ln>
        </p:spPr>
      </p:pic>
      <p:sp>
        <p:nvSpPr>
          <p:cNvPr id="373" name="Google Shape;373;p23"/>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Calibri"/>
                <a:ea typeface="Calibri"/>
                <a:cs typeface="Calibri"/>
                <a:sym typeface="Calibri"/>
              </a:rPr>
              <a:t>Proje</a:t>
            </a:r>
            <a:r>
              <a:rPr lang="lt-LT" sz="1800" b="0" i="0" u="none" strike="noStrike" cap="none" dirty="0" err="1">
                <a:solidFill>
                  <a:schemeClr val="dk1"/>
                </a:solidFill>
                <a:latin typeface="Calibri"/>
                <a:ea typeface="Calibri"/>
                <a:cs typeface="Calibri"/>
                <a:sym typeface="Calibri"/>
              </a:rPr>
              <a:t>kto</a:t>
            </a:r>
            <a:r>
              <a:rPr lang="en-US" sz="1800" b="0" i="0" u="none" strike="noStrike" cap="none" dirty="0">
                <a:solidFill>
                  <a:schemeClr val="dk1"/>
                </a:solidFill>
                <a:latin typeface="Calibri"/>
                <a:ea typeface="Calibri"/>
                <a:cs typeface="Calibri"/>
                <a:sym typeface="Calibri"/>
              </a:rPr>
              <a:t> N</a:t>
            </a:r>
            <a:r>
              <a:rPr lang="lt-LT" sz="1800" b="0" i="0" u="none" strike="noStrike" cap="none" dirty="0">
                <a:solidFill>
                  <a:schemeClr val="dk1"/>
                </a:solidFill>
                <a:latin typeface="Calibri"/>
                <a:ea typeface="Calibri"/>
                <a:cs typeface="Calibri"/>
                <a:sym typeface="Calibri"/>
              </a:rPr>
              <a:t>r</a:t>
            </a:r>
            <a:r>
              <a:rPr lang="en-US" sz="1800" b="0" i="0" u="none" strike="noStrike" cap="none" dirty="0">
                <a:solidFill>
                  <a:schemeClr val="dk1"/>
                </a:solidFill>
                <a:latin typeface="Calibri"/>
                <a:ea typeface="Calibri"/>
                <a:cs typeface="Calibri"/>
                <a:sym typeface="Calibri"/>
              </a:rPr>
              <a:t>: 2022-1-AT01-KA220-ADU-00008513</a:t>
            </a:r>
            <a:endParaRPr sz="1800" b="0" i="0" u="none" strike="noStrike" cap="none" dirty="0">
              <a:solidFill>
                <a:schemeClr val="dk1"/>
              </a:solidFill>
              <a:latin typeface="Calibri"/>
              <a:ea typeface="Calibri"/>
              <a:cs typeface="Calibri"/>
              <a:sym typeface="Calibri"/>
            </a:endParaRPr>
          </a:p>
        </p:txBody>
      </p:sp>
      <p:pic>
        <p:nvPicPr>
          <p:cNvPr id="374" name="Google Shape;374;p23"/>
          <p:cNvPicPr preferRelativeResize="0"/>
          <p:nvPr/>
        </p:nvPicPr>
        <p:blipFill rotWithShape="1">
          <a:blip r:embed="rId9">
            <a:alphaModFix/>
          </a:blip>
          <a:srcRect/>
          <a:stretch/>
        </p:blipFill>
        <p:spPr>
          <a:xfrm>
            <a:off x="5828788" y="3491779"/>
            <a:ext cx="3540351" cy="639272"/>
          </a:xfrm>
          <a:prstGeom prst="rect">
            <a:avLst/>
          </a:prstGeom>
          <a:noFill/>
          <a:ln>
            <a:noFill/>
          </a:ln>
        </p:spPr>
      </p:pic>
      <p:pic>
        <p:nvPicPr>
          <p:cNvPr id="375" name="Google Shape;375;p23"/>
          <p:cNvPicPr preferRelativeResize="0"/>
          <p:nvPr/>
        </p:nvPicPr>
        <p:blipFill rotWithShape="1">
          <a:blip r:embed="rId10">
            <a:alphaModFix/>
          </a:blip>
          <a:srcRect/>
          <a:stretch/>
        </p:blipFill>
        <p:spPr>
          <a:xfrm>
            <a:off x="9251027" y="6148955"/>
            <a:ext cx="2505896" cy="5262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Kas yra naršymas interneto svetainėje?</a:t>
            </a:r>
            <a:endParaRPr dirty="0">
              <a:solidFill>
                <a:schemeClr val="accent1"/>
              </a:solidFill>
            </a:endParaRPr>
          </a:p>
        </p:txBody>
      </p:sp>
      <p:pic>
        <p:nvPicPr>
          <p:cNvPr id="122" name="Google Shape;122;p4"/>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23" name="Google Shape;123;p4"/>
          <p:cNvSpPr txBox="1">
            <a:spLocks noGrp="1"/>
          </p:cNvSpPr>
          <p:nvPr>
            <p:ph type="body" idx="1"/>
          </p:nvPr>
        </p:nvSpPr>
        <p:spPr>
          <a:xfrm>
            <a:off x="838200" y="1825625"/>
            <a:ext cx="10515600" cy="435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lt-LT" b="1" dirty="0"/>
              <a:t>Internetinė arba svetainės navigacija </a:t>
            </a:r>
            <a:r>
              <a:rPr lang="lt-LT" dirty="0"/>
              <a:t>- tai spragtelėjimas pelyte ir naršymas internete esančiuose šaltiniuose, pvz., įvairiose svetainėse. Internete galima rasti ne tik tinklalapių, bet ir kitokio turinio, pavyzdžiui, vaizdo įrašų, muzikos ir nuotraukų.</a:t>
            </a:r>
            <a:endParaRPr dirty="0"/>
          </a:p>
        </p:txBody>
      </p:sp>
      <p:pic>
        <p:nvPicPr>
          <p:cNvPr id="124" name="Google Shape;124;p4"/>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25" name="Google Shape;125;p4"/>
          <p:cNvPicPr preferRelativeResize="0"/>
          <p:nvPr/>
        </p:nvPicPr>
        <p:blipFill rotWithShape="1">
          <a:blip r:embed="rId7">
            <a:alphaModFix/>
          </a:blip>
          <a:srcRect/>
          <a:stretch/>
        </p:blipFill>
        <p:spPr>
          <a:xfrm>
            <a:off x="3347763" y="3583425"/>
            <a:ext cx="5496475" cy="3091775"/>
          </a:xfrm>
          <a:prstGeom prst="rect">
            <a:avLst/>
          </a:prstGeom>
          <a:noFill/>
          <a:ln>
            <a:noFill/>
          </a:ln>
        </p:spPr>
      </p:pic>
      <p:pic>
        <p:nvPicPr>
          <p:cNvPr id="2" name="Audio 1">
            <a:hlinkClick r:id="" action="ppaction://media"/>
            <a:extLst>
              <a:ext uri="{FF2B5EF4-FFF2-40B4-BE49-F238E27FC236}">
                <a16:creationId xmlns:a16="http://schemas.microsoft.com/office/drawing/2014/main" id="{859F494B-BB2B-4473-0F3E-A6C6103D141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286"/>
    </mc:Choice>
    <mc:Fallback xmlns="">
      <p:transition spd="slow" advTm="3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N</a:t>
            </a:r>
            <a:r>
              <a:rPr lang="en-US" dirty="0" err="1">
                <a:solidFill>
                  <a:schemeClr val="accent1"/>
                </a:solidFill>
              </a:rPr>
              <a:t>aršymo</a:t>
            </a:r>
            <a:r>
              <a:rPr lang="en-US" dirty="0">
                <a:solidFill>
                  <a:schemeClr val="accent1"/>
                </a:solidFill>
              </a:rPr>
              <a:t> </a:t>
            </a:r>
            <a:r>
              <a:rPr lang="en-US" dirty="0" err="1">
                <a:solidFill>
                  <a:schemeClr val="accent1"/>
                </a:solidFill>
              </a:rPr>
              <a:t>internete</a:t>
            </a:r>
            <a:r>
              <a:rPr lang="en-US" dirty="0">
                <a:solidFill>
                  <a:schemeClr val="accent1"/>
                </a:solidFill>
              </a:rPr>
              <a:t> </a:t>
            </a:r>
            <a:r>
              <a:rPr lang="en-US" dirty="0" err="1">
                <a:solidFill>
                  <a:schemeClr val="accent1"/>
                </a:solidFill>
              </a:rPr>
              <a:t>pavyzdžiai</a:t>
            </a:r>
            <a:endParaRPr dirty="0">
              <a:solidFill>
                <a:schemeClr val="accent1"/>
              </a:solidFill>
            </a:endParaRPr>
          </a:p>
        </p:txBody>
      </p:sp>
      <p:pic>
        <p:nvPicPr>
          <p:cNvPr id="132" name="Google Shape;132;p5"/>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33" name="Google Shape;133;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lt-LT" dirty="0"/>
              <a:t>Keli naršymo internete pavyzdžiai:</a:t>
            </a:r>
          </a:p>
          <a:p>
            <a:pPr marL="0" lvl="0" indent="0" algn="l" rtl="0">
              <a:lnSpc>
                <a:spcPct val="90000"/>
              </a:lnSpc>
              <a:spcBef>
                <a:spcPts val="0"/>
              </a:spcBef>
              <a:spcAft>
                <a:spcPts val="0"/>
              </a:spcAft>
              <a:buClr>
                <a:schemeClr val="dk1"/>
              </a:buClr>
              <a:buSzPct val="100000"/>
              <a:buNone/>
            </a:pPr>
            <a:endParaRPr lang="lt-LT" dirty="0"/>
          </a:p>
          <a:p>
            <a:pPr indent="-457200">
              <a:spcBef>
                <a:spcPts val="0"/>
              </a:spcBef>
              <a:buSzPct val="100000"/>
            </a:pPr>
            <a:r>
              <a:rPr lang="lt-LT" dirty="0"/>
              <a:t>moksliniai tyrimai ir švietimas: mokymasis internetu, akademiniai žurnalai, laikraščiai, </a:t>
            </a:r>
            <a:r>
              <a:rPr lang="lt-LT" dirty="0" err="1"/>
              <a:t>podcast‘ai</a:t>
            </a:r>
            <a:endParaRPr lang="lt-LT" dirty="0"/>
          </a:p>
          <a:p>
            <a:pPr indent="-457200">
              <a:spcBef>
                <a:spcPts val="0"/>
              </a:spcBef>
              <a:buSzPct val="100000"/>
            </a:pPr>
            <a:endParaRPr lang="lt-LT" dirty="0"/>
          </a:p>
          <a:p>
            <a:pPr indent="-457200">
              <a:spcBef>
                <a:spcPts val="0"/>
              </a:spcBef>
              <a:buSzPct val="100000"/>
            </a:pPr>
            <a:r>
              <a:rPr lang="lt-LT" dirty="0"/>
              <a:t>apsipirkimas internetu: e. prekyba tokiose platformose kaip "Amazon", "</a:t>
            </a:r>
            <a:r>
              <a:rPr lang="lt-LT" dirty="0" err="1"/>
              <a:t>eBay</a:t>
            </a:r>
            <a:r>
              <a:rPr lang="lt-LT" dirty="0"/>
              <a:t>" ir "</a:t>
            </a:r>
            <a:r>
              <a:rPr lang="lt-LT" dirty="0" err="1"/>
              <a:t>Aliexpress</a:t>
            </a:r>
            <a:r>
              <a:rPr lang="lt-LT" dirty="0"/>
              <a:t>„</a:t>
            </a:r>
          </a:p>
          <a:p>
            <a:pPr indent="-457200">
              <a:spcBef>
                <a:spcPts val="0"/>
              </a:spcBef>
              <a:buSzPct val="100000"/>
            </a:pPr>
            <a:endParaRPr lang="lt-LT" dirty="0"/>
          </a:p>
          <a:p>
            <a:pPr indent="-457200">
              <a:spcBef>
                <a:spcPts val="0"/>
              </a:spcBef>
              <a:buSzPct val="100000"/>
            </a:pPr>
            <a:r>
              <a:rPr lang="lt-LT" dirty="0"/>
              <a:t>naujienų portalai ir aktualūs įvykiai: muzika, tokios svetainės kaip CNN, BBC, Reuters, socialinių tinklų platformos.</a:t>
            </a:r>
            <a:endParaRPr dirty="0"/>
          </a:p>
        </p:txBody>
      </p:sp>
      <p:pic>
        <p:nvPicPr>
          <p:cNvPr id="134" name="Google Shape;134;p5"/>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35" name="Google Shape;135;p5"/>
          <p:cNvPicPr preferRelativeResize="0"/>
          <p:nvPr/>
        </p:nvPicPr>
        <p:blipFill rotWithShape="1">
          <a:blip r:embed="rId7">
            <a:alphaModFix/>
          </a:blip>
          <a:srcRect/>
          <a:stretch/>
        </p:blipFill>
        <p:spPr>
          <a:xfrm>
            <a:off x="6172200" y="1843088"/>
            <a:ext cx="5867400" cy="3300413"/>
          </a:xfrm>
          <a:prstGeom prst="rect">
            <a:avLst/>
          </a:prstGeom>
          <a:noFill/>
          <a:ln>
            <a:noFill/>
          </a:ln>
        </p:spPr>
      </p:pic>
      <p:pic>
        <p:nvPicPr>
          <p:cNvPr id="2" name="Audio 1">
            <a:hlinkClick r:id="" action="ppaction://media"/>
            <a:extLst>
              <a:ext uri="{FF2B5EF4-FFF2-40B4-BE49-F238E27FC236}">
                <a16:creationId xmlns:a16="http://schemas.microsoft.com/office/drawing/2014/main" id="{36DA8C7A-ADB5-35C8-7085-1661AE1725A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70"/>
    </mc:Choice>
    <mc:Fallback xmlns="">
      <p:transition spd="slow" advTm="2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b83960fe09_0_0"/>
          <p:cNvSpPr txBox="1">
            <a:spLocks noGrp="1"/>
          </p:cNvSpPr>
          <p:nvPr>
            <p:ph type="body" idx="1"/>
          </p:nvPr>
        </p:nvSpPr>
        <p:spPr>
          <a:xfrm>
            <a:off x="839924" y="1896762"/>
            <a:ext cx="3932100" cy="38115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US" sz="5200" dirty="0"/>
              <a:t>Prisijungimas </a:t>
            </a:r>
            <a:r>
              <a:rPr lang="en-US" sz="5200" dirty="0" err="1"/>
              <a:t>prie</a:t>
            </a:r>
            <a:r>
              <a:rPr lang="en-US" sz="5200" dirty="0"/>
              <a:t> </a:t>
            </a:r>
            <a:r>
              <a:rPr lang="en-US" sz="5200" dirty="0" err="1"/>
              <a:t>interneto</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41" name="Google Shape;141;g2b83960fe09_0_0"/>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42" name="Google Shape;142;g2b83960fe09_0_0"/>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43" name="Google Shape;143;g2b83960fe09_0_0"/>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44" name="Google Shape;144;g2b83960fe09_0_0"/>
          <p:cNvPicPr preferRelativeResize="0"/>
          <p:nvPr/>
        </p:nvPicPr>
        <p:blipFill rotWithShape="1">
          <a:blip r:embed="rId7">
            <a:alphaModFix/>
          </a:blip>
          <a:srcRect/>
          <a:stretch/>
        </p:blipFill>
        <p:spPr>
          <a:xfrm>
            <a:off x="4924425" y="152400"/>
            <a:ext cx="4174201" cy="6262830"/>
          </a:xfrm>
          <a:prstGeom prst="rect">
            <a:avLst/>
          </a:prstGeom>
          <a:noFill/>
          <a:ln>
            <a:noFill/>
          </a:ln>
        </p:spPr>
      </p:pic>
      <p:pic>
        <p:nvPicPr>
          <p:cNvPr id="3" name="Audio 2">
            <a:hlinkClick r:id="" action="ppaction://media"/>
            <a:extLst>
              <a:ext uri="{FF2B5EF4-FFF2-40B4-BE49-F238E27FC236}">
                <a16:creationId xmlns:a16="http://schemas.microsoft.com/office/drawing/2014/main" id="{B832468E-0EAB-2106-55E4-0E2063AD4F4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3"/>
    </mc:Choice>
    <mc:Fallback>
      <p:transition spd="slow" advTm="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b83960fe09_0_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solidFill>
              </a:rPr>
              <a:t>Prisijungimas </a:t>
            </a:r>
            <a:r>
              <a:rPr lang="en-US" dirty="0" err="1">
                <a:solidFill>
                  <a:schemeClr val="accent1"/>
                </a:solidFill>
              </a:rPr>
              <a:t>prie</a:t>
            </a:r>
            <a:r>
              <a:rPr lang="en-US" dirty="0">
                <a:solidFill>
                  <a:schemeClr val="accent1"/>
                </a:solidFill>
              </a:rPr>
              <a:t> </a:t>
            </a:r>
            <a:r>
              <a:rPr lang="en-US" dirty="0" err="1">
                <a:solidFill>
                  <a:schemeClr val="accent1"/>
                </a:solidFill>
              </a:rPr>
              <a:t>interneto</a:t>
            </a:r>
            <a:endParaRPr dirty="0">
              <a:solidFill>
                <a:schemeClr val="accent1"/>
              </a:solidFill>
            </a:endParaRPr>
          </a:p>
        </p:txBody>
      </p:sp>
      <p:pic>
        <p:nvPicPr>
          <p:cNvPr id="151" name="Google Shape;151;g2b83960fe09_0_23"/>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52" name="Google Shape;152;g2b83960fe09_0_23"/>
          <p:cNvSpPr txBox="1">
            <a:spLocks noGrp="1"/>
          </p:cNvSpPr>
          <p:nvPr>
            <p:ph type="body" idx="1"/>
          </p:nvPr>
        </p:nvSpPr>
        <p:spPr>
          <a:xfrm>
            <a:off x="411600" y="1614625"/>
            <a:ext cx="107136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SzPts val="1800"/>
              <a:buNone/>
            </a:pPr>
            <a:r>
              <a:rPr lang="lt-LT" dirty="0"/>
              <a:t>Prisijungimas prie interneto yra pirmas žingsnis norint juo naudotis. Priklausomai nuo naudojamo įrenginio tipo, tai galite padaryti naudodami laidinį arba belaidį ryšį. Naudodami integruotas belaidžio ryšio galimybes, prie interneto jungiatės nenaudodami papildomos įrangos ar laidų.</a:t>
            </a:r>
            <a:endParaRPr dirty="0"/>
          </a:p>
        </p:txBody>
      </p:sp>
      <p:pic>
        <p:nvPicPr>
          <p:cNvPr id="153" name="Google Shape;153;g2b83960fe09_0_23"/>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54" name="Google Shape;154;g2b83960fe09_0_23"/>
          <p:cNvPicPr preferRelativeResize="0"/>
          <p:nvPr/>
        </p:nvPicPr>
        <p:blipFill rotWithShape="1">
          <a:blip r:embed="rId7">
            <a:alphaModFix/>
          </a:blip>
          <a:srcRect l="20124" r="19551"/>
          <a:stretch/>
        </p:blipFill>
        <p:spPr>
          <a:xfrm>
            <a:off x="5129125" y="3277550"/>
            <a:ext cx="3778973" cy="3523651"/>
          </a:xfrm>
          <a:prstGeom prst="rect">
            <a:avLst/>
          </a:prstGeom>
          <a:noFill/>
          <a:ln>
            <a:noFill/>
          </a:ln>
        </p:spPr>
      </p:pic>
      <p:pic>
        <p:nvPicPr>
          <p:cNvPr id="5" name="Audio 4">
            <a:hlinkClick r:id="" action="ppaction://media"/>
            <a:extLst>
              <a:ext uri="{FF2B5EF4-FFF2-40B4-BE49-F238E27FC236}">
                <a16:creationId xmlns:a16="http://schemas.microsoft.com/office/drawing/2014/main" id="{16C2F77C-D8B9-5548-24F2-4967CAEEACF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25"/>
    </mc:Choice>
    <mc:Fallback xmlns="">
      <p:transition spd="slow" advTm="2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b83960fe09_0_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solidFill>
              </a:rPr>
              <a:t>Prisijungimas </a:t>
            </a:r>
            <a:r>
              <a:rPr lang="en-US" dirty="0" err="1">
                <a:solidFill>
                  <a:schemeClr val="accent1"/>
                </a:solidFill>
              </a:rPr>
              <a:t>prie</a:t>
            </a:r>
            <a:r>
              <a:rPr lang="en-US" dirty="0">
                <a:solidFill>
                  <a:schemeClr val="accent1"/>
                </a:solidFill>
              </a:rPr>
              <a:t> </a:t>
            </a:r>
            <a:r>
              <a:rPr lang="en-US" dirty="0" err="1">
                <a:solidFill>
                  <a:schemeClr val="accent1"/>
                </a:solidFill>
              </a:rPr>
              <a:t>interneto</a:t>
            </a:r>
            <a:endParaRPr dirty="0">
              <a:solidFill>
                <a:schemeClr val="accent1"/>
              </a:solidFill>
            </a:endParaRPr>
          </a:p>
        </p:txBody>
      </p:sp>
      <p:pic>
        <p:nvPicPr>
          <p:cNvPr id="161" name="Google Shape;161;g2b83960fe09_0_35"/>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62" name="Google Shape;162;g2b83960fe09_0_35"/>
          <p:cNvSpPr txBox="1">
            <a:spLocks noGrp="1"/>
          </p:cNvSpPr>
          <p:nvPr>
            <p:ph type="body" idx="1"/>
          </p:nvPr>
        </p:nvSpPr>
        <p:spPr>
          <a:xfrm>
            <a:off x="838200" y="1825625"/>
            <a:ext cx="104442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SzPts val="1800"/>
              <a:buNone/>
            </a:pPr>
            <a:r>
              <a:rPr lang="lt-LT" dirty="0"/>
              <a:t>Prisijungus prie interneto, norimai informacijai gauti reikės naudoti interneto naršyklę. Programinė įranga, leidžianti peržiūrėti tinklalapius, vadinama </a:t>
            </a:r>
            <a:r>
              <a:rPr lang="lt-LT" b="1" dirty="0"/>
              <a:t>žiniatinklio naršykle</a:t>
            </a:r>
            <a:r>
              <a:rPr lang="lt-LT" dirty="0"/>
              <a:t>. </a:t>
            </a:r>
          </a:p>
          <a:p>
            <a:pPr marL="457200" lvl="0" indent="0" algn="l" rtl="0">
              <a:lnSpc>
                <a:spcPct val="90000"/>
              </a:lnSpc>
              <a:spcBef>
                <a:spcPts val="1000"/>
              </a:spcBef>
              <a:spcAft>
                <a:spcPts val="0"/>
              </a:spcAft>
              <a:buSzPts val="1800"/>
              <a:buNone/>
            </a:pPr>
            <a:r>
              <a:rPr lang="lt-LT" dirty="0"/>
              <a:t>Plačiausiai naudojamos šios interneto naršyklės: </a:t>
            </a:r>
            <a:r>
              <a:rPr lang="lt-LT" b="1" dirty="0"/>
              <a:t>"Microsoft </a:t>
            </a:r>
            <a:r>
              <a:rPr lang="lt-LT" b="1" dirty="0" err="1"/>
              <a:t>Edge</a:t>
            </a:r>
            <a:r>
              <a:rPr lang="lt-LT" b="1" dirty="0"/>
              <a:t>", "Apple Safari", "Mozilla Firefox" ir "Google Chrome". </a:t>
            </a:r>
            <a:endParaRPr b="1" dirty="0"/>
          </a:p>
        </p:txBody>
      </p:sp>
      <p:pic>
        <p:nvPicPr>
          <p:cNvPr id="163" name="Google Shape;163;g2b83960fe09_0_35"/>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2" name="Audio 1">
            <a:hlinkClick r:id="" action="ppaction://media"/>
            <a:extLst>
              <a:ext uri="{FF2B5EF4-FFF2-40B4-BE49-F238E27FC236}">
                <a16:creationId xmlns:a16="http://schemas.microsoft.com/office/drawing/2014/main" id="{DF8FBEF6-E549-76F6-C7DE-F47DC7E5075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66"/>
    </mc:Choice>
    <mc:Fallback xmlns="">
      <p:transition spd="slow" advTm="3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body" idx="1"/>
          </p:nvPr>
        </p:nvSpPr>
        <p:spPr>
          <a:xfrm>
            <a:off x="831908" y="1909119"/>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US" sz="5200" dirty="0"/>
              <a:t>Kaip </a:t>
            </a:r>
            <a:r>
              <a:rPr lang="en-US" sz="5200" dirty="0" err="1"/>
              <a:t>naudotis</a:t>
            </a:r>
            <a:r>
              <a:rPr lang="en-US" sz="5200" dirty="0"/>
              <a:t> </a:t>
            </a:r>
            <a:r>
              <a:rPr lang="en-US" sz="5200" dirty="0" err="1"/>
              <a:t>internetu</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69" name="Google Shape;169;p8"/>
          <p:cNvPicPr preferRelativeResize="0"/>
          <p:nvPr/>
        </p:nvPicPr>
        <p:blipFill rotWithShape="1">
          <a:blip r:embed="rId5">
            <a:alphaModFix/>
          </a:blip>
          <a:srcRect/>
          <a:stretch/>
        </p:blipFill>
        <p:spPr>
          <a:xfrm>
            <a:off x="320512" y="5585931"/>
            <a:ext cx="1182064" cy="1182064"/>
          </a:xfrm>
          <a:prstGeom prst="rect">
            <a:avLst/>
          </a:prstGeom>
          <a:noFill/>
          <a:ln>
            <a:noFill/>
          </a:ln>
        </p:spPr>
      </p:pic>
      <p:sp>
        <p:nvSpPr>
          <p:cNvPr id="170" name="Google Shape;170;p8"/>
          <p:cNvSpPr/>
          <p:nvPr/>
        </p:nvSpPr>
        <p:spPr>
          <a:xfrm>
            <a:off x="1060667" y="408653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71" name="Google Shape;171;p8"/>
          <p:cNvPicPr preferRelativeResize="0"/>
          <p:nvPr/>
        </p:nvPicPr>
        <p:blipFill rotWithShape="1">
          <a:blip r:embed="rId6">
            <a:alphaModFix/>
          </a:blip>
          <a:srcRect/>
          <a:stretch/>
        </p:blipFill>
        <p:spPr>
          <a:xfrm>
            <a:off x="9251027" y="6148955"/>
            <a:ext cx="2505896" cy="526238"/>
          </a:xfrm>
          <a:prstGeom prst="rect">
            <a:avLst/>
          </a:prstGeom>
          <a:noFill/>
          <a:ln>
            <a:noFill/>
          </a:ln>
        </p:spPr>
      </p:pic>
      <p:pic>
        <p:nvPicPr>
          <p:cNvPr id="172" name="Google Shape;172;p8"/>
          <p:cNvPicPr preferRelativeResize="0"/>
          <p:nvPr/>
        </p:nvPicPr>
        <p:blipFill rotWithShape="1">
          <a:blip r:embed="rId7">
            <a:alphaModFix/>
          </a:blip>
          <a:srcRect/>
          <a:stretch/>
        </p:blipFill>
        <p:spPr>
          <a:xfrm>
            <a:off x="4924425" y="152400"/>
            <a:ext cx="7115177" cy="4481728"/>
          </a:xfrm>
          <a:prstGeom prst="rect">
            <a:avLst/>
          </a:prstGeom>
          <a:noFill/>
          <a:ln>
            <a:noFill/>
          </a:ln>
        </p:spPr>
      </p:pic>
      <p:pic>
        <p:nvPicPr>
          <p:cNvPr id="2" name="Audio 1">
            <a:hlinkClick r:id="" action="ppaction://media"/>
            <a:extLst>
              <a:ext uri="{FF2B5EF4-FFF2-40B4-BE49-F238E27FC236}">
                <a16:creationId xmlns:a16="http://schemas.microsoft.com/office/drawing/2014/main" id="{80CCA573-0AD8-2357-4308-AD1284899E0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5"/>
    </mc:Choice>
    <mc:Fallback>
      <p:transition spd="slow" advTm="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1752</Words>
  <Application>Microsoft Office PowerPoint</Application>
  <PresentationFormat>Widescreen</PresentationFormat>
  <Paragraphs>328</Paragraphs>
  <Slides>30</Slides>
  <Notes>30</Notes>
  <HiddenSlides>0</HiddenSlides>
  <MMClips>28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 Mišraus mokymosi kursas</vt:lpstr>
      <vt:lpstr>PowerPoint Presentation</vt:lpstr>
      <vt:lpstr>PowerPoint Presentation</vt:lpstr>
      <vt:lpstr>Kas yra naršymas interneto svetainėje?</vt:lpstr>
      <vt:lpstr>Naršymo internete pavyzdžiai</vt:lpstr>
      <vt:lpstr>PowerPoint Presentation</vt:lpstr>
      <vt:lpstr>Prisijungimas prie interneto</vt:lpstr>
      <vt:lpstr>Prisijungimas prie interneto</vt:lpstr>
      <vt:lpstr>PowerPoint Presentation</vt:lpstr>
      <vt:lpstr>Kaip naudotis internetu?</vt:lpstr>
      <vt:lpstr>PowerPoint Presentation</vt:lpstr>
      <vt:lpstr>PowerPoint Presentation</vt:lpstr>
      <vt:lpstr>Kas yra URL?</vt:lpstr>
      <vt:lpstr>Kas yra URL?</vt:lpstr>
      <vt:lpstr>Kas yra nuoroda?</vt:lpstr>
      <vt:lpstr>Interneto svetainė</vt:lpstr>
      <vt:lpstr>PowerPoint Presentation</vt:lpstr>
      <vt:lpstr>Interneto prieinamumas</vt:lpstr>
      <vt:lpstr>Turinio internete prieinamumo gairės</vt:lpstr>
      <vt:lpstr>Interneto prieinamumas</vt:lpstr>
      <vt:lpstr>Būtini elementai patogiam naršymui internete</vt:lpstr>
      <vt:lpstr>Lengvumas</vt:lpstr>
      <vt:lpstr>Grafika</vt:lpstr>
      <vt:lpstr>Paprastumas</vt:lpstr>
      <vt:lpstr>Nuoseklumas</vt:lpstr>
      <vt:lpstr>PowerPoint Presentation</vt:lpstr>
      <vt:lpstr>Kokios naršymo galimybės internete labiausiai domina GLAM institucijas?</vt:lpstr>
      <vt:lpstr>Savirefleksija</vt:lpstr>
      <vt:lpstr>Šaltiniai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5</cp:revision>
  <dcterms:created xsi:type="dcterms:W3CDTF">2023-12-01T07:14:57Z</dcterms:created>
  <dcterms:modified xsi:type="dcterms:W3CDTF">2024-11-13T07:36:23Z</dcterms:modified>
</cp:coreProperties>
</file>