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ikiQK7aiXZc1+RAXdUfMHZrmGBi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85" autoAdjust="0"/>
    <p:restoredTop sz="71103" autoAdjust="0"/>
  </p:normalViewPr>
  <p:slideViewPr>
    <p:cSldViewPr snapToGrid="0">
      <p:cViewPr varScale="1">
        <p:scale>
          <a:sx n="60" d="100"/>
          <a:sy n="60" d="100"/>
        </p:scale>
        <p:origin x="142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b86541ea7e_2_2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2b86541ea7e_2_2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lt-LT" dirty="0"/>
              <a:t>Pateikiame keletą tarptautinių nuorodų į darbo paieškos kanalus, kurie gali būti naudingi ieškant darbo.</a:t>
            </a:r>
            <a:endParaRPr dirty="0"/>
          </a:p>
        </p:txBody>
      </p:sp>
      <p:sp>
        <p:nvSpPr>
          <p:cNvPr id="184" name="Google Shape;184;g2b86541ea7e_2_2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lt-LT"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b86541ea7e_2_3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2b86541ea7e_2_3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lt-LT" dirty="0"/>
              <a:t>Gera strategija - prisijungti prie įvairių GLAM sektoriaus grupių ar adresatų sąrašų. Šioje skaidrėje pateikiami keletas svarbių sąrašų.</a:t>
            </a:r>
            <a:endParaRPr dirty="0"/>
          </a:p>
        </p:txBody>
      </p:sp>
      <p:sp>
        <p:nvSpPr>
          <p:cNvPr id="193" name="Google Shape;193;g2b86541ea7e_2_3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lt-LT"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b86541ea7e_2_5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2b86541ea7e_2_5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lt-LT" dirty="0"/>
              <a:t>Svarbu patikrinti darbo svetaines, kuriose skelbiamos laisvos darbo vietos GLAM sektoriuje. Keletą tarptautinių svetainių nuorodų matote skaidrėje.</a:t>
            </a:r>
            <a:endParaRPr dirty="0"/>
          </a:p>
        </p:txBody>
      </p:sp>
      <p:sp>
        <p:nvSpPr>
          <p:cNvPr id="202" name="Google Shape;202;g2b86541ea7e_2_5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lt-LT"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b86541ea7e_2_5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2b86541ea7e_2_5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800"/>
              <a:buNone/>
            </a:pPr>
            <a:r>
              <a:rPr lang="lt-LT" dirty="0"/>
              <a:t>Kai kreipiatės dėl darbo, taip pat vyksta pokalbis. Rekomenduojame taikyti STAR metodą (situacija, užduotis, veiksmas, rezultatas), kad pasiruoštumėte galimus atsakymus.</a:t>
            </a:r>
          </a:p>
          <a:p>
            <a:pPr marL="0" lvl="0" indent="0" algn="l" rtl="0">
              <a:lnSpc>
                <a:spcPct val="90000"/>
              </a:lnSpc>
              <a:spcBef>
                <a:spcPts val="0"/>
              </a:spcBef>
              <a:spcAft>
                <a:spcPts val="0"/>
              </a:spcAft>
              <a:buClr>
                <a:schemeClr val="dk1"/>
              </a:buClr>
              <a:buSzPts val="700"/>
              <a:buNone/>
            </a:pPr>
            <a:r>
              <a:rPr lang="lt-LT" sz="9600" dirty="0"/>
              <a:t>Ką reiškia STAR?</a:t>
            </a:r>
          </a:p>
          <a:p>
            <a:pPr marL="0" lvl="0" indent="0" algn="l" rtl="0">
              <a:lnSpc>
                <a:spcPct val="90000"/>
              </a:lnSpc>
              <a:spcBef>
                <a:spcPts val="0"/>
              </a:spcBef>
              <a:spcAft>
                <a:spcPts val="0"/>
              </a:spcAft>
              <a:buClr>
                <a:schemeClr val="dk1"/>
              </a:buClr>
              <a:buSzPts val="700"/>
              <a:buNone/>
            </a:pPr>
            <a:endParaRPr lang="lt-LT" sz="9600" dirty="0"/>
          </a:p>
          <a:p>
            <a:pPr marL="457200" lvl="0" indent="-406400" algn="l" rtl="0">
              <a:lnSpc>
                <a:spcPct val="131579"/>
              </a:lnSpc>
              <a:spcBef>
                <a:spcPts val="0"/>
              </a:spcBef>
              <a:spcAft>
                <a:spcPts val="0"/>
              </a:spcAft>
              <a:buClr>
                <a:srgbClr val="0B0C0C"/>
              </a:buClr>
              <a:buSzPct val="100000"/>
              <a:buFont typeface="Calibri"/>
              <a:buChar char="●"/>
            </a:pPr>
            <a:r>
              <a:rPr lang="lt-LT" sz="9600" dirty="0">
                <a:solidFill>
                  <a:srgbClr val="0B0C0C"/>
                </a:solidFill>
                <a:highlight>
                  <a:srgbClr val="FFFFFF"/>
                </a:highlight>
              </a:rPr>
              <a:t>situacija su kuria teko susidurti</a:t>
            </a:r>
          </a:p>
          <a:p>
            <a:pPr marL="457200" lvl="0" indent="-406400" algn="l" rtl="0">
              <a:lnSpc>
                <a:spcPct val="131579"/>
              </a:lnSpc>
              <a:spcBef>
                <a:spcPts val="0"/>
              </a:spcBef>
              <a:spcAft>
                <a:spcPts val="0"/>
              </a:spcAft>
              <a:buClr>
                <a:srgbClr val="0B0C0C"/>
              </a:buClr>
              <a:buSzPct val="100000"/>
              <a:buFont typeface="Calibri"/>
              <a:buChar char="●"/>
            </a:pPr>
            <a:r>
              <a:rPr lang="lt-LT" sz="9600" dirty="0">
                <a:solidFill>
                  <a:srgbClr val="0B0C0C"/>
                </a:solidFill>
                <a:highlight>
                  <a:srgbClr val="FFFFFF"/>
                </a:highlight>
              </a:rPr>
              <a:t>užduotis, kurią turėjote atlikti</a:t>
            </a:r>
          </a:p>
          <a:p>
            <a:pPr marL="457200" lvl="0" indent="-406400" algn="l" rtl="0">
              <a:lnSpc>
                <a:spcPct val="131579"/>
              </a:lnSpc>
              <a:spcBef>
                <a:spcPts val="0"/>
              </a:spcBef>
              <a:spcAft>
                <a:spcPts val="0"/>
              </a:spcAft>
              <a:buClr>
                <a:srgbClr val="0B0C0C"/>
              </a:buClr>
              <a:buSzPct val="100000"/>
              <a:buFont typeface="Calibri"/>
              <a:buChar char="●"/>
            </a:pPr>
            <a:r>
              <a:rPr lang="lt-LT" sz="9600" dirty="0">
                <a:solidFill>
                  <a:srgbClr val="0B0C0C"/>
                </a:solidFill>
                <a:highlight>
                  <a:srgbClr val="FFFFFF"/>
                </a:highlight>
              </a:rPr>
              <a:t>veiksmai, kurių ėmėtės</a:t>
            </a:r>
          </a:p>
          <a:p>
            <a:pPr marL="457200" lvl="0" indent="-406400" algn="l" rtl="0">
              <a:lnSpc>
                <a:spcPct val="131579"/>
              </a:lnSpc>
              <a:spcBef>
                <a:spcPts val="0"/>
              </a:spcBef>
              <a:spcAft>
                <a:spcPts val="0"/>
              </a:spcAft>
              <a:buClr>
                <a:srgbClr val="0B0C0C"/>
              </a:buClr>
              <a:buSzPct val="100000"/>
              <a:buFont typeface="Calibri"/>
              <a:buChar char="●"/>
            </a:pPr>
            <a:r>
              <a:rPr lang="lt-LT" sz="9600" dirty="0">
                <a:solidFill>
                  <a:srgbClr val="0B0C0C"/>
                </a:solidFill>
                <a:highlight>
                  <a:srgbClr val="FFFFFF"/>
                </a:highlight>
              </a:rPr>
              <a:t>rezultatas - kas įvyko dėl jūsų veiksmų ir ko iš to išmokote.</a:t>
            </a:r>
            <a:endParaRPr lang="lt-LT" dirty="0"/>
          </a:p>
          <a:p>
            <a:pPr marL="0" lvl="0" indent="0" algn="l" rtl="0">
              <a:spcBef>
                <a:spcPts val="0"/>
              </a:spcBef>
              <a:spcAft>
                <a:spcPts val="0"/>
              </a:spcAft>
              <a:buSzPts val="1400"/>
              <a:buNone/>
            </a:pPr>
            <a:endParaRPr dirty="0"/>
          </a:p>
        </p:txBody>
      </p:sp>
      <p:sp>
        <p:nvSpPr>
          <p:cNvPr id="212" name="Google Shape;212;g2b86541ea7e_2_5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lt-LT"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b86541ea7e_2_5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2b86541ea7e_2_5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STAR </a:t>
            </a:r>
            <a:r>
              <a:rPr lang="en-GB" dirty="0" err="1"/>
              <a:t>metodą</a:t>
            </a:r>
            <a:r>
              <a:rPr lang="en-GB" dirty="0"/>
              <a:t> </a:t>
            </a:r>
            <a:r>
              <a:rPr lang="en-GB" dirty="0" err="1"/>
              <a:t>galite</a:t>
            </a:r>
            <a:r>
              <a:rPr lang="en-GB" dirty="0"/>
              <a:t> </a:t>
            </a:r>
            <a:r>
              <a:rPr lang="en-GB" dirty="0" err="1"/>
              <a:t>naudoti</a:t>
            </a:r>
            <a:r>
              <a:rPr lang="en-GB" dirty="0"/>
              <a:t>: </a:t>
            </a:r>
            <a:r>
              <a:rPr lang="lt-LT" dirty="0"/>
              <a:t>savo CV</a:t>
            </a:r>
          </a:p>
          <a:p>
            <a:pPr marL="0" lvl="0" indent="0" algn="l" rtl="0">
              <a:lnSpc>
                <a:spcPct val="100000"/>
              </a:lnSpc>
              <a:spcBef>
                <a:spcPts val="0"/>
              </a:spcBef>
              <a:spcAft>
                <a:spcPts val="0"/>
              </a:spcAft>
              <a:buSzPts val="1400"/>
              <a:buNone/>
            </a:pPr>
            <a:r>
              <a:rPr lang="lt-LT" dirty="0"/>
              <a:t>motyvaciniame laiške</a:t>
            </a:r>
          </a:p>
          <a:p>
            <a:pPr marL="0" lvl="0" indent="0" algn="l" rtl="0">
              <a:lnSpc>
                <a:spcPct val="100000"/>
              </a:lnSpc>
              <a:spcBef>
                <a:spcPts val="0"/>
              </a:spcBef>
              <a:spcAft>
                <a:spcPts val="0"/>
              </a:spcAft>
              <a:buSzPts val="1400"/>
              <a:buNone/>
            </a:pPr>
            <a:r>
              <a:rPr lang="lt-LT" dirty="0"/>
              <a:t>paraiškos formoje - paprastai tolesnės informacijos skiltyje ir pokalbyje dėl darbo</a:t>
            </a:r>
          </a:p>
          <a:p>
            <a:pPr marL="0" lvl="0" indent="0" algn="l" rtl="0">
              <a:lnSpc>
                <a:spcPct val="100000"/>
              </a:lnSpc>
              <a:spcBef>
                <a:spcPts val="0"/>
              </a:spcBef>
              <a:spcAft>
                <a:spcPts val="0"/>
              </a:spcAft>
              <a:buSzPts val="1400"/>
              <a:buNone/>
            </a:pPr>
            <a:endParaRPr lang="en-GB" dirty="0"/>
          </a:p>
        </p:txBody>
      </p:sp>
      <p:sp>
        <p:nvSpPr>
          <p:cNvPr id="221" name="Google Shape;221;g2b86541ea7e_2_5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lt-LT"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b86541ea7e_2_5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2b86541ea7e_2_5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31579"/>
              </a:lnSpc>
              <a:spcBef>
                <a:spcPts val="0"/>
              </a:spcBef>
              <a:spcAft>
                <a:spcPts val="0"/>
              </a:spcAft>
              <a:buSzPts val="1800"/>
              <a:buNone/>
            </a:pPr>
            <a:r>
              <a:rPr lang="lt-LT" dirty="0">
                <a:solidFill>
                  <a:srgbClr val="0B0C0C"/>
                </a:solidFill>
                <a:highlight>
                  <a:srgbClr val="FFFFFF"/>
                </a:highlight>
              </a:rPr>
              <a:t>Darbo pokalbių metu, kai norite atsakyti į klausimus ir </a:t>
            </a:r>
            <a:r>
              <a:rPr lang="lt-LT" dirty="0" err="1">
                <a:solidFill>
                  <a:srgbClr val="0B0C0C"/>
                </a:solidFill>
                <a:highlight>
                  <a:srgbClr val="FFFFFF"/>
                </a:highlight>
              </a:rPr>
              <a:t>peteikiate</a:t>
            </a:r>
            <a:r>
              <a:rPr lang="lt-LT" dirty="0">
                <a:solidFill>
                  <a:srgbClr val="0B0C0C"/>
                </a:solidFill>
                <a:highlight>
                  <a:srgbClr val="FFFFFF"/>
                </a:highlight>
              </a:rPr>
              <a:t> pavyzdžius, galite naudoti STAR metodą. Jį galite naudoti norėdami pabrėžti konkrečius gebėjimus ir savybes, kurių darbdavys ieško. </a:t>
            </a:r>
            <a:endParaRPr lang="lt-LT" dirty="0"/>
          </a:p>
        </p:txBody>
      </p:sp>
      <p:sp>
        <p:nvSpPr>
          <p:cNvPr id="230" name="Google Shape;230;g2b86541ea7e_2_5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lt-LT"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b86541ea7e_2_5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g2b86541ea7e_2_5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31579"/>
              </a:lnSpc>
              <a:spcBef>
                <a:spcPts val="0"/>
              </a:spcBef>
              <a:spcAft>
                <a:spcPts val="0"/>
              </a:spcAft>
              <a:buSzPct val="64285"/>
              <a:buNone/>
            </a:pPr>
            <a:r>
              <a:rPr lang="lt-LT" sz="9600" dirty="0">
                <a:solidFill>
                  <a:srgbClr val="0B0C0C"/>
                </a:solidFill>
                <a:highlight>
                  <a:srgbClr val="FFFFFF"/>
                </a:highlight>
              </a:rPr>
              <a:t>Naudodami STAR metodą nepamirškite:</a:t>
            </a:r>
          </a:p>
          <a:p>
            <a:pPr marL="457200" lvl="0" indent="-406400" algn="l" rtl="0">
              <a:lnSpc>
                <a:spcPct val="131579"/>
              </a:lnSpc>
              <a:spcBef>
                <a:spcPts val="1500"/>
              </a:spcBef>
              <a:spcAft>
                <a:spcPts val="0"/>
              </a:spcAft>
              <a:buClr>
                <a:srgbClr val="0B0C0C"/>
              </a:buClr>
              <a:buSzPct val="100000"/>
              <a:buFont typeface="Calibri"/>
              <a:buChar char="●"/>
            </a:pPr>
            <a:r>
              <a:rPr lang="lt-LT" sz="9600" dirty="0">
                <a:solidFill>
                  <a:srgbClr val="0B0C0C"/>
                </a:solidFill>
                <a:highlight>
                  <a:srgbClr val="FFFFFF"/>
                </a:highlight>
              </a:rPr>
              <a:t>galite naudoti pavyzdžius iš darbo, namų ar savanoriškos veiklos</a:t>
            </a:r>
          </a:p>
          <a:p>
            <a:pPr marL="457200" lvl="0" indent="-406400" algn="l" rtl="0">
              <a:lnSpc>
                <a:spcPct val="131579"/>
              </a:lnSpc>
              <a:spcBef>
                <a:spcPts val="1500"/>
              </a:spcBef>
              <a:spcAft>
                <a:spcPts val="0"/>
              </a:spcAft>
              <a:buClr>
                <a:srgbClr val="0B0C0C"/>
              </a:buClr>
              <a:buSzPct val="100000"/>
              <a:buFont typeface="Calibri"/>
              <a:buChar char="●"/>
            </a:pPr>
            <a:r>
              <a:rPr lang="lt-LT" sz="9600" dirty="0">
                <a:solidFill>
                  <a:srgbClr val="0B0C0C"/>
                </a:solidFill>
                <a:highlight>
                  <a:srgbClr val="FFFFFF"/>
                </a:highlight>
              </a:rPr>
              <a:t>pavyzdžiai turi būti trumpi ir dalykiški</a:t>
            </a:r>
          </a:p>
          <a:p>
            <a:pPr marL="457200" lvl="0" indent="-406400" algn="l" rtl="0">
              <a:lnSpc>
                <a:spcPct val="131579"/>
              </a:lnSpc>
              <a:spcBef>
                <a:spcPts val="1500"/>
              </a:spcBef>
              <a:spcAft>
                <a:spcPts val="0"/>
              </a:spcAft>
              <a:buClr>
                <a:srgbClr val="0B0C0C"/>
              </a:buClr>
              <a:buSzPct val="100000"/>
              <a:buFont typeface="Calibri"/>
              <a:buChar char="●"/>
            </a:pPr>
            <a:r>
              <a:rPr lang="lt-LT" sz="9600" dirty="0">
                <a:solidFill>
                  <a:srgbClr val="0B0C0C"/>
                </a:solidFill>
                <a:highlight>
                  <a:srgbClr val="FFFFFF"/>
                </a:highlight>
              </a:rPr>
              <a:t>stenkitės savo mintis perteikti pokalbio būdu, kad neatrodytumėte pernelyg viską surepetavę</a:t>
            </a:r>
          </a:p>
          <a:p>
            <a:pPr marL="457200" lvl="0" indent="-406400" algn="l" rtl="0">
              <a:lnSpc>
                <a:spcPct val="131579"/>
              </a:lnSpc>
              <a:spcBef>
                <a:spcPts val="1500"/>
              </a:spcBef>
              <a:spcAft>
                <a:spcPts val="0"/>
              </a:spcAft>
              <a:buClr>
                <a:srgbClr val="0B0C0C"/>
              </a:buClr>
              <a:buSzPct val="100000"/>
              <a:buFont typeface="Calibri"/>
              <a:buChar char="●"/>
            </a:pPr>
            <a:r>
              <a:rPr lang="lt-LT" sz="9600" dirty="0">
                <a:solidFill>
                  <a:srgbClr val="0B0C0C"/>
                </a:solidFill>
                <a:highlight>
                  <a:srgbClr val="FFFFFF"/>
                </a:highlight>
              </a:rPr>
              <a:t>būkite pasirengę atsakyti į papildomus klausimus apie pateiktus pavyzdžius.</a:t>
            </a:r>
            <a:endParaRPr lang="lt-LT" dirty="0"/>
          </a:p>
        </p:txBody>
      </p:sp>
      <p:sp>
        <p:nvSpPr>
          <p:cNvPr id="239" name="Google Shape;239;g2b86541ea7e_2_5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lt-LT"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b86541ea7e_2_6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2b86541ea7e_2_6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lt-LT" dirty="0"/>
              <a:t>Štai pavyzdys, kaip atsakyti į klausimą, kuriame prašoma nurodyti ankstesnę lyderystės įgūdžių patirtį.</a:t>
            </a:r>
          </a:p>
          <a:p>
            <a:pPr marL="0" lvl="0" indent="0" algn="l" rtl="0">
              <a:spcBef>
                <a:spcPts val="0"/>
              </a:spcBef>
              <a:spcAft>
                <a:spcPts val="0"/>
              </a:spcAft>
              <a:buSzPts val="1400"/>
              <a:buNone/>
            </a:pPr>
            <a:endParaRPr dirty="0"/>
          </a:p>
          <a:p>
            <a:pPr marL="0" lvl="0" indent="0" algn="l" rtl="0">
              <a:spcBef>
                <a:spcPts val="0"/>
              </a:spcBef>
              <a:spcAft>
                <a:spcPts val="0"/>
              </a:spcAft>
              <a:buClr>
                <a:schemeClr val="dk1"/>
              </a:buClr>
              <a:buSzPts val="7200"/>
              <a:buFont typeface="Arial"/>
              <a:buNone/>
            </a:pPr>
            <a:r>
              <a:rPr lang="lt-LT" dirty="0"/>
              <a:t>Situacija - ankstesniame mano skaitmeninės rinkodaros darbe įmonė norėjo, kad daugiau žmonių užsiregistruotų naujienlaiškiui, kuriam nebuvo skiriama daug dėmesio.</a:t>
            </a:r>
          </a:p>
          <a:p>
            <a:pPr marL="0" lvl="0" indent="0" algn="l" rtl="0">
              <a:spcBef>
                <a:spcPts val="0"/>
              </a:spcBef>
              <a:spcAft>
                <a:spcPts val="0"/>
              </a:spcAft>
              <a:buClr>
                <a:schemeClr val="dk1"/>
              </a:buClr>
              <a:buSzPts val="7200"/>
              <a:buFont typeface="Arial"/>
              <a:buNone/>
            </a:pPr>
            <a:r>
              <a:rPr lang="lt-LT" dirty="0"/>
              <a:t>Užduotis - mano darbas buvo rasti būdą, kaip paskatinti daugiau žmonių užsiregistruoti.</a:t>
            </a:r>
          </a:p>
          <a:p>
            <a:pPr marL="0" lvl="0" indent="0" algn="l" rtl="0">
              <a:spcBef>
                <a:spcPts val="0"/>
              </a:spcBef>
              <a:spcAft>
                <a:spcPts val="0"/>
              </a:spcAft>
              <a:buClr>
                <a:schemeClr val="dk1"/>
              </a:buClr>
              <a:buSzPts val="7200"/>
              <a:buFont typeface="Arial"/>
              <a:buNone/>
            </a:pPr>
            <a:r>
              <a:rPr lang="lt-LT" dirty="0"/>
              <a:t>Veiksmas - suorganizavau susitikimą su kitais svarbiais rinkodaros komandos nariais ir pasiūliau kūrybinių idėjų, taip pat vadovavau socialinių tinklų kampanijai, kuria siekta sukelti susidomėjimą atnaujintu naujienlaiškiu.</a:t>
            </a:r>
          </a:p>
          <a:p>
            <a:pPr marL="0" lvl="0" indent="0" algn="l" rtl="0">
              <a:spcBef>
                <a:spcPts val="0"/>
              </a:spcBef>
              <a:spcAft>
                <a:spcPts val="0"/>
              </a:spcAft>
              <a:buClr>
                <a:schemeClr val="dk1"/>
              </a:buClr>
              <a:buSzPts val="7200"/>
              <a:buFont typeface="Arial"/>
              <a:buNone/>
            </a:pPr>
            <a:r>
              <a:rPr lang="lt-LT" dirty="0"/>
              <a:t>Rezultatas - per 3 mėnesius naujienlaiškį užsisakė 25 % daugiau žmonių, o mano taikytą metodą vadovai pritaikė kituose skyriuose.</a:t>
            </a:r>
          </a:p>
          <a:p>
            <a:pPr marL="0" lvl="0" indent="0" algn="l" rtl="0">
              <a:spcBef>
                <a:spcPts val="0"/>
              </a:spcBef>
              <a:spcAft>
                <a:spcPts val="0"/>
              </a:spcAft>
              <a:buSzPts val="1400"/>
              <a:buNone/>
            </a:pPr>
            <a:endParaRPr dirty="0"/>
          </a:p>
        </p:txBody>
      </p:sp>
      <p:sp>
        <p:nvSpPr>
          <p:cNvPr id="248" name="Google Shape;248;g2b86541ea7e_2_6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lt-LT"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c75613dc03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2c75613dc03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lt-LT" dirty="0"/>
              <a:t>Apžvelkime kai kurias pagrindines šiame užsiėmime aptartas temas.</a:t>
            </a:r>
            <a:endParaRPr dirty="0"/>
          </a:p>
          <a:p>
            <a:pPr marL="0" lvl="0" indent="0" algn="l" rtl="0">
              <a:spcBef>
                <a:spcPts val="0"/>
              </a:spcBef>
              <a:spcAft>
                <a:spcPts val="0"/>
              </a:spcAft>
              <a:buNone/>
            </a:pPr>
            <a:endParaRPr lang="lt-LT" dirty="0"/>
          </a:p>
          <a:p>
            <a:pPr marL="0" lvl="0" indent="0" algn="l" rtl="0">
              <a:spcBef>
                <a:spcPts val="0"/>
              </a:spcBef>
              <a:spcAft>
                <a:spcPts val="0"/>
              </a:spcAft>
              <a:buNone/>
            </a:pPr>
            <a:r>
              <a:rPr lang="lt-LT" dirty="0"/>
              <a:t>Kokie yra pagrindiniai skaitmeninės transformacijos veiksniai GLAM sektoriuje?</a:t>
            </a:r>
          </a:p>
          <a:p>
            <a:pPr marL="0" lvl="0" indent="0" algn="l" rtl="0">
              <a:spcBef>
                <a:spcPts val="0"/>
              </a:spcBef>
              <a:spcAft>
                <a:spcPts val="0"/>
              </a:spcAft>
              <a:buNone/>
            </a:pPr>
            <a:endParaRPr lang="lt-LT" dirty="0"/>
          </a:p>
          <a:p>
            <a:pPr marL="0" lvl="0" indent="0" algn="l" rtl="0">
              <a:spcBef>
                <a:spcPts val="0"/>
              </a:spcBef>
              <a:spcAft>
                <a:spcPts val="0"/>
              </a:spcAft>
              <a:buNone/>
            </a:pPr>
            <a:r>
              <a:rPr lang="lt-LT" dirty="0"/>
              <a:t>Kokiomis pagrindinėmis savybėmis pasižymite, kurios tiktų darbui GLAM sektoriuje?</a:t>
            </a:r>
          </a:p>
        </p:txBody>
      </p:sp>
      <p:sp>
        <p:nvSpPr>
          <p:cNvPr id="257" name="Google Shape;257;g2c75613dc03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lt-LT"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66" name="Google Shape;26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lt-LT" dirty="0"/>
              <a:t>Sveiki atvykę į antrąjį užsiėmimą.</a:t>
            </a:r>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lt-LT" dirty="0"/>
              <a:t>Šio užsiėmimo tikslai:</a:t>
            </a:r>
            <a:endParaRPr dirty="0"/>
          </a:p>
          <a:p>
            <a:pPr marL="342900" lvl="0" indent="-342900" algn="l" rtl="0">
              <a:lnSpc>
                <a:spcPct val="115000"/>
              </a:lnSpc>
              <a:spcBef>
                <a:spcPts val="1000"/>
              </a:spcBef>
              <a:spcAft>
                <a:spcPts val="0"/>
              </a:spcAft>
              <a:buSzPts val="1800"/>
              <a:buFont typeface="Arial"/>
              <a:buChar char="●"/>
            </a:pPr>
            <a:r>
              <a:rPr lang="lt-LT" sz="1100" dirty="0">
                <a:solidFill>
                  <a:srgbClr val="000000"/>
                </a:solidFill>
                <a:latin typeface="Calibri"/>
                <a:ea typeface="Calibri"/>
                <a:cs typeface="Calibri"/>
                <a:sym typeface="Calibri"/>
              </a:rPr>
              <a:t>Išnagrinėti skaitmeninių technologijų </a:t>
            </a:r>
            <a:r>
              <a:rPr lang="lt-LT" sz="1100" dirty="0" err="1">
                <a:solidFill>
                  <a:srgbClr val="000000"/>
                </a:solidFill>
                <a:latin typeface="Calibri"/>
                <a:ea typeface="Calibri"/>
                <a:cs typeface="Calibri"/>
                <a:sym typeface="Calibri"/>
              </a:rPr>
              <a:t>transformacinį</a:t>
            </a:r>
            <a:r>
              <a:rPr lang="lt-LT" sz="1100" dirty="0">
                <a:solidFill>
                  <a:srgbClr val="000000"/>
                </a:solidFill>
                <a:latin typeface="Calibri"/>
                <a:ea typeface="Calibri"/>
                <a:cs typeface="Calibri"/>
                <a:sym typeface="Calibri"/>
              </a:rPr>
              <a:t> poveikį kultūros institucijoms.</a:t>
            </a:r>
          </a:p>
          <a:p>
            <a:pPr marL="342900" lvl="0" indent="-342900" algn="l" rtl="0">
              <a:lnSpc>
                <a:spcPct val="115000"/>
              </a:lnSpc>
              <a:spcBef>
                <a:spcPts val="1000"/>
              </a:spcBef>
              <a:spcAft>
                <a:spcPts val="0"/>
              </a:spcAft>
              <a:buSzPts val="1800"/>
              <a:buFont typeface="Arial"/>
              <a:buChar char="●"/>
            </a:pPr>
            <a:r>
              <a:rPr lang="lt-LT" sz="1100" dirty="0">
                <a:solidFill>
                  <a:srgbClr val="000000"/>
                </a:solidFill>
                <a:latin typeface="Calibri"/>
                <a:ea typeface="Calibri"/>
                <a:cs typeface="Calibri"/>
                <a:sym typeface="Calibri"/>
              </a:rPr>
              <a:t>Suprasti kaip svarbu mokėti naudotis skaitmeninėmis technologijomis, kad sėkmingai dirbtumėte GLAM srityje.</a:t>
            </a:r>
          </a:p>
          <a:p>
            <a:pPr marL="342900" lvl="0" indent="-342900" algn="l" rtl="0">
              <a:lnSpc>
                <a:spcPct val="115000"/>
              </a:lnSpc>
              <a:spcBef>
                <a:spcPts val="1000"/>
              </a:spcBef>
              <a:spcAft>
                <a:spcPts val="0"/>
              </a:spcAft>
              <a:buSzPts val="1800"/>
              <a:buFont typeface="Arial"/>
              <a:buChar char="●"/>
            </a:pPr>
            <a:r>
              <a:rPr lang="lt-LT" sz="1100" dirty="0">
                <a:solidFill>
                  <a:srgbClr val="000000"/>
                </a:solidFill>
                <a:latin typeface="Calibri"/>
                <a:ea typeface="Calibri"/>
                <a:cs typeface="Calibri"/>
                <a:sym typeface="Calibri"/>
              </a:rPr>
              <a:t>Susipažinti su gerosios praktikos pavyzdžiais, kaip ieškoti darbo skelbimų GLAM ir teikti paraiškas pareigoms užimti.</a:t>
            </a:r>
            <a:endParaRPr lang="lt-LT" sz="1600" dirty="0">
              <a:latin typeface="Calibri"/>
              <a:ea typeface="Calibri"/>
              <a:cs typeface="Calibri"/>
              <a:sym typeface="Calibri"/>
            </a:endParaRPr>
          </a:p>
          <a:p>
            <a:pPr marL="0" lvl="0" indent="0" algn="l" rtl="0">
              <a:lnSpc>
                <a:spcPct val="100000"/>
              </a:lnSpc>
              <a:spcBef>
                <a:spcPts val="0"/>
              </a:spcBef>
              <a:spcAft>
                <a:spcPts val="0"/>
              </a:spcAft>
              <a:buSzPts val="1100"/>
              <a:buNone/>
            </a:pPr>
            <a:endParaRPr dirty="0"/>
          </a:p>
          <a:p>
            <a:pPr marL="177800" indent="0">
              <a:spcBef>
                <a:spcPts val="0"/>
              </a:spcBef>
              <a:buSzPts val="2800"/>
              <a:buNone/>
            </a:pPr>
            <a:r>
              <a:rPr lang="lt-LT" sz="1100" dirty="0"/>
              <a:t>Baigę šį užsiėmimą, besimokantieji turėtų gebėti:</a:t>
            </a:r>
            <a:endParaRPr lang="lt-LT" sz="1100" dirty="0">
              <a:latin typeface="Calibri"/>
              <a:ea typeface="Calibri"/>
              <a:cs typeface="Calibri"/>
              <a:sym typeface="Calibri"/>
            </a:endParaRPr>
          </a:p>
          <a:p>
            <a:pPr marL="520700" lvl="0" indent="-342900" algn="l" rtl="0">
              <a:lnSpc>
                <a:spcPct val="90000"/>
              </a:lnSpc>
              <a:spcBef>
                <a:spcPts val="0"/>
              </a:spcBef>
              <a:spcAft>
                <a:spcPts val="0"/>
              </a:spcAft>
              <a:buSzPts val="2800"/>
              <a:buChar char="•"/>
            </a:pPr>
            <a:r>
              <a:rPr lang="lt-LT" sz="1100" dirty="0">
                <a:latin typeface="Calibri"/>
                <a:ea typeface="Calibri"/>
                <a:cs typeface="Calibri"/>
                <a:sym typeface="Calibri"/>
              </a:rPr>
              <a:t>Paaiškinti, kaip skaitmeninimas pakeitė kultūros institucijas.</a:t>
            </a:r>
          </a:p>
          <a:p>
            <a:pPr marL="520700" lvl="0" indent="-342900" algn="l" rtl="0">
              <a:lnSpc>
                <a:spcPct val="90000"/>
              </a:lnSpc>
              <a:spcBef>
                <a:spcPts val="0"/>
              </a:spcBef>
              <a:spcAft>
                <a:spcPts val="0"/>
              </a:spcAft>
              <a:buSzPts val="2800"/>
              <a:buChar char="•"/>
            </a:pPr>
            <a:endParaRPr lang="lt-LT" sz="1100" dirty="0">
              <a:latin typeface="Calibri"/>
              <a:ea typeface="Calibri"/>
              <a:cs typeface="Calibri"/>
              <a:sym typeface="Calibri"/>
            </a:endParaRPr>
          </a:p>
          <a:p>
            <a:pPr marL="520700" lvl="0" indent="-342900" algn="l" rtl="0">
              <a:lnSpc>
                <a:spcPct val="90000"/>
              </a:lnSpc>
              <a:spcBef>
                <a:spcPts val="0"/>
              </a:spcBef>
              <a:spcAft>
                <a:spcPts val="0"/>
              </a:spcAft>
              <a:buSzPts val="2800"/>
              <a:buChar char="•"/>
            </a:pPr>
            <a:r>
              <a:rPr lang="lt-LT" sz="1100" dirty="0">
                <a:latin typeface="Calibri"/>
                <a:ea typeface="Calibri"/>
                <a:cs typeface="Calibri"/>
                <a:sym typeface="Calibri"/>
              </a:rPr>
              <a:t>Išmanyti apie skaitmeninės transformacijos taikymo kultūros įstaigose priemones ir strategijas.</a:t>
            </a:r>
          </a:p>
          <a:p>
            <a:pPr marL="520700" lvl="0" indent="-342900" algn="l" rtl="0">
              <a:lnSpc>
                <a:spcPct val="90000"/>
              </a:lnSpc>
              <a:spcBef>
                <a:spcPts val="0"/>
              </a:spcBef>
              <a:spcAft>
                <a:spcPts val="0"/>
              </a:spcAft>
              <a:buSzPts val="2800"/>
              <a:buChar char="•"/>
            </a:pPr>
            <a:endParaRPr lang="lt-LT" sz="1100" dirty="0">
              <a:latin typeface="Calibri"/>
              <a:ea typeface="Calibri"/>
              <a:cs typeface="Calibri"/>
              <a:sym typeface="Calibri"/>
            </a:endParaRPr>
          </a:p>
          <a:p>
            <a:pPr marL="520700" lvl="0" indent="-342900" algn="l" rtl="0">
              <a:lnSpc>
                <a:spcPct val="90000"/>
              </a:lnSpc>
              <a:spcBef>
                <a:spcPts val="0"/>
              </a:spcBef>
              <a:spcAft>
                <a:spcPts val="0"/>
              </a:spcAft>
              <a:buSzPts val="2800"/>
              <a:buChar char="•"/>
            </a:pPr>
            <a:r>
              <a:rPr lang="lt-LT" sz="1100" dirty="0">
                <a:latin typeface="Calibri"/>
                <a:ea typeface="Calibri"/>
                <a:cs typeface="Calibri"/>
                <a:sym typeface="Calibri"/>
              </a:rPr>
              <a:t>Mokėti taikyti gerąją praktiką, kaip ieškoti darbo skelbimų GLAM ir kreiptis dėl darbo vietų.</a:t>
            </a:r>
            <a:endParaRPr lang="lt-LT" sz="1100" dirty="0"/>
          </a:p>
        </p:txBody>
      </p:sp>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LT" dirty="0"/>
              <a:t>Pastaraisiais metais sparti skaitmeninių technologijų pažanga iš esmės pakeitė mūsų bendravimo, komunikacijos ir informacijos bei kultūros būdus. </a:t>
            </a:r>
            <a:endParaRPr dirty="0"/>
          </a:p>
        </p:txBody>
      </p:sp>
      <p:sp>
        <p:nvSpPr>
          <p:cNvPr id="104" name="Google Shape;10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lt-LT" dirty="0"/>
              <a:t>Skaitmeninė transformacija neįvyko per vieną naktį. Nuo virtualių parodų iki skaitmeninių archyvų - šios technologijos ne tik pakeitė kultūros institucijų veiklos būdus, bet ir atvėrė naujas prieinamumo, inovacijų ir bendradarbiavimo galimybes.</a:t>
            </a:r>
            <a:endParaRPr dirty="0"/>
          </a:p>
        </p:txBody>
      </p:sp>
      <p:sp>
        <p:nvSpPr>
          <p:cNvPr id="113" name="Google Shape;11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lt-LT" dirty="0"/>
              <a:t>Pagrindiniai skaitmeninės transformacijos veiksniai - pasikeitę GLAM įstaigose besilankančios auditorijos lūkesčiai, sparti technologinė pažanga, dėl kurios įstaigoms tenka neatsilikti, ir pasaulinės tendencijos, tokios kaip globalizacija, urbanizacija ir klimato kaita.</a:t>
            </a:r>
            <a:endParaRPr dirty="0"/>
          </a:p>
        </p:txBody>
      </p:sp>
      <p:sp>
        <p:nvSpPr>
          <p:cNvPr id="123" name="Google Shape;12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lt-LT" dirty="0"/>
              <a:t>Skaitmeninės transformacijos nauda reiškia:</a:t>
            </a:r>
          </a:p>
          <a:p>
            <a:pPr marL="0" lvl="0" indent="0" algn="l" rtl="0">
              <a:lnSpc>
                <a:spcPct val="100000"/>
              </a:lnSpc>
              <a:spcBef>
                <a:spcPts val="0"/>
              </a:spcBef>
              <a:spcAft>
                <a:spcPts val="0"/>
              </a:spcAft>
              <a:buSzPts val="1100"/>
              <a:buNone/>
            </a:pPr>
            <a:r>
              <a:rPr lang="pt-BR" dirty="0"/>
              <a:t>Veiklos efektyvumo ir ekonomiškumo didinim</a:t>
            </a:r>
            <a:r>
              <a:rPr lang="lt-LT" dirty="0"/>
              <a:t>ą</a:t>
            </a:r>
            <a:r>
              <a:rPr lang="lt-LT" sz="1100" dirty="0">
                <a:latin typeface="Arial"/>
                <a:cs typeface="Arial"/>
                <a:sym typeface="Arial"/>
              </a:rPr>
              <a:t>; </a:t>
            </a:r>
            <a:r>
              <a:rPr lang="lt-LT" sz="1100" dirty="0">
                <a:latin typeface="Calibri"/>
                <a:ea typeface="Calibri"/>
                <a:cs typeface="Calibri"/>
                <a:sym typeface="Calibri"/>
              </a:rPr>
              <a:t>Auditorijos augimą</a:t>
            </a:r>
            <a:r>
              <a:rPr lang="lt-LT" sz="1100" b="0" i="0" u="none" strike="noStrike" cap="none" dirty="0">
                <a:solidFill>
                  <a:srgbClr val="000000"/>
                </a:solidFill>
                <a:latin typeface="Calibri"/>
                <a:ea typeface="Calibri"/>
                <a:cs typeface="Calibri"/>
                <a:sym typeface="Calibri"/>
              </a:rPr>
              <a:t>; inovacijų skatinimą.</a:t>
            </a:r>
            <a:endParaRPr sz="1800" dirty="0">
              <a:solidFill>
                <a:schemeClr val="dk1"/>
              </a:solidFill>
              <a:latin typeface="Calibri"/>
              <a:ea typeface="Calibri"/>
              <a:cs typeface="Calibri"/>
              <a:sym typeface="Calibri"/>
            </a:endParaRPr>
          </a:p>
          <a:p>
            <a:pPr marL="0" lvl="0" indent="0" algn="ctr" rtl="0">
              <a:lnSpc>
                <a:spcPct val="90000"/>
              </a:lnSpc>
              <a:spcBef>
                <a:spcPts val="0"/>
              </a:spcBef>
              <a:spcAft>
                <a:spcPts val="0"/>
              </a:spcAft>
              <a:buClr>
                <a:schemeClr val="dk1"/>
              </a:buClr>
              <a:buSzPts val="1800"/>
              <a:buFont typeface="Arial"/>
              <a:buNone/>
            </a:pPr>
            <a:endParaRPr sz="18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800" dirty="0">
              <a:solidFill>
                <a:schemeClr val="dk1"/>
              </a:solidFill>
              <a:latin typeface="Calibri"/>
              <a:ea typeface="Calibri"/>
              <a:cs typeface="Calibri"/>
              <a:sym typeface="Calibri"/>
            </a:endParaRPr>
          </a:p>
          <a:p>
            <a:pPr marL="0" lvl="0" indent="0" algn="l" rtl="0">
              <a:lnSpc>
                <a:spcPct val="90000"/>
              </a:lnSpc>
              <a:spcBef>
                <a:spcPts val="0"/>
              </a:spcBef>
              <a:spcAft>
                <a:spcPts val="0"/>
              </a:spcAft>
              <a:buSzPts val="1800"/>
              <a:buNone/>
            </a:pPr>
            <a:endParaRPr sz="1800" dirty="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800"/>
              <a:buFont typeface="Arial"/>
              <a:buNone/>
            </a:pPr>
            <a:endParaRPr sz="18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
        <p:nvSpPr>
          <p:cNvPr id="136" name="Google Shape;13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b86541ea7e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lt-LT" dirty="0"/>
              <a:t>Ieškant darbo GLAM sektoriuje, rekomenduojame atlikti keletą veiksmų:</a:t>
            </a:r>
          </a:p>
          <a:p>
            <a:pPr marL="0" lvl="0" indent="0" algn="l" rtl="0">
              <a:lnSpc>
                <a:spcPct val="100000"/>
              </a:lnSpc>
              <a:spcBef>
                <a:spcPts val="0"/>
              </a:spcBef>
              <a:spcAft>
                <a:spcPts val="0"/>
              </a:spcAft>
              <a:buSzPts val="1100"/>
              <a:buNone/>
            </a:pPr>
            <a:r>
              <a:rPr lang="lt-LT" dirty="0"/>
              <a:t>iš anksto pasirengti; drąsiai kreiptis dėl darbo; ieškoti darbo kanalų GLAM sektoriuje; prisijungti prie GLAM grupių; patikrinti svetaines, kuriose skelbiamos laisvos darbo vietos GLAM srityje.</a:t>
            </a:r>
            <a:endParaRPr dirty="0"/>
          </a:p>
        </p:txBody>
      </p:sp>
      <p:sp>
        <p:nvSpPr>
          <p:cNvPr id="156" name="Google Shape;156;g2b86541ea7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b86541ea7e_2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2b86541ea7e_2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700"/>
              <a:buNone/>
            </a:pPr>
            <a:r>
              <a:rPr lang="lt-LT" dirty="0"/>
              <a:t>Norėdami pasiruošti darbo paieškai, </a:t>
            </a:r>
            <a:r>
              <a:rPr lang="lt-LT" sz="9600" dirty="0"/>
              <a:t>nusistatykite naujų darbo skelbimų pranešimus arba užsiregistruokite keliose darbo skelbimų svetainėse, kad sužinotumėte, kokių galimybių esama ir kokių darbuotojų ieškoma, kad galėtumėte kreiptis su savo gyvenimo aprašymu.</a:t>
            </a:r>
          </a:p>
          <a:p>
            <a:pPr marL="0" lvl="0" indent="0" algn="l" rtl="0">
              <a:lnSpc>
                <a:spcPct val="90000"/>
              </a:lnSpc>
              <a:spcBef>
                <a:spcPts val="0"/>
              </a:spcBef>
              <a:spcAft>
                <a:spcPts val="0"/>
              </a:spcAft>
              <a:buClr>
                <a:schemeClr val="dk1"/>
              </a:buClr>
              <a:buSzPts val="700"/>
              <a:buNone/>
            </a:pPr>
            <a:endParaRPr lang="lt-LT" sz="9600" dirty="0"/>
          </a:p>
          <a:p>
            <a:pPr marL="0" lvl="0" indent="0" algn="l" rtl="0">
              <a:lnSpc>
                <a:spcPct val="90000"/>
              </a:lnSpc>
              <a:spcBef>
                <a:spcPts val="0"/>
              </a:spcBef>
              <a:spcAft>
                <a:spcPts val="0"/>
              </a:spcAft>
              <a:buClr>
                <a:schemeClr val="dk1"/>
              </a:buClr>
              <a:buSzPts val="700"/>
              <a:buNone/>
            </a:pPr>
            <a:r>
              <a:rPr lang="lt-LT" sz="9600" dirty="0"/>
              <a:t>Dalyvavimas renginiuose, pavyzdžiui, konferencijose, seminaruose ir susitikimuose, gali padėti užmegzti ryšius ir įgyti daugiau žinių apie tam tikrą pramonės šaką. Nuotoliniai renginiai yra lengviau prieinami, tačiau asmeninius neformalius pokalbius lengviau organizuoti.</a:t>
            </a:r>
            <a:endParaRPr lang="lt-LT"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165" name="Google Shape;165;g2b86541ea7e_2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lt-LT"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b86541ea7e_2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2b86541ea7e_2_1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lt-LT" dirty="0"/>
              <a:t>Kandidatuojant į GLAM darbo vietas nereikalaujama, kad turėtumėte visus darbo skelbime išvardytus įgūdžius. Todėl nesijauskite nusivylę. Tačiau atkreipkite dėmesį į terminologiją, vartojamą kalbant apie " būtinus" ir " pageidautinus" kriterijus, nes tai padės jums sutaupyti laiko.</a:t>
            </a:r>
            <a:endParaRPr dirty="0"/>
          </a:p>
        </p:txBody>
      </p:sp>
      <p:sp>
        <p:nvSpPr>
          <p:cNvPr id="174" name="Google Shape;174;g2b86541ea7e_2_1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lt-LT"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
        <p:cNvGrpSpPr/>
        <p:nvPr/>
      </p:nvGrpSpPr>
      <p:grpSpPr>
        <a:xfrm>
          <a:off x="0" y="0"/>
          <a:ext cx="0" cy="0"/>
          <a:chOff x="0" y="0"/>
          <a:chExt cx="0" cy="0"/>
        </a:xfrm>
      </p:grpSpPr>
      <p:sp>
        <p:nvSpPr>
          <p:cNvPr id="18" name="Google Shape;18;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 name="Google Shape;20;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 name="Google Shape;22;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6"/>
          <p:cNvSpPr>
            <a:spLocks noGrp="1"/>
          </p:cNvSpPr>
          <p:nvPr>
            <p:ph type="pic" idx="2"/>
          </p:nvPr>
        </p:nvSpPr>
        <p:spPr>
          <a:xfrm>
            <a:off x="5183188" y="987425"/>
            <a:ext cx="6172200" cy="4873625"/>
          </a:xfrm>
          <a:prstGeom prst="rect">
            <a:avLst/>
          </a:prstGeom>
          <a:noFill/>
          <a:ln>
            <a:noFill/>
          </a:ln>
        </p:spPr>
      </p:sp>
      <p:sp>
        <p:nvSpPr>
          <p:cNvPr id="64" name="Google Shape;64;p1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glamlabs.slack.com/" TargetMode="Externa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hyperlink" Target="https://glamdatasci.network/" TargetMode="External"/><Relationship Id="rId12" Type="http://schemas.openxmlformats.org/officeDocument/2006/relationships/image" Target="../media/image1.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join.slack.com/t/ai4lam/shared_invite/zt-1omthldn8-9vrGySjIRdija1nKQm0ltA" TargetMode="External"/><Relationship Id="rId11" Type="http://schemas.openxmlformats.org/officeDocument/2006/relationships/image" Target="../media/image10.png"/><Relationship Id="rId5" Type="http://schemas.openxmlformats.org/officeDocument/2006/relationships/hyperlink" Target="https://dh-tech.github.io/join/" TargetMode="External"/><Relationship Id="rId10" Type="http://schemas.openxmlformats.org/officeDocument/2006/relationships/hyperlink" Target="https://society-rse.org/join-us/" TargetMode="External"/><Relationship Id="rId4" Type="http://schemas.openxmlformats.org/officeDocument/2006/relationships/notesSlide" Target="../notesSlides/notesSlide10.xml"/><Relationship Id="rId9" Type="http://schemas.openxmlformats.org/officeDocument/2006/relationships/hyperlink" Target="https://docs.google.com/forms/d/e/1FAIpQLSdixlWvNtl2zrrodX9YzP4OmQ0xk5AwPEGZ0qxvlg9nbRReMw/viewform"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iki.code4lib.org/MailingList" TargetMode="External"/><Relationship Id="rId3" Type="http://schemas.openxmlformats.org/officeDocument/2006/relationships/slideLayout" Target="../slideLayouts/slideLayout3.xml"/><Relationship Id="rId7" Type="http://schemas.openxmlformats.org/officeDocument/2006/relationships/hyperlink" Target="https://www.jiscmail.ac.uk/cgi-bin/webadmin?A0=GLAMLABS" TargetMode="External"/><Relationship Id="rId12"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jiscmail.ac.uk/cgi-bin/webadmin?A0=MCG" TargetMode="External"/><Relationship Id="rId11" Type="http://schemas.openxmlformats.org/officeDocument/2006/relationships/image" Target="../media/image1.jpg"/><Relationship Id="rId5" Type="http://schemas.openxmlformats.org/officeDocument/2006/relationships/hyperlink" Target="https://mcn.edu/network/mcn-l/" TargetMode="External"/><Relationship Id="rId10" Type="http://schemas.openxmlformats.org/officeDocument/2006/relationships/image" Target="../media/image10.png"/><Relationship Id="rId4" Type="http://schemas.openxmlformats.org/officeDocument/2006/relationships/notesSlide" Target="../notesSlides/notesSlide11.xml"/><Relationship Id="rId9" Type="http://schemas.openxmlformats.org/officeDocument/2006/relationships/hyperlink" Target="https://dhhumanist.org/"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dpconline.org/news/job-vacancies" TargetMode="Externa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hyperlink" Target="https://www.diglib.org/opportunities/jobs/" TargetMode="External"/><Relationship Id="rId12" Type="http://schemas.openxmlformats.org/officeDocument/2006/relationships/image" Target="../media/image1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jobs.code4lib.org/" TargetMode="External"/><Relationship Id="rId11" Type="http://schemas.openxmlformats.org/officeDocument/2006/relationships/image" Target="../media/image1.jpg"/><Relationship Id="rId5" Type="http://schemas.openxmlformats.org/officeDocument/2006/relationships/hyperlink" Target="http://jobs.ac.uk" TargetMode="External"/><Relationship Id="rId10" Type="http://schemas.openxmlformats.org/officeDocument/2006/relationships/image" Target="../media/image10.png"/><Relationship Id="rId4" Type="http://schemas.openxmlformats.org/officeDocument/2006/relationships/notesSlide" Target="../notesSlides/notesSlide12.xml"/><Relationship Id="rId9" Type="http://schemas.openxmlformats.org/officeDocument/2006/relationships/hyperlink" Target="https://le.ac.uk/museum-studies/jobs"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jpg"/><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hyperlink" Target="https://nationalcareers.service.gov.uk/careers-advice/interview-advice" TargetMode="External"/><Relationship Id="rId3" Type="http://schemas.openxmlformats.org/officeDocument/2006/relationships/slideLayout" Target="../slideLayouts/slideLayout3.xml"/><Relationship Id="rId7" Type="http://schemas.openxmlformats.org/officeDocument/2006/relationships/hyperlink" Target="https://nationalcareers.service.gov.uk/careers-advice/application-forms"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nationalcareers.service.gov.uk/careers-advice/covering-letter" TargetMode="External"/><Relationship Id="rId11" Type="http://schemas.openxmlformats.org/officeDocument/2006/relationships/image" Target="../media/image3.png"/><Relationship Id="rId5" Type="http://schemas.openxmlformats.org/officeDocument/2006/relationships/hyperlink" Target="https://nationalcareers.service.gov.uk/careers-advice/cv-sections" TargetMode="External"/><Relationship Id="rId10" Type="http://schemas.openxmlformats.org/officeDocument/2006/relationships/image" Target="../media/image1.jpg"/><Relationship Id="rId4" Type="http://schemas.openxmlformats.org/officeDocument/2006/relationships/notesSlide" Target="../notesSlides/notesSlide14.xml"/><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jp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jpg"/><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jpg"/><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jpg"/><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jpg"/><Relationship Id="rId7"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jp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6.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3.xml"/><Relationship Id="rId7" Type="http://schemas.openxmlformats.org/officeDocument/2006/relationships/image" Target="../media/image9.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jpg"/><Relationship Id="rId5" Type="http://schemas.openxmlformats.org/officeDocument/2006/relationships/image" Target="../media/image7.jpg"/><Relationship Id="rId10"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jp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jp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4049754" y="2686449"/>
            <a:ext cx="6454220" cy="526239"/>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lt-LT" sz="3600" dirty="0"/>
            </a:br>
            <a:r>
              <a:rPr lang="lt-LT" sz="3600" b="1" dirty="0"/>
              <a:t>Mišraus mokymosi kursas</a:t>
            </a:r>
            <a:endParaRPr sz="3600" b="1" dirty="0"/>
          </a:p>
        </p:txBody>
      </p:sp>
      <p:sp>
        <p:nvSpPr>
          <p:cNvPr id="85" name="Google Shape;85;p1"/>
          <p:cNvSpPr txBox="1">
            <a:spLocks noGrp="1"/>
          </p:cNvSpPr>
          <p:nvPr>
            <p:ph type="subTitle" idx="1"/>
          </p:nvPr>
        </p:nvSpPr>
        <p:spPr>
          <a:xfrm>
            <a:off x="3079803" y="3673350"/>
            <a:ext cx="6454219" cy="1607774"/>
          </a:xfrm>
          <a:prstGeom prst="rect">
            <a:avLst/>
          </a:prstGeom>
          <a:noFill/>
          <a:ln>
            <a:noFill/>
          </a:ln>
        </p:spPr>
        <p:txBody>
          <a:bodyPr spcFirstLastPara="1" wrap="square" lIns="91425" tIns="45700" rIns="91425" bIns="45700" anchor="t" anchorCtr="0">
            <a:normAutofit fontScale="85000" lnSpcReduction="20000"/>
          </a:bodyPr>
          <a:lstStyle/>
          <a:p>
            <a:pPr marL="0" lvl="0" indent="0" rtl="0">
              <a:lnSpc>
                <a:spcPct val="90000"/>
              </a:lnSpc>
              <a:spcBef>
                <a:spcPts val="0"/>
              </a:spcBef>
              <a:spcAft>
                <a:spcPts val="0"/>
              </a:spcAft>
              <a:buClr>
                <a:schemeClr val="dk1"/>
              </a:buClr>
              <a:buSzPts val="2400"/>
              <a:buNone/>
            </a:pPr>
            <a:r>
              <a:rPr lang="lt-LT" b="1" dirty="0"/>
              <a:t>1 modulis: Skaitmeninis GLAM sektorius</a:t>
            </a:r>
          </a:p>
          <a:p>
            <a:pPr marL="0" lvl="0" indent="0" algn="ctr" rtl="0">
              <a:lnSpc>
                <a:spcPct val="90000"/>
              </a:lnSpc>
              <a:spcBef>
                <a:spcPts val="1000"/>
              </a:spcBef>
              <a:spcAft>
                <a:spcPts val="0"/>
              </a:spcAft>
              <a:buClr>
                <a:schemeClr val="dk1"/>
              </a:buClr>
              <a:buSzPts val="2400"/>
              <a:buNone/>
            </a:pPr>
            <a:r>
              <a:rPr lang="lt-LT" b="1" dirty="0"/>
              <a:t>2 užsiėmimas: </a:t>
            </a:r>
            <a:r>
              <a:rPr lang="lt-LT" b="1" dirty="0">
                <a:solidFill>
                  <a:schemeClr val="tx1"/>
                </a:solidFill>
              </a:rPr>
              <a:t>Skaitmeninės transformacijos GLAM sektoriuje</a:t>
            </a:r>
            <a:endParaRPr dirty="0">
              <a:solidFill>
                <a:schemeClr val="tx1"/>
              </a:solidFill>
            </a:endParaRPr>
          </a:p>
          <a:p>
            <a:pPr marL="0" lvl="0" indent="0" algn="ctr" rtl="0">
              <a:lnSpc>
                <a:spcPct val="90000"/>
              </a:lnSpc>
              <a:spcBef>
                <a:spcPts val="1000"/>
              </a:spcBef>
              <a:spcAft>
                <a:spcPts val="0"/>
              </a:spcAft>
              <a:buClr>
                <a:schemeClr val="dk1"/>
              </a:buClr>
              <a:buSzPts val="2400"/>
              <a:buNone/>
            </a:pPr>
            <a:r>
              <a:rPr lang="lt-LT" dirty="0"/>
              <a:t>Parengė: </a:t>
            </a:r>
            <a:endParaRPr dirty="0"/>
          </a:p>
          <a:p>
            <a:pPr marL="0" lvl="0" indent="0" algn="ctr" rtl="0">
              <a:lnSpc>
                <a:spcPct val="90000"/>
              </a:lnSpc>
              <a:spcBef>
                <a:spcPts val="1000"/>
              </a:spcBef>
              <a:spcAft>
                <a:spcPts val="0"/>
              </a:spcAft>
              <a:buClr>
                <a:schemeClr val="dk1"/>
              </a:buClr>
              <a:buSzPts val="2400"/>
              <a:buNone/>
            </a:pPr>
            <a:r>
              <a:rPr lang="lt-LT" dirty="0"/>
              <a:t>SYNTHESIS </a:t>
            </a:r>
            <a:r>
              <a:rPr lang="lt-LT" dirty="0" err="1"/>
              <a:t>Center</a:t>
            </a:r>
            <a:r>
              <a:rPr lang="lt-LT" dirty="0"/>
              <a:t> </a:t>
            </a:r>
            <a:r>
              <a:rPr lang="lt-LT" dirty="0" err="1"/>
              <a:t>of</a:t>
            </a:r>
            <a:r>
              <a:rPr lang="lt-LT" dirty="0"/>
              <a:t> </a:t>
            </a:r>
            <a:r>
              <a:rPr lang="lt-LT" dirty="0" err="1"/>
              <a:t>Research</a:t>
            </a:r>
            <a:r>
              <a:rPr lang="lt-LT" dirty="0"/>
              <a:t> </a:t>
            </a:r>
            <a:r>
              <a:rPr lang="lt-LT" dirty="0" err="1"/>
              <a:t>and</a:t>
            </a:r>
            <a:r>
              <a:rPr lang="lt-LT" dirty="0"/>
              <a:t> </a:t>
            </a:r>
            <a:r>
              <a:rPr lang="lt-LT" dirty="0" err="1"/>
              <a:t>Education</a:t>
            </a:r>
            <a:r>
              <a:rPr lang="lt-LT" dirty="0"/>
              <a:t> </a:t>
            </a:r>
            <a:endParaRPr dirty="0"/>
          </a:p>
        </p:txBody>
      </p:sp>
      <p:pic>
        <p:nvPicPr>
          <p:cNvPr id="86" name="Google Shape;86;p1"/>
          <p:cNvPicPr preferRelativeResize="0"/>
          <p:nvPr/>
        </p:nvPicPr>
        <p:blipFill rotWithShape="1">
          <a:blip r:embed="rId5">
            <a:alphaModFix/>
          </a:blip>
          <a:srcRect/>
          <a:stretch/>
        </p:blipFill>
        <p:spPr>
          <a:xfrm>
            <a:off x="9251027" y="6148955"/>
            <a:ext cx="2505895" cy="526238"/>
          </a:xfrm>
          <a:prstGeom prst="rect">
            <a:avLst/>
          </a:prstGeom>
          <a:noFill/>
          <a:ln>
            <a:noFill/>
          </a:ln>
        </p:spPr>
      </p:pic>
      <p:pic>
        <p:nvPicPr>
          <p:cNvPr id="87" name="Google Shape;87;p1"/>
          <p:cNvPicPr preferRelativeResize="0"/>
          <p:nvPr/>
        </p:nvPicPr>
        <p:blipFill rotWithShape="1">
          <a:blip r:embed="rId6">
            <a:alphaModFix/>
          </a:blip>
          <a:srcRect/>
          <a:stretch/>
        </p:blipFill>
        <p:spPr>
          <a:xfrm>
            <a:off x="698154" y="-39188"/>
            <a:ext cx="2557807" cy="2557807"/>
          </a:xfrm>
          <a:prstGeom prst="rect">
            <a:avLst/>
          </a:prstGeom>
          <a:noFill/>
          <a:ln>
            <a:noFill/>
          </a:ln>
        </p:spPr>
      </p:pic>
      <p:sp>
        <p:nvSpPr>
          <p:cNvPr id="88" name="Google Shape;88;p1"/>
          <p:cNvSpPr txBox="1"/>
          <p:nvPr/>
        </p:nvSpPr>
        <p:spPr>
          <a:xfrm>
            <a:off x="491069" y="6148955"/>
            <a:ext cx="8444971" cy="5770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lt-LT" sz="1050" dirty="0"/>
              <a:t>Šį projektą Nr. 2022-1-AT01-KA220-ADU-00008513 finansavo Europos Sąjunga. Tačiau išreiškiamas požiūris ar nuomonė yra tik autoriaus (-</a:t>
            </a:r>
            <a:r>
              <a:rPr lang="lt-LT" sz="1050" dirty="0" err="1"/>
              <a:t>ių</a:t>
            </a:r>
            <a:r>
              <a:rPr lang="lt-LT" sz="1050" dirty="0"/>
              <a:t>) ir nebūtinai atspindi Europos Sąjungos ar </a:t>
            </a:r>
            <a:r>
              <a:rPr lang="lt-LT" sz="1050" dirty="0" err="1"/>
              <a:t>OeAD-GmbH</a:t>
            </a:r>
            <a:r>
              <a:rPr lang="lt-LT" sz="1050" dirty="0"/>
              <a:t> požiūrį ir nuomonę. Nei Europos Sąjunga, nei pagalbą teikianti institucija negali būti laikoma už juos atsakinga. </a:t>
            </a:r>
          </a:p>
        </p:txBody>
      </p:sp>
      <p:sp>
        <p:nvSpPr>
          <p:cNvPr id="89" name="Google Shape;89;p1"/>
          <p:cNvSpPr/>
          <p:nvPr/>
        </p:nvSpPr>
        <p:spPr>
          <a:xfrm rot="5400000">
            <a:off x="-114992" y="3041120"/>
            <a:ext cx="3485945" cy="3255962"/>
          </a:xfrm>
          <a:prstGeom prst="triangle">
            <a:avLst>
              <a:gd name="adj" fmla="val 50000"/>
            </a:avLst>
          </a:prstGeom>
          <a:gradFill>
            <a:gsLst>
              <a:gs pos="0">
                <a:srgbClr val="50608A"/>
              </a:gs>
              <a:gs pos="50000">
                <a:srgbClr val="748BC8"/>
              </a:gs>
              <a:gs pos="100000">
                <a:srgbClr val="8BA7F0"/>
              </a:gs>
            </a:gsLst>
            <a:lin ang="135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rot="5400000">
            <a:off x="-114993" y="1801018"/>
            <a:ext cx="3485945" cy="3255962"/>
          </a:xfrm>
          <a:prstGeom prst="triangle">
            <a:avLst>
              <a:gd name="adj" fmla="val 50000"/>
            </a:avLst>
          </a:prstGeom>
          <a:gradFill>
            <a:gsLst>
              <a:gs pos="0">
                <a:srgbClr val="91735F"/>
              </a:gs>
              <a:gs pos="50000">
                <a:srgbClr val="D2A78A"/>
              </a:gs>
              <a:gs pos="100000">
                <a:srgbClr val="FCC8A6"/>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1"/>
          <p:cNvSpPr/>
          <p:nvPr/>
        </p:nvSpPr>
        <p:spPr>
          <a:xfrm>
            <a:off x="3832264" y="716530"/>
            <a:ext cx="7017988"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lt-LT" sz="4000" b="0" i="0" u="none" strike="noStrike" cap="none" dirty="0">
                <a:solidFill>
                  <a:schemeClr val="accent1"/>
                </a:solidFill>
                <a:latin typeface="Calibri"/>
                <a:ea typeface="Calibri"/>
                <a:cs typeface="Calibri"/>
                <a:sym typeface="Calibri"/>
              </a:rPr>
              <a:t>„Įtraukiojo užimtumo skatinimas diegiant atviras inovacijas GLAM sektoriuje“</a:t>
            </a:r>
          </a:p>
        </p:txBody>
      </p:sp>
      <p:pic>
        <p:nvPicPr>
          <p:cNvPr id="3" name="Audio 2">
            <a:hlinkClick r:id="" action="ppaction://media"/>
            <a:extLst>
              <a:ext uri="{FF2B5EF4-FFF2-40B4-BE49-F238E27FC236}">
                <a16:creationId xmlns:a16="http://schemas.microsoft.com/office/drawing/2014/main" id="{3DAD1249-FBC0-F072-378B-6BED85454C6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756"/>
    </mc:Choice>
    <mc:Fallback>
      <p:transition spd="slow" advTm="9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2b86541ea7e_2_28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114300" lvl="0" algn="l" rtl="0">
              <a:lnSpc>
                <a:spcPct val="90000"/>
              </a:lnSpc>
              <a:spcBef>
                <a:spcPts val="0"/>
              </a:spcBef>
              <a:spcAft>
                <a:spcPts val="0"/>
              </a:spcAft>
              <a:buSzPts val="1800"/>
            </a:pPr>
            <a:r>
              <a:rPr lang="lt-LT" dirty="0"/>
              <a:t>Darbo kanalų GLAM sektoriuje ieškojimas</a:t>
            </a:r>
          </a:p>
        </p:txBody>
      </p:sp>
      <p:sp>
        <p:nvSpPr>
          <p:cNvPr id="187" name="Google Shape;187;g2b86541ea7e_2_28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fontScale="40000" lnSpcReduction="20000"/>
          </a:bodyPr>
          <a:lstStyle/>
          <a:p>
            <a:pPr marL="457200" lvl="0" indent="-406400" algn="l" rtl="0">
              <a:lnSpc>
                <a:spcPct val="115000"/>
              </a:lnSpc>
              <a:spcBef>
                <a:spcPts val="0"/>
              </a:spcBef>
              <a:spcAft>
                <a:spcPts val="0"/>
              </a:spcAft>
              <a:buClr>
                <a:srgbClr val="22313F"/>
              </a:buClr>
              <a:buSzPct val="100000"/>
              <a:buFont typeface="Calibri"/>
              <a:buChar char="●"/>
            </a:pPr>
            <a:r>
              <a:rPr lang="lt-LT" sz="11200" u="sng" dirty="0" err="1">
                <a:solidFill>
                  <a:schemeClr val="hlink"/>
                </a:solidFill>
                <a:highlight>
                  <a:srgbClr val="FFFFFF"/>
                </a:highlight>
                <a:hlinkClick r:id="rId5"/>
              </a:rPr>
              <a:t>DHTech</a:t>
            </a:r>
            <a:endParaRPr sz="11200" dirty="0">
              <a:solidFill>
                <a:srgbClr val="22313F"/>
              </a:solidFill>
              <a:highlight>
                <a:srgbClr val="FFFFFF"/>
              </a:highlight>
            </a:endParaRPr>
          </a:p>
          <a:p>
            <a:pPr marL="457200" lvl="0" indent="-406400" algn="l" rtl="0">
              <a:lnSpc>
                <a:spcPct val="115000"/>
              </a:lnSpc>
              <a:spcBef>
                <a:spcPts val="0"/>
              </a:spcBef>
              <a:spcAft>
                <a:spcPts val="0"/>
              </a:spcAft>
              <a:buClr>
                <a:srgbClr val="22313F"/>
              </a:buClr>
              <a:buSzPct val="100000"/>
              <a:buFont typeface="Calibri"/>
              <a:buChar char="●"/>
            </a:pPr>
            <a:r>
              <a:rPr lang="lt-LT" sz="11200" u="sng" dirty="0">
                <a:solidFill>
                  <a:schemeClr val="hlink"/>
                </a:solidFill>
                <a:highlight>
                  <a:srgbClr val="FFFFFF"/>
                </a:highlight>
                <a:hlinkClick r:id="rId6"/>
              </a:rPr>
              <a:t>AI4LAM</a:t>
            </a:r>
            <a:endParaRPr sz="11200" dirty="0">
              <a:solidFill>
                <a:srgbClr val="22313F"/>
              </a:solidFill>
              <a:highlight>
                <a:srgbClr val="FFFFFF"/>
              </a:highlight>
            </a:endParaRPr>
          </a:p>
          <a:p>
            <a:pPr marL="457200" lvl="0" indent="-406400" algn="l" rtl="0">
              <a:lnSpc>
                <a:spcPct val="115000"/>
              </a:lnSpc>
              <a:spcBef>
                <a:spcPts val="0"/>
              </a:spcBef>
              <a:spcAft>
                <a:spcPts val="0"/>
              </a:spcAft>
              <a:buClr>
                <a:srgbClr val="22313F"/>
              </a:buClr>
              <a:buSzPct val="100000"/>
              <a:buFont typeface="Calibri"/>
              <a:buChar char="●"/>
            </a:pPr>
            <a:r>
              <a:rPr lang="lt-LT" sz="11200" u="sng" dirty="0">
                <a:solidFill>
                  <a:schemeClr val="hlink"/>
                </a:solidFill>
                <a:highlight>
                  <a:srgbClr val="FFFFFF"/>
                </a:highlight>
                <a:hlinkClick r:id="rId7"/>
              </a:rPr>
              <a:t>GLAM Data </a:t>
            </a:r>
            <a:r>
              <a:rPr lang="lt-LT" sz="11200" u="sng" dirty="0" err="1">
                <a:solidFill>
                  <a:schemeClr val="hlink"/>
                </a:solidFill>
                <a:highlight>
                  <a:srgbClr val="FFFFFF"/>
                </a:highlight>
                <a:hlinkClick r:id="rId7"/>
              </a:rPr>
              <a:t>Science</a:t>
            </a:r>
            <a:r>
              <a:rPr lang="lt-LT" sz="11200" u="sng" dirty="0">
                <a:solidFill>
                  <a:schemeClr val="hlink"/>
                </a:solidFill>
                <a:highlight>
                  <a:srgbClr val="FFFFFF"/>
                </a:highlight>
                <a:hlinkClick r:id="rId7"/>
              </a:rPr>
              <a:t> Network</a:t>
            </a:r>
            <a:r>
              <a:rPr lang="lt-LT" sz="11200" dirty="0">
                <a:solidFill>
                  <a:srgbClr val="22313F"/>
                </a:solidFill>
                <a:highlight>
                  <a:srgbClr val="FFFFFF"/>
                </a:highlight>
              </a:rPr>
              <a:t> </a:t>
            </a:r>
            <a:endParaRPr sz="11200" dirty="0">
              <a:solidFill>
                <a:srgbClr val="22313F"/>
              </a:solidFill>
              <a:highlight>
                <a:srgbClr val="FFFFFF"/>
              </a:highlight>
            </a:endParaRPr>
          </a:p>
          <a:p>
            <a:pPr marL="457200" lvl="0" indent="-406400" algn="l" rtl="0">
              <a:lnSpc>
                <a:spcPct val="115000"/>
              </a:lnSpc>
              <a:spcBef>
                <a:spcPts val="0"/>
              </a:spcBef>
              <a:spcAft>
                <a:spcPts val="0"/>
              </a:spcAft>
              <a:buClr>
                <a:srgbClr val="22313F"/>
              </a:buClr>
              <a:buSzPct val="100000"/>
              <a:buFont typeface="Calibri"/>
              <a:buChar char="●"/>
            </a:pPr>
            <a:r>
              <a:rPr lang="lt-LT" sz="11200" u="sng" dirty="0" err="1">
                <a:solidFill>
                  <a:schemeClr val="hlink"/>
                </a:solidFill>
                <a:highlight>
                  <a:srgbClr val="FFFFFF"/>
                </a:highlight>
                <a:hlinkClick r:id="rId8"/>
              </a:rPr>
              <a:t>GLAM.Labs</a:t>
            </a:r>
            <a:endParaRPr sz="11200" dirty="0">
              <a:solidFill>
                <a:srgbClr val="22313F"/>
              </a:solidFill>
              <a:highlight>
                <a:srgbClr val="FFFFFF"/>
              </a:highlight>
            </a:endParaRPr>
          </a:p>
          <a:p>
            <a:pPr marL="457200" lvl="0" indent="-406400" algn="l" rtl="0">
              <a:lnSpc>
                <a:spcPct val="115000"/>
              </a:lnSpc>
              <a:spcBef>
                <a:spcPts val="0"/>
              </a:spcBef>
              <a:spcAft>
                <a:spcPts val="0"/>
              </a:spcAft>
              <a:buClr>
                <a:srgbClr val="22313F"/>
              </a:buClr>
              <a:buSzPct val="100000"/>
              <a:buFont typeface="Calibri"/>
              <a:buChar char="●"/>
            </a:pPr>
            <a:r>
              <a:rPr lang="lt-LT" sz="11200" u="sng" dirty="0">
                <a:solidFill>
                  <a:schemeClr val="hlink"/>
                </a:solidFill>
                <a:highlight>
                  <a:srgbClr val="FFFFFF"/>
                </a:highlight>
                <a:hlinkClick r:id="rId9"/>
              </a:rPr>
              <a:t>Digital </a:t>
            </a:r>
            <a:r>
              <a:rPr lang="lt-LT" sz="11200" u="sng" dirty="0" err="1">
                <a:solidFill>
                  <a:schemeClr val="hlink"/>
                </a:solidFill>
                <a:highlight>
                  <a:srgbClr val="FFFFFF"/>
                </a:highlight>
                <a:hlinkClick r:id="rId9"/>
              </a:rPr>
              <a:t>Humanities</a:t>
            </a:r>
            <a:endParaRPr sz="11200" dirty="0">
              <a:solidFill>
                <a:srgbClr val="22313F"/>
              </a:solidFill>
              <a:highlight>
                <a:srgbClr val="FFFFFF"/>
              </a:highlight>
            </a:endParaRPr>
          </a:p>
          <a:p>
            <a:pPr marL="457200" lvl="0" indent="-406400" algn="l" rtl="0">
              <a:lnSpc>
                <a:spcPct val="115000"/>
              </a:lnSpc>
              <a:spcBef>
                <a:spcPts val="0"/>
              </a:spcBef>
              <a:spcAft>
                <a:spcPts val="0"/>
              </a:spcAft>
              <a:buClr>
                <a:srgbClr val="22313F"/>
              </a:buClr>
              <a:buSzPct val="100000"/>
              <a:buFont typeface="Calibri"/>
              <a:buChar char="●"/>
            </a:pPr>
            <a:r>
              <a:rPr lang="lt-LT" sz="11200" u="sng" dirty="0">
                <a:solidFill>
                  <a:schemeClr val="hlink"/>
                </a:solidFill>
                <a:highlight>
                  <a:srgbClr val="FFFFFF"/>
                </a:highlight>
                <a:hlinkClick r:id="rId10"/>
              </a:rPr>
              <a:t>RSE (</a:t>
            </a:r>
            <a:r>
              <a:rPr lang="lt-LT" sz="11200" u="sng" dirty="0" err="1">
                <a:solidFill>
                  <a:schemeClr val="hlink"/>
                </a:solidFill>
                <a:highlight>
                  <a:srgbClr val="FFFFFF"/>
                </a:highlight>
                <a:hlinkClick r:id="rId10"/>
              </a:rPr>
              <a:t>research</a:t>
            </a:r>
            <a:r>
              <a:rPr lang="lt-LT" sz="11200" u="sng" dirty="0">
                <a:solidFill>
                  <a:schemeClr val="hlink"/>
                </a:solidFill>
                <a:highlight>
                  <a:srgbClr val="FFFFFF"/>
                </a:highlight>
                <a:hlinkClick r:id="rId10"/>
              </a:rPr>
              <a:t> </a:t>
            </a:r>
            <a:r>
              <a:rPr lang="lt-LT" sz="11200" u="sng" dirty="0" err="1">
                <a:solidFill>
                  <a:schemeClr val="hlink"/>
                </a:solidFill>
                <a:highlight>
                  <a:srgbClr val="FFFFFF"/>
                </a:highlight>
                <a:hlinkClick r:id="rId10"/>
              </a:rPr>
              <a:t>software</a:t>
            </a:r>
            <a:r>
              <a:rPr lang="lt-LT" sz="11200" u="sng" dirty="0">
                <a:solidFill>
                  <a:schemeClr val="hlink"/>
                </a:solidFill>
                <a:highlight>
                  <a:srgbClr val="FFFFFF"/>
                </a:highlight>
                <a:hlinkClick r:id="rId10"/>
              </a:rPr>
              <a:t> </a:t>
            </a:r>
            <a:r>
              <a:rPr lang="lt-LT" sz="11200" u="sng" dirty="0" err="1">
                <a:solidFill>
                  <a:schemeClr val="hlink"/>
                </a:solidFill>
                <a:highlight>
                  <a:srgbClr val="FFFFFF"/>
                </a:highlight>
                <a:hlinkClick r:id="rId10"/>
              </a:rPr>
              <a:t>engineers</a:t>
            </a:r>
            <a:r>
              <a:rPr lang="lt-LT" sz="11200" u="sng" dirty="0">
                <a:solidFill>
                  <a:schemeClr val="hlink"/>
                </a:solidFill>
                <a:highlight>
                  <a:srgbClr val="FFFFFF"/>
                </a:highlight>
                <a:hlinkClick r:id="rId10"/>
              </a:rPr>
              <a:t>)</a:t>
            </a:r>
            <a:endParaRPr sz="11200" dirty="0"/>
          </a:p>
          <a:p>
            <a:pPr marL="0" lvl="0" indent="0" algn="l" rtl="0">
              <a:lnSpc>
                <a:spcPct val="90000"/>
              </a:lnSpc>
              <a:spcBef>
                <a:spcPts val="24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228600" lvl="0" indent="-228600" algn="l" rtl="0">
              <a:lnSpc>
                <a:spcPct val="90000"/>
              </a:lnSpc>
              <a:spcBef>
                <a:spcPts val="1000"/>
              </a:spcBef>
              <a:spcAft>
                <a:spcPts val="0"/>
              </a:spcAft>
              <a:buClr>
                <a:schemeClr val="dk1"/>
              </a:buClr>
              <a:buSzPct val="100000"/>
              <a:buNone/>
            </a:pPr>
            <a:endParaRPr dirty="0"/>
          </a:p>
          <a:p>
            <a:pPr marL="228600" lvl="0" indent="-50800" algn="l" rtl="0">
              <a:lnSpc>
                <a:spcPct val="90000"/>
              </a:lnSpc>
              <a:spcBef>
                <a:spcPts val="1000"/>
              </a:spcBef>
              <a:spcAft>
                <a:spcPts val="0"/>
              </a:spcAft>
              <a:buClr>
                <a:schemeClr val="dk1"/>
              </a:buClr>
              <a:buSzPct val="100000"/>
              <a:buNone/>
            </a:pPr>
            <a:endParaRPr dirty="0"/>
          </a:p>
          <a:p>
            <a:pPr marL="228600" lvl="0" indent="-50800"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p:txBody>
      </p:sp>
      <p:pic>
        <p:nvPicPr>
          <p:cNvPr id="188" name="Google Shape;188;g2b86541ea7e_2_288"/>
          <p:cNvPicPr preferRelativeResize="0"/>
          <p:nvPr/>
        </p:nvPicPr>
        <p:blipFill rotWithShape="1">
          <a:blip r:embed="rId11">
            <a:alphaModFix/>
          </a:blip>
          <a:srcRect/>
          <a:stretch/>
        </p:blipFill>
        <p:spPr>
          <a:xfrm>
            <a:off x="320512" y="5585931"/>
            <a:ext cx="1182064" cy="1182064"/>
          </a:xfrm>
          <a:prstGeom prst="rect">
            <a:avLst/>
          </a:prstGeom>
          <a:noFill/>
          <a:ln>
            <a:noFill/>
          </a:ln>
        </p:spPr>
      </p:pic>
      <p:pic>
        <p:nvPicPr>
          <p:cNvPr id="189" name="Google Shape;189;g2b86541ea7e_2_288"/>
          <p:cNvPicPr preferRelativeResize="0"/>
          <p:nvPr/>
        </p:nvPicPr>
        <p:blipFill rotWithShape="1">
          <a:blip r:embed="rId12">
            <a:alphaModFix/>
          </a:blip>
          <a:srcRect/>
          <a:stretch/>
        </p:blipFill>
        <p:spPr>
          <a:xfrm>
            <a:off x="9251027" y="6148955"/>
            <a:ext cx="2505896" cy="526238"/>
          </a:xfrm>
          <a:prstGeom prst="rect">
            <a:avLst/>
          </a:prstGeom>
          <a:noFill/>
          <a:ln>
            <a:noFill/>
          </a:ln>
        </p:spPr>
      </p:pic>
      <p:pic>
        <p:nvPicPr>
          <p:cNvPr id="2" name="Audio 1">
            <a:hlinkClick r:id="" action="ppaction://media"/>
            <a:extLst>
              <a:ext uri="{FF2B5EF4-FFF2-40B4-BE49-F238E27FC236}">
                <a16:creationId xmlns:a16="http://schemas.microsoft.com/office/drawing/2014/main" id="{C4A7D6AB-41F7-8710-6F96-1F906D1DC715}"/>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842"/>
    </mc:Choice>
    <mc:Fallback>
      <p:transition spd="slow" advTm="6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2b86541ea7e_2_37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Prisijungimas prie GLAM grupių / adresatų sąrašų</a:t>
            </a:r>
          </a:p>
        </p:txBody>
      </p:sp>
      <p:sp>
        <p:nvSpPr>
          <p:cNvPr id="196" name="Google Shape;196;g2b86541ea7e_2_37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fontScale="32500" lnSpcReduction="20000"/>
          </a:bodyPr>
          <a:lstStyle/>
          <a:p>
            <a:pPr marL="457200" lvl="0" indent="-406400" algn="l" rtl="0">
              <a:lnSpc>
                <a:spcPct val="115000"/>
              </a:lnSpc>
              <a:spcBef>
                <a:spcPts val="0"/>
              </a:spcBef>
              <a:spcAft>
                <a:spcPts val="0"/>
              </a:spcAft>
              <a:buClr>
                <a:srgbClr val="22313F"/>
              </a:buClr>
              <a:buSzPct val="100000"/>
              <a:buFont typeface="Calibri"/>
              <a:buChar char="●"/>
            </a:pPr>
            <a:r>
              <a:rPr lang="lt-LT" sz="11200" u="sng" dirty="0" err="1">
                <a:solidFill>
                  <a:schemeClr val="hlink"/>
                </a:solidFill>
                <a:highlight>
                  <a:srgbClr val="FFFFFF"/>
                </a:highlight>
                <a:hlinkClick r:id="rId5"/>
              </a:rPr>
              <a:t>Museum</a:t>
            </a:r>
            <a:r>
              <a:rPr lang="lt-LT" sz="11200" u="sng" dirty="0">
                <a:solidFill>
                  <a:schemeClr val="hlink"/>
                </a:solidFill>
                <a:highlight>
                  <a:srgbClr val="FFFFFF"/>
                </a:highlight>
                <a:hlinkClick r:id="rId5"/>
              </a:rPr>
              <a:t> Computer Network (MCN)</a:t>
            </a:r>
            <a:r>
              <a:rPr lang="lt-LT" sz="11200" dirty="0">
                <a:solidFill>
                  <a:srgbClr val="22313F"/>
                </a:solidFill>
                <a:highlight>
                  <a:srgbClr val="FFFFFF"/>
                </a:highlight>
              </a:rPr>
              <a:t> – pagrinde JAV</a:t>
            </a:r>
            <a:endParaRPr sz="11200" dirty="0">
              <a:solidFill>
                <a:srgbClr val="22313F"/>
              </a:solidFill>
              <a:highlight>
                <a:srgbClr val="FFFFFF"/>
              </a:highlight>
            </a:endParaRPr>
          </a:p>
          <a:p>
            <a:pPr marL="457200" lvl="0" indent="-406400" algn="l" rtl="0">
              <a:lnSpc>
                <a:spcPct val="115000"/>
              </a:lnSpc>
              <a:spcBef>
                <a:spcPts val="0"/>
              </a:spcBef>
              <a:spcAft>
                <a:spcPts val="0"/>
              </a:spcAft>
              <a:buClr>
                <a:srgbClr val="22313F"/>
              </a:buClr>
              <a:buSzPct val="100000"/>
              <a:buFont typeface="Calibri"/>
              <a:buChar char="●"/>
            </a:pPr>
            <a:r>
              <a:rPr lang="lt-LT" sz="11200" u="sng" dirty="0" err="1">
                <a:solidFill>
                  <a:schemeClr val="hlink"/>
                </a:solidFill>
                <a:highlight>
                  <a:srgbClr val="FFFFFF"/>
                </a:highlight>
                <a:hlinkClick r:id="rId6"/>
              </a:rPr>
              <a:t>Museums</a:t>
            </a:r>
            <a:r>
              <a:rPr lang="lt-LT" sz="11200" u="sng" dirty="0">
                <a:solidFill>
                  <a:schemeClr val="hlink"/>
                </a:solidFill>
                <a:highlight>
                  <a:srgbClr val="FFFFFF"/>
                </a:highlight>
                <a:hlinkClick r:id="rId6"/>
              </a:rPr>
              <a:t> Computer Group (MCG)</a:t>
            </a:r>
            <a:r>
              <a:rPr lang="lt-LT" sz="11200" dirty="0">
                <a:solidFill>
                  <a:srgbClr val="22313F"/>
                </a:solidFill>
                <a:highlight>
                  <a:srgbClr val="FFFFFF"/>
                </a:highlight>
              </a:rPr>
              <a:t> – pagrinde JK</a:t>
            </a:r>
          </a:p>
          <a:p>
            <a:pPr marL="457200" lvl="0" indent="-406400" algn="l" rtl="0">
              <a:lnSpc>
                <a:spcPct val="115000"/>
              </a:lnSpc>
              <a:spcBef>
                <a:spcPts val="0"/>
              </a:spcBef>
              <a:spcAft>
                <a:spcPts val="0"/>
              </a:spcAft>
              <a:buClr>
                <a:srgbClr val="22313F"/>
              </a:buClr>
              <a:buSzPct val="100000"/>
              <a:buFont typeface="Calibri"/>
              <a:buChar char="●"/>
            </a:pPr>
            <a:r>
              <a:rPr lang="lt-LT" sz="11200" u="sng" dirty="0">
                <a:solidFill>
                  <a:schemeClr val="hlink"/>
                </a:solidFill>
                <a:highlight>
                  <a:srgbClr val="FFFFFF"/>
                </a:highlight>
                <a:hlinkClick r:id="rId7"/>
              </a:rPr>
              <a:t>GLAM Labs</a:t>
            </a:r>
            <a:endParaRPr sz="11200" dirty="0">
              <a:solidFill>
                <a:srgbClr val="22313F"/>
              </a:solidFill>
              <a:highlight>
                <a:srgbClr val="FFFFFF"/>
              </a:highlight>
            </a:endParaRPr>
          </a:p>
          <a:p>
            <a:pPr marL="457200" lvl="0" indent="-406400" algn="l" rtl="0">
              <a:lnSpc>
                <a:spcPct val="115000"/>
              </a:lnSpc>
              <a:spcBef>
                <a:spcPts val="0"/>
              </a:spcBef>
              <a:spcAft>
                <a:spcPts val="0"/>
              </a:spcAft>
              <a:buClr>
                <a:srgbClr val="22313F"/>
              </a:buClr>
              <a:buSzPct val="100000"/>
              <a:buFont typeface="Calibri"/>
              <a:buChar char="●"/>
            </a:pPr>
            <a:r>
              <a:rPr lang="lt-LT" sz="11200" u="sng" dirty="0">
                <a:solidFill>
                  <a:schemeClr val="hlink"/>
                </a:solidFill>
                <a:highlight>
                  <a:srgbClr val="FFFFFF"/>
                </a:highlight>
                <a:hlinkClick r:id="rId8"/>
              </a:rPr>
              <a:t>Code4Lib </a:t>
            </a:r>
            <a:r>
              <a:rPr lang="lt-LT" sz="11200" u="sng" dirty="0" err="1">
                <a:solidFill>
                  <a:schemeClr val="hlink"/>
                </a:solidFill>
                <a:highlight>
                  <a:srgbClr val="FFFFFF"/>
                </a:highlight>
                <a:hlinkClick r:id="rId8"/>
              </a:rPr>
              <a:t>discussion</a:t>
            </a:r>
            <a:r>
              <a:rPr lang="lt-LT" sz="11200" u="sng" dirty="0">
                <a:solidFill>
                  <a:schemeClr val="hlink"/>
                </a:solidFill>
                <a:highlight>
                  <a:srgbClr val="FFFFFF"/>
                </a:highlight>
                <a:hlinkClick r:id="rId8"/>
              </a:rPr>
              <a:t> </a:t>
            </a:r>
            <a:r>
              <a:rPr lang="lt-LT" sz="11200" u="sng" dirty="0" err="1">
                <a:solidFill>
                  <a:schemeClr val="hlink"/>
                </a:solidFill>
                <a:highlight>
                  <a:srgbClr val="FFFFFF"/>
                </a:highlight>
                <a:hlinkClick r:id="rId8"/>
              </a:rPr>
              <a:t>list</a:t>
            </a:r>
            <a:endParaRPr sz="11200" dirty="0">
              <a:solidFill>
                <a:srgbClr val="22313F"/>
              </a:solidFill>
              <a:highlight>
                <a:srgbClr val="FFFFFF"/>
              </a:highlight>
            </a:endParaRPr>
          </a:p>
          <a:p>
            <a:pPr marL="457200" lvl="0" indent="-406400" algn="l" rtl="0">
              <a:lnSpc>
                <a:spcPct val="115000"/>
              </a:lnSpc>
              <a:spcBef>
                <a:spcPts val="0"/>
              </a:spcBef>
              <a:spcAft>
                <a:spcPts val="0"/>
              </a:spcAft>
              <a:buClr>
                <a:srgbClr val="22313F"/>
              </a:buClr>
              <a:buSzPct val="100000"/>
              <a:buFont typeface="Calibri"/>
              <a:buChar char="●"/>
            </a:pPr>
            <a:r>
              <a:rPr lang="lt-LT" sz="11200" u="sng" dirty="0" err="1">
                <a:solidFill>
                  <a:schemeClr val="hlink"/>
                </a:solidFill>
                <a:highlight>
                  <a:srgbClr val="FFFFFF"/>
                </a:highlight>
                <a:hlinkClick r:id="rId9"/>
              </a:rPr>
              <a:t>DHumanist</a:t>
            </a:r>
            <a:endParaRPr sz="11200" dirty="0">
              <a:solidFill>
                <a:srgbClr val="22313F"/>
              </a:solidFill>
              <a:highlight>
                <a:srgbClr val="FFFFFF"/>
              </a:highlight>
            </a:endParaRPr>
          </a:p>
          <a:p>
            <a:pPr marL="0" lvl="0" indent="0" algn="l" rtl="0">
              <a:lnSpc>
                <a:spcPct val="90000"/>
              </a:lnSpc>
              <a:spcBef>
                <a:spcPts val="24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228600" lvl="0" indent="-228600" algn="l" rtl="0">
              <a:lnSpc>
                <a:spcPct val="90000"/>
              </a:lnSpc>
              <a:spcBef>
                <a:spcPts val="1000"/>
              </a:spcBef>
              <a:spcAft>
                <a:spcPts val="0"/>
              </a:spcAft>
              <a:buClr>
                <a:schemeClr val="dk1"/>
              </a:buClr>
              <a:buSzPct val="100000"/>
              <a:buNone/>
            </a:pPr>
            <a:endParaRPr dirty="0"/>
          </a:p>
          <a:p>
            <a:pPr marL="228600" lvl="0" indent="-50800" algn="l" rtl="0">
              <a:lnSpc>
                <a:spcPct val="90000"/>
              </a:lnSpc>
              <a:spcBef>
                <a:spcPts val="1000"/>
              </a:spcBef>
              <a:spcAft>
                <a:spcPts val="0"/>
              </a:spcAft>
              <a:buClr>
                <a:schemeClr val="dk1"/>
              </a:buClr>
              <a:buSzPct val="100000"/>
              <a:buNone/>
            </a:pPr>
            <a:endParaRPr dirty="0"/>
          </a:p>
          <a:p>
            <a:pPr marL="228600" lvl="0" indent="-50800"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p:txBody>
      </p:sp>
      <p:pic>
        <p:nvPicPr>
          <p:cNvPr id="197" name="Google Shape;197;g2b86541ea7e_2_372"/>
          <p:cNvPicPr preferRelativeResize="0"/>
          <p:nvPr/>
        </p:nvPicPr>
        <p:blipFill rotWithShape="1">
          <a:blip r:embed="rId10">
            <a:alphaModFix/>
          </a:blip>
          <a:srcRect/>
          <a:stretch/>
        </p:blipFill>
        <p:spPr>
          <a:xfrm>
            <a:off x="320512" y="5585931"/>
            <a:ext cx="1182064" cy="1182064"/>
          </a:xfrm>
          <a:prstGeom prst="rect">
            <a:avLst/>
          </a:prstGeom>
          <a:noFill/>
          <a:ln>
            <a:noFill/>
          </a:ln>
        </p:spPr>
      </p:pic>
      <p:pic>
        <p:nvPicPr>
          <p:cNvPr id="198" name="Google Shape;198;g2b86541ea7e_2_372"/>
          <p:cNvPicPr preferRelativeResize="0"/>
          <p:nvPr/>
        </p:nvPicPr>
        <p:blipFill rotWithShape="1">
          <a:blip r:embed="rId11">
            <a:alphaModFix/>
          </a:blip>
          <a:srcRect/>
          <a:stretch/>
        </p:blipFill>
        <p:spPr>
          <a:xfrm>
            <a:off x="9251027" y="6148955"/>
            <a:ext cx="2505896" cy="526238"/>
          </a:xfrm>
          <a:prstGeom prst="rect">
            <a:avLst/>
          </a:prstGeom>
          <a:noFill/>
          <a:ln>
            <a:noFill/>
          </a:ln>
        </p:spPr>
      </p:pic>
      <p:pic>
        <p:nvPicPr>
          <p:cNvPr id="3" name="Audio 2">
            <a:hlinkClick r:id="" action="ppaction://media"/>
            <a:extLst>
              <a:ext uri="{FF2B5EF4-FFF2-40B4-BE49-F238E27FC236}">
                <a16:creationId xmlns:a16="http://schemas.microsoft.com/office/drawing/2014/main" id="{76AD0D02-4A11-B1AF-0562-E3B395CF2EE4}"/>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221"/>
    </mc:Choice>
    <mc:Fallback>
      <p:transition spd="slow" advTm="10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2b86541ea7e_2_55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lt-LT" dirty="0"/>
              <a:t>Darbo skelbimų svetainės, kuriose skelbiamos GLAM sektoriaus laisvos darbo vietos </a:t>
            </a:r>
            <a:endParaRPr dirty="0"/>
          </a:p>
        </p:txBody>
      </p:sp>
      <p:sp>
        <p:nvSpPr>
          <p:cNvPr id="205" name="Google Shape;205;g2b86541ea7e_2_55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lt-LT" dirty="0">
                <a:solidFill>
                  <a:schemeClr val="tx1"/>
                </a:solidFill>
              </a:rPr>
              <a:t>Užsienyje:</a:t>
            </a:r>
            <a:endParaRPr lang="lt-LT" dirty="0">
              <a:solidFill>
                <a:schemeClr val="tx1"/>
              </a:solidFill>
              <a:hlinkClick r:id="rId5">
                <a:extLst>
                  <a:ext uri="{A12FA001-AC4F-418D-AE19-62706E023703}">
                    <ahyp:hlinkClr xmlns:ahyp="http://schemas.microsoft.com/office/drawing/2018/hyperlinkcolor" val="tx"/>
                  </a:ext>
                </a:extLst>
              </a:hlinkClick>
            </a:endParaRPr>
          </a:p>
          <a:p>
            <a:pPr marL="0" lvl="0" indent="0" algn="l" rtl="0">
              <a:lnSpc>
                <a:spcPct val="90000"/>
              </a:lnSpc>
              <a:spcBef>
                <a:spcPts val="0"/>
              </a:spcBef>
              <a:spcAft>
                <a:spcPts val="0"/>
              </a:spcAft>
              <a:buClr>
                <a:schemeClr val="dk1"/>
              </a:buClr>
              <a:buSzPts val="2800"/>
              <a:buNone/>
            </a:pPr>
            <a:endParaRPr lang="lt-LT" u="sng" dirty="0">
              <a:solidFill>
                <a:srgbClr val="954F72"/>
              </a:solidFill>
              <a:hlinkClick r:id="rId5">
                <a:extLst>
                  <a:ext uri="{A12FA001-AC4F-418D-AE19-62706E023703}">
                    <ahyp:hlinkClr xmlns:ahyp="http://schemas.microsoft.com/office/drawing/2018/hyperlinkcolor" val="tx"/>
                  </a:ext>
                </a:extLst>
              </a:hlinkClick>
            </a:endParaRPr>
          </a:p>
          <a:p>
            <a:pPr marL="0" lvl="0" indent="0" algn="l" rtl="0">
              <a:lnSpc>
                <a:spcPct val="90000"/>
              </a:lnSpc>
              <a:spcBef>
                <a:spcPts val="0"/>
              </a:spcBef>
              <a:spcAft>
                <a:spcPts val="0"/>
              </a:spcAft>
              <a:buClr>
                <a:schemeClr val="dk1"/>
              </a:buClr>
              <a:buSzPts val="2800"/>
              <a:buNone/>
            </a:pPr>
            <a:r>
              <a:rPr lang="lt-LT" u="sng" dirty="0">
                <a:solidFill>
                  <a:srgbClr val="954F72"/>
                </a:solidFill>
                <a:hlinkClick r:id="rId5">
                  <a:extLst>
                    <a:ext uri="{A12FA001-AC4F-418D-AE19-62706E023703}">
                      <ahyp:hlinkClr xmlns:ahyp="http://schemas.microsoft.com/office/drawing/2018/hyperlinkcolor" val="tx"/>
                    </a:ext>
                  </a:extLst>
                </a:hlinkClick>
              </a:rPr>
              <a:t>Jobs.ac.uk</a:t>
            </a:r>
            <a:r>
              <a:rPr lang="lt-LT" dirty="0"/>
              <a:t> </a:t>
            </a:r>
            <a:endParaRPr dirty="0"/>
          </a:p>
          <a:p>
            <a:pPr marL="0" lvl="0" indent="0" algn="l" rtl="0">
              <a:lnSpc>
                <a:spcPct val="90000"/>
              </a:lnSpc>
              <a:spcBef>
                <a:spcPts val="0"/>
              </a:spcBef>
              <a:spcAft>
                <a:spcPts val="0"/>
              </a:spcAft>
              <a:buClr>
                <a:schemeClr val="dk1"/>
              </a:buClr>
              <a:buSzPts val="2800"/>
              <a:buNone/>
            </a:pPr>
            <a:r>
              <a:rPr lang="lt-LT" u="sng" dirty="0">
                <a:solidFill>
                  <a:schemeClr val="hlink"/>
                </a:solidFill>
                <a:hlinkClick r:id="rId6"/>
              </a:rPr>
              <a:t>Code4Lib </a:t>
            </a:r>
            <a:r>
              <a:rPr lang="lt-LT" u="sng" dirty="0" err="1">
                <a:solidFill>
                  <a:schemeClr val="hlink"/>
                </a:solidFill>
                <a:hlinkClick r:id="rId6"/>
              </a:rPr>
              <a:t>jobs</a:t>
            </a:r>
            <a:r>
              <a:rPr lang="lt-LT" u="sng" dirty="0">
                <a:solidFill>
                  <a:schemeClr val="hlink"/>
                </a:solidFill>
                <a:hlinkClick r:id="rId6"/>
              </a:rPr>
              <a:t> </a:t>
            </a:r>
            <a:endParaRPr dirty="0"/>
          </a:p>
          <a:p>
            <a:pPr marL="0" lvl="0" indent="0" algn="l" rtl="0">
              <a:lnSpc>
                <a:spcPct val="90000"/>
              </a:lnSpc>
              <a:spcBef>
                <a:spcPts val="0"/>
              </a:spcBef>
              <a:spcAft>
                <a:spcPts val="0"/>
              </a:spcAft>
              <a:buClr>
                <a:schemeClr val="dk1"/>
              </a:buClr>
              <a:buSzPts val="2800"/>
              <a:buNone/>
            </a:pPr>
            <a:r>
              <a:rPr lang="lt-LT" u="sng" dirty="0">
                <a:solidFill>
                  <a:schemeClr val="hlink"/>
                </a:solidFill>
                <a:hlinkClick r:id="rId7"/>
              </a:rPr>
              <a:t>Digital </a:t>
            </a:r>
            <a:r>
              <a:rPr lang="lt-LT" u="sng" dirty="0" err="1">
                <a:solidFill>
                  <a:schemeClr val="hlink"/>
                </a:solidFill>
                <a:hlinkClick r:id="rId7"/>
              </a:rPr>
              <a:t>Library</a:t>
            </a:r>
            <a:r>
              <a:rPr lang="lt-LT" u="sng" dirty="0">
                <a:solidFill>
                  <a:schemeClr val="hlink"/>
                </a:solidFill>
                <a:hlinkClick r:id="rId7"/>
              </a:rPr>
              <a:t> </a:t>
            </a:r>
            <a:r>
              <a:rPr lang="lt-LT" u="sng" dirty="0" err="1">
                <a:solidFill>
                  <a:schemeClr val="hlink"/>
                </a:solidFill>
                <a:hlinkClick r:id="rId7"/>
              </a:rPr>
              <a:t>Federation</a:t>
            </a:r>
            <a:r>
              <a:rPr lang="lt-LT" u="sng" dirty="0">
                <a:solidFill>
                  <a:schemeClr val="hlink"/>
                </a:solidFill>
                <a:hlinkClick r:id="rId7"/>
              </a:rPr>
              <a:t> (DLF) </a:t>
            </a:r>
            <a:r>
              <a:rPr lang="lt-LT" u="sng" dirty="0" err="1">
                <a:solidFill>
                  <a:schemeClr val="hlink"/>
                </a:solidFill>
                <a:hlinkClick r:id="rId7"/>
              </a:rPr>
              <a:t>jobs</a:t>
            </a:r>
            <a:r>
              <a:rPr lang="lt-LT" dirty="0"/>
              <a:t> </a:t>
            </a:r>
            <a:endParaRPr dirty="0"/>
          </a:p>
          <a:p>
            <a:pPr marL="0" lvl="0" indent="0" algn="l" rtl="0">
              <a:lnSpc>
                <a:spcPct val="90000"/>
              </a:lnSpc>
              <a:spcBef>
                <a:spcPts val="0"/>
              </a:spcBef>
              <a:spcAft>
                <a:spcPts val="0"/>
              </a:spcAft>
              <a:buClr>
                <a:schemeClr val="dk1"/>
              </a:buClr>
              <a:buSzPts val="2800"/>
              <a:buNone/>
            </a:pPr>
            <a:r>
              <a:rPr lang="lt-LT" u="sng" dirty="0">
                <a:solidFill>
                  <a:schemeClr val="hlink"/>
                </a:solidFill>
                <a:hlinkClick r:id="rId8"/>
              </a:rPr>
              <a:t>Digital </a:t>
            </a:r>
            <a:r>
              <a:rPr lang="lt-LT" u="sng" dirty="0" err="1">
                <a:solidFill>
                  <a:schemeClr val="hlink"/>
                </a:solidFill>
                <a:hlinkClick r:id="rId8"/>
              </a:rPr>
              <a:t>Preservation</a:t>
            </a:r>
            <a:r>
              <a:rPr lang="lt-LT" u="sng" dirty="0">
                <a:solidFill>
                  <a:schemeClr val="hlink"/>
                </a:solidFill>
                <a:hlinkClick r:id="rId8"/>
              </a:rPr>
              <a:t> </a:t>
            </a:r>
            <a:r>
              <a:rPr lang="lt-LT" u="sng" dirty="0" err="1">
                <a:solidFill>
                  <a:schemeClr val="hlink"/>
                </a:solidFill>
                <a:hlinkClick r:id="rId8"/>
              </a:rPr>
              <a:t>Coalition</a:t>
            </a:r>
            <a:r>
              <a:rPr lang="lt-LT" u="sng" dirty="0">
                <a:solidFill>
                  <a:schemeClr val="hlink"/>
                </a:solidFill>
                <a:hlinkClick r:id="rId8"/>
              </a:rPr>
              <a:t> </a:t>
            </a:r>
            <a:r>
              <a:rPr lang="lt-LT" u="sng" dirty="0" err="1">
                <a:solidFill>
                  <a:schemeClr val="hlink"/>
                </a:solidFill>
                <a:hlinkClick r:id="rId8"/>
              </a:rPr>
              <a:t>jobs</a:t>
            </a:r>
            <a:r>
              <a:rPr lang="lt-LT" u="sng" dirty="0">
                <a:solidFill>
                  <a:schemeClr val="hlink"/>
                </a:solidFill>
                <a:hlinkClick r:id="rId8"/>
              </a:rPr>
              <a:t> </a:t>
            </a:r>
            <a:r>
              <a:rPr lang="lt-LT" u="sng" dirty="0" err="1">
                <a:solidFill>
                  <a:schemeClr val="hlink"/>
                </a:solidFill>
                <a:hlinkClick r:id="rId8"/>
              </a:rPr>
              <a:t>board</a:t>
            </a:r>
            <a:endParaRPr dirty="0"/>
          </a:p>
          <a:p>
            <a:pPr marL="0" lvl="0" indent="0" algn="l" rtl="0">
              <a:lnSpc>
                <a:spcPct val="90000"/>
              </a:lnSpc>
              <a:spcBef>
                <a:spcPts val="0"/>
              </a:spcBef>
              <a:spcAft>
                <a:spcPts val="0"/>
              </a:spcAft>
              <a:buClr>
                <a:schemeClr val="dk1"/>
              </a:buClr>
              <a:buSzPts val="2800"/>
              <a:buNone/>
            </a:pPr>
            <a:r>
              <a:rPr lang="lt-LT" u="sng" dirty="0" err="1">
                <a:solidFill>
                  <a:schemeClr val="hlink"/>
                </a:solidFill>
                <a:hlinkClick r:id="rId9"/>
              </a:rPr>
              <a:t>Jobs</a:t>
            </a:r>
            <a:r>
              <a:rPr lang="lt-LT" u="sng" dirty="0">
                <a:solidFill>
                  <a:schemeClr val="hlink"/>
                </a:solidFill>
                <a:hlinkClick r:id="rId9"/>
              </a:rPr>
              <a:t> </a:t>
            </a:r>
            <a:r>
              <a:rPr lang="lt-LT" u="sng" dirty="0" err="1">
                <a:solidFill>
                  <a:schemeClr val="hlink"/>
                </a:solidFill>
                <a:hlinkClick r:id="rId9"/>
              </a:rPr>
              <a:t>desk</a:t>
            </a:r>
            <a:r>
              <a:rPr lang="lt-LT" u="sng" dirty="0">
                <a:solidFill>
                  <a:schemeClr val="hlink"/>
                </a:solidFill>
                <a:hlinkClick r:id="rId9"/>
              </a:rPr>
              <a:t>/ </a:t>
            </a:r>
            <a:r>
              <a:rPr lang="lt-LT" u="sng" dirty="0" err="1">
                <a:solidFill>
                  <a:schemeClr val="hlink"/>
                </a:solidFill>
                <a:hlinkClick r:id="rId9"/>
              </a:rPr>
              <a:t>Museum</a:t>
            </a:r>
            <a:r>
              <a:rPr lang="lt-LT" u="sng" dirty="0">
                <a:solidFill>
                  <a:schemeClr val="hlink"/>
                </a:solidFill>
                <a:hlinkClick r:id="rId9"/>
              </a:rPr>
              <a:t> </a:t>
            </a:r>
            <a:r>
              <a:rPr lang="lt-LT" u="sng" dirty="0" err="1">
                <a:solidFill>
                  <a:schemeClr val="hlink"/>
                </a:solidFill>
                <a:hlinkClick r:id="rId9"/>
              </a:rPr>
              <a:t>Studies</a:t>
            </a:r>
            <a:r>
              <a:rPr lang="lt-LT" u="sng" dirty="0">
                <a:solidFill>
                  <a:schemeClr val="hlink"/>
                </a:solidFill>
                <a:hlinkClick r:id="rId9"/>
              </a:rPr>
              <a:t> at </a:t>
            </a:r>
            <a:r>
              <a:rPr lang="lt-LT" u="sng" dirty="0" err="1">
                <a:solidFill>
                  <a:schemeClr val="hlink"/>
                </a:solidFill>
                <a:hlinkClick r:id="rId9"/>
              </a:rPr>
              <a:t>Leicester</a:t>
            </a:r>
            <a:endParaRPr dirty="0"/>
          </a:p>
          <a:p>
            <a:pPr marL="0" lvl="0" indent="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179387" lvl="0" indent="-1585" algn="l" rtl="0">
              <a:lnSpc>
                <a:spcPct val="90000"/>
              </a:lnSpc>
              <a:spcBef>
                <a:spcPts val="1000"/>
              </a:spcBef>
              <a:spcAft>
                <a:spcPts val="0"/>
              </a:spcAft>
              <a:buClr>
                <a:schemeClr val="dk1"/>
              </a:buClr>
              <a:buSzPts val="2800"/>
              <a:buNone/>
            </a:pPr>
            <a:endParaRPr dirty="0"/>
          </a:p>
          <a:p>
            <a:pPr marL="179387" lvl="0" indent="-1585" algn="l" rtl="0">
              <a:lnSpc>
                <a:spcPct val="90000"/>
              </a:lnSpc>
              <a:spcBef>
                <a:spcPts val="1000"/>
              </a:spcBef>
              <a:spcAft>
                <a:spcPts val="0"/>
              </a:spcAft>
              <a:buClr>
                <a:schemeClr val="dk1"/>
              </a:buClr>
              <a:buSzPts val="2800"/>
              <a:buNone/>
            </a:pPr>
            <a:endParaRPr dirty="0"/>
          </a:p>
          <a:p>
            <a:pPr marL="179387" lvl="0" indent="-1585" algn="l" rtl="0">
              <a:lnSpc>
                <a:spcPct val="90000"/>
              </a:lnSpc>
              <a:spcBef>
                <a:spcPts val="1000"/>
              </a:spcBef>
              <a:spcAft>
                <a:spcPts val="0"/>
              </a:spcAft>
              <a:buClr>
                <a:schemeClr val="dk1"/>
              </a:buClr>
              <a:buSzPts val="2800"/>
              <a:buNone/>
            </a:pPr>
            <a:endParaRPr dirty="0"/>
          </a:p>
          <a:p>
            <a:pPr marL="179387" lvl="0" indent="-1585" algn="l" rtl="0">
              <a:lnSpc>
                <a:spcPct val="90000"/>
              </a:lnSpc>
              <a:spcBef>
                <a:spcPts val="1000"/>
              </a:spcBef>
              <a:spcAft>
                <a:spcPts val="0"/>
              </a:spcAft>
              <a:buClr>
                <a:schemeClr val="dk1"/>
              </a:buClr>
              <a:buSzPts val="2800"/>
              <a:buNone/>
            </a:pPr>
            <a:endParaRPr dirty="0"/>
          </a:p>
        </p:txBody>
      </p:sp>
      <p:pic>
        <p:nvPicPr>
          <p:cNvPr id="206" name="Google Shape;206;g2b86541ea7e_2_551"/>
          <p:cNvPicPr preferRelativeResize="0"/>
          <p:nvPr/>
        </p:nvPicPr>
        <p:blipFill rotWithShape="1">
          <a:blip r:embed="rId10">
            <a:alphaModFix/>
          </a:blip>
          <a:srcRect/>
          <a:stretch/>
        </p:blipFill>
        <p:spPr>
          <a:xfrm>
            <a:off x="320512" y="5585931"/>
            <a:ext cx="1182064" cy="1182064"/>
          </a:xfrm>
          <a:prstGeom prst="rect">
            <a:avLst/>
          </a:prstGeom>
          <a:noFill/>
          <a:ln>
            <a:noFill/>
          </a:ln>
        </p:spPr>
      </p:pic>
      <p:pic>
        <p:nvPicPr>
          <p:cNvPr id="207" name="Google Shape;207;g2b86541ea7e_2_551"/>
          <p:cNvPicPr preferRelativeResize="0"/>
          <p:nvPr/>
        </p:nvPicPr>
        <p:blipFill rotWithShape="1">
          <a:blip r:embed="rId11">
            <a:alphaModFix/>
          </a:blip>
          <a:srcRect/>
          <a:stretch/>
        </p:blipFill>
        <p:spPr>
          <a:xfrm>
            <a:off x="9251027" y="6148955"/>
            <a:ext cx="2505896" cy="526238"/>
          </a:xfrm>
          <a:prstGeom prst="rect">
            <a:avLst/>
          </a:prstGeom>
          <a:noFill/>
          <a:ln>
            <a:noFill/>
          </a:ln>
        </p:spPr>
      </p:pic>
      <p:pic>
        <p:nvPicPr>
          <p:cNvPr id="208" name="Google Shape;208;g2b86541ea7e_2_551"/>
          <p:cNvPicPr preferRelativeResize="0"/>
          <p:nvPr/>
        </p:nvPicPr>
        <p:blipFill rotWithShape="1">
          <a:blip r:embed="rId12">
            <a:alphaModFix/>
          </a:blip>
          <a:srcRect/>
          <a:stretch/>
        </p:blipFill>
        <p:spPr>
          <a:xfrm>
            <a:off x="6951375" y="1755800"/>
            <a:ext cx="5240626" cy="2947849"/>
          </a:xfrm>
          <a:prstGeom prst="rect">
            <a:avLst/>
          </a:prstGeom>
          <a:noFill/>
          <a:ln>
            <a:noFill/>
          </a:ln>
        </p:spPr>
      </p:pic>
      <p:pic>
        <p:nvPicPr>
          <p:cNvPr id="2" name="Audio 1">
            <a:hlinkClick r:id="" action="ppaction://media"/>
            <a:extLst>
              <a:ext uri="{FF2B5EF4-FFF2-40B4-BE49-F238E27FC236}">
                <a16:creationId xmlns:a16="http://schemas.microsoft.com/office/drawing/2014/main" id="{C067FC02-0AEF-C966-658B-28DCA9C39DCA}"/>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035"/>
    </mc:Choice>
    <mc:Fallback>
      <p:transition spd="slow" advTm="10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2b86541ea7e_2_56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solidFill>
                  <a:schemeClr val="accent1"/>
                </a:solidFill>
              </a:rPr>
              <a:t>STAR metodas darbo pokalbiams</a:t>
            </a:r>
            <a:endParaRPr dirty="0">
              <a:solidFill>
                <a:schemeClr val="accent1"/>
              </a:solidFill>
            </a:endParaRPr>
          </a:p>
        </p:txBody>
      </p:sp>
      <p:sp>
        <p:nvSpPr>
          <p:cNvPr id="215" name="Google Shape;215;g2b86541ea7e_2_56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Clr>
                <a:schemeClr val="dk1"/>
              </a:buClr>
              <a:buSzPts val="700"/>
              <a:buNone/>
            </a:pPr>
            <a:r>
              <a:rPr lang="lt-LT" sz="11200" dirty="0"/>
              <a:t>STAR metodas (situacija, užduotis, veiksmas, rezultatas) gali būti naudingas rengiant galimus atsakymus interviu metu.</a:t>
            </a:r>
          </a:p>
          <a:p>
            <a:pPr marL="0" lvl="0" indent="0" algn="l" rtl="0">
              <a:lnSpc>
                <a:spcPct val="90000"/>
              </a:lnSpc>
              <a:spcBef>
                <a:spcPts val="0"/>
              </a:spcBef>
              <a:spcAft>
                <a:spcPts val="0"/>
              </a:spcAft>
              <a:buClr>
                <a:schemeClr val="dk1"/>
              </a:buClr>
              <a:buSzPts val="700"/>
              <a:buNone/>
            </a:pPr>
            <a:endParaRPr sz="11200" dirty="0"/>
          </a:p>
          <a:p>
            <a:pPr marL="0" lvl="0" indent="0" algn="l" rtl="0">
              <a:lnSpc>
                <a:spcPct val="90000"/>
              </a:lnSpc>
              <a:spcBef>
                <a:spcPts val="0"/>
              </a:spcBef>
              <a:spcAft>
                <a:spcPts val="0"/>
              </a:spcAft>
              <a:buClr>
                <a:schemeClr val="dk1"/>
              </a:buClr>
              <a:buSzPts val="700"/>
              <a:buNone/>
            </a:pPr>
            <a:r>
              <a:rPr lang="lt-LT" sz="11200" dirty="0"/>
              <a:t>Ką reiškia STAR?</a:t>
            </a:r>
          </a:p>
          <a:p>
            <a:pPr marL="0" lvl="0" indent="0" algn="l" rtl="0">
              <a:lnSpc>
                <a:spcPct val="90000"/>
              </a:lnSpc>
              <a:spcBef>
                <a:spcPts val="0"/>
              </a:spcBef>
              <a:spcAft>
                <a:spcPts val="0"/>
              </a:spcAft>
              <a:buClr>
                <a:schemeClr val="dk1"/>
              </a:buClr>
              <a:buSzPts val="700"/>
              <a:buNone/>
            </a:pPr>
            <a:endParaRPr sz="11200" dirty="0"/>
          </a:p>
          <a:p>
            <a:pPr marL="457200" lvl="0" indent="-406400" algn="l" rtl="0">
              <a:lnSpc>
                <a:spcPct val="131579"/>
              </a:lnSpc>
              <a:spcBef>
                <a:spcPts val="0"/>
              </a:spcBef>
              <a:spcAft>
                <a:spcPts val="0"/>
              </a:spcAft>
              <a:buClr>
                <a:srgbClr val="0B0C0C"/>
              </a:buClr>
              <a:buSzPct val="100000"/>
              <a:buFont typeface="Calibri"/>
              <a:buChar char="●"/>
            </a:pPr>
            <a:r>
              <a:rPr lang="lt-LT" sz="11200" dirty="0">
                <a:solidFill>
                  <a:srgbClr val="0B0C0C"/>
                </a:solidFill>
                <a:highlight>
                  <a:srgbClr val="FFFFFF"/>
                </a:highlight>
              </a:rPr>
              <a:t>situacija su kuria teko susidurti</a:t>
            </a:r>
          </a:p>
          <a:p>
            <a:pPr marL="457200" lvl="0" indent="-406400" algn="l" rtl="0">
              <a:lnSpc>
                <a:spcPct val="131579"/>
              </a:lnSpc>
              <a:spcBef>
                <a:spcPts val="0"/>
              </a:spcBef>
              <a:spcAft>
                <a:spcPts val="0"/>
              </a:spcAft>
              <a:buClr>
                <a:srgbClr val="0B0C0C"/>
              </a:buClr>
              <a:buSzPct val="100000"/>
              <a:buFont typeface="Calibri"/>
              <a:buChar char="●"/>
            </a:pPr>
            <a:r>
              <a:rPr lang="lt-LT" sz="11200" dirty="0">
                <a:solidFill>
                  <a:srgbClr val="0B0C0C"/>
                </a:solidFill>
                <a:highlight>
                  <a:srgbClr val="FFFFFF"/>
                </a:highlight>
              </a:rPr>
              <a:t>užduotis, kurią turėjote atlikti</a:t>
            </a:r>
          </a:p>
          <a:p>
            <a:pPr marL="457200" lvl="0" indent="-406400" algn="l" rtl="0">
              <a:lnSpc>
                <a:spcPct val="131579"/>
              </a:lnSpc>
              <a:spcBef>
                <a:spcPts val="0"/>
              </a:spcBef>
              <a:spcAft>
                <a:spcPts val="0"/>
              </a:spcAft>
              <a:buClr>
                <a:srgbClr val="0B0C0C"/>
              </a:buClr>
              <a:buSzPct val="100000"/>
              <a:buFont typeface="Calibri"/>
              <a:buChar char="●"/>
            </a:pPr>
            <a:r>
              <a:rPr lang="lt-LT" sz="11200" dirty="0">
                <a:solidFill>
                  <a:srgbClr val="0B0C0C"/>
                </a:solidFill>
                <a:highlight>
                  <a:srgbClr val="FFFFFF"/>
                </a:highlight>
              </a:rPr>
              <a:t>veiksmai, kurių ėmėtės</a:t>
            </a:r>
          </a:p>
          <a:p>
            <a:pPr marL="457200" lvl="0" indent="-406400" algn="l" rtl="0">
              <a:lnSpc>
                <a:spcPct val="131579"/>
              </a:lnSpc>
              <a:spcBef>
                <a:spcPts val="0"/>
              </a:spcBef>
              <a:spcAft>
                <a:spcPts val="0"/>
              </a:spcAft>
              <a:buClr>
                <a:srgbClr val="0B0C0C"/>
              </a:buClr>
              <a:buSzPct val="100000"/>
              <a:buFont typeface="Calibri"/>
              <a:buChar char="●"/>
            </a:pPr>
            <a:r>
              <a:rPr lang="lt-LT" sz="11200" dirty="0">
                <a:solidFill>
                  <a:srgbClr val="0B0C0C"/>
                </a:solidFill>
                <a:highlight>
                  <a:srgbClr val="FFFFFF"/>
                </a:highlight>
              </a:rPr>
              <a:t>rezultatas - kas įvyko dėl jūsų veiksmų ir ko iš to išmokote.</a:t>
            </a:r>
            <a:endParaRPr dirty="0"/>
          </a:p>
          <a:p>
            <a:pPr marL="179387" lvl="0" indent="-1585" algn="l" rtl="0">
              <a:lnSpc>
                <a:spcPct val="90000"/>
              </a:lnSpc>
              <a:spcBef>
                <a:spcPts val="1000"/>
              </a:spcBef>
              <a:spcAft>
                <a:spcPts val="0"/>
              </a:spcAft>
              <a:buClr>
                <a:schemeClr val="dk1"/>
              </a:buClr>
              <a:buSzPct val="100000"/>
              <a:buNone/>
            </a:pPr>
            <a:endParaRPr dirty="0"/>
          </a:p>
        </p:txBody>
      </p:sp>
      <p:pic>
        <p:nvPicPr>
          <p:cNvPr id="216" name="Google Shape;216;g2b86541ea7e_2_566"/>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17" name="Google Shape;217;g2b86541ea7e_2_566"/>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2" name="Audio 1">
            <a:hlinkClick r:id="" action="ppaction://media"/>
            <a:extLst>
              <a:ext uri="{FF2B5EF4-FFF2-40B4-BE49-F238E27FC236}">
                <a16:creationId xmlns:a16="http://schemas.microsoft.com/office/drawing/2014/main" id="{3491EA25-AC02-CBEC-FD80-1E4C6D5CCEE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392"/>
    </mc:Choice>
    <mc:Fallback>
      <p:transition spd="slow" advTm="32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2b86541ea7e_2_58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solidFill>
                  <a:schemeClr val="accent1"/>
                </a:solidFill>
              </a:rPr>
              <a:t>STAR metodas darbo pokalbiams</a:t>
            </a:r>
            <a:endParaRPr dirty="0"/>
          </a:p>
        </p:txBody>
      </p:sp>
      <p:sp>
        <p:nvSpPr>
          <p:cNvPr id="224" name="Google Shape;224;g2b86541ea7e_2_58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11111"/>
              </a:lnSpc>
              <a:spcBef>
                <a:spcPts val="0"/>
              </a:spcBef>
              <a:spcAft>
                <a:spcPts val="0"/>
              </a:spcAft>
              <a:buSzPts val="1800"/>
              <a:buNone/>
            </a:pPr>
            <a:r>
              <a:rPr lang="lt-LT" b="1" dirty="0">
                <a:solidFill>
                  <a:srgbClr val="0B0C0C"/>
                </a:solidFill>
                <a:highlight>
                  <a:srgbClr val="FFFFFF"/>
                </a:highlight>
              </a:rPr>
              <a:t>Kada naudoti STAR metodą?</a:t>
            </a:r>
          </a:p>
          <a:p>
            <a:pPr marL="0" lvl="0" indent="0" algn="l" rtl="0">
              <a:lnSpc>
                <a:spcPct val="111111"/>
              </a:lnSpc>
              <a:spcBef>
                <a:spcPts val="0"/>
              </a:spcBef>
              <a:spcAft>
                <a:spcPts val="0"/>
              </a:spcAft>
              <a:buSzPts val="1800"/>
              <a:buNone/>
            </a:pPr>
            <a:endParaRPr lang="lt-LT" b="1" dirty="0">
              <a:solidFill>
                <a:srgbClr val="0B0C0C"/>
              </a:solidFill>
              <a:highlight>
                <a:srgbClr val="FFFFFF"/>
              </a:highlight>
            </a:endParaRPr>
          </a:p>
          <a:p>
            <a:pPr marL="0" lvl="0" indent="0" algn="l" rtl="0">
              <a:lnSpc>
                <a:spcPct val="111111"/>
              </a:lnSpc>
              <a:spcBef>
                <a:spcPts val="0"/>
              </a:spcBef>
              <a:spcAft>
                <a:spcPts val="0"/>
              </a:spcAft>
              <a:buSzPts val="1800"/>
              <a:buNone/>
            </a:pPr>
            <a:r>
              <a:rPr lang="lt-LT" dirty="0">
                <a:solidFill>
                  <a:srgbClr val="0B0C0C"/>
                </a:solidFill>
                <a:highlight>
                  <a:srgbClr val="FFFFFF"/>
                </a:highlight>
              </a:rPr>
              <a:t>STAR metodą galite naudoti:</a:t>
            </a:r>
          </a:p>
          <a:p>
            <a:pPr indent="-457200">
              <a:lnSpc>
                <a:spcPct val="111111"/>
              </a:lnSpc>
              <a:spcBef>
                <a:spcPts val="0"/>
              </a:spcBef>
            </a:pPr>
            <a:r>
              <a:rPr lang="lt-LT" dirty="0">
                <a:solidFill>
                  <a:srgbClr val="0B0C0C"/>
                </a:solidFill>
                <a:highlight>
                  <a:srgbClr val="FFFFFF"/>
                </a:highlight>
                <a:hlinkClick r:id="rId5"/>
              </a:rPr>
              <a:t>savo CV</a:t>
            </a:r>
            <a:endParaRPr lang="lt-LT" dirty="0">
              <a:solidFill>
                <a:srgbClr val="0B0C0C"/>
              </a:solidFill>
              <a:highlight>
                <a:srgbClr val="FFFFFF"/>
              </a:highlight>
            </a:endParaRPr>
          </a:p>
          <a:p>
            <a:pPr indent="-457200">
              <a:lnSpc>
                <a:spcPct val="111111"/>
              </a:lnSpc>
              <a:spcBef>
                <a:spcPts val="0"/>
              </a:spcBef>
            </a:pPr>
            <a:r>
              <a:rPr lang="lt-LT" dirty="0">
                <a:solidFill>
                  <a:srgbClr val="0B0C0C"/>
                </a:solidFill>
                <a:highlight>
                  <a:srgbClr val="FFFFFF"/>
                </a:highlight>
                <a:hlinkClick r:id="rId6"/>
              </a:rPr>
              <a:t>motyvaciniame laiške</a:t>
            </a:r>
            <a:endParaRPr lang="lt-LT" dirty="0">
              <a:solidFill>
                <a:srgbClr val="0B0C0C"/>
              </a:solidFill>
              <a:highlight>
                <a:srgbClr val="FFFFFF"/>
              </a:highlight>
            </a:endParaRPr>
          </a:p>
          <a:p>
            <a:pPr indent="-457200">
              <a:lnSpc>
                <a:spcPct val="111111"/>
              </a:lnSpc>
              <a:spcBef>
                <a:spcPts val="0"/>
              </a:spcBef>
            </a:pPr>
            <a:r>
              <a:rPr lang="lt-LT" dirty="0">
                <a:solidFill>
                  <a:srgbClr val="0B0C0C"/>
                </a:solidFill>
                <a:highlight>
                  <a:srgbClr val="FFFFFF"/>
                </a:highlight>
                <a:hlinkClick r:id="rId7"/>
              </a:rPr>
              <a:t>paraiškos formoje - paprastai tolesnės informacijos skiltyje</a:t>
            </a:r>
            <a:endParaRPr lang="lt-LT" dirty="0">
              <a:solidFill>
                <a:srgbClr val="0B0C0C"/>
              </a:solidFill>
              <a:highlight>
                <a:srgbClr val="FFFFFF"/>
              </a:highlight>
            </a:endParaRPr>
          </a:p>
          <a:p>
            <a:pPr indent="-457200">
              <a:lnSpc>
                <a:spcPct val="111111"/>
              </a:lnSpc>
              <a:spcBef>
                <a:spcPts val="0"/>
              </a:spcBef>
            </a:pPr>
            <a:r>
              <a:rPr lang="lt-LT" dirty="0">
                <a:solidFill>
                  <a:srgbClr val="0B0C0C"/>
                </a:solidFill>
                <a:highlight>
                  <a:srgbClr val="FFFFFF"/>
                </a:highlight>
                <a:hlinkClick r:id="rId8"/>
              </a:rPr>
              <a:t>pokalbyje dėl darbo</a:t>
            </a:r>
            <a:endParaRPr dirty="0"/>
          </a:p>
          <a:p>
            <a:pPr marL="179387" lvl="0" indent="-1585" algn="l" rtl="0">
              <a:lnSpc>
                <a:spcPct val="90000"/>
              </a:lnSpc>
              <a:spcBef>
                <a:spcPts val="1000"/>
              </a:spcBef>
              <a:spcAft>
                <a:spcPts val="0"/>
              </a:spcAft>
              <a:buClr>
                <a:schemeClr val="dk1"/>
              </a:buClr>
              <a:buSzPts val="2800"/>
              <a:buNone/>
            </a:pPr>
            <a:endParaRPr dirty="0"/>
          </a:p>
        </p:txBody>
      </p:sp>
      <p:pic>
        <p:nvPicPr>
          <p:cNvPr id="225" name="Google Shape;225;g2b86541ea7e_2_587"/>
          <p:cNvPicPr preferRelativeResize="0"/>
          <p:nvPr/>
        </p:nvPicPr>
        <p:blipFill rotWithShape="1">
          <a:blip r:embed="rId9">
            <a:alphaModFix/>
          </a:blip>
          <a:srcRect/>
          <a:stretch/>
        </p:blipFill>
        <p:spPr>
          <a:xfrm>
            <a:off x="320512" y="5585931"/>
            <a:ext cx="1182064" cy="1182064"/>
          </a:xfrm>
          <a:prstGeom prst="rect">
            <a:avLst/>
          </a:prstGeom>
          <a:noFill/>
          <a:ln>
            <a:noFill/>
          </a:ln>
        </p:spPr>
      </p:pic>
      <p:pic>
        <p:nvPicPr>
          <p:cNvPr id="226" name="Google Shape;226;g2b86541ea7e_2_587"/>
          <p:cNvPicPr preferRelativeResize="0"/>
          <p:nvPr/>
        </p:nvPicPr>
        <p:blipFill rotWithShape="1">
          <a:blip r:embed="rId10">
            <a:alphaModFix/>
          </a:blip>
          <a:srcRect/>
          <a:stretch/>
        </p:blipFill>
        <p:spPr>
          <a:xfrm>
            <a:off x="9251027" y="6148955"/>
            <a:ext cx="2505896" cy="526238"/>
          </a:xfrm>
          <a:prstGeom prst="rect">
            <a:avLst/>
          </a:prstGeom>
          <a:noFill/>
          <a:ln>
            <a:noFill/>
          </a:ln>
        </p:spPr>
      </p:pic>
      <p:pic>
        <p:nvPicPr>
          <p:cNvPr id="2" name="Audio 1">
            <a:hlinkClick r:id="" action="ppaction://media"/>
            <a:extLst>
              <a:ext uri="{FF2B5EF4-FFF2-40B4-BE49-F238E27FC236}">
                <a16:creationId xmlns:a16="http://schemas.microsoft.com/office/drawing/2014/main" id="{EAC0FB3E-0ADB-2CE9-855B-185A34C77367}"/>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820"/>
    </mc:Choice>
    <mc:Fallback>
      <p:transition spd="slow" advTm="12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2b86541ea7e_2_57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Kaip naudoti STAR metodą?</a:t>
            </a:r>
            <a:endParaRPr dirty="0"/>
          </a:p>
        </p:txBody>
      </p:sp>
      <p:sp>
        <p:nvSpPr>
          <p:cNvPr id="233" name="Google Shape;233;g2b86541ea7e_2_57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31579"/>
              </a:lnSpc>
              <a:spcBef>
                <a:spcPts val="0"/>
              </a:spcBef>
              <a:spcAft>
                <a:spcPts val="0"/>
              </a:spcAft>
              <a:buSzPts val="1800"/>
              <a:buNone/>
            </a:pPr>
            <a:r>
              <a:rPr lang="lt-LT" dirty="0">
                <a:solidFill>
                  <a:srgbClr val="0B0C0C"/>
                </a:solidFill>
                <a:highlight>
                  <a:srgbClr val="FFFFFF"/>
                </a:highlight>
              </a:rPr>
              <a:t>Darbo pokalbių metu, kai norite atsakyti į klausimus ir </a:t>
            </a:r>
            <a:r>
              <a:rPr lang="lt-LT" dirty="0" err="1">
                <a:solidFill>
                  <a:srgbClr val="0B0C0C"/>
                </a:solidFill>
                <a:highlight>
                  <a:srgbClr val="FFFFFF"/>
                </a:highlight>
              </a:rPr>
              <a:t>peteikiate</a:t>
            </a:r>
            <a:r>
              <a:rPr lang="lt-LT" dirty="0">
                <a:solidFill>
                  <a:srgbClr val="0B0C0C"/>
                </a:solidFill>
                <a:highlight>
                  <a:srgbClr val="FFFFFF"/>
                </a:highlight>
              </a:rPr>
              <a:t> pavyzdžius, galite naudoti STAR metodą. Jį galite naudoti norėdami pabrėžti konkrečius gebėjimus ir savybes, kurių darbdavys ieško. </a:t>
            </a:r>
            <a:endParaRPr dirty="0"/>
          </a:p>
          <a:p>
            <a:pPr marL="179387" lvl="0" indent="-1585" algn="l" rtl="0">
              <a:lnSpc>
                <a:spcPct val="90000"/>
              </a:lnSpc>
              <a:spcBef>
                <a:spcPts val="1000"/>
              </a:spcBef>
              <a:spcAft>
                <a:spcPts val="0"/>
              </a:spcAft>
              <a:buClr>
                <a:schemeClr val="dk1"/>
              </a:buClr>
              <a:buSzPts val="2800"/>
              <a:buNone/>
            </a:pPr>
            <a:endParaRPr dirty="0"/>
          </a:p>
          <a:p>
            <a:pPr marL="179387" lvl="0" indent="-1585" algn="l" rtl="0">
              <a:lnSpc>
                <a:spcPct val="90000"/>
              </a:lnSpc>
              <a:spcBef>
                <a:spcPts val="1000"/>
              </a:spcBef>
              <a:spcAft>
                <a:spcPts val="0"/>
              </a:spcAft>
              <a:buClr>
                <a:schemeClr val="dk1"/>
              </a:buClr>
              <a:buSzPts val="2800"/>
              <a:buNone/>
            </a:pPr>
            <a:endParaRPr dirty="0"/>
          </a:p>
          <a:p>
            <a:pPr marL="179387" lvl="0" indent="-1585" algn="l" rtl="0">
              <a:lnSpc>
                <a:spcPct val="90000"/>
              </a:lnSpc>
              <a:spcBef>
                <a:spcPts val="1000"/>
              </a:spcBef>
              <a:spcAft>
                <a:spcPts val="0"/>
              </a:spcAft>
              <a:buClr>
                <a:schemeClr val="dk1"/>
              </a:buClr>
              <a:buSzPts val="2800"/>
              <a:buNone/>
            </a:pPr>
            <a:endParaRPr dirty="0"/>
          </a:p>
        </p:txBody>
      </p:sp>
      <p:pic>
        <p:nvPicPr>
          <p:cNvPr id="234" name="Google Shape;234;g2b86541ea7e_2_579"/>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35" name="Google Shape;235;g2b86541ea7e_2_579"/>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2" name="Audio 1">
            <a:hlinkClick r:id="" action="ppaction://media"/>
            <a:extLst>
              <a:ext uri="{FF2B5EF4-FFF2-40B4-BE49-F238E27FC236}">
                <a16:creationId xmlns:a16="http://schemas.microsoft.com/office/drawing/2014/main" id="{7DB0737B-5B20-A0A6-F516-96FE6B183FD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982"/>
    </mc:Choice>
    <mc:Fallback>
      <p:transition spd="slow" advTm="12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2" name="Google Shape;242;g2b86541ea7e_2_597"/>
          <p:cNvSpPr txBox="1">
            <a:spLocks noGrp="1"/>
          </p:cNvSpPr>
          <p:nvPr>
            <p:ph type="body" idx="1"/>
          </p:nvPr>
        </p:nvSpPr>
        <p:spPr>
          <a:xfrm>
            <a:off x="838200" y="1000125"/>
            <a:ext cx="10515600" cy="43512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31579"/>
              </a:lnSpc>
              <a:spcBef>
                <a:spcPts val="0"/>
              </a:spcBef>
              <a:spcAft>
                <a:spcPts val="0"/>
              </a:spcAft>
              <a:buSzPct val="64285"/>
              <a:buNone/>
            </a:pPr>
            <a:r>
              <a:rPr lang="lt-LT" sz="11200" dirty="0">
                <a:solidFill>
                  <a:srgbClr val="0B0C0C"/>
                </a:solidFill>
                <a:highlight>
                  <a:srgbClr val="FFFFFF"/>
                </a:highlight>
              </a:rPr>
              <a:t>Naudodami STAR metodą nepamirškite:</a:t>
            </a:r>
          </a:p>
          <a:p>
            <a:pPr marL="457200" lvl="0" indent="-406400" algn="l" rtl="0">
              <a:lnSpc>
                <a:spcPct val="131579"/>
              </a:lnSpc>
              <a:spcBef>
                <a:spcPts val="1500"/>
              </a:spcBef>
              <a:spcAft>
                <a:spcPts val="0"/>
              </a:spcAft>
              <a:buClr>
                <a:srgbClr val="0B0C0C"/>
              </a:buClr>
              <a:buSzPct val="100000"/>
              <a:buFont typeface="Calibri"/>
              <a:buChar char="●"/>
            </a:pPr>
            <a:r>
              <a:rPr lang="lt-LT" sz="11200" dirty="0">
                <a:solidFill>
                  <a:srgbClr val="0B0C0C"/>
                </a:solidFill>
                <a:highlight>
                  <a:srgbClr val="FFFFFF"/>
                </a:highlight>
              </a:rPr>
              <a:t>galite naudoti pavyzdžius iš darbo, namų ar savanoriškos veiklos</a:t>
            </a:r>
          </a:p>
          <a:p>
            <a:pPr marL="457200" lvl="0" indent="-406400" algn="l" rtl="0">
              <a:lnSpc>
                <a:spcPct val="131579"/>
              </a:lnSpc>
              <a:spcBef>
                <a:spcPts val="1500"/>
              </a:spcBef>
              <a:spcAft>
                <a:spcPts val="0"/>
              </a:spcAft>
              <a:buClr>
                <a:srgbClr val="0B0C0C"/>
              </a:buClr>
              <a:buSzPct val="100000"/>
              <a:buFont typeface="Calibri"/>
              <a:buChar char="●"/>
            </a:pPr>
            <a:r>
              <a:rPr lang="lt-LT" sz="11200" dirty="0">
                <a:solidFill>
                  <a:srgbClr val="0B0C0C"/>
                </a:solidFill>
                <a:highlight>
                  <a:srgbClr val="FFFFFF"/>
                </a:highlight>
              </a:rPr>
              <a:t>pavyzdžiai turi būti trumpi ir dalykiški</a:t>
            </a:r>
          </a:p>
          <a:p>
            <a:pPr marL="457200" lvl="0" indent="-406400" algn="l" rtl="0">
              <a:lnSpc>
                <a:spcPct val="131579"/>
              </a:lnSpc>
              <a:spcBef>
                <a:spcPts val="1500"/>
              </a:spcBef>
              <a:spcAft>
                <a:spcPts val="0"/>
              </a:spcAft>
              <a:buClr>
                <a:srgbClr val="0B0C0C"/>
              </a:buClr>
              <a:buSzPct val="100000"/>
              <a:buFont typeface="Calibri"/>
              <a:buChar char="●"/>
            </a:pPr>
            <a:r>
              <a:rPr lang="lt-LT" sz="11200" dirty="0">
                <a:solidFill>
                  <a:srgbClr val="0B0C0C"/>
                </a:solidFill>
                <a:highlight>
                  <a:srgbClr val="FFFFFF"/>
                </a:highlight>
              </a:rPr>
              <a:t>stenkitės savo mintis perteikti pokalbio būdu, kad neatrodytumėte pernelyg viską surepetavę</a:t>
            </a:r>
          </a:p>
          <a:p>
            <a:pPr marL="457200" lvl="0" indent="-406400" algn="l" rtl="0">
              <a:lnSpc>
                <a:spcPct val="131579"/>
              </a:lnSpc>
              <a:spcBef>
                <a:spcPts val="1500"/>
              </a:spcBef>
              <a:spcAft>
                <a:spcPts val="0"/>
              </a:spcAft>
              <a:buClr>
                <a:srgbClr val="0B0C0C"/>
              </a:buClr>
              <a:buSzPct val="100000"/>
              <a:buFont typeface="Calibri"/>
              <a:buChar char="●"/>
            </a:pPr>
            <a:r>
              <a:rPr lang="lt-LT" sz="11200" dirty="0">
                <a:solidFill>
                  <a:srgbClr val="0B0C0C"/>
                </a:solidFill>
                <a:highlight>
                  <a:srgbClr val="FFFFFF"/>
                </a:highlight>
              </a:rPr>
              <a:t>būkite pasirengę atsakyti į papildomus klausimus apie pateiktus pavyzdžius.</a:t>
            </a: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p:txBody>
      </p:sp>
      <p:pic>
        <p:nvPicPr>
          <p:cNvPr id="243" name="Google Shape;243;g2b86541ea7e_2_597"/>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44" name="Google Shape;244;g2b86541ea7e_2_597"/>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3" name="Audio 2">
            <a:hlinkClick r:id="" action="ppaction://media"/>
            <a:extLst>
              <a:ext uri="{FF2B5EF4-FFF2-40B4-BE49-F238E27FC236}">
                <a16:creationId xmlns:a16="http://schemas.microsoft.com/office/drawing/2014/main" id="{AF94D867-0256-0372-D88D-5949F915847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118"/>
    </mc:Choice>
    <mc:Fallback>
      <p:transition spd="slow" advTm="23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2b86541ea7e_2_606"/>
          <p:cNvSpPr txBox="1">
            <a:spLocks noGrp="1"/>
          </p:cNvSpPr>
          <p:nvPr>
            <p:ph type="title"/>
          </p:nvPr>
        </p:nvSpPr>
        <p:spPr>
          <a:xfrm>
            <a:off x="838200" y="182807"/>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Pavyzdys</a:t>
            </a:r>
            <a:endParaRPr dirty="0"/>
          </a:p>
        </p:txBody>
      </p:sp>
      <p:sp>
        <p:nvSpPr>
          <p:cNvPr id="251" name="Google Shape;251;g2b86541ea7e_2_606"/>
          <p:cNvSpPr txBox="1">
            <a:spLocks noGrp="1"/>
          </p:cNvSpPr>
          <p:nvPr>
            <p:ph type="body" idx="1"/>
          </p:nvPr>
        </p:nvSpPr>
        <p:spPr>
          <a:xfrm>
            <a:off x="911544" y="1138114"/>
            <a:ext cx="10515600" cy="43512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31579"/>
              </a:lnSpc>
              <a:spcBef>
                <a:spcPts val="0"/>
              </a:spcBef>
              <a:spcAft>
                <a:spcPts val="0"/>
              </a:spcAft>
              <a:buSzPct val="75000"/>
              <a:buNone/>
            </a:pPr>
            <a:r>
              <a:rPr lang="lt-LT" sz="9600" b="1" dirty="0">
                <a:solidFill>
                  <a:srgbClr val="0B0C0C"/>
                </a:solidFill>
                <a:highlight>
                  <a:srgbClr val="FFFFFF"/>
                </a:highlight>
              </a:rPr>
              <a:t>Papasakokite apie atvejį, kai pademonstravote lyderystės įgūdžius.</a:t>
            </a:r>
          </a:p>
          <a:p>
            <a:pPr marL="0" lvl="0" indent="0" algn="l" rtl="0">
              <a:lnSpc>
                <a:spcPct val="131579"/>
              </a:lnSpc>
              <a:spcBef>
                <a:spcPts val="0"/>
              </a:spcBef>
              <a:spcAft>
                <a:spcPts val="0"/>
              </a:spcAft>
              <a:buSzPct val="75000"/>
              <a:buNone/>
            </a:pPr>
            <a:r>
              <a:rPr lang="lt-LT" sz="9600" dirty="0">
                <a:solidFill>
                  <a:srgbClr val="0B0C0C"/>
                </a:solidFill>
                <a:highlight>
                  <a:srgbClr val="FFFFFF"/>
                </a:highlight>
              </a:rPr>
              <a:t>Situacija - ankstesniame mano skaitmeninės rinkodaros darbe įmonė norėjo, kad daugiau žmonių užsiregistruotų naujienlaiškiui, kuriam nebuvo skiriama daug dėmesio.</a:t>
            </a:r>
          </a:p>
          <a:p>
            <a:pPr marL="0" lvl="0" indent="0" algn="l" rtl="0">
              <a:lnSpc>
                <a:spcPct val="131579"/>
              </a:lnSpc>
              <a:spcBef>
                <a:spcPts val="0"/>
              </a:spcBef>
              <a:spcAft>
                <a:spcPts val="0"/>
              </a:spcAft>
              <a:buSzPct val="75000"/>
              <a:buNone/>
            </a:pPr>
            <a:r>
              <a:rPr lang="lt-LT" sz="9600" dirty="0">
                <a:solidFill>
                  <a:srgbClr val="0B0C0C"/>
                </a:solidFill>
                <a:highlight>
                  <a:srgbClr val="FFFFFF"/>
                </a:highlight>
              </a:rPr>
              <a:t>Užduotis - mano darbas buvo rasti būdą, kaip paskatinti daugiau žmonių užsiregistruoti.</a:t>
            </a:r>
          </a:p>
          <a:p>
            <a:pPr marL="0" lvl="0" indent="0" algn="l" rtl="0">
              <a:lnSpc>
                <a:spcPct val="131579"/>
              </a:lnSpc>
              <a:spcBef>
                <a:spcPts val="0"/>
              </a:spcBef>
              <a:spcAft>
                <a:spcPts val="0"/>
              </a:spcAft>
              <a:buSzPct val="75000"/>
              <a:buNone/>
            </a:pPr>
            <a:r>
              <a:rPr lang="lt-LT" sz="9600" dirty="0">
                <a:solidFill>
                  <a:srgbClr val="0B0C0C"/>
                </a:solidFill>
                <a:highlight>
                  <a:srgbClr val="FFFFFF"/>
                </a:highlight>
              </a:rPr>
              <a:t>Veiksmas - suorganizavau susitikimą su kitais svarbiais rinkodaros komandos nariais ir pasiūliau kūrybinių idėjų, taip pat vadovavau socialinių tinklų kampanijai, kuria siekta sukelti susidomėjimą atnaujintu naujienlaiškiu.</a:t>
            </a:r>
          </a:p>
          <a:p>
            <a:pPr marL="0" lvl="0" indent="0" algn="l" rtl="0">
              <a:lnSpc>
                <a:spcPct val="131579"/>
              </a:lnSpc>
              <a:spcBef>
                <a:spcPts val="0"/>
              </a:spcBef>
              <a:spcAft>
                <a:spcPts val="0"/>
              </a:spcAft>
              <a:buSzPct val="75000"/>
              <a:buNone/>
            </a:pPr>
            <a:r>
              <a:rPr lang="lt-LT" sz="9600" dirty="0">
                <a:solidFill>
                  <a:srgbClr val="0B0C0C"/>
                </a:solidFill>
                <a:highlight>
                  <a:srgbClr val="FFFFFF"/>
                </a:highlight>
              </a:rPr>
              <a:t>Rezultatas - per 3 mėnesius naujienlaiškį užsisakė 25 % daugiau žmonių, o mano taikytą metodą vadovai pritaikė kituose skyriuose.</a:t>
            </a:r>
            <a:endParaRPr sz="11200" dirty="0">
              <a:solidFill>
                <a:srgbClr val="0B0C0C"/>
              </a:solidFill>
              <a:highlight>
                <a:srgbClr val="FFFFFF"/>
              </a:highlight>
            </a:endParaRPr>
          </a:p>
          <a:p>
            <a:pPr marL="179387" lvl="0" indent="-1585" algn="l" rtl="0">
              <a:lnSpc>
                <a:spcPct val="90000"/>
              </a:lnSpc>
              <a:spcBef>
                <a:spcPts val="19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p:txBody>
      </p:sp>
      <p:pic>
        <p:nvPicPr>
          <p:cNvPr id="252" name="Google Shape;252;g2b86541ea7e_2_606"/>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53" name="Google Shape;253;g2b86541ea7e_2_606"/>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2" name="Audio 1">
            <a:hlinkClick r:id="" action="ppaction://media"/>
            <a:extLst>
              <a:ext uri="{FF2B5EF4-FFF2-40B4-BE49-F238E27FC236}">
                <a16:creationId xmlns:a16="http://schemas.microsoft.com/office/drawing/2014/main" id="{7E6FC013-F815-9D56-7A9B-65201764083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199"/>
    </mc:Choice>
    <mc:Fallback>
      <p:transition spd="slow" advTm="51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2c75613dc03_0_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err="1"/>
              <a:t>Savirefleksija</a:t>
            </a:r>
            <a:endParaRPr dirty="0"/>
          </a:p>
        </p:txBody>
      </p:sp>
      <p:sp>
        <p:nvSpPr>
          <p:cNvPr id="260" name="Google Shape;260;g2c75613dc03_0_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lt-LT" dirty="0"/>
              <a:t>Kokie yra pagrindiniai skaitmeninės transformacijos veiksniai GLAM sektoriuje?</a:t>
            </a:r>
          </a:p>
          <a:p>
            <a:pPr marL="0" lvl="0" indent="0" algn="l" rtl="0">
              <a:spcBef>
                <a:spcPts val="0"/>
              </a:spcBef>
              <a:spcAft>
                <a:spcPts val="0"/>
              </a:spcAft>
              <a:buNone/>
            </a:pPr>
            <a:endParaRPr lang="lt-LT" dirty="0"/>
          </a:p>
          <a:p>
            <a:pPr marL="0" lvl="0" indent="0" algn="l" rtl="0">
              <a:spcBef>
                <a:spcPts val="0"/>
              </a:spcBef>
              <a:spcAft>
                <a:spcPts val="0"/>
              </a:spcAft>
              <a:buNone/>
            </a:pPr>
            <a:r>
              <a:rPr lang="lt-LT" dirty="0"/>
              <a:t>Kokiomis pagrindinėmis savybėmis pasižymite, kurios tiktų darbui GLAM sektoriuje?</a:t>
            </a:r>
            <a:endParaRPr dirty="0"/>
          </a:p>
          <a:p>
            <a:pPr marL="179387" lvl="0" indent="-1586" algn="l" rtl="0">
              <a:lnSpc>
                <a:spcPct val="90000"/>
              </a:lnSpc>
              <a:spcBef>
                <a:spcPts val="1000"/>
              </a:spcBef>
              <a:spcAft>
                <a:spcPts val="0"/>
              </a:spcAft>
              <a:buClr>
                <a:schemeClr val="dk1"/>
              </a:buClr>
              <a:buSzPts val="2800"/>
              <a:buNone/>
            </a:pPr>
            <a:endParaRPr dirty="0"/>
          </a:p>
          <a:p>
            <a:pPr marL="179387" lvl="0" indent="-1586" algn="l" rtl="0">
              <a:lnSpc>
                <a:spcPct val="90000"/>
              </a:lnSpc>
              <a:spcBef>
                <a:spcPts val="1000"/>
              </a:spcBef>
              <a:spcAft>
                <a:spcPts val="0"/>
              </a:spcAft>
              <a:buClr>
                <a:schemeClr val="dk1"/>
              </a:buClr>
              <a:buSzPts val="2800"/>
              <a:buNone/>
            </a:pPr>
            <a:endParaRPr dirty="0"/>
          </a:p>
          <a:p>
            <a:pPr marL="179387" lvl="0" indent="-1586" algn="l" rtl="0">
              <a:lnSpc>
                <a:spcPct val="90000"/>
              </a:lnSpc>
              <a:spcBef>
                <a:spcPts val="1000"/>
              </a:spcBef>
              <a:spcAft>
                <a:spcPts val="0"/>
              </a:spcAft>
              <a:buClr>
                <a:schemeClr val="dk1"/>
              </a:buClr>
              <a:buSzPts val="2800"/>
              <a:buNone/>
            </a:pPr>
            <a:endParaRPr dirty="0"/>
          </a:p>
        </p:txBody>
      </p:sp>
      <p:pic>
        <p:nvPicPr>
          <p:cNvPr id="261" name="Google Shape;261;g2c75613dc03_0_7"/>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62" name="Google Shape;262;g2c75613dc03_0_7"/>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263" name="Google Shape;263;g2c75613dc03_0_7"/>
          <p:cNvPicPr preferRelativeResize="0"/>
          <p:nvPr/>
        </p:nvPicPr>
        <p:blipFill rotWithShape="1">
          <a:blip r:embed="rId7">
            <a:alphaModFix/>
          </a:blip>
          <a:srcRect r="54157"/>
          <a:stretch/>
        </p:blipFill>
        <p:spPr>
          <a:xfrm>
            <a:off x="5114116" y="3721100"/>
            <a:ext cx="2505896" cy="3136899"/>
          </a:xfrm>
          <a:prstGeom prst="rect">
            <a:avLst/>
          </a:prstGeom>
          <a:noFill/>
          <a:ln>
            <a:noFill/>
          </a:ln>
        </p:spPr>
      </p:pic>
      <p:pic>
        <p:nvPicPr>
          <p:cNvPr id="3" name="Audio 2">
            <a:hlinkClick r:id="" action="ppaction://media"/>
            <a:extLst>
              <a:ext uri="{FF2B5EF4-FFF2-40B4-BE49-F238E27FC236}">
                <a16:creationId xmlns:a16="http://schemas.microsoft.com/office/drawing/2014/main" id="{F5CB96AF-EBAB-010D-F7C9-EAB081329AE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685"/>
    </mc:Choice>
    <mc:Fallback>
      <p:transition spd="slow" advTm="18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6"/>
          <p:cNvPicPr preferRelativeResize="0"/>
          <p:nvPr/>
        </p:nvPicPr>
        <p:blipFill rotWithShape="1">
          <a:blip r:embed="rId3">
            <a:alphaModFix/>
          </a:blip>
          <a:srcRect/>
          <a:stretch/>
        </p:blipFill>
        <p:spPr>
          <a:xfrm>
            <a:off x="9251027" y="6148955"/>
            <a:ext cx="2505895" cy="526238"/>
          </a:xfrm>
          <a:prstGeom prst="rect">
            <a:avLst/>
          </a:prstGeom>
          <a:noFill/>
          <a:ln>
            <a:noFill/>
          </a:ln>
        </p:spPr>
      </p:pic>
      <p:pic>
        <p:nvPicPr>
          <p:cNvPr id="269" name="Google Shape;269;p6"/>
          <p:cNvPicPr preferRelativeResize="0"/>
          <p:nvPr/>
        </p:nvPicPr>
        <p:blipFill rotWithShape="1">
          <a:blip r:embed="rId4">
            <a:alphaModFix/>
          </a:blip>
          <a:srcRect/>
          <a:stretch/>
        </p:blipFill>
        <p:spPr>
          <a:xfrm>
            <a:off x="547325" y="97715"/>
            <a:ext cx="2557807" cy="2557807"/>
          </a:xfrm>
          <a:prstGeom prst="rect">
            <a:avLst/>
          </a:prstGeom>
          <a:noFill/>
          <a:ln>
            <a:noFill/>
          </a:ln>
        </p:spPr>
      </p:pic>
      <p:sp>
        <p:nvSpPr>
          <p:cNvPr id="270" name="Google Shape;270;p6"/>
          <p:cNvSpPr/>
          <p:nvPr/>
        </p:nvSpPr>
        <p:spPr>
          <a:xfrm rot="5400000">
            <a:off x="-114994" y="3487047"/>
            <a:ext cx="3485945" cy="3255962"/>
          </a:xfrm>
          <a:prstGeom prst="triangle">
            <a:avLst>
              <a:gd name="adj" fmla="val 50000"/>
            </a:avLst>
          </a:prstGeom>
          <a:gradFill>
            <a:gsLst>
              <a:gs pos="0">
                <a:srgbClr val="50608A"/>
              </a:gs>
              <a:gs pos="50000">
                <a:srgbClr val="748BC8"/>
              </a:gs>
              <a:gs pos="100000">
                <a:srgbClr val="8BA7F0"/>
              </a:gs>
            </a:gsLst>
            <a:lin ang="135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1" name="Google Shape;271;p6"/>
          <p:cNvSpPr/>
          <p:nvPr/>
        </p:nvSpPr>
        <p:spPr>
          <a:xfrm rot="5400000">
            <a:off x="-114991" y="2091470"/>
            <a:ext cx="3485945" cy="3255962"/>
          </a:xfrm>
          <a:prstGeom prst="triangle">
            <a:avLst>
              <a:gd name="adj" fmla="val 50000"/>
            </a:avLst>
          </a:prstGeom>
          <a:gradFill>
            <a:gsLst>
              <a:gs pos="0">
                <a:srgbClr val="91735F"/>
              </a:gs>
              <a:gs pos="50000">
                <a:srgbClr val="D2A78A"/>
              </a:gs>
              <a:gs pos="100000">
                <a:srgbClr val="FCC8A6"/>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2" name="Google Shape;272;p6"/>
          <p:cNvSpPr/>
          <p:nvPr/>
        </p:nvSpPr>
        <p:spPr>
          <a:xfrm>
            <a:off x="3832264" y="716530"/>
            <a:ext cx="7017988"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lt-LT" sz="4000" b="0" i="0" u="none" strike="noStrike" cap="none" dirty="0">
                <a:solidFill>
                  <a:schemeClr val="accent1"/>
                </a:solidFill>
                <a:latin typeface="Calibri"/>
                <a:ea typeface="Calibri"/>
                <a:cs typeface="Calibri"/>
                <a:sym typeface="Calibri"/>
              </a:rPr>
              <a:t>„Įtraukiojo užimtumo skatinimas diegiant atviras inovacijas GLAM sektoriuje“</a:t>
            </a:r>
          </a:p>
        </p:txBody>
      </p:sp>
      <p:pic>
        <p:nvPicPr>
          <p:cNvPr id="273" name="Google Shape;273;p6"/>
          <p:cNvPicPr preferRelativeResize="0"/>
          <p:nvPr/>
        </p:nvPicPr>
        <p:blipFill rotWithShape="1">
          <a:blip r:embed="rId5">
            <a:alphaModFix/>
          </a:blip>
          <a:srcRect/>
          <a:stretch/>
        </p:blipFill>
        <p:spPr>
          <a:xfrm>
            <a:off x="9554893" y="3103160"/>
            <a:ext cx="1524273" cy="979627"/>
          </a:xfrm>
          <a:prstGeom prst="rect">
            <a:avLst/>
          </a:prstGeom>
          <a:noFill/>
          <a:ln>
            <a:noFill/>
          </a:ln>
        </p:spPr>
      </p:pic>
      <p:pic>
        <p:nvPicPr>
          <p:cNvPr id="274" name="Google Shape;274;p6"/>
          <p:cNvPicPr preferRelativeResize="0"/>
          <p:nvPr/>
        </p:nvPicPr>
        <p:blipFill rotWithShape="1">
          <a:blip r:embed="rId6">
            <a:alphaModFix/>
          </a:blip>
          <a:srcRect/>
          <a:stretch/>
        </p:blipFill>
        <p:spPr>
          <a:xfrm>
            <a:off x="3880074" y="4675114"/>
            <a:ext cx="2129231" cy="1086684"/>
          </a:xfrm>
          <a:prstGeom prst="rect">
            <a:avLst/>
          </a:prstGeom>
          <a:noFill/>
          <a:ln>
            <a:noFill/>
          </a:ln>
        </p:spPr>
      </p:pic>
      <p:pic>
        <p:nvPicPr>
          <p:cNvPr id="275" name="Google Shape;275;p6"/>
          <p:cNvPicPr preferRelativeResize="0"/>
          <p:nvPr/>
        </p:nvPicPr>
        <p:blipFill rotWithShape="1">
          <a:blip r:embed="rId7">
            <a:alphaModFix/>
          </a:blip>
          <a:srcRect/>
          <a:stretch/>
        </p:blipFill>
        <p:spPr>
          <a:xfrm>
            <a:off x="6381827" y="4739380"/>
            <a:ext cx="2869200" cy="723043"/>
          </a:xfrm>
          <a:prstGeom prst="rect">
            <a:avLst/>
          </a:prstGeom>
          <a:noFill/>
          <a:ln>
            <a:noFill/>
          </a:ln>
        </p:spPr>
      </p:pic>
      <p:pic>
        <p:nvPicPr>
          <p:cNvPr id="276" name="Google Shape;276;p6"/>
          <p:cNvPicPr preferRelativeResize="0"/>
          <p:nvPr/>
        </p:nvPicPr>
        <p:blipFill rotWithShape="1">
          <a:blip r:embed="rId8">
            <a:alphaModFix/>
          </a:blip>
          <a:srcRect/>
          <a:stretch/>
        </p:blipFill>
        <p:spPr>
          <a:xfrm>
            <a:off x="9847014" y="4638603"/>
            <a:ext cx="1003238" cy="823820"/>
          </a:xfrm>
          <a:prstGeom prst="rect">
            <a:avLst/>
          </a:prstGeom>
          <a:noFill/>
          <a:ln>
            <a:noFill/>
          </a:ln>
        </p:spPr>
      </p:pic>
      <p:pic>
        <p:nvPicPr>
          <p:cNvPr id="277" name="Google Shape;277;p6"/>
          <p:cNvPicPr preferRelativeResize="0"/>
          <p:nvPr/>
        </p:nvPicPr>
        <p:blipFill rotWithShape="1">
          <a:blip r:embed="rId9">
            <a:alphaModFix/>
          </a:blip>
          <a:srcRect/>
          <a:stretch/>
        </p:blipFill>
        <p:spPr>
          <a:xfrm>
            <a:off x="4055240" y="2759937"/>
            <a:ext cx="1773548" cy="1773548"/>
          </a:xfrm>
          <a:prstGeom prst="rect">
            <a:avLst/>
          </a:prstGeom>
          <a:noFill/>
          <a:ln>
            <a:noFill/>
          </a:ln>
        </p:spPr>
      </p:pic>
      <p:sp>
        <p:nvSpPr>
          <p:cNvPr id="278" name="Google Shape;278;p6"/>
          <p:cNvSpPr txBox="1"/>
          <p:nvPr/>
        </p:nvSpPr>
        <p:spPr>
          <a:xfrm>
            <a:off x="2396766" y="6305861"/>
            <a:ext cx="609442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lt-LT" sz="1800" b="0" i="0" u="none" strike="noStrike" cap="none" dirty="0">
                <a:solidFill>
                  <a:schemeClr val="dk1"/>
                </a:solidFill>
                <a:latin typeface="Calibri"/>
                <a:ea typeface="Calibri"/>
                <a:cs typeface="Calibri"/>
                <a:sym typeface="Calibri"/>
              </a:rPr>
              <a:t>Projekto </a:t>
            </a:r>
            <a:r>
              <a:rPr lang="lt-LT" sz="1800" b="0" i="0" u="none" strike="noStrike" cap="none" dirty="0" err="1">
                <a:solidFill>
                  <a:schemeClr val="dk1"/>
                </a:solidFill>
                <a:latin typeface="Calibri"/>
                <a:ea typeface="Calibri"/>
                <a:cs typeface="Calibri"/>
                <a:sym typeface="Calibri"/>
              </a:rPr>
              <a:t>Nr</a:t>
            </a:r>
            <a:r>
              <a:rPr lang="lt-LT" sz="1800" b="0" i="0" u="none" strike="noStrike" cap="none" dirty="0">
                <a:solidFill>
                  <a:schemeClr val="dk1"/>
                </a:solidFill>
                <a:latin typeface="Calibri"/>
                <a:ea typeface="Calibri"/>
                <a:cs typeface="Calibri"/>
                <a:sym typeface="Calibri"/>
              </a:rPr>
              <a:t>: 2022-1-AT01-KA220-ADU-00008513</a:t>
            </a:r>
            <a:endParaRPr sz="1800" b="0" i="0" u="none" strike="noStrike" cap="none" dirty="0">
              <a:solidFill>
                <a:schemeClr val="dk1"/>
              </a:solidFill>
              <a:latin typeface="Calibri"/>
              <a:ea typeface="Calibri"/>
              <a:cs typeface="Calibri"/>
              <a:sym typeface="Calibri"/>
            </a:endParaRPr>
          </a:p>
        </p:txBody>
      </p:sp>
      <p:pic>
        <p:nvPicPr>
          <p:cNvPr id="279" name="Google Shape;279;p6"/>
          <p:cNvPicPr preferRelativeResize="0"/>
          <p:nvPr/>
        </p:nvPicPr>
        <p:blipFill rotWithShape="1">
          <a:blip r:embed="rId10">
            <a:alphaModFix/>
          </a:blip>
          <a:srcRect/>
          <a:stretch/>
        </p:blipFill>
        <p:spPr>
          <a:xfrm>
            <a:off x="6342150" y="3359388"/>
            <a:ext cx="2860897" cy="6761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a:spLocks noGrp="1"/>
          </p:cNvSpPr>
          <p:nvPr>
            <p:ph type="body" idx="1"/>
          </p:nvPr>
        </p:nvSpPr>
        <p:spPr>
          <a:xfrm>
            <a:off x="839787" y="668337"/>
            <a:ext cx="5157787" cy="58542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2800"/>
              <a:buNone/>
            </a:pPr>
            <a:r>
              <a:rPr lang="lt-LT" sz="2800" b="0" dirty="0">
                <a:solidFill>
                  <a:schemeClr val="accent1"/>
                </a:solidFill>
              </a:rPr>
              <a:t>Užsiėmimo tikslai:</a:t>
            </a:r>
            <a:endParaRPr lang="lt-LT" sz="2800" dirty="0"/>
          </a:p>
        </p:txBody>
      </p:sp>
      <p:sp>
        <p:nvSpPr>
          <p:cNvPr id="97" name="Google Shape;97;p2"/>
          <p:cNvSpPr txBox="1">
            <a:spLocks noGrp="1"/>
          </p:cNvSpPr>
          <p:nvPr>
            <p:ph type="body" idx="2"/>
          </p:nvPr>
        </p:nvSpPr>
        <p:spPr>
          <a:xfrm>
            <a:off x="839788" y="1338606"/>
            <a:ext cx="5157787" cy="4851057"/>
          </a:xfrm>
          <a:prstGeom prst="rect">
            <a:avLst/>
          </a:prstGeom>
          <a:noFill/>
          <a:ln>
            <a:noFill/>
          </a:ln>
        </p:spPr>
        <p:txBody>
          <a:bodyPr spcFirstLastPara="1" wrap="square" lIns="91425" tIns="45700" rIns="91425" bIns="45700" anchor="t" anchorCtr="0">
            <a:normAutofit/>
          </a:bodyPr>
          <a:lstStyle/>
          <a:p>
            <a:pPr marL="342900" lvl="0" indent="-342900" algn="l" rtl="0">
              <a:lnSpc>
                <a:spcPct val="115000"/>
              </a:lnSpc>
              <a:spcBef>
                <a:spcPts val="1000"/>
              </a:spcBef>
              <a:spcAft>
                <a:spcPts val="0"/>
              </a:spcAft>
              <a:buSzPts val="1800"/>
              <a:buFont typeface="Arial"/>
              <a:buChar char="●"/>
            </a:pPr>
            <a:r>
              <a:rPr lang="lt-LT" sz="2400" dirty="0">
                <a:solidFill>
                  <a:srgbClr val="000000"/>
                </a:solidFill>
                <a:latin typeface="Calibri"/>
                <a:ea typeface="Calibri"/>
                <a:cs typeface="Calibri"/>
                <a:sym typeface="Calibri"/>
              </a:rPr>
              <a:t>Išnagrinėti skaitmeninių technologijų </a:t>
            </a:r>
            <a:r>
              <a:rPr lang="lt-LT" sz="2400" dirty="0" err="1">
                <a:solidFill>
                  <a:srgbClr val="000000"/>
                </a:solidFill>
                <a:latin typeface="Calibri"/>
                <a:ea typeface="Calibri"/>
                <a:cs typeface="Calibri"/>
                <a:sym typeface="Calibri"/>
              </a:rPr>
              <a:t>transformacinį</a:t>
            </a:r>
            <a:r>
              <a:rPr lang="lt-LT" sz="2400" dirty="0">
                <a:solidFill>
                  <a:srgbClr val="000000"/>
                </a:solidFill>
                <a:latin typeface="Calibri"/>
                <a:ea typeface="Calibri"/>
                <a:cs typeface="Calibri"/>
                <a:sym typeface="Calibri"/>
              </a:rPr>
              <a:t> poveikį kultūros institucijoms.</a:t>
            </a:r>
          </a:p>
          <a:p>
            <a:pPr marL="342900" lvl="0" indent="-342900" algn="l" rtl="0">
              <a:lnSpc>
                <a:spcPct val="115000"/>
              </a:lnSpc>
              <a:spcBef>
                <a:spcPts val="1000"/>
              </a:spcBef>
              <a:spcAft>
                <a:spcPts val="0"/>
              </a:spcAft>
              <a:buSzPts val="1800"/>
              <a:buFont typeface="Arial"/>
              <a:buChar char="●"/>
            </a:pPr>
            <a:r>
              <a:rPr lang="lt-LT" sz="2400" dirty="0">
                <a:solidFill>
                  <a:srgbClr val="000000"/>
                </a:solidFill>
                <a:latin typeface="Calibri"/>
                <a:ea typeface="Calibri"/>
                <a:cs typeface="Calibri"/>
                <a:sym typeface="Calibri"/>
              </a:rPr>
              <a:t>Suprasti kaip svarbu mokėti naudotis skaitmeninėmis technologijomis, kad sėkmingai dirbtumėte GLAM srityje.</a:t>
            </a:r>
          </a:p>
          <a:p>
            <a:pPr marL="342900" lvl="0" indent="-342900" algn="l" rtl="0">
              <a:lnSpc>
                <a:spcPct val="115000"/>
              </a:lnSpc>
              <a:spcBef>
                <a:spcPts val="1000"/>
              </a:spcBef>
              <a:spcAft>
                <a:spcPts val="0"/>
              </a:spcAft>
              <a:buSzPts val="1800"/>
              <a:buFont typeface="Arial"/>
              <a:buChar char="●"/>
            </a:pPr>
            <a:r>
              <a:rPr lang="lt-LT" sz="2400" dirty="0">
                <a:solidFill>
                  <a:srgbClr val="000000"/>
                </a:solidFill>
                <a:latin typeface="Calibri"/>
                <a:ea typeface="Calibri"/>
                <a:cs typeface="Calibri"/>
                <a:sym typeface="Calibri"/>
              </a:rPr>
              <a:t>Susipažinti su gerosios praktikos pavyzdžiais, kaip ieškoti darbo skelbimų GLAM ir teikti paraiškas pareigoms užimti.</a:t>
            </a:r>
            <a:endParaRPr sz="3600" dirty="0">
              <a:latin typeface="Calibri"/>
              <a:ea typeface="Calibri"/>
              <a:cs typeface="Calibri"/>
              <a:sym typeface="Calibri"/>
            </a:endParaRPr>
          </a:p>
        </p:txBody>
      </p:sp>
      <p:sp>
        <p:nvSpPr>
          <p:cNvPr id="98" name="Google Shape;98;p2"/>
          <p:cNvSpPr txBox="1">
            <a:spLocks noGrp="1"/>
          </p:cNvSpPr>
          <p:nvPr>
            <p:ph type="body" idx="4"/>
          </p:nvPr>
        </p:nvSpPr>
        <p:spPr>
          <a:xfrm>
            <a:off x="6172200" y="1338606"/>
            <a:ext cx="5183188" cy="4851057"/>
          </a:xfrm>
          <a:prstGeom prst="rect">
            <a:avLst/>
          </a:prstGeom>
          <a:noFill/>
          <a:ln>
            <a:noFill/>
          </a:ln>
        </p:spPr>
        <p:txBody>
          <a:bodyPr spcFirstLastPara="1" wrap="square" lIns="91425" tIns="45700" rIns="91425" bIns="45700" anchor="t" anchorCtr="0">
            <a:normAutofit/>
          </a:bodyPr>
          <a:lstStyle/>
          <a:p>
            <a:pPr marL="177800" indent="0">
              <a:spcBef>
                <a:spcPts val="0"/>
              </a:spcBef>
              <a:buSzPts val="2800"/>
              <a:buNone/>
            </a:pPr>
            <a:r>
              <a:rPr lang="lt-LT" sz="2400" dirty="0"/>
              <a:t>Baigę šį užsiėmimą, besimokantieji turėtų gebėti:</a:t>
            </a:r>
            <a:endParaRPr lang="lt-LT" sz="2400" dirty="0">
              <a:latin typeface="Calibri"/>
              <a:ea typeface="Calibri"/>
              <a:cs typeface="Calibri"/>
              <a:sym typeface="Calibri"/>
            </a:endParaRPr>
          </a:p>
          <a:p>
            <a:pPr marL="520700" lvl="0" indent="-342900" algn="l" rtl="0">
              <a:lnSpc>
                <a:spcPct val="90000"/>
              </a:lnSpc>
              <a:spcBef>
                <a:spcPts val="0"/>
              </a:spcBef>
              <a:spcAft>
                <a:spcPts val="0"/>
              </a:spcAft>
              <a:buSzPts val="2800"/>
              <a:buChar char="•"/>
            </a:pPr>
            <a:r>
              <a:rPr lang="lt-LT" sz="2400" dirty="0">
                <a:latin typeface="Calibri"/>
                <a:ea typeface="Calibri"/>
                <a:cs typeface="Calibri"/>
                <a:sym typeface="Calibri"/>
              </a:rPr>
              <a:t>Paaiškinti, kaip skaitmeninimas pakeitė kultūros institucijas.</a:t>
            </a:r>
          </a:p>
          <a:p>
            <a:pPr marL="520700" lvl="0" indent="-342900" algn="l" rtl="0">
              <a:lnSpc>
                <a:spcPct val="90000"/>
              </a:lnSpc>
              <a:spcBef>
                <a:spcPts val="0"/>
              </a:spcBef>
              <a:spcAft>
                <a:spcPts val="0"/>
              </a:spcAft>
              <a:buSzPts val="2800"/>
              <a:buChar char="•"/>
            </a:pPr>
            <a:endParaRPr lang="lt-LT" sz="2400" dirty="0">
              <a:latin typeface="Calibri"/>
              <a:ea typeface="Calibri"/>
              <a:cs typeface="Calibri"/>
              <a:sym typeface="Calibri"/>
            </a:endParaRPr>
          </a:p>
          <a:p>
            <a:pPr marL="520700" lvl="0" indent="-342900" algn="l" rtl="0">
              <a:lnSpc>
                <a:spcPct val="90000"/>
              </a:lnSpc>
              <a:spcBef>
                <a:spcPts val="0"/>
              </a:spcBef>
              <a:spcAft>
                <a:spcPts val="0"/>
              </a:spcAft>
              <a:buSzPts val="2800"/>
              <a:buChar char="•"/>
            </a:pPr>
            <a:r>
              <a:rPr lang="lt-LT" sz="2400" dirty="0">
                <a:latin typeface="Calibri"/>
                <a:ea typeface="Calibri"/>
                <a:cs typeface="Calibri"/>
                <a:sym typeface="Calibri"/>
              </a:rPr>
              <a:t>Išmanyti apie skaitmeninės transformacijos taikymo kultūros įstaigose priemones ir strategijas.</a:t>
            </a:r>
          </a:p>
          <a:p>
            <a:pPr marL="520700" lvl="0" indent="-342900" algn="l" rtl="0">
              <a:lnSpc>
                <a:spcPct val="90000"/>
              </a:lnSpc>
              <a:spcBef>
                <a:spcPts val="0"/>
              </a:spcBef>
              <a:spcAft>
                <a:spcPts val="0"/>
              </a:spcAft>
              <a:buSzPts val="2800"/>
              <a:buChar char="•"/>
            </a:pPr>
            <a:endParaRPr lang="lt-LT" sz="2400" dirty="0">
              <a:latin typeface="Calibri"/>
              <a:ea typeface="Calibri"/>
              <a:cs typeface="Calibri"/>
              <a:sym typeface="Calibri"/>
            </a:endParaRPr>
          </a:p>
          <a:p>
            <a:pPr marL="520700" lvl="0" indent="-342900" algn="l" rtl="0">
              <a:lnSpc>
                <a:spcPct val="90000"/>
              </a:lnSpc>
              <a:spcBef>
                <a:spcPts val="0"/>
              </a:spcBef>
              <a:spcAft>
                <a:spcPts val="0"/>
              </a:spcAft>
              <a:buSzPts val="2800"/>
              <a:buChar char="•"/>
            </a:pPr>
            <a:r>
              <a:rPr lang="lt-LT" sz="2400" dirty="0">
                <a:latin typeface="Calibri"/>
                <a:ea typeface="Calibri"/>
                <a:cs typeface="Calibri"/>
                <a:sym typeface="Calibri"/>
              </a:rPr>
              <a:t>Mokėti taikyti gerąją praktiką, kaip ieškoti darbo skelbimų GLAM ir kreiptis dėl darbo vietų.</a:t>
            </a:r>
            <a:endParaRPr sz="2400" dirty="0"/>
          </a:p>
          <a:p>
            <a:pPr marL="228600" lvl="0" indent="-50800" algn="l" rtl="0">
              <a:lnSpc>
                <a:spcPct val="90000"/>
              </a:lnSpc>
              <a:spcBef>
                <a:spcPts val="0"/>
              </a:spcBef>
              <a:spcAft>
                <a:spcPts val="0"/>
              </a:spcAft>
              <a:buClr>
                <a:schemeClr val="dk1"/>
              </a:buClr>
              <a:buSzPts val="2800"/>
              <a:buNone/>
            </a:pPr>
            <a:endParaRPr dirty="0"/>
          </a:p>
        </p:txBody>
      </p:sp>
      <p:pic>
        <p:nvPicPr>
          <p:cNvPr id="99" name="Google Shape;99;p2"/>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00" name="Google Shape;100;p2"/>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01" name="Google Shape;101;p2"/>
          <p:cNvSpPr txBox="1"/>
          <p:nvPr/>
        </p:nvSpPr>
        <p:spPr>
          <a:xfrm>
            <a:off x="6172200" y="668337"/>
            <a:ext cx="5157787" cy="585428"/>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accent1"/>
              </a:buClr>
              <a:buSzPts val="2800"/>
              <a:buFont typeface="Arial"/>
              <a:buNone/>
            </a:pPr>
            <a:r>
              <a:rPr lang="en-US" sz="2800" b="0" dirty="0">
                <a:solidFill>
                  <a:schemeClr val="accent1"/>
                </a:solidFill>
                <a:latin typeface="Calibri"/>
                <a:ea typeface="Calibri"/>
                <a:cs typeface="Calibri"/>
                <a:sym typeface="Calibri"/>
              </a:rPr>
              <a:t>Mokymosi </a:t>
            </a:r>
            <a:r>
              <a:rPr lang="en-US" sz="2800" b="0" dirty="0" err="1">
                <a:solidFill>
                  <a:schemeClr val="accent1"/>
                </a:solidFill>
                <a:latin typeface="Calibri"/>
                <a:ea typeface="Calibri"/>
                <a:cs typeface="Calibri"/>
                <a:sym typeface="Calibri"/>
              </a:rPr>
              <a:t>rezultatai</a:t>
            </a:r>
            <a:r>
              <a:rPr lang="en-US" sz="2800" b="0" dirty="0">
                <a:solidFill>
                  <a:schemeClr val="accent1"/>
                </a:solidFill>
                <a:latin typeface="Calibri"/>
                <a:ea typeface="Calibri"/>
                <a:cs typeface="Calibri"/>
                <a:sym typeface="Calibri"/>
              </a:rPr>
              <a:t>:</a:t>
            </a:r>
            <a:endParaRPr lang="en-US" sz="2800" b="1" dirty="0">
              <a:solidFill>
                <a:schemeClr val="dk1"/>
              </a:solidFill>
              <a:latin typeface="Calibri"/>
              <a:ea typeface="Calibri"/>
              <a:cs typeface="Calibri"/>
              <a:sym typeface="Calibri"/>
            </a:endParaRPr>
          </a:p>
        </p:txBody>
      </p:sp>
      <p:pic>
        <p:nvPicPr>
          <p:cNvPr id="2" name="Audio 1">
            <a:hlinkClick r:id="" action="ppaction://media"/>
            <a:extLst>
              <a:ext uri="{FF2B5EF4-FFF2-40B4-BE49-F238E27FC236}">
                <a16:creationId xmlns:a16="http://schemas.microsoft.com/office/drawing/2014/main" id="{4CFBA866-BBAD-F08D-6786-D72427BBA10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161"/>
    </mc:Choice>
    <mc:Fallback>
      <p:transition spd="slow" advTm="48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sp>
        <p:nvSpPr>
          <p:cNvPr id="106" name="Google Shape;106;p19"/>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7" name="Google Shape;107;p19"/>
          <p:cNvSpPr txBox="1">
            <a:spLocks noGrp="1"/>
          </p:cNvSpPr>
          <p:nvPr>
            <p:ph type="title"/>
          </p:nvPr>
        </p:nvSpPr>
        <p:spPr>
          <a:xfrm>
            <a:off x="577580" y="639544"/>
            <a:ext cx="4368600" cy="1956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1800"/>
              <a:buNone/>
            </a:pPr>
            <a:r>
              <a:rPr lang="lt-LT" i="0" dirty="0"/>
              <a:t>Skaitmeninės transformacijos svarba</a:t>
            </a:r>
            <a:endParaRPr dirty="0"/>
          </a:p>
        </p:txBody>
      </p:sp>
      <p:sp>
        <p:nvSpPr>
          <p:cNvPr id="108" name="Google Shape;108;p19"/>
          <p:cNvSpPr txBox="1">
            <a:spLocks noGrp="1"/>
          </p:cNvSpPr>
          <p:nvPr>
            <p:ph type="body" idx="1"/>
          </p:nvPr>
        </p:nvSpPr>
        <p:spPr>
          <a:xfrm>
            <a:off x="640080" y="3779499"/>
            <a:ext cx="4243500" cy="33207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lt-LT" sz="2200" dirty="0"/>
              <a:t>Pastaraisiais metais sparti skaitmeninių technologijų pažanga iš esmės pakeitė mūsų bendravimo, komunikacijos ir informacijos bei kultūros būdus. </a:t>
            </a:r>
            <a:endParaRPr dirty="0"/>
          </a:p>
        </p:txBody>
      </p:sp>
      <p:pic>
        <p:nvPicPr>
          <p:cNvPr id="109" name="Google Shape;109;p19" descr="A person looking at a computer screen&#10;&#10;Description automatically generated"/>
          <p:cNvPicPr preferRelativeResize="0"/>
          <p:nvPr/>
        </p:nvPicPr>
        <p:blipFill rotWithShape="1">
          <a:blip r:embed="rId5">
            <a:alphaModFix/>
          </a:blip>
          <a:srcRect t="302"/>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110" name="Google Shape;110;p19"/>
          <p:cNvSpPr/>
          <p:nvPr/>
        </p:nvSpPr>
        <p:spPr>
          <a:xfrm>
            <a:off x="728511" y="2839356"/>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rgbClr val="ED7D31"/>
          </a:solidFill>
          <a:ln w="44450" cap="rnd"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 name="Audio 1">
            <a:hlinkClick r:id="" action="ppaction://media"/>
            <a:extLst>
              <a:ext uri="{FF2B5EF4-FFF2-40B4-BE49-F238E27FC236}">
                <a16:creationId xmlns:a16="http://schemas.microsoft.com/office/drawing/2014/main" id="{F020B566-ED06-EFBC-CC11-26BE0AE0037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651"/>
    </mc:Choice>
    <mc:Fallback>
      <p:transition spd="slow" advTm="10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
        <p:cNvGrpSpPr/>
        <p:nvPr/>
      </p:nvGrpSpPr>
      <p:grpSpPr>
        <a:xfrm>
          <a:off x="0" y="0"/>
          <a:ext cx="0" cy="0"/>
          <a:chOff x="0" y="0"/>
          <a:chExt cx="0" cy="0"/>
        </a:xfrm>
      </p:grpSpPr>
      <p:sp>
        <p:nvSpPr>
          <p:cNvPr id="115" name="Google Shape;115;p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n-GB" sz="1400" b="0" i="0" u="none" strike="noStrike" cap="none" dirty="0">
              <a:solidFill>
                <a:schemeClr val="lt1"/>
              </a:solidFill>
              <a:latin typeface="Arial"/>
              <a:ea typeface="Arial"/>
              <a:cs typeface="Arial"/>
              <a:sym typeface="Arial"/>
            </a:endParaRPr>
          </a:p>
        </p:txBody>
      </p:sp>
      <p:sp>
        <p:nvSpPr>
          <p:cNvPr id="116" name="Google Shape;116;p4"/>
          <p:cNvSpPr txBox="1">
            <a:spLocks noGrp="1"/>
          </p:cNvSpPr>
          <p:nvPr>
            <p:ph type="title"/>
          </p:nvPr>
        </p:nvSpPr>
        <p:spPr>
          <a:xfrm>
            <a:off x="630936" y="457200"/>
            <a:ext cx="4343400" cy="192938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solidFill>
                  <a:schemeClr val="accent1"/>
                </a:solidFill>
              </a:rPr>
              <a:t>Kaip įvyko ši transformacija?</a:t>
            </a:r>
            <a:endParaRPr dirty="0">
              <a:solidFill>
                <a:schemeClr val="accent1"/>
              </a:solidFill>
            </a:endParaRPr>
          </a:p>
        </p:txBody>
      </p:sp>
      <p:sp>
        <p:nvSpPr>
          <p:cNvPr id="117" name="Google Shape;117;p4"/>
          <p:cNvSpPr txBox="1">
            <a:spLocks noGrp="1"/>
          </p:cNvSpPr>
          <p:nvPr>
            <p:ph type="body" idx="1"/>
          </p:nvPr>
        </p:nvSpPr>
        <p:spPr>
          <a:xfrm>
            <a:off x="6199631" y="1273277"/>
            <a:ext cx="5671857" cy="5403095"/>
          </a:xfrm>
          <a:prstGeom prst="rect">
            <a:avLst/>
          </a:prstGeom>
          <a:noFill/>
          <a:ln>
            <a:noFill/>
          </a:ln>
        </p:spPr>
        <p:txBody>
          <a:bodyPr spcFirstLastPara="1" wrap="square" lIns="91425" tIns="45700" rIns="91425" bIns="45700" anchor="ctr" anchorCtr="0">
            <a:normAutofit/>
          </a:bodyPr>
          <a:lstStyle/>
          <a:p>
            <a:pPr marL="228600" lvl="0" indent="-50800" algn="l" rtl="0">
              <a:lnSpc>
                <a:spcPct val="90000"/>
              </a:lnSpc>
              <a:spcBef>
                <a:spcPts val="0"/>
              </a:spcBef>
              <a:spcAft>
                <a:spcPts val="0"/>
              </a:spcAft>
              <a:buSzPct val="100000"/>
              <a:buNone/>
            </a:pPr>
            <a:r>
              <a:rPr lang="lt-LT" dirty="0"/>
              <a:t>Nuo virtualių parodų iki skaitmeninių archyvų - šios technologijos ne tik pakeitė kultūros institucijų veiklą, bet ir atvėrė naujas galimybes prieinamumui, inovacijoms ir bendradarbiavimui.</a:t>
            </a:r>
            <a:endParaRPr dirty="0"/>
          </a:p>
          <a:p>
            <a:pPr marL="0" lvl="0" indent="0" algn="l" rtl="0">
              <a:lnSpc>
                <a:spcPct val="100000"/>
              </a:lnSpc>
              <a:spcBef>
                <a:spcPts val="0"/>
              </a:spcBef>
              <a:spcAft>
                <a:spcPts val="0"/>
              </a:spcAft>
              <a:buSzPct val="83572"/>
              <a:buNone/>
            </a:pPr>
            <a:r>
              <a:rPr lang="lt-LT" sz="1316" dirty="0">
                <a:latin typeface="Arial"/>
                <a:ea typeface="Arial"/>
                <a:cs typeface="Arial"/>
                <a:sym typeface="Arial"/>
              </a:rPr>
              <a:t> </a:t>
            </a:r>
          </a:p>
          <a:p>
            <a:pPr marL="0" lvl="0" indent="0" algn="l" rtl="0">
              <a:lnSpc>
                <a:spcPct val="100000"/>
              </a:lnSpc>
              <a:spcBef>
                <a:spcPts val="0"/>
              </a:spcBef>
              <a:spcAft>
                <a:spcPts val="0"/>
              </a:spcAft>
              <a:buSzPct val="83572"/>
              <a:buNone/>
            </a:pPr>
            <a:endParaRPr lang="lt-LT" sz="1316" dirty="0">
              <a:latin typeface="Arial"/>
              <a:ea typeface="Arial"/>
              <a:cs typeface="Arial"/>
              <a:sym typeface="Arial"/>
            </a:endParaRPr>
          </a:p>
          <a:p>
            <a:pPr marL="0" lvl="0" indent="0" algn="l" rtl="0">
              <a:lnSpc>
                <a:spcPct val="100000"/>
              </a:lnSpc>
              <a:spcBef>
                <a:spcPts val="0"/>
              </a:spcBef>
              <a:spcAft>
                <a:spcPts val="0"/>
              </a:spcAft>
              <a:buSzPct val="83572"/>
              <a:buNone/>
            </a:pPr>
            <a:endParaRPr lang="lt-LT" sz="1316" dirty="0">
              <a:latin typeface="Arial"/>
              <a:ea typeface="Arial"/>
              <a:cs typeface="Arial"/>
              <a:sym typeface="Arial"/>
            </a:endParaRPr>
          </a:p>
          <a:p>
            <a:pPr marL="0" lvl="0" indent="0" algn="l" rtl="0">
              <a:lnSpc>
                <a:spcPct val="100000"/>
              </a:lnSpc>
              <a:spcBef>
                <a:spcPts val="0"/>
              </a:spcBef>
              <a:spcAft>
                <a:spcPts val="0"/>
              </a:spcAft>
              <a:buSzPct val="83572"/>
              <a:buNone/>
            </a:pPr>
            <a:endParaRPr lang="lt-LT" sz="1316" dirty="0">
              <a:latin typeface="Arial"/>
              <a:ea typeface="Arial"/>
              <a:cs typeface="Arial"/>
              <a:sym typeface="Arial"/>
            </a:endParaRPr>
          </a:p>
          <a:p>
            <a:pPr marL="0" lvl="0" indent="0" algn="l" rtl="0">
              <a:lnSpc>
                <a:spcPct val="100000"/>
              </a:lnSpc>
              <a:spcBef>
                <a:spcPts val="0"/>
              </a:spcBef>
              <a:spcAft>
                <a:spcPts val="0"/>
              </a:spcAft>
              <a:buSzPct val="83572"/>
              <a:buNone/>
            </a:pPr>
            <a:endParaRPr lang="lt-LT" sz="1316" dirty="0">
              <a:latin typeface="Arial"/>
              <a:ea typeface="Arial"/>
              <a:cs typeface="Arial"/>
              <a:sym typeface="Arial"/>
            </a:endParaRPr>
          </a:p>
          <a:p>
            <a:pPr marL="0" lvl="0" indent="0" algn="l" rtl="0">
              <a:lnSpc>
                <a:spcPct val="100000"/>
              </a:lnSpc>
              <a:spcBef>
                <a:spcPts val="0"/>
              </a:spcBef>
              <a:spcAft>
                <a:spcPts val="0"/>
              </a:spcAft>
              <a:buSzPct val="83572"/>
              <a:buNone/>
            </a:pPr>
            <a:r>
              <a:rPr lang="lt-LT" sz="1316" dirty="0">
                <a:latin typeface="Arial"/>
                <a:ea typeface="Arial"/>
                <a:cs typeface="Arial"/>
                <a:sym typeface="Arial"/>
              </a:rPr>
              <a:t>     </a:t>
            </a:r>
          </a:p>
          <a:p>
            <a:pPr marL="0" lvl="0" indent="0" algn="l" rtl="0">
              <a:lnSpc>
                <a:spcPct val="100000"/>
              </a:lnSpc>
              <a:spcBef>
                <a:spcPts val="0"/>
              </a:spcBef>
              <a:spcAft>
                <a:spcPts val="0"/>
              </a:spcAft>
              <a:buSzPct val="83572"/>
              <a:buNone/>
            </a:pPr>
            <a:r>
              <a:rPr lang="fi-FI" sz="1316" dirty="0">
                <a:latin typeface="Arial"/>
                <a:ea typeface="Arial"/>
                <a:cs typeface="Arial"/>
                <a:sym typeface="Arial"/>
              </a:rPr>
              <a:t> Nuotraukos šaltinis: </a:t>
            </a:r>
          </a:p>
          <a:p>
            <a:pPr marL="0" lvl="0" indent="0" algn="l" rtl="0">
              <a:lnSpc>
                <a:spcPct val="100000"/>
              </a:lnSpc>
              <a:spcBef>
                <a:spcPts val="0"/>
              </a:spcBef>
              <a:spcAft>
                <a:spcPts val="0"/>
              </a:spcAft>
              <a:buClr>
                <a:schemeClr val="dk1"/>
              </a:buClr>
              <a:buSzPct val="83572"/>
              <a:buFont typeface="Arial"/>
              <a:buNone/>
            </a:pPr>
            <a:r>
              <a:rPr lang="fi-FI" sz="1316" dirty="0">
                <a:latin typeface="Arial"/>
                <a:ea typeface="Arial"/>
                <a:cs typeface="Arial"/>
                <a:sym typeface="Arial"/>
              </a:rPr>
              <a:t>https://creativekids.com.hk/virtual-summer-art-exhibition-2022/ </a:t>
            </a:r>
          </a:p>
          <a:p>
            <a:pPr marL="228600" lvl="0" indent="-50800" algn="l" rtl="0">
              <a:lnSpc>
                <a:spcPct val="90000"/>
              </a:lnSpc>
              <a:spcBef>
                <a:spcPts val="0"/>
              </a:spcBef>
              <a:spcAft>
                <a:spcPts val="0"/>
              </a:spcAft>
              <a:buSzPct val="100000"/>
              <a:buNone/>
            </a:pPr>
            <a:endParaRPr dirty="0"/>
          </a:p>
          <a:p>
            <a:pPr marL="228600" lvl="0" indent="-50800" algn="l" rtl="0">
              <a:lnSpc>
                <a:spcPct val="90000"/>
              </a:lnSpc>
              <a:spcBef>
                <a:spcPts val="600"/>
              </a:spcBef>
              <a:spcAft>
                <a:spcPts val="600"/>
              </a:spcAft>
              <a:buClr>
                <a:schemeClr val="dk1"/>
              </a:buClr>
              <a:buSzPct val="127272"/>
              <a:buNone/>
            </a:pPr>
            <a:endParaRPr sz="2200" dirty="0"/>
          </a:p>
        </p:txBody>
      </p:sp>
      <p:pic>
        <p:nvPicPr>
          <p:cNvPr id="118" name="Google Shape;118;p4" descr="A person standing in a room with a large screen&#10;&#10;Description automatically generated"/>
          <p:cNvPicPr preferRelativeResize="0"/>
          <p:nvPr/>
        </p:nvPicPr>
        <p:blipFill rotWithShape="1">
          <a:blip r:embed="rId5">
            <a:alphaModFix/>
          </a:blip>
          <a:srcRect/>
          <a:stretch/>
        </p:blipFill>
        <p:spPr>
          <a:xfrm>
            <a:off x="630919" y="2477605"/>
            <a:ext cx="5468114" cy="2665703"/>
          </a:xfrm>
          <a:prstGeom prst="rect">
            <a:avLst/>
          </a:prstGeom>
          <a:noFill/>
          <a:ln>
            <a:noFill/>
          </a:ln>
        </p:spPr>
      </p:pic>
      <p:pic>
        <p:nvPicPr>
          <p:cNvPr id="119" name="Google Shape;119;p4"/>
          <p:cNvPicPr preferRelativeResize="0"/>
          <p:nvPr/>
        </p:nvPicPr>
        <p:blipFill rotWithShape="1">
          <a:blip r:embed="rId6">
            <a:alphaModFix/>
          </a:blip>
          <a:srcRect/>
          <a:stretch/>
        </p:blipFill>
        <p:spPr>
          <a:xfrm>
            <a:off x="320512" y="5585931"/>
            <a:ext cx="1182064" cy="1182064"/>
          </a:xfrm>
          <a:prstGeom prst="rect">
            <a:avLst/>
          </a:prstGeom>
          <a:noFill/>
          <a:ln>
            <a:noFill/>
          </a:ln>
        </p:spPr>
      </p:pic>
      <p:pic>
        <p:nvPicPr>
          <p:cNvPr id="120" name="Google Shape;120;p4"/>
          <p:cNvPicPr preferRelativeResize="0"/>
          <p:nvPr/>
        </p:nvPicPr>
        <p:blipFill rotWithShape="1">
          <a:blip r:embed="rId7">
            <a:alphaModFix/>
          </a:blip>
          <a:srcRect/>
          <a:stretch/>
        </p:blipFill>
        <p:spPr>
          <a:xfrm>
            <a:off x="9498964" y="6062785"/>
            <a:ext cx="2372524" cy="498230"/>
          </a:xfrm>
          <a:prstGeom prst="rect">
            <a:avLst/>
          </a:prstGeom>
          <a:noFill/>
          <a:ln>
            <a:noFill/>
          </a:ln>
        </p:spPr>
      </p:pic>
      <p:pic>
        <p:nvPicPr>
          <p:cNvPr id="2" name="Audio 1">
            <a:hlinkClick r:id="" action="ppaction://media"/>
            <a:extLst>
              <a:ext uri="{FF2B5EF4-FFF2-40B4-BE49-F238E27FC236}">
                <a16:creationId xmlns:a16="http://schemas.microsoft.com/office/drawing/2014/main" id="{1F4A01A4-FC7E-49EF-76A8-E2E639DC6CE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404"/>
    </mc:Choice>
    <mc:Fallback>
      <p:transition spd="slow" advTm="16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
        <p:cNvGrpSpPr/>
        <p:nvPr/>
      </p:nvGrpSpPr>
      <p:grpSpPr>
        <a:xfrm>
          <a:off x="0" y="0"/>
          <a:ext cx="0" cy="0"/>
          <a:chOff x="0" y="0"/>
          <a:chExt cx="0" cy="0"/>
        </a:xfrm>
      </p:grpSpPr>
      <p:sp>
        <p:nvSpPr>
          <p:cNvPr id="125" name="Google Shape;125;p2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6" name="Google Shape;126;p20"/>
          <p:cNvSpPr txBox="1">
            <a:spLocks noGrp="1"/>
          </p:cNvSpPr>
          <p:nvPr>
            <p:ph type="title"/>
          </p:nvPr>
        </p:nvSpPr>
        <p:spPr>
          <a:xfrm>
            <a:off x="320512" y="353120"/>
            <a:ext cx="602579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lt-LT" sz="4100" i="0" dirty="0">
                <a:solidFill>
                  <a:schemeClr val="accent1"/>
                </a:solidFill>
              </a:rPr>
              <a:t>Pagrindiniai skaitmeninės transformacijos veiksniai:</a:t>
            </a:r>
            <a:endParaRPr sz="4100" dirty="0">
              <a:solidFill>
                <a:schemeClr val="accent1"/>
              </a:solidFill>
            </a:endParaRPr>
          </a:p>
        </p:txBody>
      </p:sp>
      <p:sp>
        <p:nvSpPr>
          <p:cNvPr id="127" name="Google Shape;127;p20"/>
          <p:cNvSpPr txBox="1">
            <a:spLocks noGrp="1"/>
          </p:cNvSpPr>
          <p:nvPr>
            <p:ph type="body" idx="1"/>
          </p:nvPr>
        </p:nvSpPr>
        <p:spPr>
          <a:xfrm>
            <a:off x="838201" y="1825625"/>
            <a:ext cx="4933462" cy="4351338"/>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1000"/>
              </a:spcBef>
              <a:spcAft>
                <a:spcPts val="0"/>
              </a:spcAft>
              <a:buClr>
                <a:schemeClr val="dk1"/>
              </a:buClr>
              <a:buSzPts val="1800"/>
              <a:buChar char="•"/>
            </a:pPr>
            <a:r>
              <a:rPr lang="lt-LT" sz="2200" b="1" i="0" dirty="0"/>
              <a:t>Besikeičiantys auditorijos lūkesčiai: </a:t>
            </a:r>
            <a:r>
              <a:rPr lang="lt-LT" sz="2200" i="0" dirty="0"/>
              <a:t>Šiuolaikinė auditorija tikisi vientisos skaitmeninės patirties, kuri leistų jiems bet kada ir bet kur įsitraukti į kultūrinį turinį. </a:t>
            </a:r>
          </a:p>
          <a:p>
            <a:pPr marL="457200" lvl="0" indent="-342900" algn="l" rtl="0">
              <a:lnSpc>
                <a:spcPct val="90000"/>
              </a:lnSpc>
              <a:spcBef>
                <a:spcPts val="1000"/>
              </a:spcBef>
              <a:spcAft>
                <a:spcPts val="0"/>
              </a:spcAft>
              <a:buClr>
                <a:schemeClr val="dk1"/>
              </a:buClr>
              <a:buSzPts val="1800"/>
              <a:buChar char="•"/>
            </a:pPr>
            <a:r>
              <a:rPr lang="lt-LT" sz="2200" b="1" i="0" dirty="0"/>
              <a:t>Technologinės naujovės: </a:t>
            </a:r>
            <a:r>
              <a:rPr lang="lt-LT" sz="2200" i="0" dirty="0"/>
              <a:t>Spartus technologinių inovacijų tempas kultūros įstaigoms kelia ir iššūkių, ir galimybių.</a:t>
            </a:r>
          </a:p>
          <a:p>
            <a:pPr marL="457200" lvl="0" indent="-342900" algn="l" rtl="0">
              <a:lnSpc>
                <a:spcPct val="90000"/>
              </a:lnSpc>
              <a:spcBef>
                <a:spcPts val="1000"/>
              </a:spcBef>
              <a:spcAft>
                <a:spcPts val="0"/>
              </a:spcAft>
              <a:buClr>
                <a:schemeClr val="dk1"/>
              </a:buClr>
              <a:buSzPts val="1800"/>
              <a:buChar char="•"/>
            </a:pPr>
            <a:r>
              <a:rPr lang="lt-LT" sz="2200" b="1" i="0" dirty="0"/>
              <a:t>Pasaulinės tendencijos ir iššūkiai: </a:t>
            </a:r>
            <a:r>
              <a:rPr lang="lt-LT" sz="2200" i="0" dirty="0"/>
              <a:t>Pasaulinės tendencijos, tokios kaip globalizacija, urbanizacija ir klimato kaita.</a:t>
            </a:r>
            <a:endParaRPr sz="2200" dirty="0"/>
          </a:p>
        </p:txBody>
      </p:sp>
      <p:pic>
        <p:nvPicPr>
          <p:cNvPr id="128" name="Google Shape;128;p20" descr="A black and white globe&#10;&#10;Description automatically generated"/>
          <p:cNvPicPr preferRelativeResize="0"/>
          <p:nvPr/>
        </p:nvPicPr>
        <p:blipFill rotWithShape="1">
          <a:blip r:embed="rId5">
            <a:alphaModFix/>
          </a:blip>
          <a:srcRect t="4037" r="-4" b="10974"/>
          <a:stretch/>
        </p:blipFill>
        <p:spPr>
          <a:xfrm>
            <a:off x="6863999" y="3154852"/>
            <a:ext cx="3133775" cy="2879192"/>
          </a:xfrm>
          <a:custGeom>
            <a:avLst/>
            <a:gdLst/>
            <a:ahLst/>
            <a:cxnLst/>
            <a:rect l="l" t="t" r="r" b="b"/>
            <a:pathLst>
              <a:path w="4030579" h="3703141" extrusionOk="0">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a:noFill/>
          <a:ln>
            <a:noFill/>
          </a:ln>
        </p:spPr>
      </p:pic>
      <p:sp>
        <p:nvSpPr>
          <p:cNvPr id="129" name="Google Shape;129;p20"/>
          <p:cNvSpPr/>
          <p:nvPr/>
        </p:nvSpPr>
        <p:spPr>
          <a:xfrm rot="-6040930" flipH="1">
            <a:off x="6010869" y="-729072"/>
            <a:ext cx="4083433" cy="4083433"/>
          </a:xfrm>
          <a:prstGeom prst="arc">
            <a:avLst>
              <a:gd name="adj1" fmla="val 16200000"/>
              <a:gd name="adj2" fmla="val 20093138"/>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130" name="Google Shape;130;p20" descr="A black and white logo&#10;&#10;Description automatically generated"/>
          <p:cNvPicPr preferRelativeResize="0"/>
          <p:nvPr/>
        </p:nvPicPr>
        <p:blipFill rotWithShape="1">
          <a:blip r:embed="rId6">
            <a:alphaModFix/>
          </a:blip>
          <a:srcRect t="7275" r="-3" b="7254"/>
          <a:stretch/>
        </p:blipFill>
        <p:spPr>
          <a:xfrm>
            <a:off x="6305807" y="1"/>
            <a:ext cx="3519312" cy="3007909"/>
          </a:xfrm>
          <a:custGeom>
            <a:avLst/>
            <a:gdLst/>
            <a:ahLst/>
            <a:cxnLst/>
            <a:rect l="l" t="t" r="r" b="b"/>
            <a:pathLst>
              <a:path w="3519312" h="3007909" extrusionOk="0">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ln>
            <a:noFill/>
          </a:ln>
        </p:spPr>
      </p:pic>
      <p:pic>
        <p:nvPicPr>
          <p:cNvPr id="131" name="Google Shape;131;p20" descr="A black silhouette of two heads facing each other&#10;&#10;Description automatically generated"/>
          <p:cNvPicPr preferRelativeResize="0"/>
          <p:nvPr/>
        </p:nvPicPr>
        <p:blipFill rotWithShape="1">
          <a:blip r:embed="rId7">
            <a:alphaModFix/>
          </a:blip>
          <a:srcRect l="17144" r="19321" b="4"/>
          <a:stretch/>
        </p:blipFill>
        <p:spPr>
          <a:xfrm>
            <a:off x="9933462" y="372217"/>
            <a:ext cx="2258539" cy="3554668"/>
          </a:xfrm>
          <a:custGeom>
            <a:avLst/>
            <a:gdLst/>
            <a:ahLst/>
            <a:cxnLst/>
            <a:rect l="l" t="t" r="r" b="b"/>
            <a:pathLst>
              <a:path w="2258539" h="3554668" extrusionOk="0">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a:noFill/>
          <a:ln>
            <a:noFill/>
          </a:ln>
        </p:spPr>
      </p:pic>
      <p:pic>
        <p:nvPicPr>
          <p:cNvPr id="132" name="Google Shape;132;p20"/>
          <p:cNvPicPr preferRelativeResize="0"/>
          <p:nvPr/>
        </p:nvPicPr>
        <p:blipFill rotWithShape="1">
          <a:blip r:embed="rId8">
            <a:alphaModFix/>
          </a:blip>
          <a:srcRect/>
          <a:stretch/>
        </p:blipFill>
        <p:spPr>
          <a:xfrm>
            <a:off x="9498964" y="6062785"/>
            <a:ext cx="2372524" cy="498230"/>
          </a:xfrm>
          <a:prstGeom prst="rect">
            <a:avLst/>
          </a:prstGeom>
          <a:noFill/>
          <a:ln>
            <a:noFill/>
          </a:ln>
        </p:spPr>
      </p:pic>
      <p:pic>
        <p:nvPicPr>
          <p:cNvPr id="133" name="Google Shape;133;p20"/>
          <p:cNvPicPr preferRelativeResize="0"/>
          <p:nvPr/>
        </p:nvPicPr>
        <p:blipFill rotWithShape="1">
          <a:blip r:embed="rId9">
            <a:alphaModFix/>
          </a:blip>
          <a:srcRect/>
          <a:stretch/>
        </p:blipFill>
        <p:spPr>
          <a:xfrm>
            <a:off x="320512" y="5585931"/>
            <a:ext cx="1182064" cy="1182064"/>
          </a:xfrm>
          <a:prstGeom prst="rect">
            <a:avLst/>
          </a:prstGeom>
          <a:noFill/>
          <a:ln>
            <a:noFill/>
          </a:ln>
        </p:spPr>
      </p:pic>
      <p:pic>
        <p:nvPicPr>
          <p:cNvPr id="2" name="Audio 1">
            <a:hlinkClick r:id="" action="ppaction://media"/>
            <a:extLst>
              <a:ext uri="{FF2B5EF4-FFF2-40B4-BE49-F238E27FC236}">
                <a16:creationId xmlns:a16="http://schemas.microsoft.com/office/drawing/2014/main" id="{C2CCC2A9-70FF-AF95-B7D5-4B20139321E4}"/>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699"/>
    </mc:Choice>
    <mc:Fallback>
      <p:transition spd="slow" advTm="18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7"/>
        <p:cNvGrpSpPr/>
        <p:nvPr/>
      </p:nvGrpSpPr>
      <p:grpSpPr>
        <a:xfrm>
          <a:off x="0" y="0"/>
          <a:ext cx="0" cy="0"/>
          <a:chOff x="0" y="0"/>
          <a:chExt cx="0" cy="0"/>
        </a:xfrm>
      </p:grpSpPr>
      <p:sp>
        <p:nvSpPr>
          <p:cNvPr id="138" name="Google Shape;138;p2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9" name="Google Shape;139;p21"/>
          <p:cNvSpPr txBox="1">
            <a:spLocks noGrp="1"/>
          </p:cNvSpPr>
          <p:nvPr>
            <p:ph type="title"/>
          </p:nvPr>
        </p:nvSpPr>
        <p:spPr>
          <a:xfrm>
            <a:off x="2069688" y="457019"/>
            <a:ext cx="10044023" cy="8777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lt-LT" sz="4000" dirty="0"/>
              <a:t>Skaitmeninės transformacijos nauda</a:t>
            </a:r>
            <a:endParaRPr sz="4000" dirty="0"/>
          </a:p>
        </p:txBody>
      </p:sp>
      <p:grpSp>
        <p:nvGrpSpPr>
          <p:cNvPr id="140" name="Google Shape;140;p21"/>
          <p:cNvGrpSpPr/>
          <p:nvPr/>
        </p:nvGrpSpPr>
        <p:grpSpPr>
          <a:xfrm>
            <a:off x="737501" y="2566481"/>
            <a:ext cx="10740938" cy="3285000"/>
            <a:chOff x="93445" y="453902"/>
            <a:chExt cx="10740938" cy="3285000"/>
          </a:xfrm>
        </p:grpSpPr>
        <p:sp>
          <p:nvSpPr>
            <p:cNvPr id="141" name="Google Shape;141;p21"/>
            <p:cNvSpPr/>
            <p:nvPr/>
          </p:nvSpPr>
          <p:spPr>
            <a:xfrm>
              <a:off x="718664" y="453902"/>
              <a:ext cx="1955812" cy="1955812"/>
            </a:xfrm>
            <a:prstGeom prst="round2DiagRect">
              <a:avLst>
                <a:gd name="adj1" fmla="val 29727"/>
                <a:gd name="adj2" fmla="val 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21"/>
            <p:cNvSpPr/>
            <p:nvPr/>
          </p:nvSpPr>
          <p:spPr>
            <a:xfrm>
              <a:off x="1135476" y="870714"/>
              <a:ext cx="1122187" cy="1122187"/>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21"/>
            <p:cNvSpPr/>
            <p:nvPr/>
          </p:nvSpPr>
          <p:spPr>
            <a:xfrm>
              <a:off x="93445" y="3018902"/>
              <a:ext cx="320625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21"/>
            <p:cNvSpPr txBox="1"/>
            <p:nvPr/>
          </p:nvSpPr>
          <p:spPr>
            <a:xfrm>
              <a:off x="93445" y="3018902"/>
              <a:ext cx="320625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1800"/>
                <a:buFont typeface="Arial"/>
                <a:buNone/>
              </a:pPr>
              <a:r>
                <a:rPr lang="pt-BR" sz="2800" b="0" i="0" u="none" strike="noStrike" cap="none" dirty="0">
                  <a:solidFill>
                    <a:srgbClr val="000000"/>
                  </a:solidFill>
                  <a:latin typeface="Calibri"/>
                  <a:ea typeface="Calibri"/>
                  <a:cs typeface="Calibri"/>
                  <a:sym typeface="Calibri"/>
                </a:rPr>
                <a:t>Veiklos efektyvumo ir ekonomiškumo didinimas</a:t>
              </a:r>
              <a:endParaRPr sz="2800" b="0" i="0" u="none" strike="noStrike" cap="none" dirty="0">
                <a:solidFill>
                  <a:srgbClr val="000000"/>
                </a:solidFill>
                <a:latin typeface="Calibri"/>
                <a:ea typeface="Calibri"/>
                <a:cs typeface="Calibri"/>
                <a:sym typeface="Calibri"/>
              </a:endParaRPr>
            </a:p>
          </p:txBody>
        </p:sp>
        <p:sp>
          <p:nvSpPr>
            <p:cNvPr id="145" name="Google Shape;145;p21"/>
            <p:cNvSpPr/>
            <p:nvPr/>
          </p:nvSpPr>
          <p:spPr>
            <a:xfrm>
              <a:off x="4486008" y="453902"/>
              <a:ext cx="1955812" cy="1955812"/>
            </a:xfrm>
            <a:prstGeom prst="round2DiagRect">
              <a:avLst>
                <a:gd name="adj1" fmla="val 29727"/>
                <a:gd name="adj2" fmla="val 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21"/>
            <p:cNvSpPr/>
            <p:nvPr/>
          </p:nvSpPr>
          <p:spPr>
            <a:xfrm>
              <a:off x="4902820" y="870714"/>
              <a:ext cx="1122187" cy="1122187"/>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21"/>
            <p:cNvSpPr/>
            <p:nvPr/>
          </p:nvSpPr>
          <p:spPr>
            <a:xfrm>
              <a:off x="3860789" y="3018902"/>
              <a:ext cx="320625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21"/>
            <p:cNvSpPr txBox="1"/>
            <p:nvPr/>
          </p:nvSpPr>
          <p:spPr>
            <a:xfrm>
              <a:off x="3860789" y="3018902"/>
              <a:ext cx="320625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1800"/>
                <a:buFont typeface="Arial"/>
                <a:buNone/>
              </a:pPr>
              <a:r>
                <a:rPr lang="lt-LT" sz="2800" dirty="0">
                  <a:latin typeface="Calibri"/>
                  <a:ea typeface="Calibri"/>
                  <a:cs typeface="Calibri"/>
                  <a:sym typeface="Calibri"/>
                </a:rPr>
                <a:t>Auditorijos augimas</a:t>
              </a:r>
              <a:endParaRPr sz="2800" b="0" i="0" u="none" strike="noStrike" cap="none" dirty="0">
                <a:solidFill>
                  <a:srgbClr val="000000"/>
                </a:solidFill>
                <a:latin typeface="Calibri"/>
                <a:ea typeface="Calibri"/>
                <a:cs typeface="Calibri"/>
                <a:sym typeface="Calibri"/>
              </a:endParaRPr>
            </a:p>
          </p:txBody>
        </p:sp>
        <p:sp>
          <p:nvSpPr>
            <p:cNvPr id="149" name="Google Shape;149;p21"/>
            <p:cNvSpPr/>
            <p:nvPr/>
          </p:nvSpPr>
          <p:spPr>
            <a:xfrm>
              <a:off x="8253352" y="453902"/>
              <a:ext cx="1955812" cy="1955812"/>
            </a:xfrm>
            <a:prstGeom prst="round2DiagRect">
              <a:avLst>
                <a:gd name="adj1" fmla="val 29727"/>
                <a:gd name="adj2" fmla="val 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21"/>
            <p:cNvSpPr/>
            <p:nvPr/>
          </p:nvSpPr>
          <p:spPr>
            <a:xfrm>
              <a:off x="8670164" y="870714"/>
              <a:ext cx="1122187" cy="1122187"/>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21"/>
            <p:cNvSpPr/>
            <p:nvPr/>
          </p:nvSpPr>
          <p:spPr>
            <a:xfrm>
              <a:off x="7628133" y="3018902"/>
              <a:ext cx="320625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21"/>
            <p:cNvSpPr txBox="1"/>
            <p:nvPr/>
          </p:nvSpPr>
          <p:spPr>
            <a:xfrm>
              <a:off x="7628133" y="3018902"/>
              <a:ext cx="320625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1800"/>
                <a:buFont typeface="Arial"/>
                <a:buNone/>
              </a:pPr>
              <a:r>
                <a:rPr lang="lt-LT" sz="2800" dirty="0">
                  <a:latin typeface="Calibri"/>
                  <a:ea typeface="Calibri"/>
                  <a:cs typeface="Calibri"/>
                  <a:sym typeface="Calibri"/>
                </a:rPr>
                <a:t>Inovacijų skatinimas</a:t>
              </a:r>
              <a:endParaRPr sz="2800" b="0" i="0" u="none" strike="noStrike" cap="none" dirty="0">
                <a:solidFill>
                  <a:srgbClr val="000000"/>
                </a:solidFill>
                <a:latin typeface="Calibri"/>
                <a:ea typeface="Calibri"/>
                <a:cs typeface="Calibri"/>
                <a:sym typeface="Calibri"/>
              </a:endParaRPr>
            </a:p>
          </p:txBody>
        </p:sp>
      </p:grpSp>
      <p:pic>
        <p:nvPicPr>
          <p:cNvPr id="153" name="Google Shape;153;p21"/>
          <p:cNvPicPr preferRelativeResize="0"/>
          <p:nvPr/>
        </p:nvPicPr>
        <p:blipFill rotWithShape="1">
          <a:blip r:embed="rId8">
            <a:alphaModFix/>
          </a:blip>
          <a:srcRect/>
          <a:stretch/>
        </p:blipFill>
        <p:spPr>
          <a:xfrm>
            <a:off x="9498964" y="6062785"/>
            <a:ext cx="2372524" cy="498230"/>
          </a:xfrm>
          <a:prstGeom prst="rect">
            <a:avLst/>
          </a:prstGeom>
          <a:noFill/>
          <a:ln>
            <a:noFill/>
          </a:ln>
        </p:spPr>
      </p:pic>
      <p:pic>
        <p:nvPicPr>
          <p:cNvPr id="3" name="Audio 2">
            <a:hlinkClick r:id="" action="ppaction://media"/>
            <a:extLst>
              <a:ext uri="{FF2B5EF4-FFF2-40B4-BE49-F238E27FC236}">
                <a16:creationId xmlns:a16="http://schemas.microsoft.com/office/drawing/2014/main" id="{66FD0FC4-FED6-0B5C-BB49-60B557159EF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340"/>
    </mc:Choice>
    <mc:Fallback>
      <p:transition spd="slow" advTm="11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2b86541ea7e_2_0"/>
          <p:cNvSpPr txBox="1">
            <a:spLocks noGrp="1"/>
          </p:cNvSpPr>
          <p:nvPr>
            <p:ph type="title"/>
          </p:nvPr>
        </p:nvSpPr>
        <p:spPr>
          <a:xfrm>
            <a:off x="0" y="162961"/>
            <a:ext cx="10947748" cy="2053500"/>
          </a:xfrm>
          <a:prstGeom prst="rect">
            <a:avLst/>
          </a:prstGeom>
          <a:noFill/>
          <a:ln>
            <a:noFill/>
          </a:ln>
        </p:spPr>
        <p:txBody>
          <a:bodyPr spcFirstLastPara="1" wrap="square" lIns="91425" tIns="45700" rIns="91425" bIns="45700" anchor="ctr" anchorCtr="0">
            <a:normAutofit/>
          </a:bodyPr>
          <a:lstStyle/>
          <a:p>
            <a:pPr marL="914400" lvl="0" indent="0" algn="ctr" rtl="0">
              <a:lnSpc>
                <a:spcPct val="90000"/>
              </a:lnSpc>
              <a:spcBef>
                <a:spcPts val="0"/>
              </a:spcBef>
              <a:spcAft>
                <a:spcPts val="0"/>
              </a:spcAft>
              <a:buClr>
                <a:schemeClr val="accent1"/>
              </a:buClr>
              <a:buSzPts val="4400"/>
              <a:buFont typeface="Calibri"/>
              <a:buNone/>
            </a:pPr>
            <a:r>
              <a:rPr lang="lt-LT" sz="4000" dirty="0">
                <a:solidFill>
                  <a:schemeClr val="accent1"/>
                </a:solidFill>
              </a:rPr>
              <a:t>   Ieškote darbo GLAM (galerijos, bibliotekos, archyvai, muziejai) sektoriuje?</a:t>
            </a:r>
            <a:endParaRPr sz="4000" dirty="0"/>
          </a:p>
        </p:txBody>
      </p:sp>
      <p:sp>
        <p:nvSpPr>
          <p:cNvPr id="159" name="Google Shape;159;g2b86541ea7e_2_0"/>
          <p:cNvSpPr txBox="1">
            <a:spLocks noGrp="1"/>
          </p:cNvSpPr>
          <p:nvPr>
            <p:ph type="body" idx="1"/>
          </p:nvPr>
        </p:nvSpPr>
        <p:spPr>
          <a:xfrm>
            <a:off x="838200" y="2015613"/>
            <a:ext cx="10515600" cy="41613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0"/>
              </a:spcBef>
              <a:spcAft>
                <a:spcPts val="0"/>
              </a:spcAft>
              <a:buSzPts val="1800"/>
              <a:buNone/>
            </a:pPr>
            <a:r>
              <a:rPr lang="lt-LT" dirty="0"/>
              <a:t>Veiksmai:</a:t>
            </a:r>
          </a:p>
          <a:p>
            <a:pPr marL="457200" lvl="0" indent="-342900" algn="l" rtl="0">
              <a:lnSpc>
                <a:spcPct val="90000"/>
              </a:lnSpc>
              <a:spcBef>
                <a:spcPts val="0"/>
              </a:spcBef>
              <a:spcAft>
                <a:spcPts val="0"/>
              </a:spcAft>
              <a:buSzPts val="1800"/>
              <a:buChar char="•"/>
            </a:pPr>
            <a:r>
              <a:rPr lang="lt-LT" dirty="0"/>
              <a:t>Pasirengimas darbo paieškai / darbo pozicijai</a:t>
            </a:r>
          </a:p>
          <a:p>
            <a:pPr marL="457200" lvl="0" indent="-342900" algn="l" rtl="0">
              <a:lnSpc>
                <a:spcPct val="90000"/>
              </a:lnSpc>
              <a:spcBef>
                <a:spcPts val="0"/>
              </a:spcBef>
              <a:spcAft>
                <a:spcPts val="0"/>
              </a:spcAft>
              <a:buSzPts val="1800"/>
              <a:buChar char="•"/>
            </a:pPr>
            <a:r>
              <a:rPr lang="lt-LT" dirty="0"/>
              <a:t>Paraiškos teikimas dėl darbo GLAM sektoriuje</a:t>
            </a:r>
          </a:p>
          <a:p>
            <a:pPr marL="457200" lvl="0" indent="-342900" algn="l" rtl="0">
              <a:lnSpc>
                <a:spcPct val="90000"/>
              </a:lnSpc>
              <a:spcBef>
                <a:spcPts val="0"/>
              </a:spcBef>
              <a:spcAft>
                <a:spcPts val="0"/>
              </a:spcAft>
              <a:buSzPts val="1800"/>
              <a:buChar char="•"/>
            </a:pPr>
            <a:r>
              <a:rPr lang="lt-LT" dirty="0"/>
              <a:t>Darbo kanalų GLAM sektoriuje ieškojimas</a:t>
            </a:r>
          </a:p>
          <a:p>
            <a:pPr marL="457200" lvl="0" indent="-342900" algn="l" rtl="0">
              <a:lnSpc>
                <a:spcPct val="90000"/>
              </a:lnSpc>
              <a:spcBef>
                <a:spcPts val="0"/>
              </a:spcBef>
              <a:spcAft>
                <a:spcPts val="0"/>
              </a:spcAft>
              <a:buSzPts val="1800"/>
              <a:buChar char="•"/>
            </a:pPr>
            <a:r>
              <a:rPr lang="lt-LT" dirty="0"/>
              <a:t>Prisijungimas prie GLAM grupių / adresatų sąrašų</a:t>
            </a:r>
          </a:p>
          <a:p>
            <a:pPr marL="457200" lvl="0" indent="-342900" algn="l" rtl="0">
              <a:lnSpc>
                <a:spcPct val="90000"/>
              </a:lnSpc>
              <a:spcBef>
                <a:spcPts val="0"/>
              </a:spcBef>
              <a:spcAft>
                <a:spcPts val="0"/>
              </a:spcAft>
              <a:buSzPts val="1800"/>
              <a:buChar char="•"/>
            </a:pPr>
            <a:r>
              <a:rPr lang="lt-LT" dirty="0"/>
              <a:t>Darbo skelbimų svetainių, kuriose skelbiamos GLAM sektoriaus laisvos darbo vietos, tikrinimas.</a:t>
            </a:r>
            <a:endParaRPr dirty="0"/>
          </a:p>
        </p:txBody>
      </p:sp>
      <p:pic>
        <p:nvPicPr>
          <p:cNvPr id="160" name="Google Shape;160;g2b86541ea7e_2_0"/>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61" name="Google Shape;161;g2b86541ea7e_2_0"/>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2" name="Audio 1">
            <a:hlinkClick r:id="" action="ppaction://media"/>
            <a:extLst>
              <a:ext uri="{FF2B5EF4-FFF2-40B4-BE49-F238E27FC236}">
                <a16:creationId xmlns:a16="http://schemas.microsoft.com/office/drawing/2014/main" id="{F7BD8DDC-A27E-F56A-813F-1DCD24C1289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191"/>
    </mc:Choice>
    <mc:Fallback>
      <p:transition spd="slow" advTm="19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2b86541ea7e_2_3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solidFill>
                  <a:schemeClr val="accent1"/>
                </a:solidFill>
              </a:rPr>
              <a:t>Pasirengimas darbo paieškai / darbo pozicijai</a:t>
            </a:r>
          </a:p>
        </p:txBody>
      </p:sp>
      <p:sp>
        <p:nvSpPr>
          <p:cNvPr id="168" name="Google Shape;168;g2b86541ea7e_2_3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Clr>
                <a:schemeClr val="dk1"/>
              </a:buClr>
              <a:buSzPts val="700"/>
              <a:buNone/>
            </a:pPr>
            <a:r>
              <a:rPr lang="lt-LT" sz="11200" dirty="0"/>
              <a:t>Nusistatykite naujų darbo skelbimų pranešimus arba užsiregistruokite keliose darbo skelbimų svetainėse, kad sužinotumėte, kokių galimybių esama ir kokių darbuotojų ieškoma, kad galėtumėte kreiptis su savo gyvenimo aprašymu.</a:t>
            </a:r>
          </a:p>
          <a:p>
            <a:pPr marL="0" lvl="0" indent="0" algn="l" rtl="0">
              <a:lnSpc>
                <a:spcPct val="90000"/>
              </a:lnSpc>
              <a:spcBef>
                <a:spcPts val="0"/>
              </a:spcBef>
              <a:spcAft>
                <a:spcPts val="0"/>
              </a:spcAft>
              <a:buClr>
                <a:schemeClr val="dk1"/>
              </a:buClr>
              <a:buSzPts val="700"/>
              <a:buNone/>
            </a:pPr>
            <a:endParaRPr lang="lt-LT" sz="11200" dirty="0"/>
          </a:p>
          <a:p>
            <a:pPr marL="0" lvl="0" indent="0" algn="l" rtl="0">
              <a:lnSpc>
                <a:spcPct val="90000"/>
              </a:lnSpc>
              <a:spcBef>
                <a:spcPts val="0"/>
              </a:spcBef>
              <a:spcAft>
                <a:spcPts val="0"/>
              </a:spcAft>
              <a:buClr>
                <a:schemeClr val="dk1"/>
              </a:buClr>
              <a:buSzPts val="700"/>
              <a:buNone/>
            </a:pPr>
            <a:r>
              <a:rPr lang="lt-LT" sz="11200" dirty="0"/>
              <a:t>Dalyvavimas renginiuose, pavyzdžiui, konferencijose, seminaruose ir susitikimuose, gali padėti užmegzti ryšius ir įgyti daugiau žinių apie tam tikrą pramonės šaką. Nuotoliniai renginiai yra lengviau prieinami, tačiau asmeninius neformalius pokalbius lengviau organizuoti.</a:t>
            </a:r>
            <a:endParaRPr dirty="0"/>
          </a:p>
          <a:p>
            <a:pPr marL="0" lvl="0" indent="0" algn="l" rtl="0">
              <a:lnSpc>
                <a:spcPct val="90000"/>
              </a:lnSpc>
              <a:spcBef>
                <a:spcPts val="1000"/>
              </a:spcBef>
              <a:spcAft>
                <a:spcPts val="0"/>
              </a:spcAft>
              <a:buClr>
                <a:schemeClr val="dk1"/>
              </a:buClr>
              <a:buSzPct val="100000"/>
              <a:buNone/>
            </a:pPr>
            <a:endParaRPr dirty="0"/>
          </a:p>
          <a:p>
            <a:pPr marL="228600" lvl="0" indent="-228600" algn="l" rtl="0">
              <a:lnSpc>
                <a:spcPct val="90000"/>
              </a:lnSpc>
              <a:spcBef>
                <a:spcPts val="1000"/>
              </a:spcBef>
              <a:spcAft>
                <a:spcPts val="0"/>
              </a:spcAft>
              <a:buClr>
                <a:schemeClr val="dk1"/>
              </a:buClr>
              <a:buSzPct val="100000"/>
              <a:buNone/>
            </a:pPr>
            <a:endParaRPr dirty="0"/>
          </a:p>
          <a:p>
            <a:pPr marL="228600" lvl="0" indent="-50800" algn="l" rtl="0">
              <a:lnSpc>
                <a:spcPct val="90000"/>
              </a:lnSpc>
              <a:spcBef>
                <a:spcPts val="1000"/>
              </a:spcBef>
              <a:spcAft>
                <a:spcPts val="0"/>
              </a:spcAft>
              <a:buClr>
                <a:schemeClr val="dk1"/>
              </a:buClr>
              <a:buSzPct val="100000"/>
              <a:buNone/>
            </a:pPr>
            <a:endParaRPr dirty="0"/>
          </a:p>
          <a:p>
            <a:pPr marL="228600" lvl="0" indent="-50800"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p:txBody>
      </p:sp>
      <p:pic>
        <p:nvPicPr>
          <p:cNvPr id="169" name="Google Shape;169;g2b86541ea7e_2_36"/>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70" name="Google Shape;170;g2b86541ea7e_2_36"/>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3" name="Audio 2">
            <a:hlinkClick r:id="" action="ppaction://media"/>
            <a:extLst>
              <a:ext uri="{FF2B5EF4-FFF2-40B4-BE49-F238E27FC236}">
                <a16:creationId xmlns:a16="http://schemas.microsoft.com/office/drawing/2014/main" id="{C80B4C56-D3D2-C3CE-1BB7-58DBCC66276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069"/>
    </mc:Choice>
    <mc:Fallback>
      <p:transition spd="slow" advTm="36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2b86541ea7e_2_12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solidFill>
                  <a:schemeClr val="accent1"/>
                </a:solidFill>
              </a:rPr>
              <a:t>Paraiškos teikimas dėl darbo GLAM sektoriuje</a:t>
            </a:r>
          </a:p>
        </p:txBody>
      </p:sp>
      <p:sp>
        <p:nvSpPr>
          <p:cNvPr id="177" name="Google Shape;177;g2b86541ea7e_2_12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700"/>
              <a:buNone/>
            </a:pPr>
            <a:r>
              <a:rPr lang="lt-LT" dirty="0"/>
              <a:t>Jei turite daugumą, bet ne visus darbui reikalingus gebėjimus, paprastai verta pateikti paraišką. Darbo aprašymas dažnai yra tik pageidavimų sąrašas, o ne išsamios specifikacijos.</a:t>
            </a:r>
          </a:p>
          <a:p>
            <a:pPr marL="0" lvl="0" indent="0" algn="l" rtl="0">
              <a:lnSpc>
                <a:spcPct val="90000"/>
              </a:lnSpc>
              <a:spcBef>
                <a:spcPts val="0"/>
              </a:spcBef>
              <a:spcAft>
                <a:spcPts val="0"/>
              </a:spcAft>
              <a:buClr>
                <a:schemeClr val="dk1"/>
              </a:buClr>
              <a:buSzPts val="700"/>
              <a:buNone/>
            </a:pPr>
            <a:endParaRPr lang="lt-LT" dirty="0"/>
          </a:p>
          <a:p>
            <a:pPr marL="0" lvl="0" indent="0" algn="l" rtl="0">
              <a:lnSpc>
                <a:spcPct val="90000"/>
              </a:lnSpc>
              <a:spcBef>
                <a:spcPts val="0"/>
              </a:spcBef>
              <a:spcAft>
                <a:spcPts val="0"/>
              </a:spcAft>
              <a:buClr>
                <a:schemeClr val="dk1"/>
              </a:buClr>
              <a:buSzPts val="700"/>
              <a:buNone/>
            </a:pPr>
            <a:r>
              <a:rPr lang="lt-LT" dirty="0"/>
              <a:t>Nepaisant to, atkreipkite dėmesį į terminologiją, vartojamą kalbant apie "būtinus" ir "pageidaujamus" kriterijus, nes tai padės jums sutaupyti laiko.</a:t>
            </a:r>
            <a:endParaRPr dirty="0"/>
          </a:p>
          <a:p>
            <a:pPr marL="0" lvl="0" indent="0" algn="l" rtl="0">
              <a:lnSpc>
                <a:spcPct val="90000"/>
              </a:lnSpc>
              <a:spcBef>
                <a:spcPts val="0"/>
              </a:spcBef>
              <a:spcAft>
                <a:spcPts val="0"/>
              </a:spcAft>
              <a:buClr>
                <a:schemeClr val="dk1"/>
              </a:buClr>
              <a:buSzPts val="700"/>
              <a:buNone/>
            </a:pPr>
            <a:endParaRPr sz="11200"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228600" lvl="0" indent="-228600" algn="l" rtl="0">
              <a:lnSpc>
                <a:spcPct val="90000"/>
              </a:lnSpc>
              <a:spcBef>
                <a:spcPts val="1000"/>
              </a:spcBef>
              <a:spcAft>
                <a:spcPts val="0"/>
              </a:spcAft>
              <a:buClr>
                <a:schemeClr val="dk1"/>
              </a:buClr>
              <a:buSzPct val="100000"/>
              <a:buNone/>
            </a:pPr>
            <a:endParaRPr dirty="0"/>
          </a:p>
          <a:p>
            <a:pPr marL="228600" lvl="0" indent="-50800" algn="l" rtl="0">
              <a:lnSpc>
                <a:spcPct val="90000"/>
              </a:lnSpc>
              <a:spcBef>
                <a:spcPts val="1000"/>
              </a:spcBef>
              <a:spcAft>
                <a:spcPts val="0"/>
              </a:spcAft>
              <a:buClr>
                <a:schemeClr val="dk1"/>
              </a:buClr>
              <a:buSzPct val="100000"/>
              <a:buNone/>
            </a:pPr>
            <a:endParaRPr dirty="0"/>
          </a:p>
          <a:p>
            <a:pPr marL="228600" lvl="0" indent="-50800"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p:txBody>
      </p:sp>
      <p:pic>
        <p:nvPicPr>
          <p:cNvPr id="178" name="Google Shape;178;g2b86541ea7e_2_120"/>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79" name="Google Shape;179;g2b86541ea7e_2_120"/>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180" name="Google Shape;180;g2b86541ea7e_2_120"/>
          <p:cNvPicPr preferRelativeResize="0"/>
          <p:nvPr/>
        </p:nvPicPr>
        <p:blipFill rotWithShape="1">
          <a:blip r:embed="rId7">
            <a:alphaModFix/>
          </a:blip>
          <a:srcRect/>
          <a:stretch/>
        </p:blipFill>
        <p:spPr>
          <a:xfrm>
            <a:off x="3734561" y="4352201"/>
            <a:ext cx="4294621" cy="2281856"/>
          </a:xfrm>
          <a:prstGeom prst="rect">
            <a:avLst/>
          </a:prstGeom>
          <a:noFill/>
          <a:ln>
            <a:noFill/>
          </a:ln>
        </p:spPr>
      </p:pic>
      <p:pic>
        <p:nvPicPr>
          <p:cNvPr id="2" name="Audio 1">
            <a:hlinkClick r:id="" action="ppaction://media"/>
            <a:extLst>
              <a:ext uri="{FF2B5EF4-FFF2-40B4-BE49-F238E27FC236}">
                <a16:creationId xmlns:a16="http://schemas.microsoft.com/office/drawing/2014/main" id="{8F71FBF5-54B3-8D04-3266-8348FC20B7E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369"/>
    </mc:Choice>
    <mc:Fallback>
      <p:transition spd="slow" advTm="18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1601</Words>
  <Application>Microsoft Office PowerPoint</Application>
  <PresentationFormat>Widescreen</PresentationFormat>
  <Paragraphs>219</Paragraphs>
  <Slides>19</Slides>
  <Notes>19</Notes>
  <HiddenSlides>0</HiddenSlides>
  <MMClips>18</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 Mišraus mokymosi kursas</vt:lpstr>
      <vt:lpstr>PowerPoint Presentation</vt:lpstr>
      <vt:lpstr>Skaitmeninės transformacijos svarba</vt:lpstr>
      <vt:lpstr>Kaip įvyko ši transformacija?</vt:lpstr>
      <vt:lpstr>Pagrindiniai skaitmeninės transformacijos veiksniai:</vt:lpstr>
      <vt:lpstr>Skaitmeninės transformacijos nauda</vt:lpstr>
      <vt:lpstr>   Ieškote darbo GLAM (galerijos, bibliotekos, archyvai, muziejai) sektoriuje?</vt:lpstr>
      <vt:lpstr>Pasirengimas darbo paieškai / darbo pozicijai</vt:lpstr>
      <vt:lpstr>Paraiškos teikimas dėl darbo GLAM sektoriuje</vt:lpstr>
      <vt:lpstr>Darbo kanalų GLAM sektoriuje ieškojimas</vt:lpstr>
      <vt:lpstr>Prisijungimas prie GLAM grupių / adresatų sąrašų</vt:lpstr>
      <vt:lpstr>Darbo skelbimų svetainės, kuriose skelbiamos GLAM sektoriaus laisvos darbo vietos </vt:lpstr>
      <vt:lpstr>STAR metodas darbo pokalbiams</vt:lpstr>
      <vt:lpstr>STAR metodas darbo pokalbiams</vt:lpstr>
      <vt:lpstr>Kaip naudoti STAR metodą?</vt:lpstr>
      <vt:lpstr>PowerPoint Presentation</vt:lpstr>
      <vt:lpstr>Pavyzdys</vt:lpstr>
      <vt:lpstr>Savirefleksija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Mišraus mokymosi kursas</dc:title>
  <dc:creator>admin</dc:creator>
  <cp:lastModifiedBy>admin</cp:lastModifiedBy>
  <cp:revision>3</cp:revision>
  <dcterms:created xsi:type="dcterms:W3CDTF">2023-12-01T07:14:57Z</dcterms:created>
  <dcterms:modified xsi:type="dcterms:W3CDTF">2024-05-14T12:33:10Z</dcterms:modified>
</cp:coreProperties>
</file>