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gKQwy3OwJH3JV2bAlAmDJzIrnPy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464" autoAdjust="0"/>
  </p:normalViewPr>
  <p:slideViewPr>
    <p:cSldViewPr snapToGrid="0">
      <p:cViewPr varScale="1">
        <p:scale>
          <a:sx n="54" d="100"/>
          <a:sy n="54" d="100"/>
        </p:scale>
        <p:origin x="1781"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acafbdc8aa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lt-LT" dirty="0"/>
              <a:t>Komunikacija ir bendradarbiavimas reiškia, kaip mes bendraujame ir bendradarbiaujame naudodamiesi skaitmeninėmis technologijomis, suvokdami kultūrinę ir kartų įvairovę. Dalyvauti visuomenės gyvenime naudojantis viešosiomis ir privačiomis skaitmeninėmis paslaugomis. Valdyti savo skaitmeninę tapatybę ir reputaciją.</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
        <p:nvSpPr>
          <p:cNvPr id="165" name="Google Shape;165;g2acafbdc8aa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b1b746be6f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lt-LT" dirty="0"/>
              <a:t>Peržiūrėkite </a:t>
            </a:r>
            <a:r>
              <a:rPr lang="lt-LT" dirty="0" err="1"/>
              <a:t>vaizo</a:t>
            </a:r>
            <a:r>
              <a:rPr lang="lt-LT" dirty="0"/>
              <a:t> įrašą.</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
        <p:nvSpPr>
          <p:cNvPr id="173" name="Google Shape;173;g2b1b746be6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acafbdc8aa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lt-LT" dirty="0"/>
              <a:t>Skaitmeninio turinio kūrimas reiškia, kaip mes kuriame ir redaguojame skaitmeninį turinį. Tobulinti ir integruoti informaciją ir turinį į esamą žinių visumą, kartu suprantant, kaip turi būti taikomos autorių teisės ir licencijos. Mokėti pateikti suprantamus nurodymus kompiuterinei sistemai.</a:t>
            </a:r>
            <a:endParaRPr dirty="0"/>
          </a:p>
          <a:p>
            <a:pPr marL="0" lvl="0" indent="0" algn="l" rtl="0">
              <a:lnSpc>
                <a:spcPct val="100000"/>
              </a:lnSpc>
              <a:spcBef>
                <a:spcPts val="0"/>
              </a:spcBef>
              <a:spcAft>
                <a:spcPts val="0"/>
              </a:spcAft>
              <a:buSzPts val="1100"/>
              <a:buNone/>
            </a:pPr>
            <a:endParaRPr dirty="0"/>
          </a:p>
        </p:txBody>
      </p:sp>
      <p:sp>
        <p:nvSpPr>
          <p:cNvPr id="181" name="Google Shape;181;g2acafbdc8aa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b1b746be6f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lt-LT" dirty="0"/>
          </a:p>
          <a:p>
            <a:pPr marL="0" lvl="0" indent="0" algn="l" rtl="0">
              <a:lnSpc>
                <a:spcPct val="100000"/>
              </a:lnSpc>
              <a:spcBef>
                <a:spcPts val="0"/>
              </a:spcBef>
              <a:spcAft>
                <a:spcPts val="0"/>
              </a:spcAft>
              <a:buSzPts val="1100"/>
              <a:buNone/>
            </a:pPr>
            <a:r>
              <a:rPr lang="lt-LT" dirty="0"/>
              <a:t>Peržiūrėkite </a:t>
            </a:r>
            <a:r>
              <a:rPr lang="lt-LT" dirty="0" err="1"/>
              <a:t>vaizo</a:t>
            </a:r>
            <a:r>
              <a:rPr lang="lt-LT" dirty="0"/>
              <a:t> įrašą.</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
        <p:nvSpPr>
          <p:cNvPr id="189" name="Google Shape;189;g2b1b746be6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b9196cdd96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lt-LT" dirty="0"/>
              <a:t>Apžvelkime kai kurias pagrindines šiame užsiėmime aptartas temas.</a:t>
            </a:r>
            <a:endParaRPr dirty="0"/>
          </a:p>
          <a:p>
            <a:pPr marL="0" marR="0" lvl="0" indent="0" algn="l" rtl="0">
              <a:lnSpc>
                <a:spcPct val="90000"/>
              </a:lnSpc>
              <a:spcBef>
                <a:spcPts val="0"/>
              </a:spcBef>
              <a:spcAft>
                <a:spcPts val="0"/>
              </a:spcAft>
              <a:buClr>
                <a:srgbClr val="000000"/>
              </a:buClr>
              <a:buSzPct val="100000"/>
              <a:buFont typeface="Arial"/>
              <a:buNone/>
            </a:pPr>
            <a:r>
              <a:rPr lang="lt-LT" sz="9600" b="0" i="0" u="none" strike="noStrike" cap="none" dirty="0">
                <a:solidFill>
                  <a:srgbClr val="000000"/>
                </a:solidFill>
                <a:latin typeface="Calibri"/>
                <a:ea typeface="Calibri"/>
                <a:cs typeface="Calibri"/>
                <a:sym typeface="Calibri"/>
              </a:rPr>
              <a:t>Kodėl skaitmeniniai įgūdžiai svarbūs GLAM sektoriuje?</a:t>
            </a:r>
          </a:p>
          <a:p>
            <a:pPr marL="0" marR="0" lvl="0" indent="0" algn="l" rtl="0">
              <a:lnSpc>
                <a:spcPct val="90000"/>
              </a:lnSpc>
              <a:spcBef>
                <a:spcPts val="0"/>
              </a:spcBef>
              <a:spcAft>
                <a:spcPts val="0"/>
              </a:spcAft>
              <a:buClr>
                <a:srgbClr val="000000"/>
              </a:buClr>
              <a:buSzPct val="100000"/>
              <a:buFont typeface="Arial"/>
              <a:buNone/>
            </a:pPr>
            <a:r>
              <a:rPr lang="lt-LT" sz="9600" b="0" i="0" u="none" strike="noStrike" cap="none" dirty="0">
                <a:solidFill>
                  <a:srgbClr val="000000"/>
                </a:solidFill>
                <a:latin typeface="Calibri"/>
                <a:ea typeface="Calibri"/>
                <a:cs typeface="Calibri"/>
                <a:sym typeface="Calibri"/>
              </a:rPr>
              <a:t>Kokios pagrindinės skaitmeninės kompetencijos reikalingos dirbant GLAM sektoriuje?</a:t>
            </a:r>
          </a:p>
          <a:p>
            <a:pPr marL="0" lvl="0" indent="0" algn="l" rtl="0">
              <a:lnSpc>
                <a:spcPct val="100000"/>
              </a:lnSpc>
              <a:spcBef>
                <a:spcPts val="0"/>
              </a:spcBef>
              <a:spcAft>
                <a:spcPts val="0"/>
              </a:spcAft>
              <a:buSzPts val="1100"/>
              <a:buNone/>
            </a:pPr>
            <a:endParaRPr dirty="0"/>
          </a:p>
        </p:txBody>
      </p:sp>
      <p:sp>
        <p:nvSpPr>
          <p:cNvPr id="197" name="Google Shape;197;g2b9196cdd96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6" name="Google Shape;2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4" name="Google Shape;21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lt-LT" dirty="0">
                <a:solidFill>
                  <a:schemeClr val="dk1"/>
                </a:solidFill>
              </a:rPr>
              <a:t>Sveiki atvykę į modulį "Skaitmeninis GLAM sektorius". Šio užsiėmimo tikslai yra du: Pirma, sudominti skaitmeninėmis kompetencijomis, reikalingomis GLAM sektoriui. Antra, susieti skaitmeninius įgūdžius ir skirtingas darbo pozicijas GLAM sektoriuje.</a:t>
            </a: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lt-LT" dirty="0">
                <a:solidFill>
                  <a:schemeClr val="dk1"/>
                </a:solidFill>
              </a:rPr>
              <a:t>Kalbant apie numatomus mokymosi rezultatus, tikimasi, kad baigęs šį nuotolinį užsiėmimą besimokantysis atras pagrindinius skaitmeninius įgūdžius, susijusius su darbu GLAM sektoriuje. Be to, tikimasi, kad atlikęs šias užduotis besimokantysis galės apibrėžti ir prisiminti pagrindinius gebėjimus, reikalingus norint sėkmingai dirbti GLAM sektoriuje.</a:t>
            </a: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acafbdc8aa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50800" algn="l" rtl="0">
              <a:lnSpc>
                <a:spcPct val="90000"/>
              </a:lnSpc>
              <a:spcBef>
                <a:spcPts val="0"/>
              </a:spcBef>
              <a:spcAft>
                <a:spcPts val="0"/>
              </a:spcAft>
              <a:buSzPts val="2800"/>
              <a:buNone/>
            </a:pPr>
            <a:r>
              <a:rPr lang="lt-LT" dirty="0">
                <a:solidFill>
                  <a:schemeClr val="dk1"/>
                </a:solidFill>
              </a:rPr>
              <a:t>GLAM sektoriui labai svarbu atkreipti dėmesį į skaitmeninius įgūdžius. Gebėjimai ir žinios, reikalingos įprastinėms skaitmeninėms užduotims, susijusioms su jūsų darbo funkcijomis, atlikti, vadinami pagrindinėmis skaitmeninėmis kompetencijomis. Tai gali būti naudojimasis skaitmeninėmis technologijomis, e. mokymasis, skaitmeninės informacijos valdymas ir skaitmeninis dalijimasis asmens duomenimis.</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228600" lvl="0" indent="-50800" algn="l" rtl="0">
              <a:lnSpc>
                <a:spcPct val="90000"/>
              </a:lnSpc>
              <a:spcBef>
                <a:spcPts val="0"/>
              </a:spcBef>
              <a:spcAft>
                <a:spcPts val="0"/>
              </a:spcAft>
              <a:buSzPts val="2800"/>
              <a:buNone/>
            </a:pPr>
            <a:endParaRPr dirty="0">
              <a:solidFill>
                <a:schemeClr val="dk1"/>
              </a:solidFill>
            </a:endParaRPr>
          </a:p>
          <a:p>
            <a:pPr marL="228600" lvl="0" indent="-50800" algn="l" rtl="0">
              <a:lnSpc>
                <a:spcPct val="90000"/>
              </a:lnSpc>
              <a:spcBef>
                <a:spcPts val="0"/>
              </a:spcBef>
              <a:spcAft>
                <a:spcPts val="0"/>
              </a:spcAft>
              <a:buSzPts val="2800"/>
              <a:buNone/>
            </a:pPr>
            <a:endParaRPr dirty="0">
              <a:solidFill>
                <a:schemeClr val="dk1"/>
              </a:solidFill>
            </a:endParaRPr>
          </a:p>
          <a:p>
            <a:pPr marL="177800" lvl="0" indent="0" algn="l" rtl="0">
              <a:lnSpc>
                <a:spcPct val="90000"/>
              </a:lnSpc>
              <a:spcBef>
                <a:spcPts val="0"/>
              </a:spcBef>
              <a:spcAft>
                <a:spcPts val="0"/>
              </a:spcAft>
              <a:buSzPts val="2800"/>
              <a:buNone/>
            </a:pPr>
            <a:endParaRPr dirty="0">
              <a:solidFill>
                <a:schemeClr val="dk1"/>
              </a:solidFill>
            </a:endParaRPr>
          </a:p>
          <a:p>
            <a:pPr marL="228600" lvl="0" indent="-50800" algn="l" rtl="0">
              <a:lnSpc>
                <a:spcPct val="90000"/>
              </a:lnSpc>
              <a:spcBef>
                <a:spcPts val="0"/>
              </a:spcBef>
              <a:spcAft>
                <a:spcPts val="0"/>
              </a:spcAft>
              <a:buSzPts val="2800"/>
              <a:buNone/>
            </a:pPr>
            <a:endParaRPr dirty="0">
              <a:solidFill>
                <a:schemeClr val="dk1"/>
              </a:solidFill>
            </a:endParaRPr>
          </a:p>
        </p:txBody>
      </p:sp>
      <p:sp>
        <p:nvSpPr>
          <p:cNvPr id="104" name="Google Shape;104;g2acafbdc8aa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acafbdc8aa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g2acafbdc8aa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lt-LT" dirty="0">
                <a:solidFill>
                  <a:schemeClr val="dk1"/>
                </a:solidFill>
              </a:rPr>
              <a:t>Skaitmeninių įgūdžių poreikiai kinta, o įgūdžių trūkumas kultūros paveldo srityje didėja. Muziejuose dirbantys specialistai turi stiprinti savo skaitmeninius gebėjimus, nes šiais laikais tai yra pagrindinė būtinybė. Stiprindami savo skaitmenines kompetencijas, muziejų darbuotojai gali užtikrinti, kad yra šiuolaikiški ir pasirengę pasiūlyti geresnę patirtį lankytojams. </a:t>
            </a:r>
            <a:endParaRPr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b9196cdd9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g2b9196cdd96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lt-LT" dirty="0"/>
              <a:t>Skaitmeninės technologijos iš esmės keičia kultūros įstaigų veiklos būdus. Skaitmeninės žinios būtinos atliekant paprastesnes ir sudėtingesnes užduotis. Pavyzdžiui:</a:t>
            </a:r>
          </a:p>
          <a:p>
            <a:pPr marL="0" lvl="0" indent="0" algn="l" rtl="0">
              <a:lnSpc>
                <a:spcPct val="100000"/>
              </a:lnSpc>
              <a:spcBef>
                <a:spcPts val="0"/>
              </a:spcBef>
              <a:spcAft>
                <a:spcPts val="0"/>
              </a:spcAft>
              <a:buSzPts val="1100"/>
              <a:buNone/>
            </a:pPr>
            <a:r>
              <a:rPr lang="lt-LT" dirty="0"/>
              <a:t>suprasti su neskelbtinais duomenimis susijusią riziką ir jos </a:t>
            </a:r>
            <a:r>
              <a:rPr lang="lt-LT" dirty="0" err="1"/>
              <a:t>išvengti,žinoti</a:t>
            </a:r>
            <a:r>
              <a:rPr lang="lt-LT" dirty="0"/>
              <a:t>, kaip elgtis skaitmeninėje </a:t>
            </a:r>
            <a:r>
              <a:rPr lang="lt-LT" dirty="0" err="1"/>
              <a:t>aplinkoje,būti</a:t>
            </a:r>
            <a:r>
              <a:rPr lang="lt-LT" dirty="0"/>
              <a:t> susipažinusiam su atitinkama politika, reglamentais ir gairėmis dėl duomenų išsaugojimo ir pakartotinio naudojimo, ypač viešajame sektoriuje, gebėti patikrinti ir suprasti teisę naudoti ir (arba) pakartotinai naudoti kitų asmenų sukurtą skaitmeninį turinį, žinoti prieinamumo reikalavimus bendraujant skaitmeninėje aplinkoje, kad bendravimas būtų įtraukus ir prieinamas visiems naudotojams, suprasti skaitmeninio išsaugojimo pagrindus.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b9196cdd9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2b9196cdd96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lt-LT" dirty="0"/>
              <a:t>Dėl pandemijos poveikio atsirado daug projektų ir iniciatyvų, skirtų kultūros specialistų skaitmeniniam kvalifikacijos kėlimui. Viena iš tokių svarbių iniciatyvų, susijusių su skaitmeniniais įgūdžiais ir GLAM darbuotojais, įgyvendinama Jungtinėje Karalystėje. Nacionalinės loterijos paveldo fondas parėmė 2020 m. vasarą pradėtą skaitmeninę programą "</a:t>
            </a:r>
            <a:r>
              <a:rPr lang="lt-LT" dirty="0" err="1"/>
              <a:t>Heritage</a:t>
            </a:r>
            <a:r>
              <a:rPr lang="lt-LT" dirty="0"/>
              <a:t> Digital". Konsorciumas "</a:t>
            </a:r>
            <a:r>
              <a:rPr lang="lt-LT" dirty="0" err="1"/>
              <a:t>Heritage</a:t>
            </a:r>
            <a:r>
              <a:rPr lang="lt-LT" dirty="0"/>
              <a:t> Digital" nustatė keturias skaitmeninių įgūdžių tobulinimo sritis, kurios reikalingos visame sektoriuje ir gali turėti didžiausią poveikį. Šios keturios sritys yra skaitmeninės rinkodaros strategija, skaitmeninė komunikacija, skaitmeninės teisės ir skaitmeninės technologijos.</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lt-LT" dirty="0"/>
              <a:t>Naujausiame Europos projekte "</a:t>
            </a:r>
            <a:r>
              <a:rPr lang="lt-LT" dirty="0" err="1"/>
              <a:t>BoostDigiCulture</a:t>
            </a:r>
            <a:r>
              <a:rPr lang="lt-LT" dirty="0"/>
              <a:t>" nagrinėjami kultūros specialistų, ypač dirbančių GLAM sektoriuje, skaitmeninių įgūdžių tobulinimo tvarumo būdai. Šiuo atžvilgiu "Erasmus" finansuojamas projektas atliko tyrimą su tikslinėmis grupėmis ir parengė ataskaitą, kuri tarnauja kaip skaitmeninių kompetencijų ir įgūdžių sričių, reikalingų kultūros srityje dirbantiems specialistams po </a:t>
            </a:r>
            <a:r>
              <a:rPr lang="lt-LT" dirty="0" err="1"/>
              <a:t>Kovid</a:t>
            </a:r>
            <a:r>
              <a:rPr lang="lt-LT" dirty="0"/>
              <a:t> laikotarpio, vadovas.</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lt-LT" dirty="0"/>
              <a:t>Atlikus tyrimą išskirtos trys sritys, grindžiamos Europos Komisijos </a:t>
            </a:r>
            <a:r>
              <a:rPr lang="lt-LT" dirty="0" err="1"/>
              <a:t>DigiComp</a:t>
            </a:r>
            <a:r>
              <a:rPr lang="lt-LT" dirty="0"/>
              <a:t> 2.0 (Skaitmeninių kompetencijų sistema 2.0), kurioje nurodomi pagrindiniai Europos piliečių skaitmeniniai gebėjimai.</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lt-LT" dirty="0"/>
              <a:t>Pirmoji sritis - </a:t>
            </a:r>
            <a:r>
              <a:rPr lang="pt-BR" dirty="0"/>
              <a:t>Informacijos ir duomenų tvarkymo raštingumas</a:t>
            </a:r>
            <a:r>
              <a:rPr lang="lt-LT" dirty="0"/>
              <a:t>.Antroji sritis - komunikacija ir </a:t>
            </a:r>
            <a:r>
              <a:rPr lang="lt-LT" dirty="0" err="1"/>
              <a:t>bendradarbiavimas.Trečioji</a:t>
            </a:r>
            <a:r>
              <a:rPr lang="lt-LT" dirty="0"/>
              <a:t> sritis - skaitmeninio turinio kūrimas.</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lt-LT" dirty="0"/>
              <a:t>Kiekvienai sričiai priskiriami trys atitinkami skaitmeninių gebėjimų elementai. Atidžiau apžvelkime kiekvieną sritį.</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
        <p:nvSpPr>
          <p:cNvPr id="139" name="Google Shape;1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acafbdc8aa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lt-LT" dirty="0"/>
              <a:t>Informacijos ir duomenų tvarkymo raštingumas - tai gebėjimas rasti ir išsisaugoti skaitmeninius duomenis, informaciją ir turinį. Įvertinti šaltinio ir jo turinio tinkamumą. Saugoti, tvarkyti ir sisteminti skaitmeninius duomenis, informaciją ir turinį.</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
        <p:nvSpPr>
          <p:cNvPr id="149" name="Google Shape;149;g2acafbdc8aa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b1b746be6f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lt-LT" dirty="0"/>
              <a:t>Peržiūrėkite </a:t>
            </a:r>
            <a:r>
              <a:rPr lang="lt-LT" dirty="0" err="1"/>
              <a:t>vaizo</a:t>
            </a:r>
            <a:r>
              <a:rPr lang="lt-LT" dirty="0"/>
              <a:t> įrašą.</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
        <p:nvSpPr>
          <p:cNvPr id="157" name="Google Shape;157;g2b1b746be6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
        <p:cNvGrpSpPr/>
        <p:nvPr/>
      </p:nvGrpSpPr>
      <p:grpSpPr>
        <a:xfrm>
          <a:off x="0" y="0"/>
          <a:ext cx="0" cy="0"/>
          <a:chOff x="0" y="0"/>
          <a:chExt cx="0" cy="0"/>
        </a:xfrm>
      </p:grpSpPr>
      <p:sp>
        <p:nvSpPr>
          <p:cNvPr id="18" name="Google Shape;18;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 name="Google Shape;20;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 name="Google Shape;22;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6"/>
          <p:cNvSpPr>
            <a:spLocks noGrp="1"/>
          </p:cNvSpPr>
          <p:nvPr>
            <p:ph type="pic" idx="2"/>
          </p:nvPr>
        </p:nvSpPr>
        <p:spPr>
          <a:xfrm>
            <a:off x="5183188" y="987425"/>
            <a:ext cx="6172200" cy="4873625"/>
          </a:xfrm>
          <a:prstGeom prst="rect">
            <a:avLst/>
          </a:prstGeom>
          <a:noFill/>
          <a:ln>
            <a:noFill/>
          </a:ln>
        </p:spPr>
      </p:sp>
      <p:sp>
        <p:nvSpPr>
          <p:cNvPr id="64" name="Google Shape;64;p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3.xml"/><Relationship Id="rId7" Type="http://schemas.openxmlformats.org/officeDocument/2006/relationships/hyperlink" Target="http://www.youtube.com/watch?v=mdXbiEZFnzU"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3.xml"/><Relationship Id="rId7" Type="http://schemas.openxmlformats.org/officeDocument/2006/relationships/hyperlink" Target="http://www.youtube.com/watch?v=MVLNDp7bozs"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pro.europeana.eu/files/Europeana_Professional/Publications/Digital%20transformation%20reports/The%20digital%20transformation%20agenda%20and%20GLAMs%20-%20Culture24,%20findings%20and%20outcomes.pdf" TargetMode="External"/><Relationship Id="rId7" Type="http://schemas.openxmlformats.org/officeDocument/2006/relationships/hyperlink" Target="https://d13kjxnqnhcmn2.cloudfront.net/AcuCustom/Sitename/DAM/041/Heritage_Digital_Introduction_Guide.pdf"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cultura.gencat.cat/web/.content/dgpc/museus/06-actualitat/noticies/20201118_Digital-Profiles-Skills-in-Museums_v3_ConxaRod_2022.pdf" TargetMode="External"/><Relationship Id="rId5" Type="http://schemas.openxmlformats.org/officeDocument/2006/relationships/hyperlink" Target="https://www.museumnext.com/digital-skills-for-museum-professionals/" TargetMode="External"/><Relationship Id="rId4" Type="http://schemas.openxmlformats.org/officeDocument/2006/relationships/hyperlink" Target="https://www.museumsgalleriesscotland.org.uk/project/the-digital-literacy-for-leadership-programme/" TargetMode="External"/><Relationship Id="rId9" Type="http://schemas.openxmlformats.org/officeDocument/2006/relationships/image" Target="../media/image1.jpg"/></Relationships>
</file>

<file path=ppt/slides/_rels/slide1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jpg"/><Relationship Id="rId7"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3.xml"/><Relationship Id="rId7" Type="http://schemas.openxmlformats.org/officeDocument/2006/relationships/hyperlink" Target="http://www.youtube.com/watch?v=y-zA0LHVbUA"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4049754" y="2686449"/>
            <a:ext cx="6454220" cy="52623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lt-LT" sz="3600" dirty="0"/>
            </a:br>
            <a:r>
              <a:rPr lang="lt-LT" sz="3600" b="1" dirty="0"/>
              <a:t>Mišraus mokymosi kursas</a:t>
            </a:r>
            <a:endParaRPr sz="3600" b="1" dirty="0"/>
          </a:p>
        </p:txBody>
      </p:sp>
      <p:sp>
        <p:nvSpPr>
          <p:cNvPr id="85" name="Google Shape;85;p1"/>
          <p:cNvSpPr txBox="1">
            <a:spLocks noGrp="1"/>
          </p:cNvSpPr>
          <p:nvPr>
            <p:ph type="subTitle" idx="1"/>
          </p:nvPr>
        </p:nvSpPr>
        <p:spPr>
          <a:xfrm>
            <a:off x="3334601" y="3598351"/>
            <a:ext cx="8013313" cy="1607774"/>
          </a:xfrm>
          <a:prstGeom prst="rect">
            <a:avLst/>
          </a:prstGeom>
          <a:noFill/>
          <a:ln>
            <a:noFill/>
          </a:ln>
        </p:spPr>
        <p:txBody>
          <a:bodyPr spcFirstLastPara="1" wrap="square" lIns="91425" tIns="45700" rIns="91425" bIns="45700" anchor="t" anchorCtr="0">
            <a:normAutofit lnSpcReduction="10000"/>
          </a:bodyPr>
          <a:lstStyle/>
          <a:p>
            <a:pPr marL="0" lvl="0" indent="0" rtl="0">
              <a:lnSpc>
                <a:spcPct val="90000"/>
              </a:lnSpc>
              <a:spcBef>
                <a:spcPts val="0"/>
              </a:spcBef>
              <a:spcAft>
                <a:spcPts val="0"/>
              </a:spcAft>
              <a:buClr>
                <a:schemeClr val="dk1"/>
              </a:buClr>
              <a:buSzPts val="2400"/>
              <a:buNone/>
            </a:pPr>
            <a:r>
              <a:rPr lang="lt-LT" b="1" dirty="0"/>
              <a:t>1 modulis: Skaitmeninis GLAM sektorius</a:t>
            </a:r>
          </a:p>
          <a:p>
            <a:pPr marL="0" lvl="0" indent="0" rtl="0">
              <a:lnSpc>
                <a:spcPct val="90000"/>
              </a:lnSpc>
              <a:spcBef>
                <a:spcPts val="0"/>
              </a:spcBef>
              <a:spcAft>
                <a:spcPts val="0"/>
              </a:spcAft>
              <a:buClr>
                <a:schemeClr val="dk1"/>
              </a:buClr>
              <a:buSzPts val="2400"/>
              <a:buNone/>
            </a:pPr>
            <a:r>
              <a:rPr lang="lt-LT" b="1" dirty="0"/>
              <a:t>1 užsiėmimas</a:t>
            </a:r>
            <a:endParaRPr dirty="0"/>
          </a:p>
          <a:p>
            <a:pPr marL="0" lvl="0" indent="0" rtl="0">
              <a:lnSpc>
                <a:spcPct val="90000"/>
              </a:lnSpc>
              <a:spcBef>
                <a:spcPts val="1000"/>
              </a:spcBef>
              <a:spcAft>
                <a:spcPts val="0"/>
              </a:spcAft>
              <a:buClr>
                <a:schemeClr val="dk1"/>
              </a:buClr>
              <a:buSzPts val="2400"/>
              <a:buNone/>
            </a:pPr>
            <a:r>
              <a:rPr lang="lt-LT" dirty="0"/>
              <a:t>Parengė: </a:t>
            </a:r>
            <a:endParaRPr dirty="0"/>
          </a:p>
          <a:p>
            <a:pPr marL="0" lvl="0" indent="0" rtl="0">
              <a:lnSpc>
                <a:spcPct val="90000"/>
              </a:lnSpc>
              <a:spcBef>
                <a:spcPts val="1000"/>
              </a:spcBef>
              <a:spcAft>
                <a:spcPts val="0"/>
              </a:spcAft>
              <a:buClr>
                <a:schemeClr val="dk1"/>
              </a:buClr>
              <a:buSzPts val="2400"/>
              <a:buNone/>
            </a:pPr>
            <a:r>
              <a:rPr lang="lt-LT" dirty="0"/>
              <a:t>SYNTHESIS </a:t>
            </a:r>
            <a:r>
              <a:rPr lang="lt-LT" dirty="0" err="1"/>
              <a:t>Center</a:t>
            </a:r>
            <a:r>
              <a:rPr lang="lt-LT" dirty="0"/>
              <a:t> </a:t>
            </a:r>
            <a:r>
              <a:rPr lang="lt-LT" dirty="0" err="1"/>
              <a:t>for</a:t>
            </a:r>
            <a:r>
              <a:rPr lang="lt-LT" dirty="0"/>
              <a:t> </a:t>
            </a:r>
            <a:r>
              <a:rPr lang="lt-LT" dirty="0" err="1"/>
              <a:t>Research</a:t>
            </a:r>
            <a:r>
              <a:rPr lang="lt-LT" dirty="0"/>
              <a:t> </a:t>
            </a:r>
            <a:r>
              <a:rPr lang="lt-LT" dirty="0" err="1"/>
              <a:t>and</a:t>
            </a:r>
            <a:r>
              <a:rPr lang="lt-LT" dirty="0"/>
              <a:t> </a:t>
            </a:r>
            <a:r>
              <a:rPr lang="lt-LT" dirty="0" err="1"/>
              <a:t>Education</a:t>
            </a:r>
            <a:endParaRPr dirty="0"/>
          </a:p>
        </p:txBody>
      </p:sp>
      <p:pic>
        <p:nvPicPr>
          <p:cNvPr id="86" name="Google Shape;86;p1"/>
          <p:cNvPicPr preferRelativeResize="0"/>
          <p:nvPr/>
        </p:nvPicPr>
        <p:blipFill rotWithShape="1">
          <a:blip r:embed="rId5">
            <a:alphaModFix/>
          </a:blip>
          <a:srcRect/>
          <a:stretch/>
        </p:blipFill>
        <p:spPr>
          <a:xfrm>
            <a:off x="9251027" y="6148955"/>
            <a:ext cx="2505895" cy="526238"/>
          </a:xfrm>
          <a:prstGeom prst="rect">
            <a:avLst/>
          </a:prstGeom>
          <a:noFill/>
          <a:ln>
            <a:noFill/>
          </a:ln>
        </p:spPr>
      </p:pic>
      <p:pic>
        <p:nvPicPr>
          <p:cNvPr id="87" name="Google Shape;87;p1"/>
          <p:cNvPicPr preferRelativeResize="0"/>
          <p:nvPr/>
        </p:nvPicPr>
        <p:blipFill rotWithShape="1">
          <a:blip r:embed="rId6">
            <a:alphaModFix/>
          </a:blip>
          <a:srcRect/>
          <a:stretch/>
        </p:blipFill>
        <p:spPr>
          <a:xfrm>
            <a:off x="698154" y="-39188"/>
            <a:ext cx="2557807" cy="2557807"/>
          </a:xfrm>
          <a:prstGeom prst="rect">
            <a:avLst/>
          </a:prstGeom>
          <a:noFill/>
          <a:ln>
            <a:noFill/>
          </a:ln>
        </p:spPr>
      </p:pic>
      <p:sp>
        <p:nvSpPr>
          <p:cNvPr id="88" name="Google Shape;88;p1"/>
          <p:cNvSpPr txBox="1"/>
          <p:nvPr/>
        </p:nvSpPr>
        <p:spPr>
          <a:xfrm>
            <a:off x="491069" y="6148955"/>
            <a:ext cx="8445000" cy="57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lt-LT" sz="1050" dirty="0"/>
              <a:t>Šį projektą Nr. 2022-1-AT01-KA220-ADU-00008513 finansavo Europos Sąjunga. Tačiau išreiškiamas požiūris ar nuomonė yra tik autoriaus (-</a:t>
            </a:r>
            <a:r>
              <a:rPr lang="lt-LT" sz="1050" dirty="0" err="1"/>
              <a:t>ių</a:t>
            </a:r>
            <a:r>
              <a:rPr lang="lt-LT" sz="1050" dirty="0"/>
              <a:t>) ir nebūtinai atspindi Europos Sąjungos ar </a:t>
            </a:r>
            <a:r>
              <a:rPr lang="lt-LT" sz="1050" dirty="0" err="1"/>
              <a:t>OeAD-GmbH</a:t>
            </a:r>
            <a:r>
              <a:rPr lang="lt-LT" sz="1050" dirty="0"/>
              <a:t> požiūrį ir nuomonę. Nei Europos Sąjunga, nei pagalbą teikianti institucija negali būti laikoma už juos atsakinga. </a:t>
            </a:r>
          </a:p>
        </p:txBody>
      </p:sp>
      <p:sp>
        <p:nvSpPr>
          <p:cNvPr id="89" name="Google Shape;89;p1"/>
          <p:cNvSpPr/>
          <p:nvPr/>
        </p:nvSpPr>
        <p:spPr>
          <a:xfrm rot="5400000">
            <a:off x="-114992" y="3041120"/>
            <a:ext cx="3485945" cy="3255962"/>
          </a:xfrm>
          <a:prstGeom prst="triangle">
            <a:avLst>
              <a:gd name="adj" fmla="val 50000"/>
            </a:avLst>
          </a:prstGeom>
          <a:gradFill>
            <a:gsLst>
              <a:gs pos="0">
                <a:srgbClr val="50608A"/>
              </a:gs>
              <a:gs pos="50000">
                <a:srgbClr val="748BC8"/>
              </a:gs>
              <a:gs pos="100000">
                <a:srgbClr val="8BA7F0"/>
              </a:gs>
            </a:gsLst>
            <a:lin ang="135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rot="5400000">
            <a:off x="-114993" y="1801018"/>
            <a:ext cx="3485945" cy="3255962"/>
          </a:xfrm>
          <a:prstGeom prst="triangle">
            <a:avLst>
              <a:gd name="adj" fmla="val 50000"/>
            </a:avLst>
          </a:prstGeom>
          <a:gradFill>
            <a:gsLst>
              <a:gs pos="0">
                <a:srgbClr val="91735F"/>
              </a:gs>
              <a:gs pos="50000">
                <a:srgbClr val="D2A78A"/>
              </a:gs>
              <a:gs pos="100000">
                <a:srgbClr val="FCC8A6"/>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a:off x="3832264" y="716530"/>
            <a:ext cx="701798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lt-LT" sz="4000" b="0" i="0" u="none" strike="noStrike" cap="none" dirty="0">
                <a:solidFill>
                  <a:schemeClr val="accent1"/>
                </a:solidFill>
                <a:latin typeface="Calibri"/>
                <a:ea typeface="Calibri"/>
                <a:cs typeface="Calibri"/>
                <a:sym typeface="Calibri"/>
              </a:rPr>
              <a:t>„Įtraukiojo užimtumo skatinimas diegiant atviras inovacijas GLAM sektoriuje“</a:t>
            </a:r>
          </a:p>
        </p:txBody>
      </p:sp>
      <p:pic>
        <p:nvPicPr>
          <p:cNvPr id="3" name="Audio 2">
            <a:hlinkClick r:id="" action="ppaction://media"/>
            <a:extLst>
              <a:ext uri="{FF2B5EF4-FFF2-40B4-BE49-F238E27FC236}">
                <a16:creationId xmlns:a16="http://schemas.microsoft.com/office/drawing/2014/main" id="{F32F334C-EAA1-823D-C805-B0E95CAA0B5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77"/>
    </mc:Choice>
    <mc:Fallback>
      <p:transition spd="slow" advTm="5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2acafbdc8aa_0_1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Komunikacija ir bendradarbiavimas</a:t>
            </a:r>
            <a:endParaRPr dirty="0">
              <a:solidFill>
                <a:schemeClr val="accent1"/>
              </a:solidFill>
            </a:endParaRPr>
          </a:p>
        </p:txBody>
      </p:sp>
      <p:sp>
        <p:nvSpPr>
          <p:cNvPr id="168" name="Google Shape;168;g2acafbdc8aa_0_11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lt-LT" dirty="0"/>
              <a:t>Komunikuoti ir bendradarbiauti naudojant skaitmenines technologijas, atsižvelgiant į kultūrų ir kartų įvairovę. Dalyvauti visuomenės gyvenime naudojantis viešosiomis ir privačiomis skaitmeninėmis paslaugomis. Valdyti savo skaitmeninę tapatybę ir reputaciją.</a:t>
            </a:r>
            <a:endParaRPr dirty="0"/>
          </a:p>
        </p:txBody>
      </p:sp>
      <p:pic>
        <p:nvPicPr>
          <p:cNvPr id="169" name="Google Shape;169;g2acafbdc8aa_0_116"/>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70" name="Google Shape;170;g2acafbdc8aa_0_116"/>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3" name="Audio 2">
            <a:hlinkClick r:id="" action="ppaction://media"/>
            <a:extLst>
              <a:ext uri="{FF2B5EF4-FFF2-40B4-BE49-F238E27FC236}">
                <a16:creationId xmlns:a16="http://schemas.microsoft.com/office/drawing/2014/main" id="{12A96660-6ED1-A807-62E1-8130F46FFBE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366"/>
    </mc:Choice>
    <mc:Fallback>
      <p:transition spd="slow" advTm="20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b1b746be6f_0_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Komunikacija ir bendradarbiavimas</a:t>
            </a:r>
            <a:endParaRPr dirty="0">
              <a:solidFill>
                <a:schemeClr val="accent1"/>
              </a:solidFill>
            </a:endParaRPr>
          </a:p>
        </p:txBody>
      </p:sp>
      <p:pic>
        <p:nvPicPr>
          <p:cNvPr id="176" name="Google Shape;176;g2b1b746be6f_0_17"/>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77" name="Google Shape;177;g2b1b746be6f_0_17"/>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178" name="Google Shape;178;g2b1b746be6f_0_17" descr="The Digital Competence Framework 2.0&#10;#2 Communication and Collaboration" title="Communication and Collaboration: Digital Competence Framework">
            <a:hlinkClick r:id="rId7"/>
          </p:cNvPr>
          <p:cNvPicPr preferRelativeResize="0"/>
          <p:nvPr/>
        </p:nvPicPr>
        <p:blipFill rotWithShape="1">
          <a:blip r:embed="rId8">
            <a:alphaModFix/>
          </a:blip>
          <a:srcRect/>
          <a:stretch/>
        </p:blipFill>
        <p:spPr>
          <a:xfrm>
            <a:off x="2228262" y="1690825"/>
            <a:ext cx="7735470" cy="4351200"/>
          </a:xfrm>
          <a:prstGeom prst="rect">
            <a:avLst/>
          </a:prstGeom>
          <a:noFill/>
          <a:ln>
            <a:noFill/>
          </a:ln>
        </p:spPr>
      </p:pic>
      <p:pic>
        <p:nvPicPr>
          <p:cNvPr id="3" name="Audio 2">
            <a:hlinkClick r:id="" action="ppaction://media"/>
            <a:extLst>
              <a:ext uri="{FF2B5EF4-FFF2-40B4-BE49-F238E27FC236}">
                <a16:creationId xmlns:a16="http://schemas.microsoft.com/office/drawing/2014/main" id="{9442CD99-6D6F-AD60-7A9F-3A0E1B8F797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09"/>
    </mc:Choice>
    <mc:Fallback>
      <p:transition spd="slow" advTm="2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8"/>
                                        </p:tgtEl>
                                        <p:attrNameLst>
                                          <p:attrName>style.visibility</p:attrName>
                                        </p:attrNameLst>
                                      </p:cBhvr>
                                      <p:to>
                                        <p:strVal val="visible"/>
                                      </p:to>
                                    </p:set>
                                    <p:animEffect transition="in" filter="fade">
                                      <p:cBhvr>
                                        <p:cTn id="11"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2acafbdc8aa_0_1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Skaitmeninio turinio kūrimas</a:t>
            </a:r>
            <a:endParaRPr dirty="0">
              <a:solidFill>
                <a:schemeClr val="accent1"/>
              </a:solidFill>
            </a:endParaRPr>
          </a:p>
        </p:txBody>
      </p:sp>
      <p:sp>
        <p:nvSpPr>
          <p:cNvPr id="184" name="Google Shape;184;g2acafbdc8aa_0_12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lt-LT" dirty="0"/>
              <a:t>Kurti ir redaguoti skaitmeninį turinį. Tobulinti ir integruoti informaciją ir turinį į esamą žinių visumą, kartu suprantant, kaip turi būti taikomos autorių teisės ir licencijos. Mokėti pateikti nurodymus kompiuterinei sistemai.</a:t>
            </a:r>
            <a:endParaRPr dirty="0"/>
          </a:p>
        </p:txBody>
      </p:sp>
      <p:pic>
        <p:nvPicPr>
          <p:cNvPr id="185" name="Google Shape;185;g2acafbdc8aa_0_124"/>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86" name="Google Shape;186;g2acafbdc8aa_0_124"/>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 name="Audio 1">
            <a:hlinkClick r:id="" action="ppaction://media"/>
            <a:extLst>
              <a:ext uri="{FF2B5EF4-FFF2-40B4-BE49-F238E27FC236}">
                <a16:creationId xmlns:a16="http://schemas.microsoft.com/office/drawing/2014/main" id="{BD54F815-57D3-D057-D042-7141832E454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657"/>
    </mc:Choice>
    <mc:Fallback>
      <p:transition spd="slow" advTm="19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2b1b746be6f_0_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Skaitmeninio turinio kūrimas</a:t>
            </a:r>
            <a:endParaRPr dirty="0">
              <a:solidFill>
                <a:schemeClr val="accent1"/>
              </a:solidFill>
            </a:endParaRPr>
          </a:p>
        </p:txBody>
      </p:sp>
      <p:pic>
        <p:nvPicPr>
          <p:cNvPr id="192" name="Google Shape;192;g2b1b746be6f_0_24"/>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93" name="Google Shape;193;g2b1b746be6f_0_24"/>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194" name="Google Shape;194;g2b1b746be6f_0_24" descr="The Digital Competence Framework 2.0&#10;#3 Digital Content Creation" title="Digital Content Creation: Digital Competence Framework">
            <a:hlinkClick r:id="rId7"/>
          </p:cNvPr>
          <p:cNvPicPr preferRelativeResize="0"/>
          <p:nvPr/>
        </p:nvPicPr>
        <p:blipFill rotWithShape="1">
          <a:blip r:embed="rId8">
            <a:alphaModFix/>
          </a:blip>
          <a:srcRect/>
          <a:stretch/>
        </p:blipFill>
        <p:spPr>
          <a:xfrm>
            <a:off x="2329638" y="1882650"/>
            <a:ext cx="7532722" cy="4237150"/>
          </a:xfrm>
          <a:prstGeom prst="rect">
            <a:avLst/>
          </a:prstGeom>
          <a:noFill/>
          <a:ln>
            <a:noFill/>
          </a:ln>
        </p:spPr>
      </p:pic>
      <p:pic>
        <p:nvPicPr>
          <p:cNvPr id="3" name="Audio 2">
            <a:hlinkClick r:id="" action="ppaction://media"/>
            <a:extLst>
              <a:ext uri="{FF2B5EF4-FFF2-40B4-BE49-F238E27FC236}">
                <a16:creationId xmlns:a16="http://schemas.microsoft.com/office/drawing/2014/main" id="{8F7C7E6C-004B-5CF5-86EE-C948C500719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64"/>
    </mc:Choice>
    <mc:Fallback>
      <p:transition spd="slow" advTm="2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4"/>
                                        </p:tgtEl>
                                        <p:attrNameLst>
                                          <p:attrName>style.visibility</p:attrName>
                                        </p:attrNameLst>
                                      </p:cBhvr>
                                      <p:to>
                                        <p:strVal val="visible"/>
                                      </p:to>
                                    </p:set>
                                    <p:animEffect transition="in" filter="fade">
                                      <p:cBhvr>
                                        <p:cTn id="11" dur="10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2b9196cdd96_0_10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err="1">
                <a:solidFill>
                  <a:schemeClr val="accent1"/>
                </a:solidFill>
              </a:rPr>
              <a:t>Savirefleksija</a:t>
            </a:r>
            <a:endParaRPr dirty="0">
              <a:solidFill>
                <a:schemeClr val="accent1"/>
              </a:solidFill>
            </a:endParaRPr>
          </a:p>
        </p:txBody>
      </p:sp>
      <p:pic>
        <p:nvPicPr>
          <p:cNvPr id="200" name="Google Shape;200;g2b9196cdd96_0_109"/>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01" name="Google Shape;201;g2b9196cdd96_0_109"/>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202" name="Google Shape;202;g2b9196cdd96_0_109"/>
          <p:cNvSpPr txBox="1"/>
          <p:nvPr/>
        </p:nvSpPr>
        <p:spPr>
          <a:xfrm>
            <a:off x="838200" y="1825625"/>
            <a:ext cx="7877175" cy="4351200"/>
          </a:xfrm>
          <a:prstGeom prst="rect">
            <a:avLst/>
          </a:prstGeom>
          <a:noFill/>
          <a:ln>
            <a:noFill/>
          </a:ln>
        </p:spPr>
        <p:txBody>
          <a:bodyPr spcFirstLastPara="1" wrap="square" lIns="91425" tIns="45700" rIns="91425" bIns="45700" anchor="t" anchorCtr="0">
            <a:normAutofit fontScale="47500" lnSpcReduction="20000"/>
          </a:bodyPr>
          <a:lstStyle/>
          <a:p>
            <a:pPr marL="0" marR="0" lvl="0" indent="0" algn="l" rtl="0">
              <a:lnSpc>
                <a:spcPct val="90000"/>
              </a:lnSpc>
              <a:spcBef>
                <a:spcPts val="0"/>
              </a:spcBef>
              <a:spcAft>
                <a:spcPts val="0"/>
              </a:spcAft>
              <a:buClr>
                <a:srgbClr val="000000"/>
              </a:buClr>
              <a:buSzPct val="100000"/>
              <a:buFont typeface="Arial"/>
              <a:buNone/>
            </a:pPr>
            <a:r>
              <a:rPr lang="lt-LT" sz="10500" b="0" i="0" u="none" strike="noStrike" cap="none" dirty="0">
                <a:solidFill>
                  <a:srgbClr val="000000"/>
                </a:solidFill>
                <a:latin typeface="Calibri"/>
                <a:ea typeface="Calibri"/>
                <a:cs typeface="Calibri"/>
                <a:sym typeface="Calibri"/>
              </a:rPr>
              <a:t>Kodėl skaitmeniniai įgūdžiai svarbūs GLAM sektoriuje?</a:t>
            </a:r>
          </a:p>
          <a:p>
            <a:pPr marL="0" marR="0" lvl="0" indent="0" algn="l" rtl="0">
              <a:lnSpc>
                <a:spcPct val="90000"/>
              </a:lnSpc>
              <a:spcBef>
                <a:spcPts val="0"/>
              </a:spcBef>
              <a:spcAft>
                <a:spcPts val="0"/>
              </a:spcAft>
              <a:buClr>
                <a:srgbClr val="000000"/>
              </a:buClr>
              <a:buSzPct val="100000"/>
              <a:buFont typeface="Arial"/>
              <a:buNone/>
            </a:pPr>
            <a:endParaRPr lang="lt-LT" sz="10500" b="0" i="0" u="none" strike="noStrike" cap="none" dirty="0">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ct val="100000"/>
              <a:buFont typeface="Arial"/>
              <a:buNone/>
            </a:pPr>
            <a:r>
              <a:rPr lang="lt-LT" sz="10500" b="0" i="0" u="none" strike="noStrike" cap="none" dirty="0">
                <a:solidFill>
                  <a:srgbClr val="000000"/>
                </a:solidFill>
                <a:latin typeface="Calibri"/>
                <a:ea typeface="Calibri"/>
                <a:cs typeface="Calibri"/>
                <a:sym typeface="Calibri"/>
              </a:rPr>
              <a:t>Kokios pagrindinės skaitmeninės kompetencijos reikalingos dirbant GLAM sektoriuje?</a:t>
            </a:r>
            <a:endParaRPr sz="10500" b="0" i="0" u="none" strike="noStrike" cap="none" dirty="0">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ct val="100000"/>
              <a:buFont typeface="Arial"/>
              <a:buNone/>
            </a:pPr>
            <a:endParaRPr sz="11200" b="0" i="0" u="none" strike="noStrike" cap="none" dirty="0">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ct val="100000"/>
              <a:buFont typeface="Arial"/>
              <a:buNone/>
            </a:pPr>
            <a:endParaRPr sz="4036" b="0" i="0" u="none" strike="noStrike" cap="none" dirty="0">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rgbClr val="000000"/>
              </a:buClr>
              <a:buSzPct val="100000"/>
              <a:buFont typeface="Arial"/>
              <a:buNone/>
            </a:pPr>
            <a:endParaRPr sz="2800" b="0" i="0" u="none" strike="noStrike" cap="none" dirty="0">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rgbClr val="000000"/>
              </a:buClr>
              <a:buSzPct val="100000"/>
              <a:buFont typeface="Arial"/>
              <a:buNone/>
            </a:pPr>
            <a:endParaRPr sz="2800" b="0" i="0" u="none" strike="noStrike" cap="none" dirty="0">
              <a:solidFill>
                <a:srgbClr val="000000"/>
              </a:solidFill>
              <a:latin typeface="Calibri"/>
              <a:ea typeface="Calibri"/>
              <a:cs typeface="Calibri"/>
              <a:sym typeface="Calibri"/>
            </a:endParaRPr>
          </a:p>
          <a:p>
            <a:pPr marL="228600" marR="0" lvl="0" indent="-228600" algn="l" rtl="0">
              <a:lnSpc>
                <a:spcPct val="90000"/>
              </a:lnSpc>
              <a:spcBef>
                <a:spcPts val="1000"/>
              </a:spcBef>
              <a:spcAft>
                <a:spcPts val="0"/>
              </a:spcAft>
              <a:buClr>
                <a:srgbClr val="000000"/>
              </a:buClr>
              <a:buSzPct val="100000"/>
              <a:buFont typeface="Arial"/>
              <a:buNone/>
            </a:pPr>
            <a:endParaRPr sz="2800" b="0" i="0" u="none" strike="noStrike" cap="none" dirty="0">
              <a:solidFill>
                <a:srgbClr val="000000"/>
              </a:solidFill>
              <a:latin typeface="Calibri"/>
              <a:ea typeface="Calibri"/>
              <a:cs typeface="Calibri"/>
              <a:sym typeface="Calibri"/>
            </a:endParaRPr>
          </a:p>
          <a:p>
            <a:pPr marL="228600" marR="0" lvl="0" indent="-50800" algn="l" rtl="0">
              <a:lnSpc>
                <a:spcPct val="90000"/>
              </a:lnSpc>
              <a:spcBef>
                <a:spcPts val="1000"/>
              </a:spcBef>
              <a:spcAft>
                <a:spcPts val="0"/>
              </a:spcAft>
              <a:buClr>
                <a:srgbClr val="000000"/>
              </a:buClr>
              <a:buSzPct val="100000"/>
              <a:buFont typeface="Arial"/>
              <a:buNone/>
            </a:pPr>
            <a:endParaRPr sz="2800" b="0" i="0" u="none" strike="noStrike" cap="none" dirty="0">
              <a:solidFill>
                <a:srgbClr val="000000"/>
              </a:solidFill>
              <a:latin typeface="Calibri"/>
              <a:ea typeface="Calibri"/>
              <a:cs typeface="Calibri"/>
              <a:sym typeface="Calibri"/>
            </a:endParaRPr>
          </a:p>
          <a:p>
            <a:pPr marL="228600" marR="0" lvl="0" indent="-50800" algn="l" rtl="0">
              <a:lnSpc>
                <a:spcPct val="90000"/>
              </a:lnSpc>
              <a:spcBef>
                <a:spcPts val="1000"/>
              </a:spcBef>
              <a:spcAft>
                <a:spcPts val="0"/>
              </a:spcAft>
              <a:buClr>
                <a:srgbClr val="000000"/>
              </a:buClr>
              <a:buSzPct val="100000"/>
              <a:buFont typeface="Arial"/>
              <a:buNone/>
            </a:pPr>
            <a:endParaRPr sz="2800" b="0" i="0" u="none" strike="noStrike" cap="none" dirty="0">
              <a:solidFill>
                <a:srgbClr val="000000"/>
              </a:solidFill>
              <a:latin typeface="Calibri"/>
              <a:ea typeface="Calibri"/>
              <a:cs typeface="Calibri"/>
              <a:sym typeface="Calibri"/>
            </a:endParaRPr>
          </a:p>
          <a:p>
            <a:pPr marL="179387" marR="0" lvl="0" indent="-1585" algn="l" rtl="0">
              <a:lnSpc>
                <a:spcPct val="90000"/>
              </a:lnSpc>
              <a:spcBef>
                <a:spcPts val="1000"/>
              </a:spcBef>
              <a:spcAft>
                <a:spcPts val="0"/>
              </a:spcAft>
              <a:buClr>
                <a:srgbClr val="000000"/>
              </a:buClr>
              <a:buSzPct val="100000"/>
              <a:buFont typeface="Arial"/>
              <a:buNone/>
            </a:pPr>
            <a:endParaRPr sz="2800" b="0" i="0" u="none" strike="noStrike" cap="none" dirty="0">
              <a:solidFill>
                <a:srgbClr val="000000"/>
              </a:solidFill>
              <a:latin typeface="Calibri"/>
              <a:ea typeface="Calibri"/>
              <a:cs typeface="Calibri"/>
              <a:sym typeface="Calibri"/>
            </a:endParaRPr>
          </a:p>
          <a:p>
            <a:pPr marL="179387" marR="0" lvl="0" indent="-1585" algn="l" rtl="0">
              <a:lnSpc>
                <a:spcPct val="90000"/>
              </a:lnSpc>
              <a:spcBef>
                <a:spcPts val="1000"/>
              </a:spcBef>
              <a:spcAft>
                <a:spcPts val="0"/>
              </a:spcAft>
              <a:buClr>
                <a:srgbClr val="000000"/>
              </a:buClr>
              <a:buSzPct val="100000"/>
              <a:buFont typeface="Arial"/>
              <a:buNone/>
            </a:pPr>
            <a:endParaRPr sz="2800" b="0" i="0" u="none" strike="noStrike" cap="none" dirty="0">
              <a:solidFill>
                <a:srgbClr val="000000"/>
              </a:solidFill>
              <a:latin typeface="Calibri"/>
              <a:ea typeface="Calibri"/>
              <a:cs typeface="Calibri"/>
              <a:sym typeface="Calibri"/>
            </a:endParaRPr>
          </a:p>
          <a:p>
            <a:pPr marL="179387" marR="0" lvl="0" indent="-1585" algn="l" rtl="0">
              <a:lnSpc>
                <a:spcPct val="90000"/>
              </a:lnSpc>
              <a:spcBef>
                <a:spcPts val="1000"/>
              </a:spcBef>
              <a:spcAft>
                <a:spcPts val="0"/>
              </a:spcAft>
              <a:buClr>
                <a:srgbClr val="000000"/>
              </a:buClr>
              <a:buSzPct val="100000"/>
              <a:buFont typeface="Arial"/>
              <a:buNone/>
            </a:pPr>
            <a:endParaRPr sz="2800" b="0" i="0" u="none" strike="noStrike" cap="none" dirty="0">
              <a:solidFill>
                <a:srgbClr val="000000"/>
              </a:solidFill>
              <a:latin typeface="Calibri"/>
              <a:ea typeface="Calibri"/>
              <a:cs typeface="Calibri"/>
              <a:sym typeface="Calibri"/>
            </a:endParaRPr>
          </a:p>
          <a:p>
            <a:pPr marL="179387" marR="0" lvl="0" indent="-1585" algn="l" rtl="0">
              <a:lnSpc>
                <a:spcPct val="90000"/>
              </a:lnSpc>
              <a:spcBef>
                <a:spcPts val="1000"/>
              </a:spcBef>
              <a:spcAft>
                <a:spcPts val="0"/>
              </a:spcAft>
              <a:buClr>
                <a:srgbClr val="000000"/>
              </a:buClr>
              <a:buSzPct val="100000"/>
              <a:buFont typeface="Arial"/>
              <a:buNone/>
            </a:pPr>
            <a:endParaRPr sz="2800" b="0" i="0" u="none" strike="noStrike" cap="none" dirty="0">
              <a:solidFill>
                <a:srgbClr val="000000"/>
              </a:solidFill>
              <a:latin typeface="Calibri"/>
              <a:ea typeface="Calibri"/>
              <a:cs typeface="Calibri"/>
              <a:sym typeface="Calibri"/>
            </a:endParaRPr>
          </a:p>
        </p:txBody>
      </p:sp>
      <p:pic>
        <p:nvPicPr>
          <p:cNvPr id="203" name="Google Shape;203;g2b9196cdd96_0_109"/>
          <p:cNvPicPr preferRelativeResize="0"/>
          <p:nvPr/>
        </p:nvPicPr>
        <p:blipFill rotWithShape="1">
          <a:blip r:embed="rId7">
            <a:alphaModFix/>
          </a:blip>
          <a:srcRect l="15643" r="47497" b="6147"/>
          <a:stretch/>
        </p:blipFill>
        <p:spPr>
          <a:xfrm>
            <a:off x="8811125" y="1690825"/>
            <a:ext cx="2542675" cy="3641976"/>
          </a:xfrm>
          <a:prstGeom prst="rect">
            <a:avLst/>
          </a:prstGeom>
          <a:noFill/>
          <a:ln>
            <a:noFill/>
          </a:ln>
        </p:spPr>
      </p:pic>
      <p:pic>
        <p:nvPicPr>
          <p:cNvPr id="3" name="Audio 2">
            <a:hlinkClick r:id="" action="ppaction://media"/>
            <a:extLst>
              <a:ext uri="{FF2B5EF4-FFF2-40B4-BE49-F238E27FC236}">
                <a16:creationId xmlns:a16="http://schemas.microsoft.com/office/drawing/2014/main" id="{DAF198DE-7E84-2488-026D-5AB5AA49029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060"/>
    </mc:Choice>
    <mc:Fallback>
      <p:transition spd="slow" advTm="14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400"/>
              <a:buFont typeface="Calibri"/>
              <a:buNone/>
            </a:pPr>
            <a:r>
              <a:rPr lang="lt-LT" sz="4400" b="0" i="1" dirty="0">
                <a:solidFill>
                  <a:schemeClr val="accent1"/>
                </a:solidFill>
              </a:rPr>
              <a:t>Šaltiniai</a:t>
            </a:r>
            <a:br>
              <a:rPr lang="lt-LT" sz="4400" dirty="0"/>
            </a:br>
            <a:endParaRPr dirty="0"/>
          </a:p>
        </p:txBody>
      </p:sp>
      <p:sp>
        <p:nvSpPr>
          <p:cNvPr id="209" name="Google Shape;209;p5"/>
          <p:cNvSpPr txBox="1">
            <a:spLocks noGrp="1"/>
          </p:cNvSpPr>
          <p:nvPr>
            <p:ph type="body" idx="1"/>
          </p:nvPr>
        </p:nvSpPr>
        <p:spPr>
          <a:xfrm>
            <a:off x="838200" y="1462641"/>
            <a:ext cx="10515600" cy="4351338"/>
          </a:xfrm>
          <a:prstGeom prst="rect">
            <a:avLst/>
          </a:prstGeom>
          <a:noFill/>
          <a:ln>
            <a:noFill/>
          </a:ln>
        </p:spPr>
        <p:txBody>
          <a:bodyPr spcFirstLastPara="1" wrap="square" lIns="91425" tIns="45700" rIns="91425" bIns="45700" anchor="t" anchorCtr="0">
            <a:normAutofit fontScale="77500" lnSpcReduction="20000"/>
          </a:bodyPr>
          <a:lstStyle/>
          <a:p>
            <a:pPr marL="228600" lvl="0" indent="-50800" algn="l" rtl="0">
              <a:lnSpc>
                <a:spcPct val="90000"/>
              </a:lnSpc>
              <a:spcBef>
                <a:spcPts val="0"/>
              </a:spcBef>
              <a:spcAft>
                <a:spcPts val="0"/>
              </a:spcAft>
              <a:buClr>
                <a:schemeClr val="dk1"/>
              </a:buClr>
              <a:buSzPct val="39285"/>
              <a:buFont typeface="Arial"/>
              <a:buNone/>
            </a:pPr>
            <a:r>
              <a:rPr lang="lt-LT" dirty="0" err="1"/>
              <a:t>Blankenberg</a:t>
            </a:r>
            <a:r>
              <a:rPr lang="lt-LT" dirty="0"/>
              <a:t>, </a:t>
            </a:r>
            <a:r>
              <a:rPr lang="lt-LT" dirty="0" err="1"/>
              <a:t>Ngaire</a:t>
            </a:r>
            <a:r>
              <a:rPr lang="lt-LT" dirty="0"/>
              <a:t> (2017) “</a:t>
            </a:r>
            <a:r>
              <a:rPr lang="lt-LT" dirty="0" err="1"/>
              <a:t>Museum</a:t>
            </a:r>
            <a:r>
              <a:rPr lang="lt-LT" dirty="0"/>
              <a:t> </a:t>
            </a:r>
            <a:r>
              <a:rPr lang="lt-LT" dirty="0" err="1"/>
              <a:t>Organization</a:t>
            </a:r>
            <a:r>
              <a:rPr lang="lt-LT" dirty="0"/>
              <a:t> </a:t>
            </a:r>
            <a:r>
              <a:rPr lang="lt-LT" dirty="0" err="1"/>
              <a:t>for</a:t>
            </a:r>
            <a:r>
              <a:rPr lang="lt-LT" dirty="0"/>
              <a:t> </a:t>
            </a:r>
            <a:r>
              <a:rPr lang="lt-LT" dirty="0" err="1"/>
              <a:t>the</a:t>
            </a:r>
            <a:r>
              <a:rPr lang="lt-LT" dirty="0"/>
              <a:t> </a:t>
            </a:r>
            <a:r>
              <a:rPr lang="lt-LT" dirty="0" err="1"/>
              <a:t>Future</a:t>
            </a:r>
            <a:r>
              <a:rPr lang="lt-LT" dirty="0"/>
              <a:t>” </a:t>
            </a:r>
            <a:r>
              <a:rPr lang="lt-LT" dirty="0" err="1"/>
              <a:t>in</a:t>
            </a:r>
            <a:r>
              <a:rPr lang="lt-LT" dirty="0"/>
              <a:t> Digital </a:t>
            </a:r>
            <a:r>
              <a:rPr lang="lt-LT" dirty="0" err="1"/>
              <a:t>Museum</a:t>
            </a:r>
            <a:r>
              <a:rPr lang="lt-LT" dirty="0"/>
              <a:t> </a:t>
            </a:r>
            <a:r>
              <a:rPr lang="lt-LT" dirty="0" err="1"/>
              <a:t>Planning</a:t>
            </a:r>
            <a:r>
              <a:rPr lang="lt-LT" dirty="0"/>
              <a:t>, </a:t>
            </a:r>
            <a:r>
              <a:rPr lang="lt-LT" dirty="0" err="1"/>
              <a:t>ed</a:t>
            </a:r>
            <a:r>
              <a:rPr lang="lt-LT" dirty="0"/>
              <a:t>. </a:t>
            </a:r>
            <a:r>
              <a:rPr lang="lt-LT" dirty="0" err="1"/>
              <a:t>by</a:t>
            </a:r>
            <a:r>
              <a:rPr lang="lt-LT" dirty="0"/>
              <a:t> A.</a:t>
            </a:r>
            <a:endParaRPr dirty="0"/>
          </a:p>
          <a:p>
            <a:pPr marL="228600" lvl="0" indent="-50800" algn="l" rtl="0">
              <a:lnSpc>
                <a:spcPct val="90000"/>
              </a:lnSpc>
              <a:spcBef>
                <a:spcPts val="0"/>
              </a:spcBef>
              <a:spcAft>
                <a:spcPts val="0"/>
              </a:spcAft>
              <a:buClr>
                <a:schemeClr val="dk1"/>
              </a:buClr>
              <a:buSzPct val="39285"/>
              <a:buFont typeface="Arial"/>
              <a:buNone/>
            </a:pPr>
            <a:r>
              <a:rPr lang="lt-LT" dirty="0" err="1"/>
              <a:t>Hossaini</a:t>
            </a:r>
            <a:r>
              <a:rPr lang="lt-LT" dirty="0"/>
              <a:t>, N. N. </a:t>
            </a:r>
            <a:r>
              <a:rPr lang="lt-LT" dirty="0" err="1"/>
              <a:t>Bankenberg</a:t>
            </a:r>
            <a:r>
              <a:rPr lang="lt-LT" dirty="0"/>
              <a:t> </a:t>
            </a:r>
            <a:r>
              <a:rPr lang="lt-LT" dirty="0" err="1"/>
              <a:t>and</a:t>
            </a:r>
            <a:r>
              <a:rPr lang="lt-LT" dirty="0"/>
              <a:t> </a:t>
            </a:r>
            <a:r>
              <a:rPr lang="lt-LT" dirty="0" err="1"/>
              <a:t>G.Lord</a:t>
            </a:r>
            <a:r>
              <a:rPr lang="lt-LT" dirty="0"/>
              <a:t>. p. 280–287. </a:t>
            </a:r>
            <a:r>
              <a:rPr lang="lt-LT" dirty="0" err="1"/>
              <a:t>Lanham</a:t>
            </a:r>
            <a:r>
              <a:rPr lang="lt-LT" dirty="0"/>
              <a:t>: </a:t>
            </a:r>
            <a:r>
              <a:rPr lang="lt-LT" dirty="0" err="1"/>
              <a:t>Rowman</a:t>
            </a:r>
            <a:r>
              <a:rPr lang="lt-LT" dirty="0"/>
              <a:t> &amp; </a:t>
            </a:r>
            <a:r>
              <a:rPr lang="lt-LT" dirty="0" err="1"/>
              <a:t>Littlefield</a:t>
            </a:r>
            <a:r>
              <a:rPr lang="lt-LT" dirty="0"/>
              <a:t>. 391 </a:t>
            </a:r>
            <a:r>
              <a:rPr lang="lt-LT" dirty="0" err="1"/>
              <a:t>pp</a:t>
            </a:r>
            <a:r>
              <a:rPr lang="lt-LT" dirty="0"/>
              <a:t>.</a:t>
            </a:r>
            <a:endParaRPr dirty="0"/>
          </a:p>
          <a:p>
            <a:pPr marL="228600" lvl="0" indent="-50800" algn="l" rtl="0">
              <a:lnSpc>
                <a:spcPct val="90000"/>
              </a:lnSpc>
              <a:spcBef>
                <a:spcPts val="0"/>
              </a:spcBef>
              <a:spcAft>
                <a:spcPts val="0"/>
              </a:spcAft>
              <a:buClr>
                <a:schemeClr val="dk1"/>
              </a:buClr>
              <a:buSzPct val="39285"/>
              <a:buFont typeface="Arial"/>
              <a:buNone/>
            </a:pPr>
            <a:r>
              <a:rPr lang="lt-LT" dirty="0" err="1"/>
              <a:t>Culture</a:t>
            </a:r>
            <a:r>
              <a:rPr lang="lt-LT" dirty="0"/>
              <a:t> 24 (2020). The </a:t>
            </a:r>
            <a:r>
              <a:rPr lang="lt-LT" dirty="0" err="1"/>
              <a:t>digital</a:t>
            </a:r>
            <a:r>
              <a:rPr lang="lt-LT" dirty="0"/>
              <a:t> </a:t>
            </a:r>
            <a:r>
              <a:rPr lang="lt-LT" dirty="0" err="1"/>
              <a:t>transformation</a:t>
            </a:r>
            <a:r>
              <a:rPr lang="lt-LT" dirty="0"/>
              <a:t> </a:t>
            </a:r>
            <a:r>
              <a:rPr lang="lt-LT" dirty="0" err="1"/>
              <a:t>agenda</a:t>
            </a:r>
            <a:r>
              <a:rPr lang="lt-LT" dirty="0"/>
              <a:t> </a:t>
            </a:r>
            <a:r>
              <a:rPr lang="lt-LT" dirty="0" err="1"/>
              <a:t>and</a:t>
            </a:r>
            <a:r>
              <a:rPr lang="lt-LT" dirty="0"/>
              <a:t> </a:t>
            </a:r>
            <a:r>
              <a:rPr lang="lt-LT" dirty="0" err="1"/>
              <a:t>GLAMs</a:t>
            </a:r>
            <a:r>
              <a:rPr lang="lt-LT" dirty="0"/>
              <a:t> - Culture24 </a:t>
            </a:r>
            <a:r>
              <a:rPr lang="lt-LT" dirty="0" err="1"/>
              <a:t>findings</a:t>
            </a:r>
            <a:r>
              <a:rPr lang="lt-LT" dirty="0"/>
              <a:t> </a:t>
            </a:r>
            <a:r>
              <a:rPr lang="lt-LT" dirty="0" err="1"/>
              <a:t>and</a:t>
            </a:r>
            <a:r>
              <a:rPr lang="lt-LT" dirty="0"/>
              <a:t> </a:t>
            </a:r>
            <a:r>
              <a:rPr lang="lt-LT" dirty="0" err="1"/>
              <a:t>outcomes</a:t>
            </a:r>
            <a:r>
              <a:rPr lang="lt-LT" dirty="0"/>
              <a:t>, p. 14, 18.</a:t>
            </a:r>
            <a:endParaRPr dirty="0"/>
          </a:p>
          <a:p>
            <a:pPr marL="228600" lvl="0" indent="-50800" algn="l" rtl="0">
              <a:lnSpc>
                <a:spcPct val="90000"/>
              </a:lnSpc>
              <a:spcBef>
                <a:spcPts val="0"/>
              </a:spcBef>
              <a:spcAft>
                <a:spcPts val="0"/>
              </a:spcAft>
              <a:buClr>
                <a:schemeClr val="dk1"/>
              </a:buClr>
              <a:buSzPct val="39285"/>
              <a:buFont typeface="Arial"/>
              <a:buNone/>
            </a:pPr>
            <a:r>
              <a:rPr lang="lt-LT" u="sng" dirty="0">
                <a:solidFill>
                  <a:schemeClr val="hlink"/>
                </a:solidFill>
                <a:hlinkClick r:id="rId3"/>
              </a:rPr>
              <a:t>https://pro.europeana.eu/files/Europeana_Professional/Publications/Digital%20transformation%20reports/The%20digital%20transformation%20agenda%20and%20GLAMs%20-%20Culture24,%20findings%20and%20outcomes.pdf</a:t>
            </a:r>
            <a:endParaRPr dirty="0"/>
          </a:p>
          <a:p>
            <a:pPr marL="228600" lvl="0" indent="-50800" algn="l" rtl="0">
              <a:lnSpc>
                <a:spcPct val="90000"/>
              </a:lnSpc>
              <a:spcBef>
                <a:spcPts val="0"/>
              </a:spcBef>
              <a:spcAft>
                <a:spcPts val="0"/>
              </a:spcAft>
              <a:buClr>
                <a:schemeClr val="dk1"/>
              </a:buClr>
              <a:buSzPct val="39285"/>
              <a:buFont typeface="Arial"/>
              <a:buNone/>
            </a:pPr>
            <a:r>
              <a:rPr lang="lt-LT" dirty="0" err="1"/>
              <a:t>Museums</a:t>
            </a:r>
            <a:r>
              <a:rPr lang="lt-LT" dirty="0"/>
              <a:t> </a:t>
            </a:r>
            <a:r>
              <a:rPr lang="lt-LT" dirty="0" err="1"/>
              <a:t>Galleries</a:t>
            </a:r>
            <a:r>
              <a:rPr lang="lt-LT" dirty="0"/>
              <a:t> </a:t>
            </a:r>
            <a:r>
              <a:rPr lang="lt-LT" dirty="0" err="1"/>
              <a:t>Scotland</a:t>
            </a:r>
            <a:r>
              <a:rPr lang="lt-LT" dirty="0"/>
              <a:t> (2021). “ The Digital </a:t>
            </a:r>
            <a:r>
              <a:rPr lang="lt-LT" dirty="0" err="1"/>
              <a:t>Literacy</a:t>
            </a:r>
            <a:r>
              <a:rPr lang="lt-LT" dirty="0"/>
              <a:t> </a:t>
            </a:r>
            <a:r>
              <a:rPr lang="lt-LT" dirty="0" err="1"/>
              <a:t>for</a:t>
            </a:r>
            <a:r>
              <a:rPr lang="lt-LT" dirty="0"/>
              <a:t> </a:t>
            </a:r>
            <a:r>
              <a:rPr lang="lt-LT" dirty="0" err="1"/>
              <a:t>Leadership</a:t>
            </a:r>
            <a:r>
              <a:rPr lang="lt-LT" dirty="0"/>
              <a:t> </a:t>
            </a:r>
            <a:r>
              <a:rPr lang="lt-LT" dirty="0" err="1"/>
              <a:t>programme</a:t>
            </a:r>
            <a:r>
              <a:rPr lang="lt-LT" dirty="0"/>
              <a:t>”</a:t>
            </a:r>
            <a:endParaRPr dirty="0"/>
          </a:p>
          <a:p>
            <a:pPr marL="228600" lvl="0" indent="-50800" algn="l" rtl="0">
              <a:lnSpc>
                <a:spcPct val="90000"/>
              </a:lnSpc>
              <a:spcBef>
                <a:spcPts val="0"/>
              </a:spcBef>
              <a:spcAft>
                <a:spcPts val="0"/>
              </a:spcAft>
              <a:buClr>
                <a:schemeClr val="dk1"/>
              </a:buClr>
              <a:buSzPct val="39285"/>
              <a:buNone/>
            </a:pPr>
            <a:r>
              <a:rPr lang="lt-LT" u="sng" dirty="0">
                <a:solidFill>
                  <a:schemeClr val="hlink"/>
                </a:solidFill>
                <a:hlinkClick r:id="rId4"/>
              </a:rPr>
              <a:t>https://www.museumsgalleriesscotland.org.uk/project/the-digital-literacy-for-leadership-programme/</a:t>
            </a:r>
            <a:r>
              <a:rPr lang="lt-LT" dirty="0"/>
              <a:t> </a:t>
            </a:r>
            <a:endParaRPr dirty="0"/>
          </a:p>
          <a:p>
            <a:pPr marL="228600" lvl="0" indent="-50800" algn="l" rtl="0">
              <a:lnSpc>
                <a:spcPct val="90000"/>
              </a:lnSpc>
              <a:spcBef>
                <a:spcPts val="0"/>
              </a:spcBef>
              <a:spcAft>
                <a:spcPts val="0"/>
              </a:spcAft>
              <a:buClr>
                <a:schemeClr val="dk1"/>
              </a:buClr>
              <a:buSzPct val="39285"/>
              <a:buNone/>
            </a:pPr>
            <a:r>
              <a:rPr lang="lt-LT" u="sng" dirty="0">
                <a:solidFill>
                  <a:schemeClr val="hlink"/>
                </a:solidFill>
                <a:hlinkClick r:id="rId5"/>
              </a:rPr>
              <a:t>https://www.museumnext.com/digital-skills-for-museum-professionals/</a:t>
            </a:r>
            <a:endParaRPr dirty="0"/>
          </a:p>
          <a:p>
            <a:pPr marL="228600" lvl="0" indent="-50800" algn="l" rtl="0">
              <a:lnSpc>
                <a:spcPct val="90000"/>
              </a:lnSpc>
              <a:spcBef>
                <a:spcPts val="0"/>
              </a:spcBef>
              <a:spcAft>
                <a:spcPts val="0"/>
              </a:spcAft>
              <a:buClr>
                <a:schemeClr val="dk1"/>
              </a:buClr>
              <a:buSzPct val="39285"/>
              <a:buNone/>
            </a:pPr>
            <a:r>
              <a:rPr lang="lt-LT" dirty="0"/>
              <a:t>Digital </a:t>
            </a:r>
            <a:r>
              <a:rPr lang="lt-LT" dirty="0" err="1"/>
              <a:t>profiles</a:t>
            </a:r>
            <a:r>
              <a:rPr lang="lt-LT" dirty="0"/>
              <a:t>/</a:t>
            </a:r>
            <a:r>
              <a:rPr lang="lt-LT" dirty="0" err="1"/>
              <a:t>skills</a:t>
            </a:r>
            <a:r>
              <a:rPr lang="lt-LT" dirty="0"/>
              <a:t> </a:t>
            </a:r>
            <a:r>
              <a:rPr lang="lt-LT" dirty="0" err="1"/>
              <a:t>in</a:t>
            </a:r>
            <a:r>
              <a:rPr lang="lt-LT" dirty="0"/>
              <a:t> </a:t>
            </a:r>
            <a:r>
              <a:rPr lang="lt-LT" dirty="0" err="1"/>
              <a:t>Museums</a:t>
            </a:r>
            <a:r>
              <a:rPr lang="lt-LT" dirty="0"/>
              <a:t> today_v3 </a:t>
            </a:r>
            <a:r>
              <a:rPr lang="lt-LT" u="sng" dirty="0">
                <a:solidFill>
                  <a:schemeClr val="hlink"/>
                </a:solidFill>
                <a:hlinkClick r:id="rId6"/>
              </a:rPr>
              <a:t>https://cultura.gencat.cat/web/.content/dgpc/museus/06-actualitat/noticies/20201118_Digital-Profiles-Skills-in-Museums_v3_ConxaRod_2022.pdf</a:t>
            </a:r>
            <a:endParaRPr dirty="0"/>
          </a:p>
          <a:p>
            <a:pPr marL="228600" lvl="0" indent="-50800" algn="l" rtl="0">
              <a:lnSpc>
                <a:spcPct val="90000"/>
              </a:lnSpc>
              <a:spcBef>
                <a:spcPts val="0"/>
              </a:spcBef>
              <a:spcAft>
                <a:spcPts val="0"/>
              </a:spcAft>
              <a:buClr>
                <a:schemeClr val="dk1"/>
              </a:buClr>
              <a:buSzPct val="39285"/>
              <a:buNone/>
            </a:pPr>
            <a:r>
              <a:rPr lang="lt-LT" u="sng" dirty="0">
                <a:solidFill>
                  <a:schemeClr val="hlink"/>
                </a:solidFill>
                <a:hlinkClick r:id="rId7"/>
              </a:rPr>
              <a:t>https://d13kjxnqnhcmn2.cloudfront.net/AcuCustom/Sitename/DAM/041/Heritage_Digital_Introduction_Guide.pdf</a:t>
            </a:r>
            <a:endParaRPr dirty="0"/>
          </a:p>
          <a:p>
            <a:pPr marL="228600" lvl="0" indent="-50800" algn="l" rtl="0">
              <a:lnSpc>
                <a:spcPct val="90000"/>
              </a:lnSpc>
              <a:spcBef>
                <a:spcPts val="0"/>
              </a:spcBef>
              <a:spcAft>
                <a:spcPts val="0"/>
              </a:spcAft>
              <a:buClr>
                <a:schemeClr val="dk1"/>
              </a:buClr>
              <a:buSzPct val="39285"/>
              <a:buNone/>
            </a:pPr>
            <a:endParaRPr dirty="0"/>
          </a:p>
          <a:p>
            <a:pPr marL="228600" lvl="0" indent="-50800" algn="l" rtl="0">
              <a:lnSpc>
                <a:spcPct val="90000"/>
              </a:lnSpc>
              <a:spcBef>
                <a:spcPts val="0"/>
              </a:spcBef>
              <a:spcAft>
                <a:spcPts val="0"/>
              </a:spcAft>
              <a:buClr>
                <a:schemeClr val="dk1"/>
              </a:buClr>
              <a:buSzPct val="39285"/>
              <a:buNone/>
            </a:pPr>
            <a:endParaRPr dirty="0"/>
          </a:p>
          <a:p>
            <a:pPr marL="228600" lvl="0" indent="-50800" algn="l" rtl="0">
              <a:lnSpc>
                <a:spcPct val="90000"/>
              </a:lnSpc>
              <a:spcBef>
                <a:spcPts val="0"/>
              </a:spcBef>
              <a:spcAft>
                <a:spcPts val="0"/>
              </a:spcAft>
              <a:buClr>
                <a:schemeClr val="dk1"/>
              </a:buClr>
              <a:buSzPct val="39285"/>
              <a:buNone/>
            </a:pPr>
            <a:endParaRPr dirty="0"/>
          </a:p>
          <a:p>
            <a:pPr marL="228600" lvl="0" indent="-50800" algn="l" rtl="0">
              <a:lnSpc>
                <a:spcPct val="90000"/>
              </a:lnSpc>
              <a:spcBef>
                <a:spcPts val="0"/>
              </a:spcBef>
              <a:spcAft>
                <a:spcPts val="0"/>
              </a:spcAft>
              <a:buClr>
                <a:schemeClr val="dk1"/>
              </a:buClr>
              <a:buSzPct val="39285"/>
              <a:buNone/>
            </a:pPr>
            <a:endParaRPr dirty="0"/>
          </a:p>
          <a:p>
            <a:pPr marL="228600" lvl="0" indent="-50800" algn="l" rtl="0">
              <a:lnSpc>
                <a:spcPct val="90000"/>
              </a:lnSpc>
              <a:spcBef>
                <a:spcPts val="0"/>
              </a:spcBef>
              <a:spcAft>
                <a:spcPts val="0"/>
              </a:spcAft>
              <a:buClr>
                <a:schemeClr val="dk1"/>
              </a:buClr>
              <a:buSzPct val="39285"/>
              <a:buFont typeface="Arial"/>
              <a:buNone/>
            </a:pPr>
            <a:endParaRPr dirty="0"/>
          </a:p>
          <a:p>
            <a:pPr marL="228600" lvl="0" indent="-50800" algn="l" rtl="0">
              <a:lnSpc>
                <a:spcPct val="90000"/>
              </a:lnSpc>
              <a:spcBef>
                <a:spcPts val="0"/>
              </a:spcBef>
              <a:spcAft>
                <a:spcPts val="0"/>
              </a:spcAft>
              <a:buClr>
                <a:schemeClr val="dk1"/>
              </a:buClr>
              <a:buSzPct val="100000"/>
              <a:buNone/>
            </a:pPr>
            <a:endParaRPr dirty="0"/>
          </a:p>
        </p:txBody>
      </p:sp>
      <p:pic>
        <p:nvPicPr>
          <p:cNvPr id="210" name="Google Shape;210;p5"/>
          <p:cNvPicPr preferRelativeResize="0"/>
          <p:nvPr/>
        </p:nvPicPr>
        <p:blipFill rotWithShape="1">
          <a:blip r:embed="rId8">
            <a:alphaModFix/>
          </a:blip>
          <a:srcRect/>
          <a:stretch/>
        </p:blipFill>
        <p:spPr>
          <a:xfrm>
            <a:off x="320512" y="5585931"/>
            <a:ext cx="1182064" cy="1182064"/>
          </a:xfrm>
          <a:prstGeom prst="rect">
            <a:avLst/>
          </a:prstGeom>
          <a:noFill/>
          <a:ln>
            <a:noFill/>
          </a:ln>
        </p:spPr>
      </p:pic>
      <p:pic>
        <p:nvPicPr>
          <p:cNvPr id="211" name="Google Shape;211;p5"/>
          <p:cNvPicPr preferRelativeResize="0"/>
          <p:nvPr/>
        </p:nvPicPr>
        <p:blipFill rotWithShape="1">
          <a:blip r:embed="rId9">
            <a:alphaModFix/>
          </a:blip>
          <a:srcRect/>
          <a:stretch/>
        </p:blipFill>
        <p:spPr>
          <a:xfrm>
            <a:off x="9498964" y="6062785"/>
            <a:ext cx="2372524" cy="49823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6"/>
          <p:cNvPicPr preferRelativeResize="0"/>
          <p:nvPr/>
        </p:nvPicPr>
        <p:blipFill rotWithShape="1">
          <a:blip r:embed="rId3">
            <a:alphaModFix/>
          </a:blip>
          <a:srcRect/>
          <a:stretch/>
        </p:blipFill>
        <p:spPr>
          <a:xfrm>
            <a:off x="9251027" y="6148955"/>
            <a:ext cx="2505895" cy="526238"/>
          </a:xfrm>
          <a:prstGeom prst="rect">
            <a:avLst/>
          </a:prstGeom>
          <a:noFill/>
          <a:ln>
            <a:noFill/>
          </a:ln>
        </p:spPr>
      </p:pic>
      <p:pic>
        <p:nvPicPr>
          <p:cNvPr id="217" name="Google Shape;217;p6"/>
          <p:cNvPicPr preferRelativeResize="0"/>
          <p:nvPr/>
        </p:nvPicPr>
        <p:blipFill rotWithShape="1">
          <a:blip r:embed="rId4">
            <a:alphaModFix/>
          </a:blip>
          <a:srcRect/>
          <a:stretch/>
        </p:blipFill>
        <p:spPr>
          <a:xfrm>
            <a:off x="547325" y="97715"/>
            <a:ext cx="2557807" cy="2557807"/>
          </a:xfrm>
          <a:prstGeom prst="rect">
            <a:avLst/>
          </a:prstGeom>
          <a:noFill/>
          <a:ln>
            <a:noFill/>
          </a:ln>
        </p:spPr>
      </p:pic>
      <p:sp>
        <p:nvSpPr>
          <p:cNvPr id="218" name="Google Shape;218;p6"/>
          <p:cNvSpPr/>
          <p:nvPr/>
        </p:nvSpPr>
        <p:spPr>
          <a:xfrm rot="5400000">
            <a:off x="-114994" y="3487047"/>
            <a:ext cx="3485945" cy="3255962"/>
          </a:xfrm>
          <a:prstGeom prst="triangle">
            <a:avLst>
              <a:gd name="adj" fmla="val 50000"/>
            </a:avLst>
          </a:prstGeom>
          <a:gradFill>
            <a:gsLst>
              <a:gs pos="0">
                <a:srgbClr val="50608A"/>
              </a:gs>
              <a:gs pos="50000">
                <a:srgbClr val="748BC8"/>
              </a:gs>
              <a:gs pos="100000">
                <a:srgbClr val="8BA7F0"/>
              </a:gs>
            </a:gsLst>
            <a:lin ang="135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6"/>
          <p:cNvSpPr/>
          <p:nvPr/>
        </p:nvSpPr>
        <p:spPr>
          <a:xfrm rot="5400000">
            <a:off x="-114991" y="2091470"/>
            <a:ext cx="3485945" cy="3255962"/>
          </a:xfrm>
          <a:prstGeom prst="triangle">
            <a:avLst>
              <a:gd name="adj" fmla="val 50000"/>
            </a:avLst>
          </a:prstGeom>
          <a:gradFill>
            <a:gsLst>
              <a:gs pos="0">
                <a:srgbClr val="91735F"/>
              </a:gs>
              <a:gs pos="50000">
                <a:srgbClr val="D2A78A"/>
              </a:gs>
              <a:gs pos="100000">
                <a:srgbClr val="FCC8A6"/>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0" name="Google Shape;220;p6"/>
          <p:cNvSpPr/>
          <p:nvPr/>
        </p:nvSpPr>
        <p:spPr>
          <a:xfrm>
            <a:off x="3832264" y="716530"/>
            <a:ext cx="701798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lt-LT" sz="4000" b="0" i="0" u="none" strike="noStrike" cap="none" dirty="0">
                <a:solidFill>
                  <a:schemeClr val="accent1"/>
                </a:solidFill>
                <a:latin typeface="Calibri"/>
                <a:ea typeface="Calibri"/>
                <a:cs typeface="Calibri"/>
                <a:sym typeface="Calibri"/>
              </a:rPr>
              <a:t>„Įtraukiojo užimtumo skatinimas diegiant atviras inovacijas GLAM sektoriuje“</a:t>
            </a:r>
          </a:p>
        </p:txBody>
      </p:sp>
      <p:pic>
        <p:nvPicPr>
          <p:cNvPr id="221" name="Google Shape;221;p6"/>
          <p:cNvPicPr preferRelativeResize="0"/>
          <p:nvPr/>
        </p:nvPicPr>
        <p:blipFill rotWithShape="1">
          <a:blip r:embed="rId5">
            <a:alphaModFix/>
          </a:blip>
          <a:srcRect/>
          <a:stretch/>
        </p:blipFill>
        <p:spPr>
          <a:xfrm>
            <a:off x="9554893" y="3103160"/>
            <a:ext cx="1524273" cy="979627"/>
          </a:xfrm>
          <a:prstGeom prst="rect">
            <a:avLst/>
          </a:prstGeom>
          <a:noFill/>
          <a:ln>
            <a:noFill/>
          </a:ln>
        </p:spPr>
      </p:pic>
      <p:pic>
        <p:nvPicPr>
          <p:cNvPr id="222" name="Google Shape;222;p6"/>
          <p:cNvPicPr preferRelativeResize="0"/>
          <p:nvPr/>
        </p:nvPicPr>
        <p:blipFill rotWithShape="1">
          <a:blip r:embed="rId6">
            <a:alphaModFix/>
          </a:blip>
          <a:srcRect/>
          <a:stretch/>
        </p:blipFill>
        <p:spPr>
          <a:xfrm>
            <a:off x="3880074" y="4675114"/>
            <a:ext cx="2129231" cy="1086684"/>
          </a:xfrm>
          <a:prstGeom prst="rect">
            <a:avLst/>
          </a:prstGeom>
          <a:noFill/>
          <a:ln>
            <a:noFill/>
          </a:ln>
        </p:spPr>
      </p:pic>
      <p:pic>
        <p:nvPicPr>
          <p:cNvPr id="223" name="Google Shape;223;p6"/>
          <p:cNvPicPr preferRelativeResize="0"/>
          <p:nvPr/>
        </p:nvPicPr>
        <p:blipFill rotWithShape="1">
          <a:blip r:embed="rId7">
            <a:alphaModFix/>
          </a:blip>
          <a:srcRect/>
          <a:stretch/>
        </p:blipFill>
        <p:spPr>
          <a:xfrm>
            <a:off x="6381827" y="4739380"/>
            <a:ext cx="2869200" cy="723043"/>
          </a:xfrm>
          <a:prstGeom prst="rect">
            <a:avLst/>
          </a:prstGeom>
          <a:noFill/>
          <a:ln>
            <a:noFill/>
          </a:ln>
        </p:spPr>
      </p:pic>
      <p:pic>
        <p:nvPicPr>
          <p:cNvPr id="224" name="Google Shape;224;p6"/>
          <p:cNvPicPr preferRelativeResize="0"/>
          <p:nvPr/>
        </p:nvPicPr>
        <p:blipFill rotWithShape="1">
          <a:blip r:embed="rId8">
            <a:alphaModFix/>
          </a:blip>
          <a:srcRect/>
          <a:stretch/>
        </p:blipFill>
        <p:spPr>
          <a:xfrm>
            <a:off x="9847014" y="4638603"/>
            <a:ext cx="1003238" cy="823820"/>
          </a:xfrm>
          <a:prstGeom prst="rect">
            <a:avLst/>
          </a:prstGeom>
          <a:noFill/>
          <a:ln>
            <a:noFill/>
          </a:ln>
        </p:spPr>
      </p:pic>
      <p:pic>
        <p:nvPicPr>
          <p:cNvPr id="225" name="Google Shape;225;p6"/>
          <p:cNvPicPr preferRelativeResize="0"/>
          <p:nvPr/>
        </p:nvPicPr>
        <p:blipFill rotWithShape="1">
          <a:blip r:embed="rId9">
            <a:alphaModFix/>
          </a:blip>
          <a:srcRect/>
          <a:stretch/>
        </p:blipFill>
        <p:spPr>
          <a:xfrm>
            <a:off x="4055240" y="2759937"/>
            <a:ext cx="1773548" cy="1773548"/>
          </a:xfrm>
          <a:prstGeom prst="rect">
            <a:avLst/>
          </a:prstGeom>
          <a:noFill/>
          <a:ln>
            <a:noFill/>
          </a:ln>
        </p:spPr>
      </p:pic>
      <p:sp>
        <p:nvSpPr>
          <p:cNvPr id="226" name="Google Shape;226;p6"/>
          <p:cNvSpPr txBox="1"/>
          <p:nvPr/>
        </p:nvSpPr>
        <p:spPr>
          <a:xfrm>
            <a:off x="2396766" y="6305861"/>
            <a:ext cx="609442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lt-LT" sz="1800" b="0" i="0" u="none" strike="noStrike" cap="none" dirty="0">
                <a:solidFill>
                  <a:schemeClr val="dk1"/>
                </a:solidFill>
                <a:latin typeface="Calibri"/>
                <a:ea typeface="Calibri"/>
                <a:cs typeface="Calibri"/>
                <a:sym typeface="Calibri"/>
              </a:rPr>
              <a:t>Projekto </a:t>
            </a:r>
            <a:r>
              <a:rPr lang="lt-LT" sz="1800" b="0" i="0" u="none" strike="noStrike" cap="none" dirty="0" err="1">
                <a:solidFill>
                  <a:schemeClr val="dk1"/>
                </a:solidFill>
                <a:latin typeface="Calibri"/>
                <a:ea typeface="Calibri"/>
                <a:cs typeface="Calibri"/>
                <a:sym typeface="Calibri"/>
              </a:rPr>
              <a:t>Nr</a:t>
            </a:r>
            <a:r>
              <a:rPr lang="lt-LT" sz="1800" b="0" i="0" u="none" strike="noStrike" cap="none" dirty="0">
                <a:solidFill>
                  <a:schemeClr val="dk1"/>
                </a:solidFill>
                <a:latin typeface="Calibri"/>
                <a:ea typeface="Calibri"/>
                <a:cs typeface="Calibri"/>
                <a:sym typeface="Calibri"/>
              </a:rPr>
              <a:t>: 2022-1-AT01-KA220-ADU-00008513</a:t>
            </a:r>
            <a:endParaRPr sz="1800" b="0" i="0" u="none" strike="noStrike" cap="none" dirty="0">
              <a:solidFill>
                <a:schemeClr val="dk1"/>
              </a:solidFill>
              <a:latin typeface="Calibri"/>
              <a:ea typeface="Calibri"/>
              <a:cs typeface="Calibri"/>
              <a:sym typeface="Calibri"/>
            </a:endParaRPr>
          </a:p>
        </p:txBody>
      </p:sp>
      <p:pic>
        <p:nvPicPr>
          <p:cNvPr id="227" name="Google Shape;227;p6"/>
          <p:cNvPicPr preferRelativeResize="0"/>
          <p:nvPr/>
        </p:nvPicPr>
        <p:blipFill rotWithShape="1">
          <a:blip r:embed="rId10">
            <a:alphaModFix/>
          </a:blip>
          <a:srcRect/>
          <a:stretch/>
        </p:blipFill>
        <p:spPr>
          <a:xfrm>
            <a:off x="6342150" y="3359388"/>
            <a:ext cx="2860897" cy="6761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body" idx="1"/>
          </p:nvPr>
        </p:nvSpPr>
        <p:spPr>
          <a:xfrm>
            <a:off x="839787" y="668337"/>
            <a:ext cx="5157787" cy="58542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2800"/>
              <a:buNone/>
            </a:pPr>
            <a:r>
              <a:rPr lang="lt-LT" sz="2800" b="0" dirty="0">
                <a:solidFill>
                  <a:schemeClr val="accent1"/>
                </a:solidFill>
              </a:rPr>
              <a:t>Užsiėmimo tikslai:</a:t>
            </a:r>
            <a:endParaRPr lang="lt-LT" sz="2800" dirty="0"/>
          </a:p>
        </p:txBody>
      </p:sp>
      <p:sp>
        <p:nvSpPr>
          <p:cNvPr id="97" name="Google Shape;97;p2"/>
          <p:cNvSpPr txBox="1">
            <a:spLocks noGrp="1"/>
          </p:cNvSpPr>
          <p:nvPr>
            <p:ph type="body" idx="2"/>
          </p:nvPr>
        </p:nvSpPr>
        <p:spPr>
          <a:xfrm>
            <a:off x="839788" y="1338606"/>
            <a:ext cx="5157787" cy="4851057"/>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lt-LT" dirty="0"/>
              <a:t>Suprasti pagrindines skaitmenines kompetencijas, reikalingas GLAM sektoriuje.</a:t>
            </a:r>
          </a:p>
          <a:p>
            <a:pPr marL="457200" lvl="0" indent="-342900" algn="l" rtl="0">
              <a:lnSpc>
                <a:spcPct val="90000"/>
              </a:lnSpc>
              <a:spcBef>
                <a:spcPts val="0"/>
              </a:spcBef>
              <a:spcAft>
                <a:spcPts val="0"/>
              </a:spcAft>
              <a:buSzPts val="1800"/>
              <a:buChar char="•"/>
            </a:pPr>
            <a:r>
              <a:rPr lang="lt-LT" dirty="0"/>
              <a:t>Susipažinti su skaitmeniniais įgūdžiais, reikalingais darbui GLAM sektoriuje.</a:t>
            </a:r>
            <a:endParaRPr dirty="0"/>
          </a:p>
        </p:txBody>
      </p:sp>
      <p:sp>
        <p:nvSpPr>
          <p:cNvPr id="98" name="Google Shape;98;p2"/>
          <p:cNvSpPr txBox="1">
            <a:spLocks noGrp="1"/>
          </p:cNvSpPr>
          <p:nvPr>
            <p:ph type="body" idx="4"/>
          </p:nvPr>
        </p:nvSpPr>
        <p:spPr>
          <a:xfrm>
            <a:off x="6172200" y="1338606"/>
            <a:ext cx="5183188" cy="48510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lt-LT" dirty="0"/>
              <a:t>Baigę šį užsiėmimą, besimokantieji turėtų gebėti:</a:t>
            </a:r>
          </a:p>
          <a:p>
            <a:pPr marL="457200" lvl="0" indent="-342900" algn="l" rtl="0">
              <a:lnSpc>
                <a:spcPct val="90000"/>
              </a:lnSpc>
              <a:spcBef>
                <a:spcPts val="0"/>
              </a:spcBef>
              <a:spcAft>
                <a:spcPts val="0"/>
              </a:spcAft>
              <a:buSzPts val="1800"/>
              <a:buChar char="•"/>
            </a:pPr>
            <a:r>
              <a:rPr lang="lt-LT" dirty="0"/>
              <a:t>Suprasti pagrindinių skaitmeninių įgūdžių, susijusių su darbu GLAM sektoriuje svarbą.</a:t>
            </a:r>
          </a:p>
          <a:p>
            <a:pPr marL="457200" lvl="0" indent="-342900" algn="l" rtl="0">
              <a:lnSpc>
                <a:spcPct val="90000"/>
              </a:lnSpc>
              <a:spcBef>
                <a:spcPts val="0"/>
              </a:spcBef>
              <a:spcAft>
                <a:spcPts val="0"/>
              </a:spcAft>
              <a:buSzPts val="1800"/>
              <a:buChar char="•"/>
            </a:pPr>
            <a:r>
              <a:rPr lang="lt-LT" dirty="0"/>
              <a:t>Įvardyti ir prisiminti pagrindines kompetencijas, reikalingas norint sėkmingai dirbti GLAM sektoriuje.</a:t>
            </a:r>
            <a:endParaRPr dirty="0"/>
          </a:p>
        </p:txBody>
      </p:sp>
      <p:pic>
        <p:nvPicPr>
          <p:cNvPr id="99" name="Google Shape;99;p2"/>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00" name="Google Shape;100;p2"/>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01" name="Google Shape;101;p2"/>
          <p:cNvSpPr txBox="1"/>
          <p:nvPr/>
        </p:nvSpPr>
        <p:spPr>
          <a:xfrm>
            <a:off x="6172200" y="668337"/>
            <a:ext cx="5157787" cy="585428"/>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accent1"/>
              </a:buClr>
              <a:buSzPts val="2800"/>
              <a:buFont typeface="Arial"/>
              <a:buNone/>
            </a:pPr>
            <a:r>
              <a:rPr lang="en-US" sz="2800" b="0" dirty="0">
                <a:solidFill>
                  <a:schemeClr val="accent1"/>
                </a:solidFill>
                <a:latin typeface="Calibri"/>
                <a:ea typeface="Calibri"/>
                <a:cs typeface="Calibri"/>
                <a:sym typeface="Calibri"/>
              </a:rPr>
              <a:t>Mokymosi </a:t>
            </a:r>
            <a:r>
              <a:rPr lang="en-US" sz="2800" b="0" dirty="0" err="1">
                <a:solidFill>
                  <a:schemeClr val="accent1"/>
                </a:solidFill>
                <a:latin typeface="Calibri"/>
                <a:ea typeface="Calibri"/>
                <a:cs typeface="Calibri"/>
                <a:sym typeface="Calibri"/>
              </a:rPr>
              <a:t>rezultatai</a:t>
            </a:r>
            <a:r>
              <a:rPr lang="en-US" sz="2800" b="0" dirty="0">
                <a:solidFill>
                  <a:schemeClr val="accent1"/>
                </a:solidFill>
                <a:latin typeface="Calibri"/>
                <a:ea typeface="Calibri"/>
                <a:cs typeface="Calibri"/>
                <a:sym typeface="Calibri"/>
              </a:rPr>
              <a:t>:</a:t>
            </a:r>
            <a:endParaRPr lang="en-US" sz="2800" b="1" dirty="0">
              <a:solidFill>
                <a:schemeClr val="dk1"/>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F4D8E263-6AF8-34C4-1E6A-556C05D2D6B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893"/>
    </mc:Choice>
    <mc:Fallback>
      <p:transition spd="slow" advTm="39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acafbdc8aa_0_9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100"/>
              <a:buFont typeface="Arial"/>
              <a:buNone/>
            </a:pPr>
            <a:r>
              <a:rPr lang="lt-LT" dirty="0">
                <a:solidFill>
                  <a:schemeClr val="accent1"/>
                </a:solidFill>
              </a:rPr>
              <a:t>Skaitmeninių įgūdžių trūkumas </a:t>
            </a:r>
            <a:endParaRPr dirty="0">
              <a:solidFill>
                <a:schemeClr val="accent1"/>
              </a:solidFill>
            </a:endParaRPr>
          </a:p>
        </p:txBody>
      </p:sp>
      <p:sp>
        <p:nvSpPr>
          <p:cNvPr id="107" name="Google Shape;107;g2acafbdc8aa_0_9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1100"/>
              <a:buFont typeface="Arial"/>
              <a:buNone/>
            </a:pPr>
            <a:r>
              <a:rPr lang="lt-LT" sz="3200" dirty="0"/>
              <a:t>Gebėjimai ir žinios, reikalingos įprastinėms skaitmeninėms užduotims, susijusioms su jūsų darbo funkcijomis, atlikti, vadinami pagrindinėmis skaitmeninėmis kompetencijomis. </a:t>
            </a:r>
          </a:p>
          <a:p>
            <a:pPr marL="228600" lvl="0" indent="-50800" algn="l" rtl="0">
              <a:lnSpc>
                <a:spcPct val="90000"/>
              </a:lnSpc>
              <a:spcBef>
                <a:spcPts val="0"/>
              </a:spcBef>
              <a:spcAft>
                <a:spcPts val="0"/>
              </a:spcAft>
              <a:buClr>
                <a:schemeClr val="dk1"/>
              </a:buClr>
              <a:buSzPts val="1100"/>
              <a:buFont typeface="Arial"/>
              <a:buNone/>
            </a:pPr>
            <a:endParaRPr sz="3200" dirty="0"/>
          </a:p>
          <a:p>
            <a:pPr marL="228600" lvl="0" indent="-50800" algn="l" rtl="0">
              <a:lnSpc>
                <a:spcPct val="90000"/>
              </a:lnSpc>
              <a:spcBef>
                <a:spcPts val="0"/>
              </a:spcBef>
              <a:spcAft>
                <a:spcPts val="0"/>
              </a:spcAft>
              <a:buClr>
                <a:schemeClr val="dk1"/>
              </a:buClr>
              <a:buSzPts val="1100"/>
              <a:buFont typeface="Arial"/>
              <a:buNone/>
            </a:pPr>
            <a:r>
              <a:rPr lang="lt-LT" sz="3200" dirty="0"/>
              <a:t>Tai gali būti </a:t>
            </a:r>
            <a:r>
              <a:rPr lang="lt-LT" sz="3200" b="1" dirty="0"/>
              <a:t>skaitmeninių technologijų naudojimas, e. mokymasis, skaitmeninės informacijos valdymas ir skaitmeninis dalijimasis asmens duomenimis.</a:t>
            </a:r>
            <a:endParaRPr sz="3200" b="1" dirty="0"/>
          </a:p>
          <a:p>
            <a:pPr marL="177800" lvl="0" indent="0" algn="l" rtl="0">
              <a:lnSpc>
                <a:spcPct val="90000"/>
              </a:lnSpc>
              <a:spcBef>
                <a:spcPts val="0"/>
              </a:spcBef>
              <a:spcAft>
                <a:spcPts val="0"/>
              </a:spcAft>
              <a:buClr>
                <a:schemeClr val="dk1"/>
              </a:buClr>
              <a:buSzPts val="1100"/>
              <a:buFont typeface="Arial"/>
              <a:buNone/>
            </a:pPr>
            <a:endParaRPr sz="3200" dirty="0"/>
          </a:p>
          <a:p>
            <a:pPr marL="228600" lvl="0" indent="-50800" algn="l" rtl="0">
              <a:lnSpc>
                <a:spcPct val="90000"/>
              </a:lnSpc>
              <a:spcBef>
                <a:spcPts val="0"/>
              </a:spcBef>
              <a:spcAft>
                <a:spcPts val="0"/>
              </a:spcAft>
              <a:buClr>
                <a:schemeClr val="dk1"/>
              </a:buClr>
              <a:buSzPts val="2800"/>
              <a:buNone/>
            </a:pPr>
            <a:endParaRPr sz="3200" dirty="0"/>
          </a:p>
        </p:txBody>
      </p:sp>
      <p:pic>
        <p:nvPicPr>
          <p:cNvPr id="108" name="Google Shape;108;g2acafbdc8aa_0_92"/>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09" name="Google Shape;109;g2acafbdc8aa_0_92"/>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 name="Audio 1">
            <a:hlinkClick r:id="" action="ppaction://media"/>
            <a:extLst>
              <a:ext uri="{FF2B5EF4-FFF2-40B4-BE49-F238E27FC236}">
                <a16:creationId xmlns:a16="http://schemas.microsoft.com/office/drawing/2014/main" id="{E68EF366-E809-B480-ED04-29C8B4BB28A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470"/>
    </mc:Choice>
    <mc:Fallback>
      <p:transition spd="slow" advTm="25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2acafbdc8aa_0_15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lt-LT" dirty="0">
                <a:solidFill>
                  <a:schemeClr val="accent1"/>
                </a:solidFill>
              </a:rPr>
              <a:t>Skaitmeniniai įgūdžiai yra būtini</a:t>
            </a:r>
            <a:endParaRPr b="1" dirty="0">
              <a:solidFill>
                <a:schemeClr val="accent1"/>
              </a:solidFill>
            </a:endParaRPr>
          </a:p>
        </p:txBody>
      </p:sp>
      <p:sp>
        <p:nvSpPr>
          <p:cNvPr id="115" name="Google Shape;115;g2acafbdc8aa_0_15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endParaRPr/>
          </a:p>
        </p:txBody>
      </p:sp>
      <p:pic>
        <p:nvPicPr>
          <p:cNvPr id="116" name="Google Shape;116;g2acafbdc8aa_0_150"/>
          <p:cNvPicPr preferRelativeResize="0"/>
          <p:nvPr/>
        </p:nvPicPr>
        <p:blipFill rotWithShape="1">
          <a:blip r:embed="rId5">
            <a:alphaModFix/>
          </a:blip>
          <a:srcRect/>
          <a:stretch/>
        </p:blipFill>
        <p:spPr>
          <a:xfrm>
            <a:off x="3077700" y="1583275"/>
            <a:ext cx="5828573" cy="3885725"/>
          </a:xfrm>
          <a:prstGeom prst="rect">
            <a:avLst/>
          </a:prstGeom>
          <a:noFill/>
          <a:ln>
            <a:noFill/>
          </a:ln>
        </p:spPr>
      </p:pic>
      <p:pic>
        <p:nvPicPr>
          <p:cNvPr id="117" name="Google Shape;117;g2acafbdc8aa_0_150"/>
          <p:cNvPicPr preferRelativeResize="0"/>
          <p:nvPr/>
        </p:nvPicPr>
        <p:blipFill rotWithShape="1">
          <a:blip r:embed="rId6">
            <a:alphaModFix/>
          </a:blip>
          <a:srcRect/>
          <a:stretch/>
        </p:blipFill>
        <p:spPr>
          <a:xfrm>
            <a:off x="320512" y="5585931"/>
            <a:ext cx="1182064" cy="1182064"/>
          </a:xfrm>
          <a:prstGeom prst="rect">
            <a:avLst/>
          </a:prstGeom>
          <a:noFill/>
          <a:ln>
            <a:noFill/>
          </a:ln>
        </p:spPr>
      </p:pic>
      <p:pic>
        <p:nvPicPr>
          <p:cNvPr id="118" name="Google Shape;118;g2acafbdc8aa_0_150"/>
          <p:cNvPicPr preferRelativeResize="0"/>
          <p:nvPr/>
        </p:nvPicPr>
        <p:blipFill rotWithShape="1">
          <a:blip r:embed="rId7">
            <a:alphaModFix/>
          </a:blip>
          <a:srcRect/>
          <a:stretch/>
        </p:blipFill>
        <p:spPr>
          <a:xfrm>
            <a:off x="9498964" y="6062785"/>
            <a:ext cx="2372524" cy="498230"/>
          </a:xfrm>
          <a:prstGeom prst="rect">
            <a:avLst/>
          </a:prstGeom>
          <a:noFill/>
          <a:ln>
            <a:noFill/>
          </a:ln>
        </p:spPr>
      </p:pic>
      <p:pic>
        <p:nvPicPr>
          <p:cNvPr id="3" name="Audio 2">
            <a:hlinkClick r:id="" action="ppaction://media"/>
            <a:extLst>
              <a:ext uri="{FF2B5EF4-FFF2-40B4-BE49-F238E27FC236}">
                <a16:creationId xmlns:a16="http://schemas.microsoft.com/office/drawing/2014/main" id="{324BE7B7-DA99-4A1B-4341-6FBC0F8DA47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671"/>
    </mc:Choice>
    <mc:Fallback>
      <p:transition spd="slow" advTm="23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2b9196cdd96_0_1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lt-LT" dirty="0">
                <a:solidFill>
                  <a:schemeClr val="accent1"/>
                </a:solidFill>
              </a:rPr>
              <a:t>Skaitmeninių įgūdžių ugdymas GLAM sektoriuje</a:t>
            </a:r>
            <a:endParaRPr dirty="0">
              <a:solidFill>
                <a:schemeClr val="accent1"/>
              </a:solidFill>
            </a:endParaRPr>
          </a:p>
        </p:txBody>
      </p:sp>
      <p:pic>
        <p:nvPicPr>
          <p:cNvPr id="124" name="Google Shape;124;g2b9196cdd96_0_10"/>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25" name="Google Shape;125;g2b9196cdd96_0_10"/>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26" name="Google Shape;126;g2b9196cdd96_0_10"/>
          <p:cNvSpPr txBox="1"/>
          <p:nvPr/>
        </p:nvSpPr>
        <p:spPr>
          <a:xfrm>
            <a:off x="966525" y="1819125"/>
            <a:ext cx="9829500" cy="9930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chemeClr val="dk1"/>
              </a:buClr>
              <a:buSzPts val="2400"/>
              <a:buFont typeface="Calibri"/>
              <a:buChar char="●"/>
            </a:pPr>
            <a:r>
              <a:rPr lang="lt-LT" sz="2400" b="0" i="0" u="none" strike="noStrike" cap="none" dirty="0">
                <a:solidFill>
                  <a:schemeClr val="dk1"/>
                </a:solidFill>
                <a:latin typeface="Calibri"/>
                <a:ea typeface="Calibri"/>
                <a:cs typeface="Calibri"/>
                <a:sym typeface="Calibri"/>
              </a:rPr>
              <a:t>suprasti su neskelbtinais duomenimis susijusią riziką ir jos išvengti. žinoti, kaip elgtis skaitmeninėje aplinkoje. </a:t>
            </a:r>
          </a:p>
          <a:p>
            <a:pPr marL="457200" marR="0" lvl="0" indent="-381000" algn="l" rtl="0">
              <a:lnSpc>
                <a:spcPct val="100000"/>
              </a:lnSpc>
              <a:spcBef>
                <a:spcPts val="0"/>
              </a:spcBef>
              <a:spcAft>
                <a:spcPts val="0"/>
              </a:spcAft>
              <a:buClr>
                <a:schemeClr val="dk1"/>
              </a:buClr>
              <a:buSzPts val="2400"/>
              <a:buFont typeface="Calibri"/>
              <a:buChar char="●"/>
            </a:pPr>
            <a:r>
              <a:rPr lang="lt-LT" sz="2400" b="0" i="0" u="none" strike="noStrike" cap="none" dirty="0">
                <a:solidFill>
                  <a:schemeClr val="dk1"/>
                </a:solidFill>
                <a:latin typeface="Calibri"/>
                <a:ea typeface="Calibri"/>
                <a:cs typeface="Calibri"/>
                <a:sym typeface="Calibri"/>
              </a:rPr>
              <a:t>būti susipažinusiam su atitinkama politika, reglamentais ir gairėmis dėl duomenų išsaugojimo ir pakartotinio naudojimo, ypač viešajame sektoriuje.</a:t>
            </a:r>
          </a:p>
          <a:p>
            <a:pPr marL="457200" marR="0" lvl="0" indent="-381000" algn="l" rtl="0">
              <a:lnSpc>
                <a:spcPct val="100000"/>
              </a:lnSpc>
              <a:spcBef>
                <a:spcPts val="0"/>
              </a:spcBef>
              <a:spcAft>
                <a:spcPts val="0"/>
              </a:spcAft>
              <a:buClr>
                <a:schemeClr val="dk1"/>
              </a:buClr>
              <a:buSzPts val="2400"/>
              <a:buFont typeface="Calibri"/>
              <a:buChar char="●"/>
            </a:pPr>
            <a:r>
              <a:rPr lang="lt-LT" sz="2400" b="0" i="0" u="none" strike="noStrike" cap="none" dirty="0">
                <a:solidFill>
                  <a:schemeClr val="dk1"/>
                </a:solidFill>
                <a:latin typeface="Calibri"/>
                <a:ea typeface="Calibri"/>
                <a:cs typeface="Calibri"/>
                <a:sym typeface="Calibri"/>
              </a:rPr>
              <a:t>gebėti patikrinti ir suprasti teisę naudoti ir (arba) pakartotinai naudoti kitų asmenų sukurtą skaitmeninį turinį. </a:t>
            </a:r>
          </a:p>
          <a:p>
            <a:pPr marL="457200" marR="0" lvl="0" indent="-381000" algn="l" rtl="0">
              <a:lnSpc>
                <a:spcPct val="100000"/>
              </a:lnSpc>
              <a:spcBef>
                <a:spcPts val="0"/>
              </a:spcBef>
              <a:spcAft>
                <a:spcPts val="0"/>
              </a:spcAft>
              <a:buClr>
                <a:schemeClr val="dk1"/>
              </a:buClr>
              <a:buSzPts val="2400"/>
              <a:buFont typeface="Calibri"/>
              <a:buChar char="●"/>
            </a:pPr>
            <a:r>
              <a:rPr lang="lt-LT" sz="2400" b="0" i="0" u="none" strike="noStrike" cap="none" dirty="0">
                <a:solidFill>
                  <a:schemeClr val="dk1"/>
                </a:solidFill>
                <a:latin typeface="Calibri"/>
                <a:ea typeface="Calibri"/>
                <a:cs typeface="Calibri"/>
                <a:sym typeface="Calibri"/>
              </a:rPr>
              <a:t>žinoti prieinamumo reikalavimus bendraujant skaitmeninėje aplinkoje, kad bendravimas būtų įtraukus ir prieinamas visiems naudotojams.</a:t>
            </a:r>
          </a:p>
          <a:p>
            <a:pPr marL="457200" marR="0" lvl="0" indent="-381000" algn="l" rtl="0">
              <a:lnSpc>
                <a:spcPct val="100000"/>
              </a:lnSpc>
              <a:spcBef>
                <a:spcPts val="0"/>
              </a:spcBef>
              <a:spcAft>
                <a:spcPts val="0"/>
              </a:spcAft>
              <a:buClr>
                <a:schemeClr val="dk1"/>
              </a:buClr>
              <a:buSzPts val="2400"/>
              <a:buFont typeface="Calibri"/>
              <a:buChar char="●"/>
            </a:pPr>
            <a:r>
              <a:rPr lang="lt-LT" sz="2400" b="0" i="0" u="none" strike="noStrike" cap="none" dirty="0">
                <a:solidFill>
                  <a:schemeClr val="dk1"/>
                </a:solidFill>
                <a:latin typeface="Calibri"/>
                <a:ea typeface="Calibri"/>
                <a:cs typeface="Calibri"/>
                <a:sym typeface="Calibri"/>
              </a:rPr>
              <a:t>suprasti skaitmeninio išsaugojimo pagrindus.</a:t>
            </a:r>
            <a:endParaRPr lang="en-GB" sz="2800" b="0" i="0" u="none" strike="noStrike" cap="none" dirty="0">
              <a:solidFill>
                <a:schemeClr val="dk1"/>
              </a:solidFill>
              <a:latin typeface="Calibri"/>
              <a:ea typeface="Calibri"/>
              <a:cs typeface="Calibri"/>
              <a:sym typeface="Calibri"/>
            </a:endParaRPr>
          </a:p>
        </p:txBody>
      </p:sp>
      <p:sp>
        <p:nvSpPr>
          <p:cNvPr id="127" name="Google Shape;127;g2b9196cdd96_0_10"/>
          <p:cNvSpPr txBox="1"/>
          <p:nvPr/>
        </p:nvSpPr>
        <p:spPr>
          <a:xfrm>
            <a:off x="966525" y="4807850"/>
            <a:ext cx="3574500" cy="9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3" name="Audio 2">
            <a:hlinkClick r:id="" action="ppaction://media"/>
            <a:extLst>
              <a:ext uri="{FF2B5EF4-FFF2-40B4-BE49-F238E27FC236}">
                <a16:creationId xmlns:a16="http://schemas.microsoft.com/office/drawing/2014/main" id="{026D211A-114D-F864-E6E0-C8BD68EEEA0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570"/>
    </mc:Choice>
    <mc:Fallback>
      <p:transition spd="slow" advTm="49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2b9196cdd96_0_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lt-LT" dirty="0">
                <a:solidFill>
                  <a:schemeClr val="accent1"/>
                </a:solidFill>
              </a:rPr>
              <a:t>Keturios tobulintinos skaitmeninių įgūdžių sritys kultūros paveldo sektoriuje</a:t>
            </a:r>
            <a:endParaRPr dirty="0">
              <a:solidFill>
                <a:schemeClr val="accent1"/>
              </a:solidFill>
            </a:endParaRPr>
          </a:p>
        </p:txBody>
      </p:sp>
      <p:pic>
        <p:nvPicPr>
          <p:cNvPr id="133" name="Google Shape;133;g2b9196cdd96_0_22"/>
          <p:cNvPicPr preferRelativeResize="0"/>
          <p:nvPr/>
        </p:nvPicPr>
        <p:blipFill rotWithShape="1">
          <a:blip r:embed="rId5">
            <a:alphaModFix/>
          </a:blip>
          <a:srcRect/>
          <a:stretch/>
        </p:blipFill>
        <p:spPr>
          <a:xfrm>
            <a:off x="3166650" y="1690825"/>
            <a:ext cx="5276850" cy="4991100"/>
          </a:xfrm>
          <a:prstGeom prst="rect">
            <a:avLst/>
          </a:prstGeom>
          <a:noFill/>
          <a:ln>
            <a:noFill/>
          </a:ln>
        </p:spPr>
      </p:pic>
      <p:pic>
        <p:nvPicPr>
          <p:cNvPr id="134" name="Google Shape;134;g2b9196cdd96_0_22"/>
          <p:cNvPicPr preferRelativeResize="0"/>
          <p:nvPr/>
        </p:nvPicPr>
        <p:blipFill rotWithShape="1">
          <a:blip r:embed="rId6">
            <a:alphaModFix/>
          </a:blip>
          <a:srcRect/>
          <a:stretch/>
        </p:blipFill>
        <p:spPr>
          <a:xfrm>
            <a:off x="8746526" y="1806226"/>
            <a:ext cx="2375775" cy="902825"/>
          </a:xfrm>
          <a:prstGeom prst="rect">
            <a:avLst/>
          </a:prstGeom>
          <a:noFill/>
          <a:ln>
            <a:noFill/>
          </a:ln>
        </p:spPr>
      </p:pic>
      <p:pic>
        <p:nvPicPr>
          <p:cNvPr id="135" name="Google Shape;135;g2b9196cdd96_0_22"/>
          <p:cNvPicPr preferRelativeResize="0"/>
          <p:nvPr/>
        </p:nvPicPr>
        <p:blipFill rotWithShape="1">
          <a:blip r:embed="rId7">
            <a:alphaModFix/>
          </a:blip>
          <a:srcRect/>
          <a:stretch/>
        </p:blipFill>
        <p:spPr>
          <a:xfrm>
            <a:off x="320512" y="5585931"/>
            <a:ext cx="1182064" cy="1182064"/>
          </a:xfrm>
          <a:prstGeom prst="rect">
            <a:avLst/>
          </a:prstGeom>
          <a:noFill/>
          <a:ln>
            <a:noFill/>
          </a:ln>
        </p:spPr>
      </p:pic>
      <p:pic>
        <p:nvPicPr>
          <p:cNvPr id="136" name="Google Shape;136;g2b9196cdd96_0_22"/>
          <p:cNvPicPr preferRelativeResize="0"/>
          <p:nvPr/>
        </p:nvPicPr>
        <p:blipFill rotWithShape="1">
          <a:blip r:embed="rId8">
            <a:alphaModFix/>
          </a:blip>
          <a:srcRect/>
          <a:stretch/>
        </p:blipFill>
        <p:spPr>
          <a:xfrm>
            <a:off x="9498964" y="6062785"/>
            <a:ext cx="2372524" cy="498230"/>
          </a:xfrm>
          <a:prstGeom prst="rect">
            <a:avLst/>
          </a:prstGeom>
          <a:noFill/>
          <a:ln>
            <a:noFill/>
          </a:ln>
        </p:spPr>
      </p:pic>
      <p:pic>
        <p:nvPicPr>
          <p:cNvPr id="3" name="Audio 2">
            <a:hlinkClick r:id="" action="ppaction://media"/>
            <a:extLst>
              <a:ext uri="{FF2B5EF4-FFF2-40B4-BE49-F238E27FC236}">
                <a16:creationId xmlns:a16="http://schemas.microsoft.com/office/drawing/2014/main" id="{AAF9CD1F-D5A4-F22E-CBA5-AA70BEBC7BF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644"/>
    </mc:Choice>
    <mc:Fallback>
      <p:transition spd="slow" advTm="45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GLAM skaitmeninių kompetencijų sritys</a:t>
            </a:r>
            <a:endParaRPr dirty="0">
              <a:solidFill>
                <a:schemeClr val="accent1"/>
              </a:solidFill>
            </a:endParaRPr>
          </a:p>
        </p:txBody>
      </p:sp>
      <p:sp>
        <p:nvSpPr>
          <p:cNvPr id="142" name="Google Shape;142;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43" name="Google Shape;143;p4"/>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44" name="Google Shape;144;p4"/>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145" name="Google Shape;145;p4"/>
          <p:cNvPicPr preferRelativeResize="0"/>
          <p:nvPr/>
        </p:nvPicPr>
        <p:blipFill rotWithShape="1">
          <a:blip r:embed="rId7">
            <a:alphaModFix/>
          </a:blip>
          <a:srcRect/>
          <a:stretch/>
        </p:blipFill>
        <p:spPr>
          <a:xfrm>
            <a:off x="838190" y="1825627"/>
            <a:ext cx="8306625" cy="3912275"/>
          </a:xfrm>
          <a:prstGeom prst="rect">
            <a:avLst/>
          </a:prstGeom>
          <a:noFill/>
          <a:ln>
            <a:noFill/>
          </a:ln>
        </p:spPr>
      </p:pic>
      <p:pic>
        <p:nvPicPr>
          <p:cNvPr id="146" name="Google Shape;146;p4"/>
          <p:cNvPicPr preferRelativeResize="0"/>
          <p:nvPr/>
        </p:nvPicPr>
        <p:blipFill rotWithShape="1">
          <a:blip r:embed="rId8">
            <a:alphaModFix/>
          </a:blip>
          <a:srcRect l="-10650" r="10650"/>
          <a:stretch/>
        </p:blipFill>
        <p:spPr>
          <a:xfrm>
            <a:off x="9021325" y="3047375"/>
            <a:ext cx="2149202" cy="1907850"/>
          </a:xfrm>
          <a:prstGeom prst="rect">
            <a:avLst/>
          </a:prstGeom>
          <a:noFill/>
          <a:ln>
            <a:noFill/>
          </a:ln>
        </p:spPr>
      </p:pic>
      <p:pic>
        <p:nvPicPr>
          <p:cNvPr id="2" name="Audio 1">
            <a:hlinkClick r:id="" action="ppaction://media"/>
            <a:extLst>
              <a:ext uri="{FF2B5EF4-FFF2-40B4-BE49-F238E27FC236}">
                <a16:creationId xmlns:a16="http://schemas.microsoft.com/office/drawing/2014/main" id="{A9B55FD6-29BD-623F-8B43-E4EE7C64998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682"/>
    </mc:Choice>
    <mc:Fallback>
      <p:transition spd="slow" advTm="59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acafbdc8aa_0_10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t-BR" dirty="0">
                <a:solidFill>
                  <a:schemeClr val="accent1"/>
                </a:solidFill>
              </a:rPr>
              <a:t>Informacijos ir duomenų tvarkymo raštingumas</a:t>
            </a:r>
            <a:endParaRPr dirty="0">
              <a:solidFill>
                <a:schemeClr val="accent1"/>
              </a:solidFill>
            </a:endParaRPr>
          </a:p>
        </p:txBody>
      </p:sp>
      <p:sp>
        <p:nvSpPr>
          <p:cNvPr id="152" name="Google Shape;152;g2acafbdc8aa_0_108"/>
          <p:cNvSpPr txBox="1">
            <a:spLocks noGrp="1"/>
          </p:cNvSpPr>
          <p:nvPr>
            <p:ph type="body" idx="1"/>
          </p:nvPr>
        </p:nvSpPr>
        <p:spPr>
          <a:xfrm>
            <a:off x="698000" y="2209825"/>
            <a:ext cx="105156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lt-LT" dirty="0"/>
              <a:t>Rasti ir išsisaugoti skaitmeninius duomenis, informaciją ir turinį. Įvertinti šaltinio ir jo turinio tinkamumą. Saugoti, tvarkyti ir sisteminti skaitmeninius duomenis, informaciją ir turinį.</a:t>
            </a:r>
            <a:endParaRPr dirty="0"/>
          </a:p>
        </p:txBody>
      </p:sp>
      <p:pic>
        <p:nvPicPr>
          <p:cNvPr id="153" name="Google Shape;153;g2acafbdc8aa_0_108"/>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54" name="Google Shape;154;g2acafbdc8aa_0_108"/>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3" name="Audio 2">
            <a:hlinkClick r:id="" action="ppaction://media"/>
            <a:extLst>
              <a:ext uri="{FF2B5EF4-FFF2-40B4-BE49-F238E27FC236}">
                <a16:creationId xmlns:a16="http://schemas.microsoft.com/office/drawing/2014/main" id="{4B61F188-7459-03D4-FF77-7AAACB4D9CF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961"/>
    </mc:Choice>
    <mc:Fallback>
      <p:transition spd="slow" advTm="16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2b1b746be6f_0_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t-BR" dirty="0">
                <a:solidFill>
                  <a:schemeClr val="accent1"/>
                </a:solidFill>
              </a:rPr>
              <a:t>Informacijos ir duomenų tvarkymo raštingumas</a:t>
            </a:r>
            <a:endParaRPr dirty="0">
              <a:solidFill>
                <a:schemeClr val="accent1"/>
              </a:solidFill>
            </a:endParaRPr>
          </a:p>
        </p:txBody>
      </p:sp>
      <p:pic>
        <p:nvPicPr>
          <p:cNvPr id="160" name="Google Shape;160;g2b1b746be6f_0_4"/>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61" name="Google Shape;161;g2b1b746be6f_0_4"/>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162" name="Google Shape;162;g2b1b746be6f_0_4" descr="The video will help you to understand what is information and data literacy and why is it important to approach it in youth work settings. &#10;&#10;This video is part of the Massive Open Online Course (MOOC) on Digital Youth Work. Enrol now: https://canvas.instructure.com/enroll/3AEKJ4&#10;&#10;#MOOCdigital #ErasmusPlus #YouthinAction #DigitalYouthWork #Europe #Youth&#10;&#10;Lithuanian National Agency of Erasmus+ Youth in Action cooperation with the National Agencies of Erasmus+ Youth in Action from Denmark, Croatia, Cyprus, Latvia, Lichtenstein, Portugal, Ireland, Finland, Austria, Iceland and German.&#10;&#10;The course has been funded with the support of the Erasmus+ Youth in Action Programme.&#10;&#10;The European Commission’s support for the production of this course does not constitute an endorsement of the contents, which reflect the views only of the authors, and the Commission and National Agency cannot be held responsible for any use which may be made of the information contained therein." title="Explore information and data literacy. DigComp 2.1.">
            <a:hlinkClick r:id="rId7"/>
          </p:cNvPr>
          <p:cNvPicPr preferRelativeResize="0"/>
          <p:nvPr/>
        </p:nvPicPr>
        <p:blipFill rotWithShape="1">
          <a:blip r:embed="rId8">
            <a:alphaModFix/>
          </a:blip>
          <a:srcRect/>
          <a:stretch/>
        </p:blipFill>
        <p:spPr>
          <a:xfrm>
            <a:off x="2328861" y="1690825"/>
            <a:ext cx="7534275" cy="4238025"/>
          </a:xfrm>
          <a:prstGeom prst="rect">
            <a:avLst/>
          </a:prstGeom>
          <a:noFill/>
          <a:ln>
            <a:noFill/>
          </a:ln>
        </p:spPr>
      </p:pic>
      <p:pic>
        <p:nvPicPr>
          <p:cNvPr id="3" name="Audio 2">
            <a:hlinkClick r:id="" action="ppaction://media"/>
            <a:extLst>
              <a:ext uri="{FF2B5EF4-FFF2-40B4-BE49-F238E27FC236}">
                <a16:creationId xmlns:a16="http://schemas.microsoft.com/office/drawing/2014/main" id="{CA303237-F9D8-BA65-E23C-593EDE7779C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06"/>
    </mc:Choice>
    <mc:Fallback>
      <p:transition spd="slow" advTm="3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2"/>
                                        </p:tgtEl>
                                        <p:attrNameLst>
                                          <p:attrName>style.visibility</p:attrName>
                                        </p:attrNameLst>
                                      </p:cBhvr>
                                      <p:to>
                                        <p:strVal val="visible"/>
                                      </p:to>
                                    </p:set>
                                    <p:animEffect transition="in" filter="fade">
                                      <p:cBhvr>
                                        <p:cTn id="11" dur="10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1292</Words>
  <Application>Microsoft Office PowerPoint</Application>
  <PresentationFormat>Widescreen</PresentationFormat>
  <Paragraphs>99</Paragraphs>
  <Slides>16</Slides>
  <Notes>16</Notes>
  <HiddenSlides>0</HiddenSlides>
  <MMClips>14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 Mišraus mokymosi kursas</vt:lpstr>
      <vt:lpstr>PowerPoint Presentation</vt:lpstr>
      <vt:lpstr>Skaitmeninių įgūdžių trūkumas </vt:lpstr>
      <vt:lpstr>Skaitmeniniai įgūdžiai yra būtini</vt:lpstr>
      <vt:lpstr>Skaitmeninių įgūdžių ugdymas GLAM sektoriuje</vt:lpstr>
      <vt:lpstr>Keturios tobulintinos skaitmeninių įgūdžių sritys kultūros paveldo sektoriuje</vt:lpstr>
      <vt:lpstr>GLAM skaitmeninių kompetencijų sritys</vt:lpstr>
      <vt:lpstr>Informacijos ir duomenų tvarkymo raštingumas</vt:lpstr>
      <vt:lpstr>Informacijos ir duomenų tvarkymo raštingumas</vt:lpstr>
      <vt:lpstr>Komunikacija ir bendradarbiavimas</vt:lpstr>
      <vt:lpstr>Komunikacija ir bendradarbiavimas</vt:lpstr>
      <vt:lpstr>Skaitmeninio turinio kūrimas</vt:lpstr>
      <vt:lpstr>Skaitmeninio turinio kūrimas</vt:lpstr>
      <vt:lpstr>Savirefleksija</vt:lpstr>
      <vt:lpstr>Šaltiniai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Mišraus mokymosi kursas</dc:title>
  <dc:creator>admin</dc:creator>
  <cp:lastModifiedBy>admin</cp:lastModifiedBy>
  <cp:revision>4</cp:revision>
  <dcterms:created xsi:type="dcterms:W3CDTF">2023-12-01T07:14:57Z</dcterms:created>
  <dcterms:modified xsi:type="dcterms:W3CDTF">2024-11-13T08:12:15Z</dcterms:modified>
</cp:coreProperties>
</file>