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1" roundtripDataSignature="AMtx7mh6vscnSjrsSMJ62X/2c8Beot7t2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21"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acafbdc8aa_0_1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t-LT"/>
              <a:t>Η επικοινωνία και η συνεργασία αναφέρονται στον τρόπο με τον οποίο αλληλεπιδρούμε, επικοινωνούμε και συνεργαζόμαστε μέσω των ψηφιακών τεχνολογιών, έχοντας παράλληλα επίγνωση της πολιτισμικής και γενεαλογικής ποικιλομορφίας. Συμμετοχή στην κοινωνία μέσω δημόσιων και ιδιωτικών ψηφιακών υπηρεσιών και συμμετοχικής πολιτειότητας. Να διαχειριζόμαστε την ψηφιακή μας ταυτότητα και φήμη.</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165" name="Google Shape;165;g2acafbdc8aa_0_1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b1b746be6f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173" name="Google Shape;173;g2b1b746be6f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acafbdc8aa_0_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lt-LT"/>
              <a:t>Η δημιουργία ψηφιακού περιεχομένου αναφέρεται στον τρόπο με τον οποίο δημιουργούμε και επεξεργαζόμαστε το ψηφιακό περιεχόμενο. Βελτίωση και ενσωμάτωση πληροφοριών και περιεχομένου σε ένα υπάρχον σώμα γνώσεων, ενώ παράλληλα κατανοούμε πώς πρέπει να εφαρμόζονται τα πνευματικά δικαιώματα και οι άδειες χρήσης. Να γνωρίζουμε πώς να δίνουμε κατανοητές οδηγίες για ένα υπολογιστικό σύστημα.</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181" name="Google Shape;181;g2acafbdc8aa_0_1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b1b746be6f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lt-LT"/>
              <a:t>Η δημιουργία ψηφιακού περιεχομένου αναφέρεται στον τρόπο με τον οποίο δημιουργούμε και επεξεργαζόμαστε το ψηφιακό περιεχόμενο. Βελτίωση και ενσωμάτωση πληροφοριών και περιεχομένου σε ένα υπάρχον σώμα γνώσεων, ενώ παράλληλα κατανοούμε πώς πρέπει να εφαρμόζονται τα πνευματικά δικαιώματα και οι άδειες χρήσης. Να γνωρίζουμε πώς να δίνουμε κατανοητές οδηγίες για ένα υπολογιστικό σύστημα.</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189" name="Google Shape;189;g2b1b746be6f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b9196cdd96_0_1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lt-LT"/>
              <a:t>Ας ανακεφαλαιώσουμε ορισμένους βασικούς τομείς που συζητήθηκαν σε αυτή τη συνεδρίαση.</a:t>
            </a:r>
            <a:endParaRPr/>
          </a:p>
          <a:p>
            <a:pPr indent="0" lvl="0" marL="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lt-LT"/>
              <a:t>Γιατί οι ψηφιακές δεξιότητες είναι σημαντικές για τον τομέα GLAM;</a:t>
            </a:r>
            <a:endParaRPr/>
          </a:p>
          <a:p>
            <a:pPr indent="-298450" lvl="0" marL="457200" rtl="0" algn="l">
              <a:lnSpc>
                <a:spcPct val="100000"/>
              </a:lnSpc>
              <a:spcBef>
                <a:spcPts val="0"/>
              </a:spcBef>
              <a:spcAft>
                <a:spcPts val="0"/>
              </a:spcAft>
              <a:buSzPts val="1100"/>
              <a:buChar char="-"/>
            </a:pPr>
            <a:r>
              <a:rPr lang="lt-LT"/>
              <a:t>Ποιες είναι ορισμένες βασικές ψηφιακές ικανότητες που απαιτούνται όταν εργάζεστε στον τομέα GLAM;</a:t>
            </a:r>
            <a:endParaRPr/>
          </a:p>
          <a:p>
            <a:pPr indent="0" lvl="0" marL="0" rtl="0" algn="l">
              <a:lnSpc>
                <a:spcPct val="100000"/>
              </a:lnSpc>
              <a:spcBef>
                <a:spcPts val="0"/>
              </a:spcBef>
              <a:spcAft>
                <a:spcPts val="0"/>
              </a:spcAft>
              <a:buSzPts val="1100"/>
              <a:buNone/>
            </a:pPr>
            <a:r>
              <a:t/>
            </a:r>
            <a:endParaRPr/>
          </a:p>
        </p:txBody>
      </p:sp>
      <p:sp>
        <p:nvSpPr>
          <p:cNvPr id="197" name="Google Shape;197;g2b9196cdd96_0_1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6" name="Google Shape;20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4" name="Google Shape;21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t-LT">
                <a:solidFill>
                  <a:schemeClr val="dk1"/>
                </a:solidFill>
              </a:rPr>
              <a:t>Καλώς ήρθατε στην ενότητα «Ο ψηφιακός τομέας GLAM». </a:t>
            </a:r>
            <a:r>
              <a:rPr lang="lt-LT"/>
              <a:t>Οι στόχοι αυτής της ενότητας είναι διττοί:</a:t>
            </a:r>
            <a:endParaRPr/>
          </a:p>
          <a:p>
            <a:pPr indent="0" lvl="0" marL="0" rtl="0" algn="l">
              <a:lnSpc>
                <a:spcPct val="100000"/>
              </a:lnSpc>
              <a:spcBef>
                <a:spcPts val="0"/>
              </a:spcBef>
              <a:spcAft>
                <a:spcPts val="0"/>
              </a:spcAft>
              <a:buSzPts val="1100"/>
              <a:buNone/>
            </a:pPr>
            <a:r>
              <a:rPr lang="lt-LT"/>
              <a:t>Πρώτον, να </a:t>
            </a:r>
            <a:r>
              <a:rPr lang="lt-LT">
                <a:solidFill>
                  <a:schemeClr val="dk1"/>
                </a:solidFill>
              </a:rPr>
              <a:t>προσελκύσει το ενδιαφέρον για τις ψηφιακές ικανότητες που απαιτούνται για τον τομέα GLAM. </a:t>
            </a:r>
            <a:endParaRPr>
              <a:solidFill>
                <a:schemeClr val="dk1"/>
              </a:solidFill>
            </a:endParaRPr>
          </a:p>
          <a:p>
            <a:pPr indent="0" lvl="0" marL="0" rtl="0" algn="l">
              <a:lnSpc>
                <a:spcPct val="100000"/>
              </a:lnSpc>
              <a:spcBef>
                <a:spcPts val="0"/>
              </a:spcBef>
              <a:spcAft>
                <a:spcPts val="0"/>
              </a:spcAft>
              <a:buSzPts val="1100"/>
              <a:buNone/>
            </a:pPr>
            <a:r>
              <a:rPr lang="lt-LT">
                <a:solidFill>
                  <a:schemeClr val="dk1"/>
                </a:solidFill>
              </a:rPr>
              <a:t>Δεύτερον, να συνδέσει τις ψηφιακές δεξιότητες με τους διάφορους επαγγελματικούς ρόλους στον τομέα GLAM.</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lt-LT">
                <a:solidFill>
                  <a:schemeClr val="dk1"/>
                </a:solidFill>
              </a:rPr>
              <a:t>Όσον αφορά τα επιδιωκόμενα μαθησιακά αποτελέσματα, με την ολοκλήρωση αυτής της διαδικτυακής συνεδρίας, αναμένεται ότι ο εκπαιδευόμενος θα ανακαλύψει θεμελιώδεις ψηφιακές δεξιότητες που σχετίζονται με την εργασία στον τομέα GLAM. </a:t>
            </a:r>
            <a:endParaRPr>
              <a:solidFill>
                <a:schemeClr val="dk1"/>
              </a:solidFill>
            </a:endParaRPr>
          </a:p>
          <a:p>
            <a:pPr indent="0" lvl="0" marL="0" rtl="0" algn="l">
              <a:lnSpc>
                <a:spcPct val="100000"/>
              </a:lnSpc>
              <a:spcBef>
                <a:spcPts val="0"/>
              </a:spcBef>
              <a:spcAft>
                <a:spcPts val="0"/>
              </a:spcAft>
              <a:buSzPts val="1100"/>
              <a:buNone/>
            </a:pPr>
            <a:r>
              <a:rPr lang="lt-LT">
                <a:solidFill>
                  <a:schemeClr val="dk1"/>
                </a:solidFill>
              </a:rPr>
              <a:t>Επιπλέον, με την ολοκλήρωση αυτών των εργασιών, αναμένεται ότι ο εκπαιδευόμενος θα μπορεί να προσδιορίσει και να ανακαλέσει τις βασικές ικανότητες που απαιτούνται για την επιτυχία στον τομέα GLAM.</a:t>
            </a:r>
            <a:endParaRPr>
              <a:solidFill>
                <a:schemeClr val="dk1"/>
              </a:solidFill>
            </a:endParaRPr>
          </a:p>
        </p:txBody>
      </p:sp>
      <p:sp>
        <p:nvSpPr>
          <p:cNvPr id="94" name="Google Shape;9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acafbdc8aa_0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50800" lvl="0" marL="228600" rtl="0" algn="l">
              <a:lnSpc>
                <a:spcPct val="90000"/>
              </a:lnSpc>
              <a:spcBef>
                <a:spcPts val="0"/>
              </a:spcBef>
              <a:spcAft>
                <a:spcPts val="0"/>
              </a:spcAft>
              <a:buSzPts val="2800"/>
              <a:buNone/>
            </a:pPr>
            <a:r>
              <a:t/>
            </a:r>
            <a:endParaRPr>
              <a:solidFill>
                <a:schemeClr val="dk1"/>
              </a:solidFill>
            </a:endParaRPr>
          </a:p>
          <a:p>
            <a:pPr indent="0" lvl="0" marL="0" rtl="0" algn="l">
              <a:lnSpc>
                <a:spcPct val="100000"/>
              </a:lnSpc>
              <a:spcBef>
                <a:spcPts val="0"/>
              </a:spcBef>
              <a:spcAft>
                <a:spcPts val="0"/>
              </a:spcAft>
              <a:buSzPts val="1100"/>
              <a:buNone/>
            </a:pPr>
            <a:r>
              <a:rPr lang="lt-LT">
                <a:solidFill>
                  <a:schemeClr val="dk1"/>
                </a:solidFill>
              </a:rPr>
              <a:t>Για τον τομέα GLAM, είναι ζωτικής σημασίας να αντιμετωπιστούν οι ψηφιακές δεξιότητες για την πολιτιστική κληρονομιά. </a:t>
            </a:r>
            <a:r>
              <a:rPr lang="lt-LT"/>
              <a:t>Οι ικανότητες και οι γνώσεις που απαιτούνται για την εκτέλεση καθημερινών ψηφιακών εργασιών που σχετίζονται με τη θέση εργασίας σας είναι γνωστές ως βασικές ψηφιακές ικανότητες.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lt-LT"/>
              <a:t>Αυτό μπορεί να περιλαμβάνει τη χρήση της ψηφιακής τεχνολογίας, την ηλεκτρονική μάθηση, την ψηφιακή διαχείριση πληροφοριών και την ψηφιακή ανταλλαγή προσωπικών δεδομένων.</a:t>
            </a:r>
            <a:endParaRPr>
              <a:solidFill>
                <a:schemeClr val="dk1"/>
              </a:solidFill>
            </a:endParaRPr>
          </a:p>
        </p:txBody>
      </p:sp>
      <p:sp>
        <p:nvSpPr>
          <p:cNvPr id="104" name="Google Shape;104;g2acafbdc8aa_0_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acafbdc8aa_0_1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g2acafbdc8aa_0_1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lt-LT">
                <a:solidFill>
                  <a:schemeClr val="dk1"/>
                </a:solidFill>
              </a:rPr>
              <a:t>Οι ανάγκες για ψηφιακές δεξιότητες εξελίσσονται και τα κενά δεξιοτήτων στον τομέα της πολιτιστικής κληρονομιάς διευρύνονται. Οι επαγγελματίες που εργάζονται στα μουσεία πρέπει να ενισχύσουν τις ψηφιακές τους ικανότητες, επειδή είναι βασική ανάγκη στη σημερινή εποχή. Το προσωπικό των μουσείων μπορεί να διασφαλίσει ότι είναι ενήμερο και προετοιμασμένο να προσφέρει καλύτερη εμπειρία στους επισκέπτες επενδύοντας στις ψηφιακές του ικανότητες.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b9196cdd96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g2b9196cdd96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t-LT"/>
              <a:t>Οι ψηφιακές τεχνολογίες φέρνουν επανάσταση στον τρόπο λειτουργίας των πολιτιστικών ιδρυμάτων. Η ψηφιακή τεχνογνωσία είναι απαραίτητη για απλούστερες και πιο περίπλοκες εργασίες. </a:t>
            </a:r>
            <a:endParaRPr/>
          </a:p>
          <a:p>
            <a:pPr indent="-298450" lvl="0" marL="457200" rtl="0" algn="l">
              <a:lnSpc>
                <a:spcPct val="100000"/>
              </a:lnSpc>
              <a:spcBef>
                <a:spcPts val="0"/>
              </a:spcBef>
              <a:spcAft>
                <a:spcPts val="0"/>
              </a:spcAft>
              <a:buSzPts val="1100"/>
              <a:buChar char="●"/>
            </a:pPr>
            <a:r>
              <a:rPr lang="lt-LT"/>
              <a:t>να κατανοούν και να αποφεύγουν τους κινδύνους που συνδέονται με ευαίσθητα δεδομένα </a:t>
            </a:r>
            <a:endParaRPr/>
          </a:p>
          <a:p>
            <a:pPr indent="-298450" lvl="0" marL="457200" rtl="0" algn="l">
              <a:lnSpc>
                <a:spcPct val="100000"/>
              </a:lnSpc>
              <a:spcBef>
                <a:spcPts val="0"/>
              </a:spcBef>
              <a:spcAft>
                <a:spcPts val="0"/>
              </a:spcAft>
              <a:buSzPts val="1100"/>
              <a:buChar char="●"/>
            </a:pPr>
            <a:r>
              <a:rPr lang="lt-LT"/>
              <a:t>να εξοικειωθούν με τον τρόπο δράσης σε ψηφιακά περιβάλλοντα </a:t>
            </a:r>
            <a:endParaRPr/>
          </a:p>
          <a:p>
            <a:pPr indent="-298450" lvl="0" marL="457200" rtl="0" algn="l">
              <a:lnSpc>
                <a:spcPct val="100000"/>
              </a:lnSpc>
              <a:spcBef>
                <a:spcPts val="0"/>
              </a:spcBef>
              <a:spcAft>
                <a:spcPts val="0"/>
              </a:spcAft>
              <a:buSzPts val="1100"/>
              <a:buChar char="●"/>
            </a:pPr>
            <a:r>
              <a:rPr lang="lt-LT"/>
              <a:t>να είναι εξοικειωμένοι με τις σχετικές πολιτικές, κανονισμούς και κατευθυντήριες γραμμές σχετικά με τη διατήρηση και επαναχρησιμοποίηση δεδομένων, ιδίως στον δημόσιο τομέα </a:t>
            </a:r>
            <a:endParaRPr/>
          </a:p>
          <a:p>
            <a:pPr indent="-298450" lvl="0" marL="457200" rtl="0" algn="l">
              <a:lnSpc>
                <a:spcPct val="100000"/>
              </a:lnSpc>
              <a:spcBef>
                <a:spcPts val="0"/>
              </a:spcBef>
              <a:spcAft>
                <a:spcPts val="0"/>
              </a:spcAft>
              <a:buSzPts val="1100"/>
              <a:buChar char="●"/>
            </a:pPr>
            <a:r>
              <a:rPr lang="lt-LT"/>
              <a:t>να είναι σε θέση να ελέγχουν και να κατανοούν το δικαίωμα χρήσης ή/και επαναχρησιμοποίησης ψηφιακού περιεχομένου που δημιουργήθηκε από άλλους </a:t>
            </a:r>
            <a:endParaRPr/>
          </a:p>
          <a:p>
            <a:pPr indent="-298450" lvl="0" marL="457200" rtl="0" algn="l">
              <a:lnSpc>
                <a:spcPct val="100000"/>
              </a:lnSpc>
              <a:spcBef>
                <a:spcPts val="0"/>
              </a:spcBef>
              <a:spcAft>
                <a:spcPts val="0"/>
              </a:spcAft>
              <a:buSzPts val="1100"/>
              <a:buChar char="●"/>
            </a:pPr>
            <a:r>
              <a:rPr lang="lt-LT"/>
              <a:t>να γνωρίζουν τις απαιτήσεις προσβασιμότητας κατά την επικοινωνία σε ψηφιακά περιβάλλοντα, ώστε η επικοινωνία να είναι χωρίς αποκλεισμούς και προσβάσιμη για όλους τους χρήστες </a:t>
            </a:r>
            <a:endParaRPr/>
          </a:p>
          <a:p>
            <a:pPr indent="-298450" lvl="0" marL="457200" rtl="0" algn="l">
              <a:lnSpc>
                <a:spcPct val="100000"/>
              </a:lnSpc>
              <a:spcBef>
                <a:spcPts val="0"/>
              </a:spcBef>
              <a:spcAft>
                <a:spcPts val="0"/>
              </a:spcAft>
              <a:buSzPts val="1100"/>
              <a:buChar char="●"/>
            </a:pPr>
            <a:r>
              <a:rPr lang="lt-LT"/>
              <a:t>να κατανοήσουν τις βασικές αρχές της ψηφιακής διατήρησης</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b9196cdd96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g2b9196cdd96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t-LT"/>
              <a:t>Ως αποτέλεσμα της πανδημίας, έχουν αναδυθεί πολλά έργα και πρωτοβουλίες που διερευνούν την ψηφιακή αναβάθμιση των επαγγελματιών του πολιτισμού. Μια τέτοια σημαντική πρωτοβουλία που σχετίζεται με τις ψηφιακές δεξιότητες και το εργατικό δυναμικό του GLAM, βρίσκεται στο Ηνωμένο Βασίλειο. Το National Lottery Heritage Fund υποστήριξε το πρόγραμμα Heritage Digital που ξεκίνησε το καλοκαίρι του 2020. Η κοινοπραξία Heritage Digital προσδιόρισε τέσσερις τομείς ανάπτυξης ψηφιακών δεξιοτήτων που απαιτούνται σε ολόκληρο τον τομέα και έχουν τη δυνατότητα να έχουν τον μεγαλύτερο αντίκτυπο. Οι τέσσερις τομείς είναι η ψηφιακή στρατηγική μάρκετινγκ, η ψηφιακή επικοινωνία, τα ψηφιακά δικαιώματα και η ψηφιακή τεχνολογία.</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t-LT"/>
              <a:t>Ένα πρόσφατο ευρωπαϊκό έργο, συγκεκριμένα το BoostDigiCulture, διερευνά τους τρόπους βιωσιμότητας για την ψηφιακή αναβάθμιση των επαγγελματιών του πολιτισμού, ιδίως εκείνων που εργάζονται στον τομέα GLAM. Στο πλαίσιο αυτό, το χρηματοδοτούμενο από το Erasmus έργο διεξήγαγε έρευνα με ομάδες εστίασης και παρήγαγε μια έκθεση η οποία χρησιμεύει ως οδηγός για τους τομείς των ψηφιακών ικανοτήτων και δεξιοτήτων που είναι απαραίτητοι για τους επαγγελματίες του πολιτισμού σε μια εποχή μετά τον COVID.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lt-LT"/>
              <a:t>Από την έρευνα προσδιορίζονται τρεις τομείς, οι οποίοι απορρέουν από το DigiComp 2.0 (The Digital Competence Framework 2.0) της Ευρωπαϊκής Επιτροπής, το οποίο προσδιορίζει ένα σύνολο βασικών ψηφιακών ικανοτήτων για τους Ευρωπαίους πολίτες.</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lt-LT"/>
              <a:t>Ο πρώτος τομέας είναι ο γραμματισμός πληροφοριών και δεδομένων.</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lt-LT"/>
              <a:t>Ο δεύτερος τομέας είναι η επικοινωνία και η συνεργασία.</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lt-LT"/>
              <a:t>Ο τρίτος τομέας είναι η δημιουργία ψηφιακού περιεχομένου.</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lt-LT"/>
              <a:t>Κάθε τομέας έχει τρία συναφή στοιχεία ψηφιακών ικανοτήτων. Ας ρίξουμε μια πιο προσεκτική ματιά σε κάθε τομέα.</a:t>
            </a:r>
            <a:endParaRPr/>
          </a:p>
        </p:txBody>
      </p:sp>
      <p:sp>
        <p:nvSpPr>
          <p:cNvPr id="139" name="Google Shape;13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acafbdc8aa_0_1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t-LT"/>
              <a:t>Ο εγγραµµατισµός πληροφοριών και δεδοµένων αναφέρεται στον τρόπο που οι χρήστες είναι σε θέση να διατυπώνουν πληροφοριακές ανάγκες, να εντοπίζουν και να ανακτούν ψηφιακά δεδομένα, πληροφορίες και περιεχόμενο. Μπορούν επίσης να κρίνουν τη συνάφεια της πηγής και του περιεχομένου της, να αποθηκεύουν, να διαχειρίζονται και να οργανώνουν ψηφιακά δεδομένα, πληροφορίες και περιεχόμενο.</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149" name="Google Shape;149;g2acafbdc8aa_0_1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b1b746be6f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g2b1b746be6f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7" name="Shape 17"/>
        <p:cNvGrpSpPr/>
        <p:nvPr/>
      </p:nvGrpSpPr>
      <p:grpSpPr>
        <a:xfrm>
          <a:off x="0" y="0"/>
          <a:ext cx="0" cy="0"/>
          <a:chOff x="0" y="0"/>
          <a:chExt cx="0" cy="0"/>
        </a:xfrm>
      </p:grpSpPr>
      <p:sp>
        <p:nvSpPr>
          <p:cNvPr id="18" name="Google Shape;18;p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0" name="Google Shape;20;p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2" name="Google Shape;22;p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1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6"/>
          <p:cNvSpPr/>
          <p:nvPr>
            <p:ph idx="2" type="pic"/>
          </p:nvPr>
        </p:nvSpPr>
        <p:spPr>
          <a:xfrm>
            <a:off x="5183188" y="987425"/>
            <a:ext cx="6172200" cy="4873625"/>
          </a:xfrm>
          <a:prstGeom prst="rect">
            <a:avLst/>
          </a:prstGeom>
          <a:noFill/>
          <a:ln>
            <a:noFill/>
          </a:ln>
        </p:spPr>
      </p:sp>
      <p:sp>
        <p:nvSpPr>
          <p:cNvPr id="64" name="Google Shape;64;p1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6.jpg"/><Relationship Id="rId5" Type="http://schemas.openxmlformats.org/officeDocument/2006/relationships/hyperlink" Target="http://www.youtube.com/watch?v=mdXbiEZFnzU" TargetMode="External"/><Relationship Id="rId6"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6.jpg"/><Relationship Id="rId5" Type="http://schemas.openxmlformats.org/officeDocument/2006/relationships/hyperlink" Target="http://www.youtube.com/watch?v=MVLNDp7bozs" TargetMode="External"/><Relationship Id="rId6"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6.jpg"/><Relationship Id="rId5"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pro.europeana.eu/files/Europeana_Professional/Publications/Digital%20transformation%20reports/The%20digital%20transformation%20agenda%20and%20GLAMs%20-%20Culture24,%20findings%20and%20outcomes.pdf" TargetMode="External"/><Relationship Id="rId4" Type="http://schemas.openxmlformats.org/officeDocument/2006/relationships/hyperlink" Target="https://www.museumsgalleriesscotland.org.uk/project/the-digital-literacy-for-leadership-programme/" TargetMode="External"/><Relationship Id="rId9" Type="http://schemas.openxmlformats.org/officeDocument/2006/relationships/image" Target="../media/image6.jpg"/><Relationship Id="rId5" Type="http://schemas.openxmlformats.org/officeDocument/2006/relationships/hyperlink" Target="https://www.museumnext.com/digital-skills-for-museum-professionals/" TargetMode="External"/><Relationship Id="rId6" Type="http://schemas.openxmlformats.org/officeDocument/2006/relationships/hyperlink" Target="https://cultura.gencat.cat/web/.content/dgpc/museus/06-actualitat/noticies/20201118_Digital-Profiles-Skills-in-Museums_v3_ConxaRod_2022.pdf" TargetMode="External"/><Relationship Id="rId7" Type="http://schemas.openxmlformats.org/officeDocument/2006/relationships/hyperlink" Target="https://d13kjxnqnhcmn2.cloudfront.net/AcuCustom/Sitename/DAM/041/Heritage_Digital_Introduction_Guide.pdf" TargetMode="External"/><Relationship Id="rId8"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jpg"/><Relationship Id="rId4" Type="http://schemas.openxmlformats.org/officeDocument/2006/relationships/image" Target="../media/image2.png"/><Relationship Id="rId10" Type="http://schemas.openxmlformats.org/officeDocument/2006/relationships/image" Target="../media/image11.png"/><Relationship Id="rId9" Type="http://schemas.openxmlformats.org/officeDocument/2006/relationships/image" Target="../media/image15.jpg"/><Relationship Id="rId5" Type="http://schemas.openxmlformats.org/officeDocument/2006/relationships/image" Target="../media/image19.jpg"/><Relationship Id="rId6" Type="http://schemas.openxmlformats.org/officeDocument/2006/relationships/image" Target="../media/image18.jpg"/><Relationship Id="rId7" Type="http://schemas.openxmlformats.org/officeDocument/2006/relationships/image" Target="../media/image14.jpg"/><Relationship Id="rId8"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4.jpg"/><Relationship Id="rId5" Type="http://schemas.openxmlformats.org/officeDocument/2006/relationships/image" Target="../media/image2.png"/><Relationship Id="rId6"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6.jpg"/><Relationship Id="rId5" Type="http://schemas.openxmlformats.org/officeDocument/2006/relationships/image" Target="../media/image7.png"/><Relationship Id="rId6"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6.jpg"/><Relationship Id="rId5" Type="http://schemas.openxmlformats.org/officeDocument/2006/relationships/hyperlink" Target="http://www.youtube.com/watch?v=y-zA0LHVbUA" TargetMode="External"/><Relationship Id="rId6"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4114117" y="3254399"/>
            <a:ext cx="6454200" cy="5262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lt-LT" sz="3600"/>
            </a:br>
            <a:r>
              <a:rPr b="1" lang="lt-LT" sz="3600"/>
              <a:t>Πρόγραμμα μικτής μάθησης</a:t>
            </a:r>
            <a:endParaRPr b="1" sz="3600"/>
          </a:p>
        </p:txBody>
      </p:sp>
      <p:sp>
        <p:nvSpPr>
          <p:cNvPr id="85" name="Google Shape;85;p1"/>
          <p:cNvSpPr txBox="1"/>
          <p:nvPr>
            <p:ph idx="1" type="subTitle"/>
          </p:nvPr>
        </p:nvSpPr>
        <p:spPr>
          <a:xfrm>
            <a:off x="4080803" y="3957325"/>
            <a:ext cx="6454200" cy="16077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lnSpc>
                <a:spcPct val="90000"/>
              </a:lnSpc>
              <a:spcBef>
                <a:spcPts val="0"/>
              </a:spcBef>
              <a:spcAft>
                <a:spcPts val="0"/>
              </a:spcAft>
              <a:buClr>
                <a:schemeClr val="dk1"/>
              </a:buClr>
              <a:buSzPct val="108108"/>
              <a:buNone/>
            </a:pPr>
            <a:r>
              <a:rPr b="1" lang="lt-LT"/>
              <a:t>Ενότητα 1: Ο ψηφιακός τομέας GLAM</a:t>
            </a:r>
            <a:endParaRPr b="1"/>
          </a:p>
          <a:p>
            <a:pPr indent="0" lvl="0" marL="0" rtl="0" algn="ctr">
              <a:lnSpc>
                <a:spcPct val="90000"/>
              </a:lnSpc>
              <a:spcBef>
                <a:spcPts val="1000"/>
              </a:spcBef>
              <a:spcAft>
                <a:spcPts val="0"/>
              </a:spcAft>
              <a:buClr>
                <a:schemeClr val="dk1"/>
              </a:buClr>
              <a:buSzPct val="108108"/>
              <a:buNone/>
            </a:pPr>
            <a:r>
              <a:rPr b="1" lang="lt-LT"/>
              <a:t>Συνεδρία 1: Προφίλ επαγγελματικής ψηφιακής επάρκειας και δεξιοτήτων</a:t>
            </a:r>
            <a:endParaRPr/>
          </a:p>
          <a:p>
            <a:pPr indent="0" lvl="0" marL="0" rtl="0" algn="ctr">
              <a:lnSpc>
                <a:spcPct val="90000"/>
              </a:lnSpc>
              <a:spcBef>
                <a:spcPts val="1000"/>
              </a:spcBef>
              <a:spcAft>
                <a:spcPts val="0"/>
              </a:spcAft>
              <a:buClr>
                <a:schemeClr val="dk1"/>
              </a:buClr>
              <a:buSzPct val="108108"/>
              <a:buNone/>
            </a:pPr>
            <a:r>
              <a:rPr lang="lt-LT"/>
              <a:t>Αναπτύχθηκε από: </a:t>
            </a:r>
            <a:endParaRPr/>
          </a:p>
          <a:p>
            <a:pPr indent="0" lvl="0" marL="0" rtl="0" algn="ctr">
              <a:lnSpc>
                <a:spcPct val="90000"/>
              </a:lnSpc>
              <a:spcBef>
                <a:spcPts val="1000"/>
              </a:spcBef>
              <a:spcAft>
                <a:spcPts val="0"/>
              </a:spcAft>
              <a:buClr>
                <a:schemeClr val="dk1"/>
              </a:buClr>
              <a:buSzPct val="108108"/>
              <a:buNone/>
            </a:pPr>
            <a:r>
              <a:rPr lang="lt-LT"/>
              <a:t>Κέντρο Έρευνας και Εκπαίδευσης SYNTHESIS</a:t>
            </a:r>
            <a:endParaRPr/>
          </a:p>
        </p:txBody>
      </p:sp>
      <p:pic>
        <p:nvPicPr>
          <p:cNvPr id="86" name="Google Shape;86;p1"/>
          <p:cNvPicPr preferRelativeResize="0"/>
          <p:nvPr/>
        </p:nvPicPr>
        <p:blipFill rotWithShape="1">
          <a:blip r:embed="rId3">
            <a:alphaModFix/>
          </a:blip>
          <a:srcRect b="0" l="0" r="0" t="0"/>
          <a:stretch/>
        </p:blipFill>
        <p:spPr>
          <a:xfrm>
            <a:off x="9251027" y="6148955"/>
            <a:ext cx="2505895" cy="526238"/>
          </a:xfrm>
          <a:prstGeom prst="rect">
            <a:avLst/>
          </a:prstGeom>
          <a:noFill/>
          <a:ln>
            <a:noFill/>
          </a:ln>
        </p:spPr>
      </p:pic>
      <p:pic>
        <p:nvPicPr>
          <p:cNvPr id="87" name="Google Shape;87;p1"/>
          <p:cNvPicPr preferRelativeResize="0"/>
          <p:nvPr/>
        </p:nvPicPr>
        <p:blipFill rotWithShape="1">
          <a:blip r:embed="rId4">
            <a:alphaModFix/>
          </a:blip>
          <a:srcRect b="0" l="0" r="0" t="0"/>
          <a:stretch/>
        </p:blipFill>
        <p:spPr>
          <a:xfrm>
            <a:off x="698154" y="-39188"/>
            <a:ext cx="2557807" cy="2557807"/>
          </a:xfrm>
          <a:prstGeom prst="rect">
            <a:avLst/>
          </a:prstGeom>
          <a:noFill/>
          <a:ln>
            <a:noFill/>
          </a:ln>
        </p:spPr>
      </p:pic>
      <p:sp>
        <p:nvSpPr>
          <p:cNvPr id="88" name="Google Shape;88;p1"/>
          <p:cNvSpPr txBox="1"/>
          <p:nvPr/>
        </p:nvSpPr>
        <p:spPr>
          <a:xfrm>
            <a:off x="491069" y="6148955"/>
            <a:ext cx="84450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lt-LT" sz="1050" u="none" cap="none" strike="noStrike">
                <a:solidFill>
                  <a:srgbClr val="000000"/>
                </a:solidFill>
                <a:latin typeface="Arial"/>
                <a:ea typeface="Arial"/>
                <a:cs typeface="Arial"/>
                <a:sym typeface="Arial"/>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 Αριθμός έργου: 2022-1-AT01-KA220-ADU-00008513</a:t>
            </a:r>
            <a:endParaRPr b="0" i="0" sz="1400" u="none" cap="none" strike="noStrike">
              <a:solidFill>
                <a:srgbClr val="000000"/>
              </a:solidFill>
              <a:latin typeface="Arial"/>
              <a:ea typeface="Arial"/>
              <a:cs typeface="Arial"/>
              <a:sym typeface="Arial"/>
            </a:endParaRPr>
          </a:p>
        </p:txBody>
      </p:sp>
      <p:sp>
        <p:nvSpPr>
          <p:cNvPr id="89" name="Google Shape;89;p1"/>
          <p:cNvSpPr/>
          <p:nvPr/>
        </p:nvSpPr>
        <p:spPr>
          <a:xfrm rot="5400000">
            <a:off x="-114992" y="3041120"/>
            <a:ext cx="3485945" cy="3255962"/>
          </a:xfrm>
          <a:prstGeom prst="triangle">
            <a:avLst>
              <a:gd fmla="val 50000" name="adj"/>
            </a:avLst>
          </a:prstGeom>
          <a:gradFill>
            <a:gsLst>
              <a:gs pos="0">
                <a:srgbClr val="50608A"/>
              </a:gs>
              <a:gs pos="50000">
                <a:srgbClr val="748BC8"/>
              </a:gs>
              <a:gs pos="100000">
                <a:srgbClr val="8BA7F0"/>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rot="5400000">
            <a:off x="-114993" y="1801018"/>
            <a:ext cx="3485945" cy="3255962"/>
          </a:xfrm>
          <a:prstGeom prst="triangle">
            <a:avLst>
              <a:gd fmla="val 50000" name="adj"/>
            </a:avLst>
          </a:prstGeom>
          <a:gradFill>
            <a:gsLst>
              <a:gs pos="0">
                <a:srgbClr val="91735F"/>
              </a:gs>
              <a:gs pos="50000">
                <a:srgbClr val="D2A78A"/>
              </a:gs>
              <a:gs pos="100000">
                <a:srgbClr val="FCC8A6"/>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p1"/>
          <p:cNvSpPr/>
          <p:nvPr/>
        </p:nvSpPr>
        <p:spPr>
          <a:xfrm>
            <a:off x="3832264" y="617130"/>
            <a:ext cx="7017900" cy="255450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lt-LT" sz="4000" u="none" cap="none" strike="noStrike">
                <a:solidFill>
                  <a:schemeClr val="accent1"/>
                </a:solidFill>
                <a:latin typeface="Calibri"/>
                <a:ea typeface="Calibri"/>
                <a:cs typeface="Calibri"/>
                <a:sym typeface="Calibri"/>
              </a:rPr>
              <a:t>Προώθηση της απασχόλησης χωρίς αποκλεισμούς στον τομέα GLAM μέσω της ανοικτής καινοτομίας</a:t>
            </a:r>
            <a:endParaRPr b="0" i="0" sz="4000" u="none" cap="none" strike="noStrike">
              <a:solidFill>
                <a:schemeClr val="accen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2acafbdc8aa_0_11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lt-LT">
                <a:solidFill>
                  <a:schemeClr val="accent1"/>
                </a:solidFill>
              </a:rPr>
              <a:t>Επικοινωνία και συνεργασία</a:t>
            </a:r>
            <a:endParaRPr>
              <a:solidFill>
                <a:schemeClr val="accent1"/>
              </a:solidFill>
            </a:endParaRPr>
          </a:p>
        </p:txBody>
      </p:sp>
      <p:sp>
        <p:nvSpPr>
          <p:cNvPr id="168" name="Google Shape;168;g2acafbdc8aa_0_11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rPr lang="lt-LT"/>
              <a:t>Οι χρήστες είναι σε θέση να αλληλεπιδρούν, να επικοινωνούν και να συνεργάζονται μέσω των ψηφιακών τεχνολογιών έχοντας επίγνωση της πολιτισμικής και γενεαλογικής ποικιλομορφίας. Eπίσης, να συμμετέχουν στην κοινωνία μέσω των δημόσιων και ιδιωτικών ψηφιακών υπηρεσιών και της συμμετοχικής ιδιότητας του πολίτη. Τέλος, να διαχειρίζονται την ψηφιακή τους ταυτότητα και φήμη.</a:t>
            </a:r>
            <a:endParaRPr/>
          </a:p>
        </p:txBody>
      </p:sp>
      <p:pic>
        <p:nvPicPr>
          <p:cNvPr id="169" name="Google Shape;169;g2acafbdc8aa_0_116"/>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70" name="Google Shape;170;g2acafbdc8aa_0_116"/>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2b1b746be6f_0_1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lt-LT">
                <a:solidFill>
                  <a:schemeClr val="accent1"/>
                </a:solidFill>
              </a:rPr>
              <a:t>Επικοινωνία και συνεργασία</a:t>
            </a:r>
            <a:endParaRPr>
              <a:solidFill>
                <a:schemeClr val="accent1"/>
              </a:solidFill>
            </a:endParaRPr>
          </a:p>
        </p:txBody>
      </p:sp>
      <p:pic>
        <p:nvPicPr>
          <p:cNvPr id="176" name="Google Shape;176;g2b1b746be6f_0_17"/>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77" name="Google Shape;177;g2b1b746be6f_0_17"/>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The Digital Competence Framework 2.0&#10;#2 Communication and Collaboration" id="178" name="Google Shape;178;g2b1b746be6f_0_17" title="Communication and Collaboration: Digital Competence Framework">
            <a:hlinkClick r:id="rId5"/>
          </p:cNvPr>
          <p:cNvPicPr preferRelativeResize="0"/>
          <p:nvPr/>
        </p:nvPicPr>
        <p:blipFill rotWithShape="1">
          <a:blip r:embed="rId6">
            <a:alphaModFix/>
          </a:blip>
          <a:srcRect b="0" l="0" r="0" t="0"/>
          <a:stretch/>
        </p:blipFill>
        <p:spPr>
          <a:xfrm>
            <a:off x="2228262" y="1690825"/>
            <a:ext cx="7735470" cy="4351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2acafbdc8aa_0_12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lt-LT">
                <a:solidFill>
                  <a:schemeClr val="accent1"/>
                </a:solidFill>
              </a:rPr>
              <a:t>Δημιουργία ψηφιακού περιεχομένου</a:t>
            </a:r>
            <a:endParaRPr>
              <a:solidFill>
                <a:schemeClr val="accent1"/>
              </a:solidFill>
            </a:endParaRPr>
          </a:p>
        </p:txBody>
      </p:sp>
      <p:sp>
        <p:nvSpPr>
          <p:cNvPr id="184" name="Google Shape;184;g2acafbdc8aa_0_12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rPr lang="lt-LT"/>
              <a:t>Οι χρήστες είναι σε θέση να δημιουργούν και επεξεργάζονται ψηφιακό περιεχόμενο. Μπορούν να βελτιώνουν και να ενσωματώνουν πληροφορίες και περιεχόμενο σε ένα υπάρχον σώμα γνώσεων, κατανοώντας παράλληλα πώς πρέπει να εφαρμόζονται τα πνευματικά δικαιώματα και οι άδειες χρήσης. Τέλος, να γνωρίζουν πώς να δίνουν κατανοητές οδηγίες για ένα υπολογιστικό σύστημα.</a:t>
            </a:r>
            <a:endParaRPr/>
          </a:p>
        </p:txBody>
      </p:sp>
      <p:pic>
        <p:nvPicPr>
          <p:cNvPr id="185" name="Google Shape;185;g2acafbdc8aa_0_124"/>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86" name="Google Shape;186;g2acafbdc8aa_0_124"/>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2b1b746be6f_0_2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lt-LT">
                <a:solidFill>
                  <a:schemeClr val="accent1"/>
                </a:solidFill>
              </a:rPr>
              <a:t>Δημιουργία ψηφιακού περιεχομένου</a:t>
            </a:r>
            <a:endParaRPr>
              <a:solidFill>
                <a:schemeClr val="accent1"/>
              </a:solidFill>
            </a:endParaRPr>
          </a:p>
        </p:txBody>
      </p:sp>
      <p:pic>
        <p:nvPicPr>
          <p:cNvPr id="192" name="Google Shape;192;g2b1b746be6f_0_24"/>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93" name="Google Shape;193;g2b1b746be6f_0_24"/>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The Digital Competence Framework 2.0&#10;#3 Digital Content Creation" id="194" name="Google Shape;194;g2b1b746be6f_0_24" title="Digital Content Creation: Digital Competence Framework">
            <a:hlinkClick r:id="rId5"/>
          </p:cNvPr>
          <p:cNvPicPr preferRelativeResize="0"/>
          <p:nvPr/>
        </p:nvPicPr>
        <p:blipFill rotWithShape="1">
          <a:blip r:embed="rId6">
            <a:alphaModFix/>
          </a:blip>
          <a:srcRect b="0" l="0" r="0" t="0"/>
          <a:stretch/>
        </p:blipFill>
        <p:spPr>
          <a:xfrm>
            <a:off x="2329638" y="1882650"/>
            <a:ext cx="7532722" cy="4237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2b9196cdd96_0_10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lt-LT">
                <a:solidFill>
                  <a:schemeClr val="accent1"/>
                </a:solidFill>
              </a:rPr>
              <a:t>Αυτοαναστοχασμός</a:t>
            </a:r>
            <a:endParaRPr>
              <a:solidFill>
                <a:schemeClr val="accent1"/>
              </a:solidFill>
            </a:endParaRPr>
          </a:p>
        </p:txBody>
      </p:sp>
      <p:pic>
        <p:nvPicPr>
          <p:cNvPr id="200" name="Google Shape;200;g2b9196cdd96_0_109"/>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01" name="Google Shape;201;g2b9196cdd96_0_109"/>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202" name="Google Shape;202;g2b9196cdd96_0_109"/>
          <p:cNvSpPr txBox="1"/>
          <p:nvPr/>
        </p:nvSpPr>
        <p:spPr>
          <a:xfrm>
            <a:off x="838200" y="1825625"/>
            <a:ext cx="10515600" cy="4351200"/>
          </a:xfrm>
          <a:prstGeom prst="rect">
            <a:avLst/>
          </a:prstGeom>
          <a:noFill/>
          <a:ln>
            <a:noFill/>
          </a:ln>
        </p:spPr>
        <p:txBody>
          <a:bodyPr anchorCtr="0" anchor="t" bIns="45700" lIns="91425" spcFirstLastPara="1" rIns="91425" wrap="square" tIns="45700">
            <a:normAutofit fontScale="25000" lnSpcReduction="20000"/>
          </a:bodyPr>
          <a:lstStyle/>
          <a:p>
            <a:pPr indent="0" lvl="0" marL="0" marR="0" rtl="0" algn="l">
              <a:lnSpc>
                <a:spcPct val="90000"/>
              </a:lnSpc>
              <a:spcBef>
                <a:spcPts val="0"/>
              </a:spcBef>
              <a:spcAft>
                <a:spcPts val="0"/>
              </a:spcAft>
              <a:buClr>
                <a:srgbClr val="000000"/>
              </a:buClr>
              <a:buSzPct val="77777"/>
              <a:buFont typeface="Arial"/>
              <a:buNone/>
            </a:pPr>
            <a:r>
              <a:rPr b="0" i="0" lang="lt-LT" sz="14400" u="none" cap="none" strike="noStrike">
                <a:solidFill>
                  <a:srgbClr val="000000"/>
                </a:solidFill>
                <a:latin typeface="Calibri"/>
                <a:ea typeface="Calibri"/>
                <a:cs typeface="Calibri"/>
                <a:sym typeface="Calibri"/>
              </a:rPr>
              <a:t>Γιατί οι ψηφιακές δεξιότητες είναι σημαντικές για τον τομέα GLAM;</a:t>
            </a:r>
            <a:endParaRPr b="0" i="0" sz="144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ct val="77777"/>
              <a:buFont typeface="Arial"/>
              <a:buNone/>
            </a:pPr>
            <a:r>
              <a:t/>
            </a:r>
            <a:endParaRPr b="0" i="0" sz="144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ct val="77777"/>
              <a:buFont typeface="Arial"/>
              <a:buNone/>
            </a:pPr>
            <a:r>
              <a:rPr b="0" i="0" lang="lt-LT" sz="14400" u="none" cap="none" strike="noStrike">
                <a:solidFill>
                  <a:srgbClr val="000000"/>
                </a:solidFill>
                <a:latin typeface="Calibri"/>
                <a:ea typeface="Calibri"/>
                <a:cs typeface="Calibri"/>
                <a:sym typeface="Calibri"/>
              </a:rPr>
              <a:t>Ποιες είναι ορισμένες βασικές ψηφιακές ικανότητες που απαιτούνται όταν εργάζεστε στον τομέα GLAM;</a:t>
            </a:r>
            <a:endParaRPr b="0" i="0" sz="144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ct val="100000"/>
              <a:buFont typeface="Arial"/>
              <a:buNone/>
            </a:pPr>
            <a:r>
              <a:t/>
            </a:r>
            <a:endParaRPr b="0" i="0" sz="112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ct val="100000"/>
              <a:buFont typeface="Arial"/>
              <a:buNone/>
            </a:pPr>
            <a:r>
              <a:t/>
            </a:r>
            <a:endParaRPr b="0" i="0" sz="112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ct val="100000"/>
              <a:buFont typeface="Arial"/>
              <a:buNone/>
            </a:pPr>
            <a:r>
              <a:t/>
            </a:r>
            <a:endParaRPr b="0" i="0" sz="4036"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ct val="100000"/>
              <a:buFont typeface="Arial"/>
              <a:buNone/>
            </a:pPr>
            <a:r>
              <a:t/>
            </a:r>
            <a:endParaRPr b="0" i="0" sz="28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ct val="100000"/>
              <a:buFont typeface="Arial"/>
              <a:buNone/>
            </a:pPr>
            <a:r>
              <a:t/>
            </a:r>
            <a:endParaRPr b="0" i="0" sz="2800" u="none" cap="none" strike="noStrike">
              <a:solidFill>
                <a:srgbClr val="000000"/>
              </a:solidFill>
              <a:latin typeface="Calibri"/>
              <a:ea typeface="Calibri"/>
              <a:cs typeface="Calibri"/>
              <a:sym typeface="Calibri"/>
            </a:endParaRPr>
          </a:p>
          <a:p>
            <a:pPr indent="-228600" lvl="0" marL="228600" marR="0" rtl="0" algn="l">
              <a:lnSpc>
                <a:spcPct val="90000"/>
              </a:lnSpc>
              <a:spcBef>
                <a:spcPts val="1000"/>
              </a:spcBef>
              <a:spcAft>
                <a:spcPts val="0"/>
              </a:spcAft>
              <a:buClr>
                <a:srgbClr val="000000"/>
              </a:buClr>
              <a:buSzPct val="100000"/>
              <a:buFont typeface="Arial"/>
              <a:buNone/>
            </a:pPr>
            <a:r>
              <a:t/>
            </a:r>
            <a:endParaRPr b="0" i="0" sz="2800" u="none" cap="none" strike="noStrike">
              <a:solidFill>
                <a:srgbClr val="000000"/>
              </a:solidFill>
              <a:latin typeface="Calibri"/>
              <a:ea typeface="Calibri"/>
              <a:cs typeface="Calibri"/>
              <a:sym typeface="Calibri"/>
            </a:endParaRPr>
          </a:p>
          <a:p>
            <a:pPr indent="-50800" lvl="0" marL="228600" marR="0" rtl="0" algn="l">
              <a:lnSpc>
                <a:spcPct val="90000"/>
              </a:lnSpc>
              <a:spcBef>
                <a:spcPts val="1000"/>
              </a:spcBef>
              <a:spcAft>
                <a:spcPts val="0"/>
              </a:spcAft>
              <a:buClr>
                <a:srgbClr val="000000"/>
              </a:buClr>
              <a:buSzPct val="100000"/>
              <a:buFont typeface="Arial"/>
              <a:buNone/>
            </a:pPr>
            <a:r>
              <a:t/>
            </a:r>
            <a:endParaRPr b="0" i="0" sz="2800" u="none" cap="none" strike="noStrike">
              <a:solidFill>
                <a:srgbClr val="000000"/>
              </a:solidFill>
              <a:latin typeface="Calibri"/>
              <a:ea typeface="Calibri"/>
              <a:cs typeface="Calibri"/>
              <a:sym typeface="Calibri"/>
            </a:endParaRPr>
          </a:p>
          <a:p>
            <a:pPr indent="-50800" lvl="0" marL="228600" marR="0" rtl="0" algn="l">
              <a:lnSpc>
                <a:spcPct val="90000"/>
              </a:lnSpc>
              <a:spcBef>
                <a:spcPts val="1000"/>
              </a:spcBef>
              <a:spcAft>
                <a:spcPts val="0"/>
              </a:spcAft>
              <a:buClr>
                <a:srgbClr val="000000"/>
              </a:buClr>
              <a:buSzPct val="100000"/>
              <a:buFont typeface="Arial"/>
              <a:buNone/>
            </a:pPr>
            <a:r>
              <a:t/>
            </a:r>
            <a:endParaRPr b="0" i="0" sz="2800" u="none" cap="none" strike="noStrike">
              <a:solidFill>
                <a:srgbClr val="000000"/>
              </a:solidFill>
              <a:latin typeface="Calibri"/>
              <a:ea typeface="Calibri"/>
              <a:cs typeface="Calibri"/>
              <a:sym typeface="Calibri"/>
            </a:endParaRPr>
          </a:p>
          <a:p>
            <a:pPr indent="-1585" lvl="0" marL="179387" marR="0" rtl="0" algn="l">
              <a:lnSpc>
                <a:spcPct val="90000"/>
              </a:lnSpc>
              <a:spcBef>
                <a:spcPts val="1000"/>
              </a:spcBef>
              <a:spcAft>
                <a:spcPts val="0"/>
              </a:spcAft>
              <a:buClr>
                <a:srgbClr val="000000"/>
              </a:buClr>
              <a:buSzPct val="100000"/>
              <a:buFont typeface="Arial"/>
              <a:buNone/>
            </a:pPr>
            <a:r>
              <a:t/>
            </a:r>
            <a:endParaRPr b="0" i="0" sz="2800" u="none" cap="none" strike="noStrike">
              <a:solidFill>
                <a:srgbClr val="000000"/>
              </a:solidFill>
              <a:latin typeface="Calibri"/>
              <a:ea typeface="Calibri"/>
              <a:cs typeface="Calibri"/>
              <a:sym typeface="Calibri"/>
            </a:endParaRPr>
          </a:p>
          <a:p>
            <a:pPr indent="-1585" lvl="0" marL="179387" marR="0" rtl="0" algn="l">
              <a:lnSpc>
                <a:spcPct val="90000"/>
              </a:lnSpc>
              <a:spcBef>
                <a:spcPts val="1000"/>
              </a:spcBef>
              <a:spcAft>
                <a:spcPts val="0"/>
              </a:spcAft>
              <a:buClr>
                <a:srgbClr val="000000"/>
              </a:buClr>
              <a:buSzPct val="100000"/>
              <a:buFont typeface="Arial"/>
              <a:buNone/>
            </a:pPr>
            <a:r>
              <a:t/>
            </a:r>
            <a:endParaRPr b="0" i="0" sz="2800" u="none" cap="none" strike="noStrike">
              <a:solidFill>
                <a:srgbClr val="000000"/>
              </a:solidFill>
              <a:latin typeface="Calibri"/>
              <a:ea typeface="Calibri"/>
              <a:cs typeface="Calibri"/>
              <a:sym typeface="Calibri"/>
            </a:endParaRPr>
          </a:p>
          <a:p>
            <a:pPr indent="-1585" lvl="0" marL="179387" marR="0" rtl="0" algn="l">
              <a:lnSpc>
                <a:spcPct val="90000"/>
              </a:lnSpc>
              <a:spcBef>
                <a:spcPts val="1000"/>
              </a:spcBef>
              <a:spcAft>
                <a:spcPts val="0"/>
              </a:spcAft>
              <a:buClr>
                <a:srgbClr val="000000"/>
              </a:buClr>
              <a:buSzPct val="100000"/>
              <a:buFont typeface="Arial"/>
              <a:buNone/>
            </a:pPr>
            <a:r>
              <a:t/>
            </a:r>
            <a:endParaRPr b="0" i="0" sz="2800" u="none" cap="none" strike="noStrike">
              <a:solidFill>
                <a:srgbClr val="000000"/>
              </a:solidFill>
              <a:latin typeface="Calibri"/>
              <a:ea typeface="Calibri"/>
              <a:cs typeface="Calibri"/>
              <a:sym typeface="Calibri"/>
            </a:endParaRPr>
          </a:p>
          <a:p>
            <a:pPr indent="-1585" lvl="0" marL="179387" marR="0" rtl="0" algn="l">
              <a:lnSpc>
                <a:spcPct val="90000"/>
              </a:lnSpc>
              <a:spcBef>
                <a:spcPts val="1000"/>
              </a:spcBef>
              <a:spcAft>
                <a:spcPts val="0"/>
              </a:spcAft>
              <a:buClr>
                <a:srgbClr val="000000"/>
              </a:buClr>
              <a:buSzPct val="100000"/>
              <a:buFont typeface="Arial"/>
              <a:buNone/>
            </a:pPr>
            <a:r>
              <a:t/>
            </a:r>
            <a:endParaRPr b="0" i="0" sz="2800" u="none" cap="none" strike="noStrike">
              <a:solidFill>
                <a:srgbClr val="000000"/>
              </a:solidFill>
              <a:latin typeface="Calibri"/>
              <a:ea typeface="Calibri"/>
              <a:cs typeface="Calibri"/>
              <a:sym typeface="Calibri"/>
            </a:endParaRPr>
          </a:p>
        </p:txBody>
      </p:sp>
      <p:pic>
        <p:nvPicPr>
          <p:cNvPr id="203" name="Google Shape;203;g2b9196cdd96_0_109"/>
          <p:cNvPicPr preferRelativeResize="0"/>
          <p:nvPr/>
        </p:nvPicPr>
        <p:blipFill rotWithShape="1">
          <a:blip r:embed="rId5">
            <a:alphaModFix/>
          </a:blip>
          <a:srcRect b="6146" l="15642" r="47496" t="0"/>
          <a:stretch/>
        </p:blipFill>
        <p:spPr>
          <a:xfrm>
            <a:off x="4655650" y="4037175"/>
            <a:ext cx="1906550" cy="27308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1"/>
              </a:buClr>
              <a:buSzPts val="4400"/>
              <a:buFont typeface="Calibri"/>
              <a:buNone/>
            </a:pPr>
            <a:r>
              <a:rPr b="0" i="1" lang="lt-LT" sz="4400">
                <a:solidFill>
                  <a:schemeClr val="accent1"/>
                </a:solidFill>
              </a:rPr>
              <a:t>Αναφορές</a:t>
            </a:r>
            <a:br>
              <a:rPr lang="lt-LT" sz="4400"/>
            </a:br>
            <a:endParaRPr/>
          </a:p>
        </p:txBody>
      </p:sp>
      <p:sp>
        <p:nvSpPr>
          <p:cNvPr id="209" name="Google Shape;209;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7500" lnSpcReduction="20000"/>
          </a:bodyPr>
          <a:lstStyle/>
          <a:p>
            <a:pPr indent="-50800" lvl="0" marL="228600" rtl="0" algn="l">
              <a:lnSpc>
                <a:spcPct val="90000"/>
              </a:lnSpc>
              <a:spcBef>
                <a:spcPts val="0"/>
              </a:spcBef>
              <a:spcAft>
                <a:spcPts val="0"/>
              </a:spcAft>
              <a:buClr>
                <a:schemeClr val="dk1"/>
              </a:buClr>
              <a:buSzPct val="39285"/>
              <a:buFont typeface="Arial"/>
              <a:buNone/>
            </a:pPr>
            <a:r>
              <a:rPr lang="lt-LT"/>
              <a:t>Blankenberg, Ngaire (2017) "Museum Organization for the Future" στο Digital Museum Planning, επιμέλεια A.</a:t>
            </a:r>
            <a:endParaRPr/>
          </a:p>
          <a:p>
            <a:pPr indent="-50800" lvl="0" marL="228600" rtl="0" algn="l">
              <a:lnSpc>
                <a:spcPct val="90000"/>
              </a:lnSpc>
              <a:spcBef>
                <a:spcPts val="0"/>
              </a:spcBef>
              <a:spcAft>
                <a:spcPts val="0"/>
              </a:spcAft>
              <a:buClr>
                <a:schemeClr val="dk1"/>
              </a:buClr>
              <a:buSzPct val="39285"/>
              <a:buFont typeface="Arial"/>
              <a:buNone/>
            </a:pPr>
            <a:r>
              <a:rPr lang="lt-LT"/>
              <a:t>Hossaini, N. N. Bankenberg και G.Lord. σ. 280-287. Lanham: Littlefield. 391 pp.</a:t>
            </a:r>
            <a:endParaRPr/>
          </a:p>
          <a:p>
            <a:pPr indent="-50800" lvl="0" marL="228600" rtl="0" algn="l">
              <a:lnSpc>
                <a:spcPct val="90000"/>
              </a:lnSpc>
              <a:spcBef>
                <a:spcPts val="0"/>
              </a:spcBef>
              <a:spcAft>
                <a:spcPts val="0"/>
              </a:spcAft>
              <a:buClr>
                <a:schemeClr val="dk1"/>
              </a:buClr>
              <a:buSzPct val="39285"/>
              <a:buFont typeface="Arial"/>
              <a:buNone/>
            </a:pPr>
            <a:r>
              <a:rPr lang="lt-LT"/>
              <a:t>Πολιτισμός 24 (2020). Η ατζέντα του ψηφιακού μετασχηματισμού και τα GLAMs - πορίσματα και αποτελέσματα της Culture24, σ. 14, 18.</a:t>
            </a:r>
            <a:endParaRPr/>
          </a:p>
          <a:p>
            <a:pPr indent="-50800" lvl="0" marL="228600" rtl="0" algn="l">
              <a:lnSpc>
                <a:spcPct val="90000"/>
              </a:lnSpc>
              <a:spcBef>
                <a:spcPts val="0"/>
              </a:spcBef>
              <a:spcAft>
                <a:spcPts val="0"/>
              </a:spcAft>
              <a:buClr>
                <a:schemeClr val="dk1"/>
              </a:buClr>
              <a:buSzPct val="39285"/>
              <a:buFont typeface="Arial"/>
              <a:buNone/>
            </a:pPr>
            <a:r>
              <a:rPr lang="lt-LT" u="sng">
                <a:solidFill>
                  <a:schemeClr val="hlink"/>
                </a:solidFill>
                <a:hlinkClick r:id="rId3"/>
              </a:rPr>
              <a:t>https://pro.europeana.eu/files/Europeana_Professional/Publications/Digital%20transformation%20reports/The%20digital%20transformation%20agenda%20and%20GLAMs%20-%20Culture24,%20findings%20and%20outcomes.pdf</a:t>
            </a:r>
            <a:endParaRPr/>
          </a:p>
          <a:p>
            <a:pPr indent="-50800" lvl="0" marL="228600" rtl="0" algn="l">
              <a:lnSpc>
                <a:spcPct val="90000"/>
              </a:lnSpc>
              <a:spcBef>
                <a:spcPts val="0"/>
              </a:spcBef>
              <a:spcAft>
                <a:spcPts val="0"/>
              </a:spcAft>
              <a:buClr>
                <a:schemeClr val="dk1"/>
              </a:buClr>
              <a:buSzPct val="39285"/>
              <a:buFont typeface="Arial"/>
              <a:buNone/>
            </a:pPr>
            <a:r>
              <a:rPr lang="lt-LT"/>
              <a:t>Museums Galleries Scotland (2021). " Το πρόγραμμα "Ψηφιακός γραμματισμός για την ηγεσία"</a:t>
            </a:r>
            <a:endParaRPr/>
          </a:p>
          <a:p>
            <a:pPr indent="-50800" lvl="0" marL="228600" rtl="0" algn="l">
              <a:lnSpc>
                <a:spcPct val="90000"/>
              </a:lnSpc>
              <a:spcBef>
                <a:spcPts val="0"/>
              </a:spcBef>
              <a:spcAft>
                <a:spcPts val="0"/>
              </a:spcAft>
              <a:buClr>
                <a:schemeClr val="dk1"/>
              </a:buClr>
              <a:buSzPct val="39285"/>
              <a:buNone/>
            </a:pPr>
            <a:r>
              <a:rPr lang="lt-LT" u="sng">
                <a:solidFill>
                  <a:schemeClr val="hlink"/>
                </a:solidFill>
                <a:hlinkClick r:id="rId4"/>
              </a:rPr>
              <a:t>https://www.museumsgalleriesscotland.org.uk/project/the-digital-literacy-for-leadership-programme/ </a:t>
            </a:r>
            <a:endParaRPr/>
          </a:p>
          <a:p>
            <a:pPr indent="-50800" lvl="0" marL="228600" rtl="0" algn="l">
              <a:lnSpc>
                <a:spcPct val="90000"/>
              </a:lnSpc>
              <a:spcBef>
                <a:spcPts val="0"/>
              </a:spcBef>
              <a:spcAft>
                <a:spcPts val="0"/>
              </a:spcAft>
              <a:buClr>
                <a:schemeClr val="dk1"/>
              </a:buClr>
              <a:buSzPct val="39285"/>
              <a:buNone/>
            </a:pPr>
            <a:r>
              <a:rPr lang="lt-LT" u="sng">
                <a:solidFill>
                  <a:schemeClr val="hlink"/>
                </a:solidFill>
                <a:hlinkClick r:id="rId5"/>
              </a:rPr>
              <a:t>https://www.museumnext.com/digital-skills-for-museum-professionals/</a:t>
            </a:r>
            <a:endParaRPr/>
          </a:p>
          <a:p>
            <a:pPr indent="-50800" lvl="0" marL="228600" rtl="0" algn="l">
              <a:lnSpc>
                <a:spcPct val="90000"/>
              </a:lnSpc>
              <a:spcBef>
                <a:spcPts val="0"/>
              </a:spcBef>
              <a:spcAft>
                <a:spcPts val="0"/>
              </a:spcAft>
              <a:buClr>
                <a:schemeClr val="dk1"/>
              </a:buClr>
              <a:buSzPct val="39285"/>
              <a:buNone/>
            </a:pPr>
            <a:r>
              <a:rPr lang="lt-LT"/>
              <a:t>Ψηφιακά προφίλ/δεξιότητες στα Μουσεία σήμερα_v3 </a:t>
            </a:r>
            <a:r>
              <a:rPr lang="lt-LT" u="sng">
                <a:solidFill>
                  <a:schemeClr val="hlink"/>
                </a:solidFill>
                <a:hlinkClick r:id="rId6"/>
              </a:rPr>
              <a:t>https://cultura.gencat.cat/web/.content/dgpc/museus/06-actualitat/noticies/20201118_Digital-Profiles-Skills-in-Museums_v3_ConxaRod_2022.pdf</a:t>
            </a:r>
            <a:endParaRPr/>
          </a:p>
          <a:p>
            <a:pPr indent="-50800" lvl="0" marL="228600" rtl="0" algn="l">
              <a:lnSpc>
                <a:spcPct val="90000"/>
              </a:lnSpc>
              <a:spcBef>
                <a:spcPts val="0"/>
              </a:spcBef>
              <a:spcAft>
                <a:spcPts val="0"/>
              </a:spcAft>
              <a:buClr>
                <a:schemeClr val="dk1"/>
              </a:buClr>
              <a:buSzPct val="39285"/>
              <a:buNone/>
            </a:pPr>
            <a:r>
              <a:rPr lang="lt-LT" u="sng">
                <a:solidFill>
                  <a:schemeClr val="hlink"/>
                </a:solidFill>
                <a:hlinkClick r:id="rId7"/>
              </a:rPr>
              <a:t>https://d13kjxnqnhcmn2.cloudfront.net/AcuCustom/Sitename/DAM/041/Heritage_Digital_Introduction_Guide.pdf</a:t>
            </a:r>
            <a:endParaRPr/>
          </a:p>
          <a:p>
            <a:pPr indent="-50800" lvl="0" marL="228600" rtl="0" algn="l">
              <a:lnSpc>
                <a:spcPct val="90000"/>
              </a:lnSpc>
              <a:spcBef>
                <a:spcPts val="0"/>
              </a:spcBef>
              <a:spcAft>
                <a:spcPts val="0"/>
              </a:spcAft>
              <a:buClr>
                <a:schemeClr val="dk1"/>
              </a:buClr>
              <a:buSzPct val="39285"/>
              <a:buNone/>
            </a:pPr>
            <a:r>
              <a:t/>
            </a:r>
            <a:endParaRPr/>
          </a:p>
          <a:p>
            <a:pPr indent="-50800" lvl="0" marL="228600" rtl="0" algn="l">
              <a:lnSpc>
                <a:spcPct val="90000"/>
              </a:lnSpc>
              <a:spcBef>
                <a:spcPts val="0"/>
              </a:spcBef>
              <a:spcAft>
                <a:spcPts val="0"/>
              </a:spcAft>
              <a:buClr>
                <a:schemeClr val="dk1"/>
              </a:buClr>
              <a:buSzPct val="39285"/>
              <a:buNone/>
            </a:pPr>
            <a:r>
              <a:t/>
            </a:r>
            <a:endParaRPr/>
          </a:p>
          <a:p>
            <a:pPr indent="-50800" lvl="0" marL="228600" rtl="0" algn="l">
              <a:lnSpc>
                <a:spcPct val="90000"/>
              </a:lnSpc>
              <a:spcBef>
                <a:spcPts val="0"/>
              </a:spcBef>
              <a:spcAft>
                <a:spcPts val="0"/>
              </a:spcAft>
              <a:buClr>
                <a:schemeClr val="dk1"/>
              </a:buClr>
              <a:buSzPct val="39285"/>
              <a:buNone/>
            </a:pPr>
            <a:r>
              <a:t/>
            </a:r>
            <a:endParaRPr/>
          </a:p>
          <a:p>
            <a:pPr indent="-50800" lvl="0" marL="228600" rtl="0" algn="l">
              <a:lnSpc>
                <a:spcPct val="90000"/>
              </a:lnSpc>
              <a:spcBef>
                <a:spcPts val="0"/>
              </a:spcBef>
              <a:spcAft>
                <a:spcPts val="0"/>
              </a:spcAft>
              <a:buClr>
                <a:schemeClr val="dk1"/>
              </a:buClr>
              <a:buSzPct val="39285"/>
              <a:buNone/>
            </a:pPr>
            <a:r>
              <a:t/>
            </a:r>
            <a:endParaRPr/>
          </a:p>
          <a:p>
            <a:pPr indent="-50800" lvl="0" marL="228600" rtl="0" algn="l">
              <a:lnSpc>
                <a:spcPct val="90000"/>
              </a:lnSpc>
              <a:spcBef>
                <a:spcPts val="0"/>
              </a:spcBef>
              <a:spcAft>
                <a:spcPts val="0"/>
              </a:spcAft>
              <a:buClr>
                <a:schemeClr val="dk1"/>
              </a:buClr>
              <a:buSzPct val="39285"/>
              <a:buFont typeface="Arial"/>
              <a:buNone/>
            </a:pPr>
            <a:r>
              <a:t/>
            </a:r>
            <a:endParaRPr/>
          </a:p>
          <a:p>
            <a:pPr indent="-50800" lvl="0" marL="228600" rtl="0" algn="l">
              <a:lnSpc>
                <a:spcPct val="90000"/>
              </a:lnSpc>
              <a:spcBef>
                <a:spcPts val="0"/>
              </a:spcBef>
              <a:spcAft>
                <a:spcPts val="0"/>
              </a:spcAft>
              <a:buClr>
                <a:schemeClr val="dk1"/>
              </a:buClr>
              <a:buSzPct val="100000"/>
              <a:buNone/>
            </a:pPr>
            <a:r>
              <a:t/>
            </a:r>
            <a:endParaRPr/>
          </a:p>
        </p:txBody>
      </p:sp>
      <p:pic>
        <p:nvPicPr>
          <p:cNvPr id="210" name="Google Shape;210;p5"/>
          <p:cNvPicPr preferRelativeResize="0"/>
          <p:nvPr/>
        </p:nvPicPr>
        <p:blipFill rotWithShape="1">
          <a:blip r:embed="rId8">
            <a:alphaModFix/>
          </a:blip>
          <a:srcRect b="0" l="0" r="0" t="0"/>
          <a:stretch/>
        </p:blipFill>
        <p:spPr>
          <a:xfrm>
            <a:off x="320512" y="5585931"/>
            <a:ext cx="1182064" cy="1182064"/>
          </a:xfrm>
          <a:prstGeom prst="rect">
            <a:avLst/>
          </a:prstGeom>
          <a:noFill/>
          <a:ln>
            <a:noFill/>
          </a:ln>
        </p:spPr>
      </p:pic>
      <p:pic>
        <p:nvPicPr>
          <p:cNvPr id="211" name="Google Shape;211;p5"/>
          <p:cNvPicPr preferRelativeResize="0"/>
          <p:nvPr/>
        </p:nvPicPr>
        <p:blipFill rotWithShape="1">
          <a:blip r:embed="rId9">
            <a:alphaModFix/>
          </a:blip>
          <a:srcRect b="0" l="0" r="0" t="0"/>
          <a:stretch/>
        </p:blipFill>
        <p:spPr>
          <a:xfrm>
            <a:off x="9498964" y="6062785"/>
            <a:ext cx="2372524" cy="49823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6"/>
          <p:cNvPicPr preferRelativeResize="0"/>
          <p:nvPr/>
        </p:nvPicPr>
        <p:blipFill rotWithShape="1">
          <a:blip r:embed="rId3">
            <a:alphaModFix/>
          </a:blip>
          <a:srcRect b="0" l="0" r="0" t="0"/>
          <a:stretch/>
        </p:blipFill>
        <p:spPr>
          <a:xfrm>
            <a:off x="9251027" y="6148955"/>
            <a:ext cx="2505895" cy="526238"/>
          </a:xfrm>
          <a:prstGeom prst="rect">
            <a:avLst/>
          </a:prstGeom>
          <a:noFill/>
          <a:ln>
            <a:noFill/>
          </a:ln>
        </p:spPr>
      </p:pic>
      <p:pic>
        <p:nvPicPr>
          <p:cNvPr id="217" name="Google Shape;217;p6"/>
          <p:cNvPicPr preferRelativeResize="0"/>
          <p:nvPr/>
        </p:nvPicPr>
        <p:blipFill rotWithShape="1">
          <a:blip r:embed="rId4">
            <a:alphaModFix/>
          </a:blip>
          <a:srcRect b="0" l="0" r="0" t="0"/>
          <a:stretch/>
        </p:blipFill>
        <p:spPr>
          <a:xfrm>
            <a:off x="547325" y="97715"/>
            <a:ext cx="2557807" cy="2557807"/>
          </a:xfrm>
          <a:prstGeom prst="rect">
            <a:avLst/>
          </a:prstGeom>
          <a:noFill/>
          <a:ln>
            <a:noFill/>
          </a:ln>
        </p:spPr>
      </p:pic>
      <p:sp>
        <p:nvSpPr>
          <p:cNvPr id="218" name="Google Shape;218;p6"/>
          <p:cNvSpPr/>
          <p:nvPr/>
        </p:nvSpPr>
        <p:spPr>
          <a:xfrm rot="5400000">
            <a:off x="-114994" y="3487047"/>
            <a:ext cx="3485945" cy="3255962"/>
          </a:xfrm>
          <a:prstGeom prst="triangle">
            <a:avLst>
              <a:gd fmla="val 50000" name="adj"/>
            </a:avLst>
          </a:prstGeom>
          <a:gradFill>
            <a:gsLst>
              <a:gs pos="0">
                <a:srgbClr val="50608A"/>
              </a:gs>
              <a:gs pos="50000">
                <a:srgbClr val="748BC8"/>
              </a:gs>
              <a:gs pos="100000">
                <a:srgbClr val="8BA7F0"/>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9" name="Google Shape;219;p6"/>
          <p:cNvSpPr/>
          <p:nvPr/>
        </p:nvSpPr>
        <p:spPr>
          <a:xfrm rot="5400000">
            <a:off x="-114991" y="2091470"/>
            <a:ext cx="3485945" cy="3255962"/>
          </a:xfrm>
          <a:prstGeom prst="triangle">
            <a:avLst>
              <a:gd fmla="val 50000" name="adj"/>
            </a:avLst>
          </a:prstGeom>
          <a:gradFill>
            <a:gsLst>
              <a:gs pos="0">
                <a:srgbClr val="91735F"/>
              </a:gs>
              <a:gs pos="50000">
                <a:srgbClr val="D2A78A"/>
              </a:gs>
              <a:gs pos="100000">
                <a:srgbClr val="FCC8A6"/>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0" name="Google Shape;220;p6"/>
          <p:cNvSpPr/>
          <p:nvPr/>
        </p:nvSpPr>
        <p:spPr>
          <a:xfrm>
            <a:off x="3832264" y="716530"/>
            <a:ext cx="7017988" cy="193899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lt-LT" sz="4000" u="none" cap="none" strike="noStrike">
                <a:solidFill>
                  <a:schemeClr val="accent1"/>
                </a:solidFill>
                <a:latin typeface="Calibri"/>
                <a:ea typeface="Calibri"/>
                <a:cs typeface="Calibri"/>
                <a:sym typeface="Calibri"/>
              </a:rPr>
              <a:t>Προώθηση της απασχόλησης χωρίς αποκλεισμούς στον τομέα GLAM μέσω της ανοικτής καινοτομίας</a:t>
            </a:r>
            <a:endParaRPr b="0" i="0" sz="4000" u="none" cap="none" strike="noStrike">
              <a:solidFill>
                <a:schemeClr val="accent1"/>
              </a:solidFill>
              <a:latin typeface="Calibri"/>
              <a:ea typeface="Calibri"/>
              <a:cs typeface="Calibri"/>
              <a:sym typeface="Calibri"/>
            </a:endParaRPr>
          </a:p>
        </p:txBody>
      </p:sp>
      <p:pic>
        <p:nvPicPr>
          <p:cNvPr id="221" name="Google Shape;221;p6"/>
          <p:cNvPicPr preferRelativeResize="0"/>
          <p:nvPr/>
        </p:nvPicPr>
        <p:blipFill rotWithShape="1">
          <a:blip r:embed="rId5">
            <a:alphaModFix/>
          </a:blip>
          <a:srcRect b="0" l="0" r="0" t="0"/>
          <a:stretch/>
        </p:blipFill>
        <p:spPr>
          <a:xfrm>
            <a:off x="9554893" y="3103160"/>
            <a:ext cx="1524273" cy="979627"/>
          </a:xfrm>
          <a:prstGeom prst="rect">
            <a:avLst/>
          </a:prstGeom>
          <a:noFill/>
          <a:ln>
            <a:noFill/>
          </a:ln>
        </p:spPr>
      </p:pic>
      <p:pic>
        <p:nvPicPr>
          <p:cNvPr id="222" name="Google Shape;222;p6"/>
          <p:cNvPicPr preferRelativeResize="0"/>
          <p:nvPr/>
        </p:nvPicPr>
        <p:blipFill rotWithShape="1">
          <a:blip r:embed="rId6">
            <a:alphaModFix/>
          </a:blip>
          <a:srcRect b="0" l="0" r="0" t="0"/>
          <a:stretch/>
        </p:blipFill>
        <p:spPr>
          <a:xfrm>
            <a:off x="3880074" y="4675114"/>
            <a:ext cx="2129231" cy="1086684"/>
          </a:xfrm>
          <a:prstGeom prst="rect">
            <a:avLst/>
          </a:prstGeom>
          <a:noFill/>
          <a:ln>
            <a:noFill/>
          </a:ln>
        </p:spPr>
      </p:pic>
      <p:pic>
        <p:nvPicPr>
          <p:cNvPr id="223" name="Google Shape;223;p6"/>
          <p:cNvPicPr preferRelativeResize="0"/>
          <p:nvPr/>
        </p:nvPicPr>
        <p:blipFill rotWithShape="1">
          <a:blip r:embed="rId7">
            <a:alphaModFix/>
          </a:blip>
          <a:srcRect b="0" l="0" r="0" t="0"/>
          <a:stretch/>
        </p:blipFill>
        <p:spPr>
          <a:xfrm>
            <a:off x="6381827" y="4739380"/>
            <a:ext cx="2869200" cy="723043"/>
          </a:xfrm>
          <a:prstGeom prst="rect">
            <a:avLst/>
          </a:prstGeom>
          <a:noFill/>
          <a:ln>
            <a:noFill/>
          </a:ln>
        </p:spPr>
      </p:pic>
      <p:pic>
        <p:nvPicPr>
          <p:cNvPr id="224" name="Google Shape;224;p6"/>
          <p:cNvPicPr preferRelativeResize="0"/>
          <p:nvPr/>
        </p:nvPicPr>
        <p:blipFill rotWithShape="1">
          <a:blip r:embed="rId8">
            <a:alphaModFix/>
          </a:blip>
          <a:srcRect b="0" l="0" r="0" t="0"/>
          <a:stretch/>
        </p:blipFill>
        <p:spPr>
          <a:xfrm>
            <a:off x="9847014" y="4638603"/>
            <a:ext cx="1003238" cy="823820"/>
          </a:xfrm>
          <a:prstGeom prst="rect">
            <a:avLst/>
          </a:prstGeom>
          <a:noFill/>
          <a:ln>
            <a:noFill/>
          </a:ln>
        </p:spPr>
      </p:pic>
      <p:pic>
        <p:nvPicPr>
          <p:cNvPr id="225" name="Google Shape;225;p6"/>
          <p:cNvPicPr preferRelativeResize="0"/>
          <p:nvPr/>
        </p:nvPicPr>
        <p:blipFill rotWithShape="1">
          <a:blip r:embed="rId9">
            <a:alphaModFix/>
          </a:blip>
          <a:srcRect b="0" l="0" r="0" t="0"/>
          <a:stretch/>
        </p:blipFill>
        <p:spPr>
          <a:xfrm>
            <a:off x="4055240" y="2759937"/>
            <a:ext cx="1773548" cy="1773548"/>
          </a:xfrm>
          <a:prstGeom prst="rect">
            <a:avLst/>
          </a:prstGeom>
          <a:noFill/>
          <a:ln>
            <a:noFill/>
          </a:ln>
        </p:spPr>
      </p:pic>
      <p:sp>
        <p:nvSpPr>
          <p:cNvPr id="226" name="Google Shape;226;p6"/>
          <p:cNvSpPr txBox="1"/>
          <p:nvPr/>
        </p:nvSpPr>
        <p:spPr>
          <a:xfrm>
            <a:off x="2396766" y="6305861"/>
            <a:ext cx="609442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lt-LT" sz="1800" u="none" cap="none" strike="noStrike">
                <a:solidFill>
                  <a:schemeClr val="dk1"/>
                </a:solidFill>
                <a:latin typeface="Calibri"/>
                <a:ea typeface="Calibri"/>
                <a:cs typeface="Calibri"/>
                <a:sym typeface="Calibri"/>
              </a:rPr>
              <a:t>Αριθμός έργου: 2022-1-AT01-KA220-ADU-00008513</a:t>
            </a:r>
            <a:endParaRPr b="0" i="0" sz="1800" u="none" cap="none" strike="noStrike">
              <a:solidFill>
                <a:schemeClr val="dk1"/>
              </a:solidFill>
              <a:latin typeface="Calibri"/>
              <a:ea typeface="Calibri"/>
              <a:cs typeface="Calibri"/>
              <a:sym typeface="Calibri"/>
            </a:endParaRPr>
          </a:p>
        </p:txBody>
      </p:sp>
      <p:pic>
        <p:nvPicPr>
          <p:cNvPr id="227" name="Google Shape;227;p6"/>
          <p:cNvPicPr preferRelativeResize="0"/>
          <p:nvPr/>
        </p:nvPicPr>
        <p:blipFill rotWithShape="1">
          <a:blip r:embed="rId10">
            <a:alphaModFix/>
          </a:blip>
          <a:srcRect b="0" l="0" r="0" t="0"/>
          <a:stretch/>
        </p:blipFill>
        <p:spPr>
          <a:xfrm>
            <a:off x="6342150" y="3359388"/>
            <a:ext cx="2860897" cy="6761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ph idx="1" type="body"/>
          </p:nvPr>
        </p:nvSpPr>
        <p:spPr>
          <a:xfrm>
            <a:off x="839787" y="668337"/>
            <a:ext cx="5157787" cy="58542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None/>
            </a:pPr>
            <a:r>
              <a:rPr b="0" lang="lt-LT" sz="2800">
                <a:solidFill>
                  <a:schemeClr val="accent1"/>
                </a:solidFill>
              </a:rPr>
              <a:t>Στόχοι της συνεδρίας:</a:t>
            </a:r>
            <a:endParaRPr sz="2800"/>
          </a:p>
        </p:txBody>
      </p:sp>
      <p:sp>
        <p:nvSpPr>
          <p:cNvPr id="97" name="Google Shape;97;p2"/>
          <p:cNvSpPr txBox="1"/>
          <p:nvPr>
            <p:ph idx="2" type="body"/>
          </p:nvPr>
        </p:nvSpPr>
        <p:spPr>
          <a:xfrm>
            <a:off x="839788" y="1338606"/>
            <a:ext cx="5157787" cy="4851057"/>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0"/>
              </a:spcBef>
              <a:spcAft>
                <a:spcPts val="0"/>
              </a:spcAft>
              <a:buSzPts val="1800"/>
              <a:buChar char="•"/>
            </a:pPr>
            <a:r>
              <a:rPr lang="lt-LT"/>
              <a:t>Κατανόηση των θεμελιωδών ψηφιακών ικανοτήτων που απαιτούνται για τον τομέα GLAM.</a:t>
            </a:r>
            <a:endParaRPr/>
          </a:p>
          <a:p>
            <a:pPr indent="-342900" lvl="0" marL="457200" rtl="0" algn="l">
              <a:lnSpc>
                <a:spcPct val="90000"/>
              </a:lnSpc>
              <a:spcBef>
                <a:spcPts val="0"/>
              </a:spcBef>
              <a:spcAft>
                <a:spcPts val="0"/>
              </a:spcAft>
              <a:buSzPts val="1800"/>
              <a:buChar char="•"/>
            </a:pPr>
            <a:r>
              <a:rPr lang="lt-LT"/>
              <a:t>Εξοικείωση με τις ψηφιακές δεξιότητες που απαιτούνται για την εργασία στον τομέα GLAM.</a:t>
            </a:r>
            <a:endParaRPr/>
          </a:p>
        </p:txBody>
      </p:sp>
      <p:sp>
        <p:nvSpPr>
          <p:cNvPr id="98" name="Google Shape;98;p2"/>
          <p:cNvSpPr txBox="1"/>
          <p:nvPr>
            <p:ph idx="4" type="body"/>
          </p:nvPr>
        </p:nvSpPr>
        <p:spPr>
          <a:xfrm>
            <a:off x="6172200" y="1338606"/>
            <a:ext cx="5183188" cy="4851057"/>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rPr lang="lt-LT"/>
              <a:t>Με την ολοκλήρωση αυτών των εργασιών, αναμένεται ότι ο εκπαιδευόμενος θα: </a:t>
            </a:r>
            <a:endParaRPr/>
          </a:p>
          <a:p>
            <a:pPr indent="-342900" lvl="0" marL="457200" rtl="0" algn="l">
              <a:lnSpc>
                <a:spcPct val="90000"/>
              </a:lnSpc>
              <a:spcBef>
                <a:spcPts val="0"/>
              </a:spcBef>
              <a:spcAft>
                <a:spcPts val="0"/>
              </a:spcAft>
              <a:buSzPts val="1800"/>
              <a:buChar char="•"/>
            </a:pPr>
            <a:r>
              <a:rPr lang="lt-LT"/>
              <a:t>Ανακαλύψει θεμελιώδεις ψηφιακές δεξιότητες που σχετίζονται με την εργασία στον τομέα GLAM. </a:t>
            </a:r>
            <a:endParaRPr/>
          </a:p>
          <a:p>
            <a:pPr indent="-342900" lvl="0" marL="457200" rtl="0" algn="l">
              <a:lnSpc>
                <a:spcPct val="90000"/>
              </a:lnSpc>
              <a:spcBef>
                <a:spcPts val="0"/>
              </a:spcBef>
              <a:spcAft>
                <a:spcPts val="0"/>
              </a:spcAft>
              <a:buSzPts val="1800"/>
              <a:buChar char="•"/>
            </a:pPr>
            <a:r>
              <a:rPr lang="lt-LT"/>
              <a:t>Καθορίζει και θα ανακαλεί τις βασικές ικανότητες που απαιτούνται για την επιτυχία στον τομέα GLAM.</a:t>
            </a:r>
            <a:endParaRPr/>
          </a:p>
        </p:txBody>
      </p:sp>
      <p:pic>
        <p:nvPicPr>
          <p:cNvPr id="99" name="Google Shape;99;p2"/>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00" name="Google Shape;100;p2"/>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01" name="Google Shape;101;p2"/>
          <p:cNvSpPr txBox="1"/>
          <p:nvPr/>
        </p:nvSpPr>
        <p:spPr>
          <a:xfrm>
            <a:off x="6172200" y="668337"/>
            <a:ext cx="5157787" cy="58542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accent1"/>
              </a:buClr>
              <a:buSzPts val="2800"/>
              <a:buFont typeface="Arial"/>
              <a:buNone/>
            </a:pPr>
            <a:r>
              <a:rPr b="0" i="0" lang="lt-LT" sz="2800" u="none" cap="none" strike="noStrike">
                <a:solidFill>
                  <a:schemeClr val="accent1"/>
                </a:solidFill>
                <a:latin typeface="Calibri"/>
                <a:ea typeface="Calibri"/>
                <a:cs typeface="Calibri"/>
                <a:sym typeface="Calibri"/>
              </a:rPr>
              <a:t>Μαθησιακά αποτελέσματα:</a:t>
            </a:r>
            <a:endParaRPr b="1" i="0" sz="2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g2acafbdc8aa_0_9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lt-LT">
                <a:solidFill>
                  <a:schemeClr val="accent1"/>
                </a:solidFill>
              </a:rPr>
              <a:t>Χάσμα ψηφιακών δεξιοτήτων στην πολιτιστική κληρονομιά</a:t>
            </a:r>
            <a:endParaRPr>
              <a:solidFill>
                <a:schemeClr val="accent1"/>
              </a:solidFill>
            </a:endParaRPr>
          </a:p>
        </p:txBody>
      </p:sp>
      <p:sp>
        <p:nvSpPr>
          <p:cNvPr id="107" name="Google Shape;107;g2acafbdc8aa_0_9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1100"/>
              <a:buFont typeface="Arial"/>
              <a:buNone/>
            </a:pPr>
            <a:r>
              <a:rPr lang="lt-LT" sz="3200"/>
              <a:t>Οι ικανότητες και οι γνώσεις που απαιτούνται για την εκτέλεση καθημερινών ψηφιακών εργασιών που σχετίζονται με το αντικείμενο εργασίας σας είναι γνωστές ως βασικές ψηφιακές ικανότητες. </a:t>
            </a:r>
            <a:endParaRPr sz="3200"/>
          </a:p>
          <a:p>
            <a:pPr indent="-50800" lvl="0" marL="228600" rtl="0" algn="l">
              <a:lnSpc>
                <a:spcPct val="90000"/>
              </a:lnSpc>
              <a:spcBef>
                <a:spcPts val="0"/>
              </a:spcBef>
              <a:spcAft>
                <a:spcPts val="0"/>
              </a:spcAft>
              <a:buClr>
                <a:schemeClr val="dk1"/>
              </a:buClr>
              <a:buSzPts val="1100"/>
              <a:buFont typeface="Arial"/>
              <a:buNone/>
            </a:pPr>
            <a:r>
              <a:t/>
            </a:r>
            <a:endParaRPr sz="3200"/>
          </a:p>
          <a:p>
            <a:pPr indent="-50800" lvl="0" marL="228600" rtl="0" algn="l">
              <a:lnSpc>
                <a:spcPct val="90000"/>
              </a:lnSpc>
              <a:spcBef>
                <a:spcPts val="0"/>
              </a:spcBef>
              <a:spcAft>
                <a:spcPts val="0"/>
              </a:spcAft>
              <a:buClr>
                <a:schemeClr val="dk1"/>
              </a:buClr>
              <a:buSzPts val="1100"/>
              <a:buFont typeface="Arial"/>
              <a:buNone/>
            </a:pPr>
            <a:r>
              <a:rPr lang="lt-LT" sz="3200"/>
              <a:t>Αυτό μπορεί να περιλαμβάνει τη χρήση της </a:t>
            </a:r>
            <a:r>
              <a:rPr b="1" lang="lt-LT" sz="3200"/>
              <a:t>ψηφιακής τεχνολογίας, την ηλεκτρονική μάθηση, την ψηφιακή διαχείριση πληροφοριών και την ψηφιακή ανταλλαγή προσωπικών δεδομένων.</a:t>
            </a:r>
            <a:endParaRPr b="1" sz="3200"/>
          </a:p>
          <a:p>
            <a:pPr indent="-50800" lvl="0" marL="228600" rtl="0" algn="l">
              <a:lnSpc>
                <a:spcPct val="90000"/>
              </a:lnSpc>
              <a:spcBef>
                <a:spcPts val="0"/>
              </a:spcBef>
              <a:spcAft>
                <a:spcPts val="0"/>
              </a:spcAft>
              <a:buClr>
                <a:schemeClr val="dk1"/>
              </a:buClr>
              <a:buSzPts val="1100"/>
              <a:buFont typeface="Arial"/>
              <a:buNone/>
            </a:pPr>
            <a:r>
              <a:t/>
            </a:r>
            <a:endParaRPr sz="3200"/>
          </a:p>
          <a:p>
            <a:pPr indent="0" lvl="0" marL="177800" rtl="0" algn="l">
              <a:lnSpc>
                <a:spcPct val="90000"/>
              </a:lnSpc>
              <a:spcBef>
                <a:spcPts val="0"/>
              </a:spcBef>
              <a:spcAft>
                <a:spcPts val="0"/>
              </a:spcAft>
              <a:buClr>
                <a:schemeClr val="dk1"/>
              </a:buClr>
              <a:buSzPts val="1100"/>
              <a:buFont typeface="Arial"/>
              <a:buNone/>
            </a:pPr>
            <a:r>
              <a:t/>
            </a:r>
            <a:endParaRPr sz="3200"/>
          </a:p>
          <a:p>
            <a:pPr indent="-50800" lvl="0" marL="228600" rtl="0" algn="l">
              <a:lnSpc>
                <a:spcPct val="90000"/>
              </a:lnSpc>
              <a:spcBef>
                <a:spcPts val="0"/>
              </a:spcBef>
              <a:spcAft>
                <a:spcPts val="0"/>
              </a:spcAft>
              <a:buClr>
                <a:schemeClr val="dk1"/>
              </a:buClr>
              <a:buSzPts val="2800"/>
              <a:buNone/>
            </a:pPr>
            <a:r>
              <a:t/>
            </a:r>
            <a:endParaRPr sz="3200"/>
          </a:p>
        </p:txBody>
      </p:sp>
      <p:pic>
        <p:nvPicPr>
          <p:cNvPr id="108" name="Google Shape;108;g2acafbdc8aa_0_92"/>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09" name="Google Shape;109;g2acafbdc8aa_0_92"/>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2acafbdc8aa_0_150"/>
          <p:cNvSpPr txBox="1"/>
          <p:nvPr>
            <p:ph type="title"/>
          </p:nvPr>
        </p:nvSpPr>
        <p:spPr>
          <a:xfrm>
            <a:off x="838200" y="365125"/>
            <a:ext cx="12899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lt-LT">
                <a:solidFill>
                  <a:schemeClr val="accent1"/>
                </a:solidFill>
              </a:rPr>
              <a:t>Οι ψηφιακές δεξιότητες είναι αδιαπραγμάτευτες</a:t>
            </a:r>
            <a:endParaRPr b="1">
              <a:solidFill>
                <a:schemeClr val="accent1"/>
              </a:solidFill>
            </a:endParaRPr>
          </a:p>
        </p:txBody>
      </p:sp>
      <p:sp>
        <p:nvSpPr>
          <p:cNvPr id="115" name="Google Shape;115;g2acafbdc8aa_0_15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p:txBody>
      </p:sp>
      <p:pic>
        <p:nvPicPr>
          <p:cNvPr id="116" name="Google Shape;116;g2acafbdc8aa_0_150"/>
          <p:cNvPicPr preferRelativeResize="0"/>
          <p:nvPr/>
        </p:nvPicPr>
        <p:blipFill rotWithShape="1">
          <a:blip r:embed="rId3">
            <a:alphaModFix/>
          </a:blip>
          <a:srcRect b="0" l="0" r="0" t="0"/>
          <a:stretch/>
        </p:blipFill>
        <p:spPr>
          <a:xfrm>
            <a:off x="3077700" y="1583275"/>
            <a:ext cx="5828573" cy="3885725"/>
          </a:xfrm>
          <a:prstGeom prst="rect">
            <a:avLst/>
          </a:prstGeom>
          <a:noFill/>
          <a:ln>
            <a:noFill/>
          </a:ln>
        </p:spPr>
      </p:pic>
      <p:pic>
        <p:nvPicPr>
          <p:cNvPr id="117" name="Google Shape;117;g2acafbdc8aa_0_150"/>
          <p:cNvPicPr preferRelativeResize="0"/>
          <p:nvPr/>
        </p:nvPicPr>
        <p:blipFill rotWithShape="1">
          <a:blip r:embed="rId4">
            <a:alphaModFix/>
          </a:blip>
          <a:srcRect b="0" l="0" r="0" t="0"/>
          <a:stretch/>
        </p:blipFill>
        <p:spPr>
          <a:xfrm>
            <a:off x="320512" y="5585931"/>
            <a:ext cx="1182064" cy="1182064"/>
          </a:xfrm>
          <a:prstGeom prst="rect">
            <a:avLst/>
          </a:prstGeom>
          <a:noFill/>
          <a:ln>
            <a:noFill/>
          </a:ln>
        </p:spPr>
      </p:pic>
      <p:pic>
        <p:nvPicPr>
          <p:cNvPr id="118" name="Google Shape;118;g2acafbdc8aa_0_150"/>
          <p:cNvPicPr preferRelativeResize="0"/>
          <p:nvPr/>
        </p:nvPicPr>
        <p:blipFill rotWithShape="1">
          <a:blip r:embed="rId5">
            <a:alphaModFix/>
          </a:blip>
          <a:srcRect b="0" l="0" r="0" t="0"/>
          <a:stretch/>
        </p:blipFill>
        <p:spPr>
          <a:xfrm>
            <a:off x="9498964" y="6062785"/>
            <a:ext cx="2372524" cy="49823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2b9196cdd96_0_1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lt-LT">
                <a:solidFill>
                  <a:schemeClr val="accent1"/>
                </a:solidFill>
              </a:rPr>
              <a:t>Ανάπτυξη ψηφιακών δεξιοτήτων στον τομέα GLAM</a:t>
            </a:r>
            <a:endParaRPr>
              <a:solidFill>
                <a:schemeClr val="accent1"/>
              </a:solidFill>
            </a:endParaRPr>
          </a:p>
        </p:txBody>
      </p:sp>
      <p:pic>
        <p:nvPicPr>
          <p:cNvPr id="124" name="Google Shape;124;g2b9196cdd96_0_10"/>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25" name="Google Shape;125;g2b9196cdd96_0_10"/>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26" name="Google Shape;126;g2b9196cdd96_0_10"/>
          <p:cNvSpPr txBox="1"/>
          <p:nvPr/>
        </p:nvSpPr>
        <p:spPr>
          <a:xfrm>
            <a:off x="966525" y="1819125"/>
            <a:ext cx="9829500" cy="9930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0"/>
              </a:spcBef>
              <a:spcAft>
                <a:spcPts val="0"/>
              </a:spcAft>
              <a:buClr>
                <a:schemeClr val="dk1"/>
              </a:buClr>
              <a:buSzPts val="2400"/>
              <a:buFont typeface="Calibri"/>
              <a:buChar char="●"/>
            </a:pPr>
            <a:r>
              <a:rPr b="0" i="0" lang="lt-LT" sz="2400" u="none" cap="none" strike="noStrike">
                <a:solidFill>
                  <a:schemeClr val="dk1"/>
                </a:solidFill>
                <a:latin typeface="Calibri"/>
                <a:ea typeface="Calibri"/>
                <a:cs typeface="Calibri"/>
                <a:sym typeface="Calibri"/>
              </a:rPr>
              <a:t>να κατανοούν και να αποφεύγουν τους κινδύνους που συνδέονται με ευαίσθητα δεδομένα </a:t>
            </a:r>
            <a:endParaRPr b="1" i="0" sz="2400" u="none" cap="none" strike="noStrike">
              <a:solidFill>
                <a:schemeClr val="dk1"/>
              </a:solidFill>
              <a:latin typeface="Calibri"/>
              <a:ea typeface="Calibri"/>
              <a:cs typeface="Calibri"/>
              <a:sym typeface="Calibri"/>
            </a:endParaRPr>
          </a:p>
          <a:p>
            <a:pPr indent="-381000" lvl="0" marL="457200" marR="0" rtl="0" algn="l">
              <a:lnSpc>
                <a:spcPct val="100000"/>
              </a:lnSpc>
              <a:spcBef>
                <a:spcPts val="0"/>
              </a:spcBef>
              <a:spcAft>
                <a:spcPts val="0"/>
              </a:spcAft>
              <a:buClr>
                <a:schemeClr val="dk1"/>
              </a:buClr>
              <a:buSzPts val="2400"/>
              <a:buFont typeface="Calibri"/>
              <a:buChar char="●"/>
            </a:pPr>
            <a:r>
              <a:rPr b="0" i="0" lang="lt-LT" sz="2400" u="none" cap="none" strike="noStrike">
                <a:solidFill>
                  <a:schemeClr val="dk1"/>
                </a:solidFill>
                <a:latin typeface="Calibri"/>
                <a:ea typeface="Calibri"/>
                <a:cs typeface="Calibri"/>
                <a:sym typeface="Calibri"/>
              </a:rPr>
              <a:t>να εξοικειωθούν με τον τρόπο δράσης σε ψηφιακά περιβάλλοντα </a:t>
            </a:r>
            <a:endParaRPr b="1" i="0" sz="2400" u="none" cap="none" strike="noStrike">
              <a:solidFill>
                <a:schemeClr val="dk1"/>
              </a:solidFill>
              <a:latin typeface="Calibri"/>
              <a:ea typeface="Calibri"/>
              <a:cs typeface="Calibri"/>
              <a:sym typeface="Calibri"/>
            </a:endParaRPr>
          </a:p>
          <a:p>
            <a:pPr indent="-381000" lvl="0" marL="457200" marR="0" rtl="0" algn="l">
              <a:lnSpc>
                <a:spcPct val="100000"/>
              </a:lnSpc>
              <a:spcBef>
                <a:spcPts val="0"/>
              </a:spcBef>
              <a:spcAft>
                <a:spcPts val="0"/>
              </a:spcAft>
              <a:buClr>
                <a:schemeClr val="dk1"/>
              </a:buClr>
              <a:buSzPts val="2400"/>
              <a:buFont typeface="Calibri"/>
              <a:buChar char="●"/>
            </a:pPr>
            <a:r>
              <a:rPr b="0" i="0" lang="lt-LT" sz="2400" u="none" cap="none" strike="noStrike">
                <a:solidFill>
                  <a:schemeClr val="dk1"/>
                </a:solidFill>
                <a:latin typeface="Calibri"/>
                <a:ea typeface="Calibri"/>
                <a:cs typeface="Calibri"/>
                <a:sym typeface="Calibri"/>
              </a:rPr>
              <a:t>να είναι εξοικειωμένοι με τις σχετικές πολιτικές, κανονισμούς και κατευθυντήριες γραμμές σχετικά με τη διατήρηση και επαναχρησιμοποίηση δεδομένων, ιδίως στον δημόσιο τομέα </a:t>
            </a:r>
            <a:endParaRPr b="1" i="0" sz="2400" u="none" cap="none" strike="noStrike">
              <a:solidFill>
                <a:schemeClr val="dk1"/>
              </a:solidFill>
              <a:latin typeface="Calibri"/>
              <a:ea typeface="Calibri"/>
              <a:cs typeface="Calibri"/>
              <a:sym typeface="Calibri"/>
            </a:endParaRPr>
          </a:p>
          <a:p>
            <a:pPr indent="-381000" lvl="0" marL="457200" marR="0" rtl="0" algn="l">
              <a:lnSpc>
                <a:spcPct val="100000"/>
              </a:lnSpc>
              <a:spcBef>
                <a:spcPts val="0"/>
              </a:spcBef>
              <a:spcAft>
                <a:spcPts val="0"/>
              </a:spcAft>
              <a:buClr>
                <a:schemeClr val="dk1"/>
              </a:buClr>
              <a:buSzPts val="2400"/>
              <a:buFont typeface="Calibri"/>
              <a:buChar char="●"/>
            </a:pPr>
            <a:r>
              <a:rPr b="0" i="0" lang="lt-LT" sz="2400" u="none" cap="none" strike="noStrike">
                <a:solidFill>
                  <a:schemeClr val="dk1"/>
                </a:solidFill>
                <a:latin typeface="Calibri"/>
                <a:ea typeface="Calibri"/>
                <a:cs typeface="Calibri"/>
                <a:sym typeface="Calibri"/>
              </a:rPr>
              <a:t>να είναι σε θέση να ελέγχουν και να κατανοούν το δικαίωμα χρήσης ή/και επαναχρησιμοποίησης ψηφιακού περιεχομένου που δημιουργήθηκε από άλλους </a:t>
            </a:r>
            <a:endParaRPr b="1" i="0" sz="2400" u="none" cap="none" strike="noStrike">
              <a:solidFill>
                <a:schemeClr val="dk1"/>
              </a:solidFill>
              <a:latin typeface="Calibri"/>
              <a:ea typeface="Calibri"/>
              <a:cs typeface="Calibri"/>
              <a:sym typeface="Calibri"/>
            </a:endParaRPr>
          </a:p>
          <a:p>
            <a:pPr indent="-381000" lvl="0" marL="457200" marR="0" rtl="0" algn="l">
              <a:lnSpc>
                <a:spcPct val="100000"/>
              </a:lnSpc>
              <a:spcBef>
                <a:spcPts val="0"/>
              </a:spcBef>
              <a:spcAft>
                <a:spcPts val="0"/>
              </a:spcAft>
              <a:buClr>
                <a:schemeClr val="dk1"/>
              </a:buClr>
              <a:buSzPts val="2400"/>
              <a:buFont typeface="Calibri"/>
              <a:buChar char="●"/>
            </a:pPr>
            <a:r>
              <a:rPr b="0" i="0" lang="lt-LT" sz="2400" u="none" cap="none" strike="noStrike">
                <a:solidFill>
                  <a:schemeClr val="dk1"/>
                </a:solidFill>
                <a:latin typeface="Calibri"/>
                <a:ea typeface="Calibri"/>
                <a:cs typeface="Calibri"/>
                <a:sym typeface="Calibri"/>
              </a:rPr>
              <a:t>να γνωρίζουν τις απαιτήσεις προσβασιμότητας κατά την επικοινωνία σε ψηφιακά περιβάλλοντα, ώστε η επικοινωνία να είναι χωρίς αποκλεισμούς και προσβάσιμη για όλους τους χρήστες </a:t>
            </a:r>
            <a:endParaRPr b="1" i="0" sz="2400" u="none" cap="none" strike="noStrike">
              <a:solidFill>
                <a:schemeClr val="dk1"/>
              </a:solidFill>
              <a:latin typeface="Calibri"/>
              <a:ea typeface="Calibri"/>
              <a:cs typeface="Calibri"/>
              <a:sym typeface="Calibri"/>
            </a:endParaRPr>
          </a:p>
          <a:p>
            <a:pPr indent="-381000" lvl="0" marL="457200" marR="0" rtl="0" algn="l">
              <a:lnSpc>
                <a:spcPct val="100000"/>
              </a:lnSpc>
              <a:spcBef>
                <a:spcPts val="0"/>
              </a:spcBef>
              <a:spcAft>
                <a:spcPts val="0"/>
              </a:spcAft>
              <a:buClr>
                <a:schemeClr val="dk1"/>
              </a:buClr>
              <a:buSzPts val="2400"/>
              <a:buFont typeface="Calibri"/>
              <a:buChar char="●"/>
            </a:pPr>
            <a:r>
              <a:rPr b="0" i="0" lang="lt-LT" sz="2400" u="none" cap="none" strike="noStrike">
                <a:solidFill>
                  <a:schemeClr val="dk1"/>
                </a:solidFill>
                <a:latin typeface="Calibri"/>
                <a:ea typeface="Calibri"/>
                <a:cs typeface="Calibri"/>
                <a:sym typeface="Calibri"/>
              </a:rPr>
              <a:t>να κατανοήσουν τις βασικές αρχές της ψηφιακής διατήρησης</a:t>
            </a:r>
            <a:endParaRPr b="0" i="0" sz="2800" u="none" cap="none" strike="noStrike">
              <a:solidFill>
                <a:schemeClr val="dk1"/>
              </a:solidFill>
              <a:latin typeface="Calibri"/>
              <a:ea typeface="Calibri"/>
              <a:cs typeface="Calibri"/>
              <a:sym typeface="Calibri"/>
            </a:endParaRPr>
          </a:p>
        </p:txBody>
      </p:sp>
      <p:sp>
        <p:nvSpPr>
          <p:cNvPr id="127" name="Google Shape;127;g2b9196cdd96_0_10"/>
          <p:cNvSpPr txBox="1"/>
          <p:nvPr/>
        </p:nvSpPr>
        <p:spPr>
          <a:xfrm>
            <a:off x="966525" y="4807850"/>
            <a:ext cx="3574500" cy="993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2b9196cdd96_0_2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lt-LT">
                <a:solidFill>
                  <a:schemeClr val="accent1"/>
                </a:solidFill>
              </a:rPr>
              <a:t>Τέσσερις ψηφιακοί τομείς βελτίωσης για τον τομέα της πολιτιστικής κληρονομιάς</a:t>
            </a:r>
            <a:endParaRPr>
              <a:solidFill>
                <a:schemeClr val="accent1"/>
              </a:solidFill>
            </a:endParaRPr>
          </a:p>
        </p:txBody>
      </p:sp>
      <p:pic>
        <p:nvPicPr>
          <p:cNvPr id="133" name="Google Shape;133;g2b9196cdd96_0_22"/>
          <p:cNvPicPr preferRelativeResize="0"/>
          <p:nvPr/>
        </p:nvPicPr>
        <p:blipFill rotWithShape="1">
          <a:blip r:embed="rId3">
            <a:alphaModFix/>
          </a:blip>
          <a:srcRect b="0" l="0" r="0" t="0"/>
          <a:stretch/>
        </p:blipFill>
        <p:spPr>
          <a:xfrm>
            <a:off x="3166650" y="1690825"/>
            <a:ext cx="5276850" cy="4991100"/>
          </a:xfrm>
          <a:prstGeom prst="rect">
            <a:avLst/>
          </a:prstGeom>
          <a:noFill/>
          <a:ln>
            <a:noFill/>
          </a:ln>
        </p:spPr>
      </p:pic>
      <p:pic>
        <p:nvPicPr>
          <p:cNvPr id="134" name="Google Shape;134;g2b9196cdd96_0_22"/>
          <p:cNvPicPr preferRelativeResize="0"/>
          <p:nvPr/>
        </p:nvPicPr>
        <p:blipFill rotWithShape="1">
          <a:blip r:embed="rId4">
            <a:alphaModFix/>
          </a:blip>
          <a:srcRect b="0" l="0" r="0" t="0"/>
          <a:stretch/>
        </p:blipFill>
        <p:spPr>
          <a:xfrm>
            <a:off x="8746526" y="1806226"/>
            <a:ext cx="2375775" cy="902825"/>
          </a:xfrm>
          <a:prstGeom prst="rect">
            <a:avLst/>
          </a:prstGeom>
          <a:noFill/>
          <a:ln>
            <a:noFill/>
          </a:ln>
        </p:spPr>
      </p:pic>
      <p:pic>
        <p:nvPicPr>
          <p:cNvPr id="135" name="Google Shape;135;g2b9196cdd96_0_22"/>
          <p:cNvPicPr preferRelativeResize="0"/>
          <p:nvPr/>
        </p:nvPicPr>
        <p:blipFill rotWithShape="1">
          <a:blip r:embed="rId5">
            <a:alphaModFix/>
          </a:blip>
          <a:srcRect b="0" l="0" r="0" t="0"/>
          <a:stretch/>
        </p:blipFill>
        <p:spPr>
          <a:xfrm>
            <a:off x="320512" y="5585931"/>
            <a:ext cx="1182064" cy="1182064"/>
          </a:xfrm>
          <a:prstGeom prst="rect">
            <a:avLst/>
          </a:prstGeom>
          <a:noFill/>
          <a:ln>
            <a:noFill/>
          </a:ln>
        </p:spPr>
      </p:pic>
      <p:pic>
        <p:nvPicPr>
          <p:cNvPr id="136" name="Google Shape;136;g2b9196cdd96_0_22"/>
          <p:cNvPicPr preferRelativeResize="0"/>
          <p:nvPr/>
        </p:nvPicPr>
        <p:blipFill rotWithShape="1">
          <a:blip r:embed="rId6">
            <a:alphaModFix/>
          </a:blip>
          <a:srcRect b="0" l="0" r="0" t="0"/>
          <a:stretch/>
        </p:blipFill>
        <p:spPr>
          <a:xfrm>
            <a:off x="9498964" y="6062785"/>
            <a:ext cx="2372524" cy="49823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lt-LT">
                <a:solidFill>
                  <a:schemeClr val="accent1"/>
                </a:solidFill>
              </a:rPr>
              <a:t>Τομείς ψηφιακών ικανοτήτων για το GLAM</a:t>
            </a:r>
            <a:endParaRPr>
              <a:solidFill>
                <a:schemeClr val="accent1"/>
              </a:solidFill>
            </a:endParaRPr>
          </a:p>
        </p:txBody>
      </p:sp>
      <p:sp>
        <p:nvSpPr>
          <p:cNvPr id="142" name="Google Shape;142;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143" name="Google Shape;143;p4"/>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44" name="Google Shape;144;p4"/>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145" name="Google Shape;145;p4"/>
          <p:cNvPicPr preferRelativeResize="0"/>
          <p:nvPr/>
        </p:nvPicPr>
        <p:blipFill rotWithShape="1">
          <a:blip r:embed="rId5">
            <a:alphaModFix/>
          </a:blip>
          <a:srcRect b="0" l="0" r="0" t="0"/>
          <a:stretch/>
        </p:blipFill>
        <p:spPr>
          <a:xfrm>
            <a:off x="838190" y="1825627"/>
            <a:ext cx="8306625" cy="3912275"/>
          </a:xfrm>
          <a:prstGeom prst="rect">
            <a:avLst/>
          </a:prstGeom>
          <a:noFill/>
          <a:ln>
            <a:noFill/>
          </a:ln>
        </p:spPr>
      </p:pic>
      <p:pic>
        <p:nvPicPr>
          <p:cNvPr id="146" name="Google Shape;146;p4"/>
          <p:cNvPicPr preferRelativeResize="0"/>
          <p:nvPr/>
        </p:nvPicPr>
        <p:blipFill rotWithShape="1">
          <a:blip r:embed="rId6">
            <a:alphaModFix/>
          </a:blip>
          <a:srcRect b="0" l="-10650" r="10650" t="0"/>
          <a:stretch/>
        </p:blipFill>
        <p:spPr>
          <a:xfrm>
            <a:off x="9021325" y="3047375"/>
            <a:ext cx="2149202" cy="1907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2acafbdc8aa_0_10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lt-LT">
                <a:solidFill>
                  <a:schemeClr val="accent1"/>
                </a:solidFill>
              </a:rPr>
              <a:t>Εγγ</a:t>
            </a:r>
            <a:r>
              <a:rPr lang="lt-LT">
                <a:solidFill>
                  <a:schemeClr val="accent1"/>
                </a:solidFill>
              </a:rPr>
              <a:t>ραµµατισµός πληροφοριών και δεδοµένων</a:t>
            </a:r>
            <a:endParaRPr>
              <a:solidFill>
                <a:schemeClr val="accent1"/>
              </a:solidFill>
            </a:endParaRPr>
          </a:p>
        </p:txBody>
      </p:sp>
      <p:sp>
        <p:nvSpPr>
          <p:cNvPr id="152" name="Google Shape;152;g2acafbdc8aa_0_108"/>
          <p:cNvSpPr txBox="1"/>
          <p:nvPr>
            <p:ph idx="1" type="body"/>
          </p:nvPr>
        </p:nvSpPr>
        <p:spPr>
          <a:xfrm>
            <a:off x="698000" y="2209825"/>
            <a:ext cx="10515600" cy="43512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rPr lang="lt-LT"/>
              <a:t>Οι χρήστες είναι σε θέση να διατυπώνουν πληροφοριακές ανάγκες, να εντοπίζουν και να ανακτούν ψηφιακά δεδομένα, πληροφορίες και περιεχόμενο. Μπορούν επίσης να κρίνουν τη συνάφεια της πηγής και του περιεχομένου της, να αποθηκεύουν, να διαχειρίζονται και να οργανώνουν ψηφιακά δεδομένα, πληροφορίες και περιεχόμενο.</a:t>
            </a:r>
            <a:endParaRPr/>
          </a:p>
        </p:txBody>
      </p:sp>
      <p:pic>
        <p:nvPicPr>
          <p:cNvPr id="153" name="Google Shape;153;g2acafbdc8aa_0_108"/>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54" name="Google Shape;154;g2acafbdc8aa_0_108"/>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2b1b746be6f_0_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lt-LT">
                <a:solidFill>
                  <a:schemeClr val="accent1"/>
                </a:solidFill>
              </a:rPr>
              <a:t>Γραµµατισµός πληροφοριών και δεδοµένων</a:t>
            </a:r>
            <a:endParaRPr>
              <a:solidFill>
                <a:schemeClr val="accent1"/>
              </a:solidFill>
            </a:endParaRPr>
          </a:p>
        </p:txBody>
      </p:sp>
      <p:pic>
        <p:nvPicPr>
          <p:cNvPr id="160" name="Google Shape;160;g2b1b746be6f_0_4"/>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61" name="Google Shape;161;g2b1b746be6f_0_4"/>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The video will help you to understand what is information and data literacy and why is it important to approach it in youth work settings. &#10;&#10;This video is part of the Massive Open Online Course (MOOC) on Digital Youth Work. Enrol now: https://canvas.instructure.com/enroll/3AEKJ4&#10;&#10;#MOOCdigital #ErasmusPlus #YouthinAction #DigitalYouthWork #Europe #Youth&#10;&#10;Lithuanian National Agency of Erasmus+ Youth in Action cooperation with the National Agencies of Erasmus+ Youth in Action from Denmark, Croatia, Cyprus, Latvia, Lichtenstein, Portugal, Ireland, Finland, Austria, Iceland and German.&#10;&#10;The course has been funded with the support of the Erasmus+ Youth in Action Programme.&#10;&#10;The European Commission’s support for the production of this course does not constitute an endorsement of the contents, which reflect the views only of the authors, and the Commission and National Agency cannot be held responsible for any use which may be made of the information contained therein." id="162" name="Google Shape;162;g2b1b746be6f_0_4" title="Explore information and data literacy. DigComp 2.1.">
            <a:hlinkClick r:id="rId5"/>
          </p:cNvPr>
          <p:cNvPicPr preferRelativeResize="0"/>
          <p:nvPr/>
        </p:nvPicPr>
        <p:blipFill rotWithShape="1">
          <a:blip r:embed="rId6">
            <a:alphaModFix/>
          </a:blip>
          <a:srcRect b="0" l="0" r="0" t="0"/>
          <a:stretch/>
        </p:blipFill>
        <p:spPr>
          <a:xfrm>
            <a:off x="2328861" y="1690825"/>
            <a:ext cx="7534275" cy="4238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2023-12-01T07:14:57Z</dcterms:created>
  <dc:creator>admin</dc:creator>
</cp:coreProperties>
</file>