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4oZaZjpne5bEsKpFSBUB05LAG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acafbdc8aa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Kommunikation und Zusammenarbeit bezieht sich auf die Art und Weise, wie wir mit Hilfe digitaler Technologien interagieren, kommunizieren und zusammenarbeiten, wobei wir uns der kulturellen und generationellen Vielfalt bewusst sind. Teilhabe an der Gesellschaft durch öffentliche und private digitale Dienste und partizipative Bürgerschaft. Verwaltung der eigenen digitalen Identität und des eigenen Rufs.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5" name="Google Shape;165;g2acafbdc8a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1b746be6f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73" name="Google Shape;173;g2b1b746be6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cafbdc8aa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Die Erstellung digitaler Inhalte bezieht sich darauf, wie wir digitale Inhalte erstellen und bearbeiten. Verbesserung und Integration von Informationen und Inhalten in einen bestehenden Wissensbestand bei gleichzeitigem Verständnis für die Anwendung von Urheberrechten und Lizenzen. Wissen, wie man verständliche Anweisungen für ein Computersystem gibt.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81" name="Google Shape;181;g2acafbdc8aa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1b746be6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Die Erstellung digitaler Inhalte bezieht sich darauf, wie wir digitale Inhalte erstellen und bearbeiten. Verbesserung und Integration von Informationen und Inhalten in einen bestehenden Wissensbestand bei gleichzeitigem Verständnis für die Anwendung von Urheberrechten und Lizenzen. Wissen, wie man verständliche Anweisungen für ein Computersystem gibt.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89" name="Google Shape;189;g2b1b746be6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b9196cdd96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Lassen Sie uns einige der in dieser Sitzung besprochenen Schlüsselbereiche zusammenfassen.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Warum sind digitale Kompetenzen für GLAM wichtig?</a:t>
            </a:r>
            <a:endParaRPr/>
          </a:p>
          <a:p>
            <a:pPr marL="457200" lvl="0" indent="-298450" algn="l" rtl="0">
              <a:lnSpc>
                <a:spcPct val="100000"/>
              </a:lnSpc>
              <a:spcBef>
                <a:spcPts val="0"/>
              </a:spcBef>
              <a:spcAft>
                <a:spcPts val="0"/>
              </a:spcAft>
              <a:buSzPts val="1100"/>
              <a:buChar char="-"/>
            </a:pPr>
            <a:r>
              <a:rPr lang="lt-LT"/>
              <a:t>Welche digitalen Schlüsselkompetenzen sind für die Arbeit im GLAM-Sektor erforderlich?</a:t>
            </a:r>
            <a:endParaRPr/>
          </a:p>
          <a:p>
            <a:pPr marL="0" lvl="0" indent="0" algn="l" rtl="0">
              <a:lnSpc>
                <a:spcPct val="100000"/>
              </a:lnSpc>
              <a:spcBef>
                <a:spcPts val="0"/>
              </a:spcBef>
              <a:spcAft>
                <a:spcPts val="0"/>
              </a:spcAft>
              <a:buSzPts val="1100"/>
              <a:buNone/>
            </a:pPr>
            <a:endParaRPr/>
          </a:p>
        </p:txBody>
      </p:sp>
      <p:sp>
        <p:nvSpPr>
          <p:cNvPr id="197" name="Google Shape;197;g2b9196cdd96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Willkommen zum Modul "Der digitale GLAM-Sektor". </a:t>
            </a:r>
            <a:r>
              <a:rPr lang="lt-LT"/>
              <a:t>Die Ziele dieser Sitzung sind zweierlei:</a:t>
            </a:r>
            <a:endParaRPr/>
          </a:p>
          <a:p>
            <a:pPr marL="0" lvl="0" indent="0" algn="l" rtl="0">
              <a:lnSpc>
                <a:spcPct val="100000"/>
              </a:lnSpc>
              <a:spcBef>
                <a:spcPts val="0"/>
              </a:spcBef>
              <a:spcAft>
                <a:spcPts val="0"/>
              </a:spcAft>
              <a:buSzPts val="1100"/>
              <a:buNone/>
            </a:pPr>
            <a:r>
              <a:rPr lang="lt-LT"/>
              <a:t>Erstens, um das </a:t>
            </a:r>
            <a:r>
              <a:rPr lang="lt-LT">
                <a:solidFill>
                  <a:schemeClr val="dk1"/>
                </a:solidFill>
              </a:rPr>
              <a:t>Interesse an den für den GLAM-Sektor erforderlichen digitalen Kompetenzen zu wecken.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Zweitens, die Verbindung von digitalen Fähigkeiten und den verschiedenen Berufsrollen im GLAM-Sektor.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Was die beabsichtigten Lernergebnisse betrifft, so wird erwartet, dass die Lernenden nach Abschluss dieser Online-Sitzung grundlegende digitale Fähigkeiten im Zusammenhang mit der Arbeit im GLAM-Sektor erlernen werden.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Darüber hinaus wird erwartet, dass der Lernende nach Abschluss dieser Aufgaben die für den Erfolg im GLAM-Sektor erforderlichen Schlüsselkompetenzen definieren und abrufen kann.</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cafbdc8a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Für den GLAM-Sektor ist es von entscheidender Bedeutung, sich mit digitalen Kompetenzen für das Kulturerbe zu befassen. </a:t>
            </a:r>
            <a:r>
              <a:rPr lang="lt-LT"/>
              <a:t>Die Fähigkeiten und das Wissen, die erforderlich sind, um routinemäßige digitale Aufgaben im Zusammenhang mit Ihrer beruflichen Funktion auszuführen, werden als digitale Kernkompetenzen bezeichnet.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lt-LT"/>
              <a:t>Dies kann den Einsatz digitaler Technologie, E-Learning, digitales Informationsmanagement und den digitalen Austausch persönlicher Daten beinhalten.</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228600" lvl="0" indent="-50800" algn="l" rtl="0">
              <a:lnSpc>
                <a:spcPct val="90000"/>
              </a:lnSpc>
              <a:spcBef>
                <a:spcPts val="0"/>
              </a:spcBef>
              <a:spcAft>
                <a:spcPts val="0"/>
              </a:spcAft>
              <a:buSzPts val="2800"/>
              <a:buNone/>
            </a:pPr>
            <a:endParaRPr>
              <a:solidFill>
                <a:schemeClr val="dk1"/>
              </a:solidFill>
            </a:endParaRPr>
          </a:p>
          <a:p>
            <a:pPr marL="228600" lvl="0" indent="-50800" algn="l" rtl="0">
              <a:lnSpc>
                <a:spcPct val="90000"/>
              </a:lnSpc>
              <a:spcBef>
                <a:spcPts val="0"/>
              </a:spcBef>
              <a:spcAft>
                <a:spcPts val="0"/>
              </a:spcAft>
              <a:buSzPts val="2800"/>
              <a:buNone/>
            </a:pPr>
            <a:endParaRPr>
              <a:solidFill>
                <a:schemeClr val="dk1"/>
              </a:solidFill>
            </a:endParaRPr>
          </a:p>
          <a:p>
            <a:pPr marL="177800" lvl="0" indent="0" algn="l" rtl="0">
              <a:lnSpc>
                <a:spcPct val="90000"/>
              </a:lnSpc>
              <a:spcBef>
                <a:spcPts val="0"/>
              </a:spcBef>
              <a:spcAft>
                <a:spcPts val="0"/>
              </a:spcAft>
              <a:buSzPts val="2800"/>
              <a:buNone/>
            </a:pPr>
            <a:endParaRPr>
              <a:solidFill>
                <a:schemeClr val="dk1"/>
              </a:solidFill>
            </a:endParaRPr>
          </a:p>
          <a:p>
            <a:pPr marL="228600" lvl="0" indent="-50800" algn="l" rtl="0">
              <a:lnSpc>
                <a:spcPct val="90000"/>
              </a:lnSpc>
              <a:spcBef>
                <a:spcPts val="0"/>
              </a:spcBef>
              <a:spcAft>
                <a:spcPts val="0"/>
              </a:spcAft>
              <a:buSzPts val="2800"/>
              <a:buNone/>
            </a:pPr>
            <a:endParaRPr>
              <a:solidFill>
                <a:schemeClr val="dk1"/>
              </a:solidFill>
            </a:endParaRPr>
          </a:p>
        </p:txBody>
      </p:sp>
      <p:sp>
        <p:nvSpPr>
          <p:cNvPr id="104" name="Google Shape;104;g2acafbdc8a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acafbdc8a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acafbdc8aa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lt-LT">
                <a:solidFill>
                  <a:schemeClr val="dk1"/>
                </a:solidFill>
              </a:rPr>
              <a:t>Der Bedarf an digitalen Fähigkeiten entwickelt sich weiter, und die Qualifikationslücken im Kulturerbe werden immer größer. Fachleute, die in Museen arbeiten, müssen ihre digitalen Fähigkeiten ausbauen, da dies heutzutage eine Grundvoraussetzung ist. Museumsmitarbeiter können sicherstellen, dass sie auf dem neuesten Stand sind und ein besseres Besuchererlebnis bieten, indem sie in ihre digitalen Kompetenzen investieren.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9196cdd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b9196cdd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Die Art und Weise, wie Kultureinrichtungen arbeiten, wird durch digitale Technologien revolutioniert. Digitales Fachwissen ist für einfachere und kompliziertere Aufgaben unerlässlich. </a:t>
            </a:r>
            <a:endParaRPr/>
          </a:p>
          <a:p>
            <a:pPr marL="457200" lvl="0" indent="-298450" algn="l" rtl="0">
              <a:lnSpc>
                <a:spcPct val="100000"/>
              </a:lnSpc>
              <a:spcBef>
                <a:spcPts val="0"/>
              </a:spcBef>
              <a:spcAft>
                <a:spcPts val="0"/>
              </a:spcAft>
              <a:buSzPts val="1100"/>
              <a:buChar char="●"/>
            </a:pPr>
            <a:r>
              <a:rPr lang="lt-LT"/>
              <a:t>mit sensiblen Daten verbundene Risiken verstehen und vermeiden </a:t>
            </a:r>
            <a:endParaRPr/>
          </a:p>
          <a:p>
            <a:pPr marL="457200" lvl="0" indent="-298450" algn="l" rtl="0">
              <a:lnSpc>
                <a:spcPct val="100000"/>
              </a:lnSpc>
              <a:spcBef>
                <a:spcPts val="0"/>
              </a:spcBef>
              <a:spcAft>
                <a:spcPts val="0"/>
              </a:spcAft>
              <a:buSzPts val="1100"/>
              <a:buChar char="●"/>
            </a:pPr>
            <a:r>
              <a:rPr lang="lt-LT"/>
              <a:t>wissen, wie man sich in digitalen Umgebungen verhält </a:t>
            </a:r>
            <a:endParaRPr/>
          </a:p>
          <a:p>
            <a:pPr marL="457200" lvl="0" indent="-298450" algn="l" rtl="0">
              <a:lnSpc>
                <a:spcPct val="100000"/>
              </a:lnSpc>
              <a:spcBef>
                <a:spcPts val="0"/>
              </a:spcBef>
              <a:spcAft>
                <a:spcPts val="0"/>
              </a:spcAft>
              <a:buSzPts val="1100"/>
              <a:buChar char="●"/>
            </a:pPr>
            <a:r>
              <a:rPr lang="lt-LT"/>
              <a:t>Kenntnis der einschlägigen Strategien, Vorschriften und Leitlinien für die Bewahrung und Wiederverwendung von Daten, insbesondere im öffentlichen Sektor </a:t>
            </a:r>
            <a:endParaRPr/>
          </a:p>
          <a:p>
            <a:pPr marL="457200" lvl="0" indent="-298450" algn="l" rtl="0">
              <a:lnSpc>
                <a:spcPct val="100000"/>
              </a:lnSpc>
              <a:spcBef>
                <a:spcPts val="0"/>
              </a:spcBef>
              <a:spcAft>
                <a:spcPts val="0"/>
              </a:spcAft>
              <a:buSzPts val="1100"/>
              <a:buChar char="●"/>
            </a:pPr>
            <a:r>
              <a:rPr lang="lt-LT"/>
              <a:t>das Recht auf Nutzung und/oder Wiederverwendung von digitalen Inhalten, die von anderen erstellt wurden, prüfen und verstehen können </a:t>
            </a:r>
            <a:endParaRPr/>
          </a:p>
          <a:p>
            <a:pPr marL="457200" lvl="0" indent="-298450" algn="l" rtl="0">
              <a:lnSpc>
                <a:spcPct val="100000"/>
              </a:lnSpc>
              <a:spcBef>
                <a:spcPts val="0"/>
              </a:spcBef>
              <a:spcAft>
                <a:spcPts val="0"/>
              </a:spcAft>
              <a:buSzPts val="1100"/>
              <a:buChar char="●"/>
            </a:pPr>
            <a:r>
              <a:rPr lang="lt-LT"/>
              <a:t>bei der Kommunikation in digitalen Umgebungen die Anforderungen an die Barrierefreiheit zu beachten, damit die Kommunikation für alle Nutzer zugänglich und integrativ ist </a:t>
            </a:r>
            <a:endParaRPr/>
          </a:p>
          <a:p>
            <a:pPr marL="457200" lvl="0" indent="-298450" algn="l" rtl="0">
              <a:lnSpc>
                <a:spcPct val="100000"/>
              </a:lnSpc>
              <a:spcBef>
                <a:spcPts val="0"/>
              </a:spcBef>
              <a:spcAft>
                <a:spcPts val="0"/>
              </a:spcAft>
              <a:buSzPts val="1100"/>
              <a:buChar char="●"/>
            </a:pPr>
            <a:r>
              <a:rPr lang="lt-LT"/>
              <a:t>die Grundlagen der digitalen Bewahrung zu verstehen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9196cdd96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2b9196cdd96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Infolge des Pandemieeffekts sind viele Projekte und Initiativen entstanden, die sich mit der digitalen Qualifizierung von Kulturschaffenden befassen. Eine dieser wichtigen Initiativen, die sich mit digitalen Fähigkeiten und GLAM-Mitarbeitern befasst, findet sich im Vereinigten Königreich. Der National Lottery Heritage Fund unterstützt das im Sommer 2020 gestartete Programm Heritage Digital. Das Heritage Digital-Konsortium hat vier Bereiche für die Entwicklung digitaler Kompetenzen ermittelt, die im gesamten Sektor benötigt werden und das Potenzial haben, die größte Wirkung zu erzielen. Die vier Bereiche sind digitale Marketingstrategie, digitale Kommunikation, digitale Rechte und digitale Technik.</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Ein kürzlich durchgeführtes europäisches Projekt, nämlich BoostDigiCulture, erforscht die nachhaltigen Wege für die digitale Weiterbildung von Kulturschaffenden, insbesondere von solchen, die im GLAM-Sektor arbeiten. In diesem Zusammenhang hat das von Erasmus finanzierte Projekt Untersuchungen mit Fokusgruppen durchgeführt und einen Bericht erstellt, der als Leitfaden für die Bereiche digitaler Kompetenzen und Fähigkeiten dient, die für Kulturschaffende in einer Post-Covid-Ära erforderlich sind.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Die Forschung hat drei Bereiche identifiziert, die sich aus dem DigiComp 2.0 (The Digital Competence Framework 2.0) der Europäischen Kommission ableiten, der eine Reihe von digitalen Schlüsselkompetenzen für europäische Bürgerinnen und Bürger identifiziert.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Der erste Bereich ist die Informations- und Datenkompetenz.</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Der zweite Bereich ist Kommunikation und Zusammenarbeit.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Bereich drei ist die Erstellung digitaler Inhalte.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Jeder Bereich umfasst drei relevante Elemente der digitalen Kompetenz. Schauen wir uns die einzelnen Bereiche genauer an.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39" name="Google Shape;13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cafbdc8a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Informations- und Datenkompetenz bezieht sich auf die Fähigkeit, Informationsbedürfnisse zu artikulieren, digitale Daten, Informationen und Inhalte zu finden und abzurufen. Die Relevanz der Quelle und ihres Inhalts zu beurteilen. Speichern, Verwalten und Organisieren von digitalen Daten, Informationen und Inhalten.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49" name="Google Shape;149;g2acafbdc8a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1b746be6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57" name="Google Shape;157;g2b1b746be6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youtube.com/watch?v=mdXbiEZFnzU"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www.youtube.com/watch?v=MVLNDp7bozs"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hyperlink" Target="https://d13kjxnqnhcmn2.cloudfront.net/AcuCustom/Sitename/DAM/041/Heritage_Digital_Introduction_Guide.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ultura.gencat.cat/web/.content/dgpc/museus/06-actualitat/noticies/20201118_Digital-Profiles-Skills-in-Museums_v3_ConxaRod_2022.pdf" TargetMode="External"/><Relationship Id="rId5" Type="http://schemas.openxmlformats.org/officeDocument/2006/relationships/hyperlink" Target="https://www.museumnext.com/digital-skills-for-museum-professionals/" TargetMode="External"/><Relationship Id="rId4" Type="http://schemas.openxmlformats.org/officeDocument/2006/relationships/hyperlink" Target="https://www.museumsgalleriesscotland.org.uk/project/the-digital-literacy-for-leadership-programme/" TargetMode="External"/><Relationship Id="rId9"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jpg"/><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youtube.com/watch?v=y-zA0LHVbUA"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Learning-Kurs</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8108"/>
              <a:buNone/>
            </a:pPr>
            <a:r>
              <a:rPr lang="lt-LT" b="1"/>
              <a:t>Modul 1: Der digitale GLAM-Sektor</a:t>
            </a:r>
            <a:endParaRPr b="1"/>
          </a:p>
          <a:p>
            <a:pPr marL="0" lvl="0" indent="0" algn="ctr" rtl="0">
              <a:lnSpc>
                <a:spcPct val="90000"/>
              </a:lnSpc>
              <a:spcBef>
                <a:spcPts val="1000"/>
              </a:spcBef>
              <a:spcAft>
                <a:spcPts val="0"/>
              </a:spcAft>
              <a:buClr>
                <a:schemeClr val="dk1"/>
              </a:buClr>
              <a:buSzPct val="108108"/>
              <a:buNone/>
            </a:pPr>
            <a:r>
              <a:rPr lang="lt-LT" b="1"/>
              <a:t>Teil 1</a:t>
            </a:r>
            <a:endParaRPr/>
          </a:p>
          <a:p>
            <a:pPr marL="0" lvl="0" indent="0" algn="ctr" rtl="0">
              <a:lnSpc>
                <a:spcPct val="90000"/>
              </a:lnSpc>
              <a:spcBef>
                <a:spcPts val="1000"/>
              </a:spcBef>
              <a:spcAft>
                <a:spcPts val="0"/>
              </a:spcAft>
              <a:buClr>
                <a:schemeClr val="dk1"/>
              </a:buClr>
              <a:buSzPct val="108108"/>
              <a:buNone/>
            </a:pPr>
            <a:r>
              <a:rPr lang="lt-LT"/>
              <a:t>Entwickelt von: </a:t>
            </a:r>
            <a:endParaRPr/>
          </a:p>
          <a:p>
            <a:pPr marL="0" lvl="0" indent="0" algn="ctr" rtl="0">
              <a:lnSpc>
                <a:spcPct val="90000"/>
              </a:lnSpc>
              <a:spcBef>
                <a:spcPts val="1000"/>
              </a:spcBef>
              <a:spcAft>
                <a:spcPts val="0"/>
              </a:spcAft>
              <a:buClr>
                <a:schemeClr val="dk1"/>
              </a:buClr>
              <a:buSzPct val="108108"/>
              <a:buNone/>
            </a:pPr>
            <a:r>
              <a:rPr lang="lt-LT"/>
              <a:t>SYNTHESIS Zentrum für Forschung und Bildung</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50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lt-LT"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acafbdc8aa_0_1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Kommunikation und Zusammenarbeit</a:t>
            </a:r>
            <a:endParaRPr>
              <a:solidFill>
                <a:schemeClr val="accent1"/>
              </a:solidFill>
            </a:endParaRPr>
          </a:p>
        </p:txBody>
      </p:sp>
      <p:sp>
        <p:nvSpPr>
          <p:cNvPr id="168" name="Google Shape;168;g2acafbdc8aa_0_1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635000" lvl="0" indent="-457200" algn="l" rtl="0">
              <a:lnSpc>
                <a:spcPct val="90000"/>
              </a:lnSpc>
              <a:spcBef>
                <a:spcPts val="0"/>
              </a:spcBef>
              <a:spcAft>
                <a:spcPts val="0"/>
              </a:spcAft>
              <a:buSzPts val="2800"/>
              <a:buChar char="•"/>
            </a:pPr>
            <a:r>
              <a:rPr lang="lt-LT"/>
              <a:t>Interaktion, Kommunikation und Zusammenarbeit mit Hilfe digitaler Technologien unter Berücksichtigung der kulturellen und generationellen Vielfalt.</a:t>
            </a:r>
            <a:endParaRPr/>
          </a:p>
          <a:p>
            <a:pPr marL="635000" lvl="0" indent="-457200" algn="l" rtl="0">
              <a:lnSpc>
                <a:spcPct val="90000"/>
              </a:lnSpc>
              <a:spcBef>
                <a:spcPts val="0"/>
              </a:spcBef>
              <a:spcAft>
                <a:spcPts val="0"/>
              </a:spcAft>
              <a:buSzPts val="2800"/>
              <a:buChar char="•"/>
            </a:pPr>
            <a:r>
              <a:rPr lang="lt-LT"/>
              <a:t>Teilhabe an der Gesellschaft durch öffentliche und private digitale Dienste und partizipative Bürgerschaft.</a:t>
            </a:r>
            <a:endParaRPr/>
          </a:p>
          <a:p>
            <a:pPr marL="635000" lvl="0" indent="-457200" algn="l" rtl="0">
              <a:lnSpc>
                <a:spcPct val="90000"/>
              </a:lnSpc>
              <a:spcBef>
                <a:spcPts val="0"/>
              </a:spcBef>
              <a:spcAft>
                <a:spcPts val="0"/>
              </a:spcAft>
              <a:buSzPts val="2800"/>
              <a:buChar char="•"/>
            </a:pPr>
            <a:r>
              <a:rPr lang="lt-LT"/>
              <a:t>Verwaltung der eigenen digitalen Identität und des eigenen Rufs.</a:t>
            </a:r>
            <a:endParaRPr/>
          </a:p>
        </p:txBody>
      </p:sp>
      <p:pic>
        <p:nvPicPr>
          <p:cNvPr id="169" name="Google Shape;169;g2acafbdc8aa_0_1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0" name="Google Shape;170;g2acafbdc8aa_0_116"/>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1b746be6f_0_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Kommunikation und Zusammenarbeit</a:t>
            </a:r>
            <a:endParaRPr>
              <a:solidFill>
                <a:schemeClr val="accent1"/>
              </a:solidFill>
            </a:endParaRPr>
          </a:p>
        </p:txBody>
      </p:sp>
      <p:pic>
        <p:nvPicPr>
          <p:cNvPr id="176" name="Google Shape;176;g2b1b746be6f_0_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7" name="Google Shape;177;g2b1b746be6f_0_1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78" name="Google Shape;178;g2b1b746be6f_0_17" descr="The Digital Competence Framework 2.0&#10;#2 Communication and Collaboration" title="Communication and Collaboration: Digital Competence Framework">
            <a:hlinkClick r:id="rId5"/>
          </p:cNvPr>
          <p:cNvPicPr preferRelativeResize="0"/>
          <p:nvPr/>
        </p:nvPicPr>
        <p:blipFill>
          <a:blip r:embed="rId6">
            <a:alphaModFix/>
          </a:blip>
          <a:stretch>
            <a:fillRect/>
          </a:stretch>
        </p:blipFill>
        <p:spPr>
          <a:xfrm>
            <a:off x="2496038" y="1535975"/>
            <a:ext cx="7199925" cy="4049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acafbdc8aa_0_1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Erstellung digitaler Inhalte</a:t>
            </a:r>
            <a:endParaRPr>
              <a:solidFill>
                <a:schemeClr val="accent1"/>
              </a:solidFill>
            </a:endParaRPr>
          </a:p>
        </p:txBody>
      </p:sp>
      <p:sp>
        <p:nvSpPr>
          <p:cNvPr id="184" name="Google Shape;184;g2acafbdc8aa_0_1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635000" lvl="0" indent="-457200" algn="l" rtl="0">
              <a:lnSpc>
                <a:spcPct val="90000"/>
              </a:lnSpc>
              <a:spcBef>
                <a:spcPts val="0"/>
              </a:spcBef>
              <a:spcAft>
                <a:spcPts val="0"/>
              </a:spcAft>
              <a:buSzPts val="2800"/>
              <a:buChar char="•"/>
            </a:pPr>
            <a:r>
              <a:rPr lang="lt-LT"/>
              <a:t>Digitale Inhalte erstellen und bearbeiten.</a:t>
            </a:r>
            <a:endParaRPr/>
          </a:p>
          <a:p>
            <a:pPr marL="635000" lvl="0" indent="-457200" algn="l" rtl="0">
              <a:lnSpc>
                <a:spcPct val="90000"/>
              </a:lnSpc>
              <a:spcBef>
                <a:spcPts val="0"/>
              </a:spcBef>
              <a:spcAft>
                <a:spcPts val="0"/>
              </a:spcAft>
              <a:buSzPts val="2800"/>
              <a:buChar char="•"/>
            </a:pPr>
            <a:r>
              <a:rPr lang="lt-LT"/>
              <a:t>Informationen und Inhalte verbessern und in einen bestehenden Wissensbestand integrieren und dabei verstehen, wie Urheberrechte und Lizenzen anzuwenden sind.</a:t>
            </a:r>
            <a:endParaRPr/>
          </a:p>
          <a:p>
            <a:pPr marL="635000" lvl="0" indent="-457200" algn="l" rtl="0">
              <a:lnSpc>
                <a:spcPct val="90000"/>
              </a:lnSpc>
              <a:spcBef>
                <a:spcPts val="0"/>
              </a:spcBef>
              <a:spcAft>
                <a:spcPts val="0"/>
              </a:spcAft>
              <a:buSzPts val="2800"/>
              <a:buChar char="•"/>
            </a:pPr>
            <a:r>
              <a:rPr lang="lt-LT"/>
              <a:t>Wissen, wie man verständliche Anweisungen für ein Computersystem gibt.</a:t>
            </a:r>
            <a:endParaRPr/>
          </a:p>
        </p:txBody>
      </p:sp>
      <p:pic>
        <p:nvPicPr>
          <p:cNvPr id="185" name="Google Shape;185;g2acafbdc8aa_0_12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6" name="Google Shape;186;g2acafbdc8aa_0_124"/>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b1b746be6f_0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Erstellung digitaler Inhalte</a:t>
            </a:r>
            <a:endParaRPr>
              <a:solidFill>
                <a:schemeClr val="accent1"/>
              </a:solidFill>
            </a:endParaRPr>
          </a:p>
        </p:txBody>
      </p:sp>
      <p:pic>
        <p:nvPicPr>
          <p:cNvPr id="192" name="Google Shape;192;g2b1b746be6f_0_2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3" name="Google Shape;193;g2b1b746be6f_0_2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4" name="Google Shape;194;g2b1b746be6f_0_24" descr="The Digital Competence Framework 2.0&#10;#3 Digital Content Creation" title="Digital Content Creation: Digital Competence Framework">
            <a:hlinkClick r:id="rId5"/>
          </p:cNvPr>
          <p:cNvPicPr preferRelativeResize="0"/>
          <p:nvPr/>
        </p:nvPicPr>
        <p:blipFill>
          <a:blip r:embed="rId6">
            <a:alphaModFix/>
          </a:blip>
          <a:stretch>
            <a:fillRect/>
          </a:stretch>
        </p:blipFill>
        <p:spPr>
          <a:xfrm>
            <a:off x="2196225" y="1472025"/>
            <a:ext cx="7799550" cy="4387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b9196cdd96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Selbstreflexion</a:t>
            </a:r>
            <a:endParaRPr>
              <a:solidFill>
                <a:schemeClr val="accent1"/>
              </a:solidFill>
            </a:endParaRPr>
          </a:p>
        </p:txBody>
      </p:sp>
      <p:pic>
        <p:nvPicPr>
          <p:cNvPr id="200" name="Google Shape;200;g2b9196cdd96_0_10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1" name="Google Shape;201;g2b9196cdd96_0_10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02" name="Google Shape;202;g2b9196cdd96_0_109"/>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lt-LT" sz="2800" b="0" i="0" u="none" strike="noStrike" cap="none">
                <a:solidFill>
                  <a:srgbClr val="000000"/>
                </a:solidFill>
                <a:latin typeface="Calibri"/>
                <a:ea typeface="Calibri"/>
                <a:cs typeface="Calibri"/>
                <a:sym typeface="Calibri"/>
              </a:rPr>
              <a:t>Warum sind digitale Kompetenzen für GLAM wichtig?</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Arial"/>
              <a:buNone/>
            </a:pPr>
            <a:r>
              <a:rPr lang="lt-LT" sz="2800" b="0" i="0" u="none" strike="noStrike" cap="none">
                <a:solidFill>
                  <a:srgbClr val="000000"/>
                </a:solidFill>
                <a:latin typeface="Calibri"/>
                <a:ea typeface="Calibri"/>
                <a:cs typeface="Calibri"/>
                <a:sym typeface="Calibri"/>
              </a:rPr>
              <a:t>Welche digitalen Schlüsselkompetenzen sind für die Arbeit im GLAM-Sektor erforderlich?</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12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12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4036"/>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203" name="Google Shape;203;g2b9196cdd96_0_109"/>
          <p:cNvPicPr preferRelativeResize="0"/>
          <p:nvPr/>
        </p:nvPicPr>
        <p:blipFill rotWithShape="1">
          <a:blip r:embed="rId5">
            <a:alphaModFix/>
          </a:blip>
          <a:srcRect l="15642" r="47496" b="6146"/>
          <a:stretch/>
        </p:blipFill>
        <p:spPr>
          <a:xfrm>
            <a:off x="4824663" y="2986475"/>
            <a:ext cx="2542675" cy="3641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Referenzen</a:t>
            </a:r>
            <a:br>
              <a:rPr lang="lt-LT" sz="4400"/>
            </a:br>
            <a:endParaRPr/>
          </a:p>
        </p:txBody>
      </p:sp>
      <p:sp>
        <p:nvSpPr>
          <p:cNvPr id="209" name="Google Shape;20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50800" algn="l" rtl="0">
              <a:lnSpc>
                <a:spcPct val="90000"/>
              </a:lnSpc>
              <a:spcBef>
                <a:spcPts val="0"/>
              </a:spcBef>
              <a:spcAft>
                <a:spcPts val="0"/>
              </a:spcAft>
              <a:buClr>
                <a:schemeClr val="dk1"/>
              </a:buClr>
              <a:buSzPct val="39285"/>
              <a:buFont typeface="Arial"/>
              <a:buNone/>
            </a:pPr>
            <a:r>
              <a:rPr lang="lt-LT"/>
              <a:t>Blankenberg, Ngaire (2017) "Museum Organization for the Future" in Digital Museum Planning, ed. by A.</a:t>
            </a:r>
            <a:endParaRPr/>
          </a:p>
          <a:p>
            <a:pPr marL="228600" lvl="0" indent="-50800" algn="l" rtl="0">
              <a:lnSpc>
                <a:spcPct val="90000"/>
              </a:lnSpc>
              <a:spcBef>
                <a:spcPts val="0"/>
              </a:spcBef>
              <a:spcAft>
                <a:spcPts val="0"/>
              </a:spcAft>
              <a:buClr>
                <a:schemeClr val="dk1"/>
              </a:buClr>
              <a:buSzPct val="39285"/>
              <a:buFont typeface="Arial"/>
              <a:buNone/>
            </a:pPr>
            <a:r>
              <a:rPr lang="lt-LT"/>
              <a:t>Hossaini, N. N. Bankenberg und G. Lord. S. 280-287. Lanham: Rowman &amp; Littlefield. 391 pp.</a:t>
            </a:r>
            <a:endParaRPr/>
          </a:p>
          <a:p>
            <a:pPr marL="228600" lvl="0" indent="-50800" algn="l" rtl="0">
              <a:lnSpc>
                <a:spcPct val="90000"/>
              </a:lnSpc>
              <a:spcBef>
                <a:spcPts val="0"/>
              </a:spcBef>
              <a:spcAft>
                <a:spcPts val="0"/>
              </a:spcAft>
              <a:buClr>
                <a:schemeClr val="dk1"/>
              </a:buClr>
              <a:buSzPct val="39285"/>
              <a:buFont typeface="Arial"/>
              <a:buNone/>
            </a:pPr>
            <a:r>
              <a:rPr lang="lt-LT"/>
              <a:t>Kultur 24 (2020). Die digitale Transformationsagenda und GLAMs - Culture24 findings and outcomes, S. 14, 18.</a:t>
            </a:r>
            <a:endParaRPr/>
          </a:p>
          <a:p>
            <a:pPr marL="228600" lvl="0" indent="-5080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228600" lvl="0" indent="-50800" algn="l" rtl="0">
              <a:lnSpc>
                <a:spcPct val="90000"/>
              </a:lnSpc>
              <a:spcBef>
                <a:spcPts val="0"/>
              </a:spcBef>
              <a:spcAft>
                <a:spcPts val="0"/>
              </a:spcAft>
              <a:buClr>
                <a:schemeClr val="dk1"/>
              </a:buClr>
              <a:buSzPct val="39285"/>
              <a:buFont typeface="Arial"/>
              <a:buNone/>
            </a:pPr>
            <a:r>
              <a:rPr lang="lt-LT"/>
              <a:t>Museen und Galerien in Schottland (2021). Das Programm "Digital Literacy for Leadership"</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4"/>
              </a:rPr>
              <a:t>https://www.museumsgalleriesscotland.org.uk/project/the-digital-literacy-for-leadership-programme/ </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5"/>
              </a:rPr>
              <a:t>https://www.museumnext.com/digital-skills-for-museum-professionals/</a:t>
            </a:r>
            <a:endParaRPr/>
          </a:p>
          <a:p>
            <a:pPr marL="228600" lvl="0" indent="-50800" algn="l" rtl="0">
              <a:lnSpc>
                <a:spcPct val="90000"/>
              </a:lnSpc>
              <a:spcBef>
                <a:spcPts val="0"/>
              </a:spcBef>
              <a:spcAft>
                <a:spcPts val="0"/>
              </a:spcAft>
              <a:buClr>
                <a:schemeClr val="dk1"/>
              </a:buClr>
              <a:buSzPct val="39285"/>
              <a:buNone/>
            </a:pPr>
            <a:r>
              <a:rPr lang="lt-LT"/>
              <a:t>Digitale Profile/Kompetenzen in Museen heute_v3 </a:t>
            </a:r>
            <a:r>
              <a:rPr lang="lt-LT" u="sng">
                <a:solidFill>
                  <a:schemeClr val="hlink"/>
                </a:solidFill>
                <a:hlinkClick r:id="rId6"/>
              </a:rPr>
              <a:t>https://cultura.gencat.cat/web/.content/dgpc/museus/06-actualitat/noticies/20201118_Digital-Profiles-Skills-in-Museums_v3_ConxaRod_2022.pdf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7"/>
              </a:rPr>
              <a:t>https://d13kjxnqnhcmn2.cloudfront.net/AcuCustom/Sitename/DAM/041/Heritage_Digital_Introduction_Guide.pdf</a:t>
            </a: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10" name="Google Shape;210;p5"/>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11" name="Google Shape;211;p5"/>
          <p:cNvPicPr preferRelativeResize="0"/>
          <p:nvPr/>
        </p:nvPicPr>
        <p:blipFill rotWithShape="1">
          <a:blip r:embed="rId9">
            <a:alphaModFix/>
          </a:blip>
          <a:srcRect/>
          <a:stretch/>
        </p:blipFill>
        <p:spPr>
          <a:xfrm>
            <a:off x="9498964" y="6062785"/>
            <a:ext cx="2372524" cy="4982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7" name="Google Shape;217;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8" name="Google Shape;218;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21" name="Google Shape;221;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22" name="Google Shape;222;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23" name="Google Shape;223;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24" name="Google Shape;224;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25" name="Google Shape;225;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26" name="Google Shape;226;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27" name="Google Shape;227;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lt-LT" sz="2800" b="0">
                <a:solidFill>
                  <a:schemeClr val="accent1"/>
                </a:solidFill>
              </a:rPr>
              <a:t>Ziele:</a:t>
            </a:r>
            <a:endParaRPr sz="2800"/>
          </a:p>
        </p:txBody>
      </p:sp>
      <p:sp>
        <p:nvSpPr>
          <p:cNvPr id="97" name="Google Shape;97;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lt-LT"/>
              <a:t>Verstehen der grundlegenden digitalen Kompetenzen, die für den GLAM-Sektor erforderlich sind.</a:t>
            </a:r>
            <a:endParaRPr/>
          </a:p>
          <a:p>
            <a:pPr marL="457200" lvl="0" indent="-342900" algn="l" rtl="0">
              <a:lnSpc>
                <a:spcPct val="90000"/>
              </a:lnSpc>
              <a:spcBef>
                <a:spcPts val="0"/>
              </a:spcBef>
              <a:spcAft>
                <a:spcPts val="0"/>
              </a:spcAft>
              <a:buSzPts val="1800"/>
              <a:buChar char="•"/>
            </a:pPr>
            <a:r>
              <a:rPr lang="lt-LT"/>
              <a:t>Vertrautheit mit den für die Arbeit im GLAM-Sektor erforderlichen digitalen Fähigkeiten.</a:t>
            </a:r>
            <a:endParaRPr/>
          </a:p>
        </p:txBody>
      </p:sp>
      <p:sp>
        <p:nvSpPr>
          <p:cNvPr id="98" name="Google Shape;98;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a:t>Es wird erwartet, dass der Lernende nach Abschluss dieser Aufgaben Folgendes kann </a:t>
            </a:r>
            <a:endParaRPr/>
          </a:p>
          <a:p>
            <a:pPr marL="457200" lvl="0" indent="-342900" algn="l" rtl="0">
              <a:lnSpc>
                <a:spcPct val="90000"/>
              </a:lnSpc>
              <a:spcBef>
                <a:spcPts val="0"/>
              </a:spcBef>
              <a:spcAft>
                <a:spcPts val="0"/>
              </a:spcAft>
              <a:buSzPts val="1800"/>
              <a:buChar char="•"/>
            </a:pPr>
            <a:r>
              <a:rPr lang="lt-LT"/>
              <a:t>Entdecken Sie die grundlegenden digitalen Fähigkeiten für die Arbeit im GLAM-Sektor. </a:t>
            </a:r>
            <a:endParaRPr/>
          </a:p>
          <a:p>
            <a:pPr marL="457200" lvl="0" indent="-342900" algn="l" rtl="0">
              <a:lnSpc>
                <a:spcPct val="90000"/>
              </a:lnSpc>
              <a:spcBef>
                <a:spcPts val="0"/>
              </a:spcBef>
              <a:spcAft>
                <a:spcPts val="0"/>
              </a:spcAft>
              <a:buSzPts val="1800"/>
              <a:buChar char="•"/>
            </a:pPr>
            <a:r>
              <a:rPr lang="lt-LT"/>
              <a:t>Schlüsselkompetenzen, die für den Erfolg im GLAM-Sektor erforderlich sind, zu definieren und in Erinnerung zu rufen.</a:t>
            </a:r>
            <a:endParaRPr/>
          </a:p>
        </p:txBody>
      </p:sp>
      <p:pic>
        <p:nvPicPr>
          <p:cNvPr id="99" name="Google Shape;99;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lt-LT"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acafbdc8aa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Digitale Kompetenzlücke im Kulturerbe</a:t>
            </a:r>
            <a:endParaRPr>
              <a:solidFill>
                <a:schemeClr val="accent1"/>
              </a:solidFill>
            </a:endParaRPr>
          </a:p>
        </p:txBody>
      </p:sp>
      <p:sp>
        <p:nvSpPr>
          <p:cNvPr id="107" name="Google Shape;107;g2acafbdc8aa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1100"/>
              <a:buFont typeface="Arial"/>
              <a:buNone/>
            </a:pPr>
            <a:r>
              <a:rPr lang="lt-LT" sz="3200"/>
              <a:t>Die Fähigkeiten und Kenntnisse, die für die Durchführung digitaler Routineaufgaben im Zusammenhang mit Ihrer Arbeitsaufgabe erforderlich sind, werden als digitale Kernkompetenzen bezeichnet. </a:t>
            </a:r>
            <a:endParaRPr sz="3200"/>
          </a:p>
          <a:p>
            <a:pPr marL="228600" lvl="0" indent="-50800" algn="l" rtl="0">
              <a:lnSpc>
                <a:spcPct val="90000"/>
              </a:lnSpc>
              <a:spcBef>
                <a:spcPts val="0"/>
              </a:spcBef>
              <a:spcAft>
                <a:spcPts val="0"/>
              </a:spcAft>
              <a:buClr>
                <a:schemeClr val="dk1"/>
              </a:buClr>
              <a:buSzPts val="1100"/>
              <a:buFont typeface="Arial"/>
              <a:buNone/>
            </a:pPr>
            <a:endParaRPr sz="3200"/>
          </a:p>
          <a:p>
            <a:pPr marL="228600" lvl="0" indent="-50800" algn="l" rtl="0">
              <a:lnSpc>
                <a:spcPct val="90000"/>
              </a:lnSpc>
              <a:spcBef>
                <a:spcPts val="0"/>
              </a:spcBef>
              <a:spcAft>
                <a:spcPts val="0"/>
              </a:spcAft>
              <a:buClr>
                <a:schemeClr val="dk1"/>
              </a:buClr>
              <a:buSzPts val="1100"/>
              <a:buFont typeface="Arial"/>
              <a:buNone/>
            </a:pPr>
            <a:r>
              <a:rPr lang="lt-LT" sz="3200"/>
              <a:t>Dies kann den Einsatz </a:t>
            </a:r>
            <a:r>
              <a:rPr lang="lt-LT" sz="3200" b="1"/>
              <a:t>digitaler Technologie, E-Learning, digitales Informationsmanagement und den digitalen Austausch persönlicher Daten </a:t>
            </a:r>
            <a:r>
              <a:rPr lang="lt-LT" sz="3200"/>
              <a:t>beinhalten</a:t>
            </a:r>
            <a:r>
              <a:rPr lang="lt-LT" sz="3200" b="1"/>
              <a:t>.</a:t>
            </a:r>
            <a:endParaRPr sz="3200" b="1"/>
          </a:p>
          <a:p>
            <a:pPr marL="228600" lvl="0" indent="-50800" algn="l" rtl="0">
              <a:lnSpc>
                <a:spcPct val="90000"/>
              </a:lnSpc>
              <a:spcBef>
                <a:spcPts val="0"/>
              </a:spcBef>
              <a:spcAft>
                <a:spcPts val="0"/>
              </a:spcAft>
              <a:buClr>
                <a:schemeClr val="dk1"/>
              </a:buClr>
              <a:buSzPts val="1100"/>
              <a:buFont typeface="Arial"/>
              <a:buNone/>
            </a:pPr>
            <a:endParaRPr sz="3200"/>
          </a:p>
          <a:p>
            <a:pPr marL="177800" lvl="0" indent="0" algn="l" rtl="0">
              <a:lnSpc>
                <a:spcPct val="90000"/>
              </a:lnSpc>
              <a:spcBef>
                <a:spcPts val="0"/>
              </a:spcBef>
              <a:spcAft>
                <a:spcPts val="0"/>
              </a:spcAft>
              <a:buClr>
                <a:schemeClr val="dk1"/>
              </a:buClr>
              <a:buSzPts val="1100"/>
              <a:buFont typeface="Arial"/>
              <a:buNone/>
            </a:pPr>
            <a:endParaRPr sz="3200"/>
          </a:p>
          <a:p>
            <a:pPr marL="228600" lvl="0" indent="-50800" algn="l" rtl="0">
              <a:lnSpc>
                <a:spcPct val="90000"/>
              </a:lnSpc>
              <a:spcBef>
                <a:spcPts val="0"/>
              </a:spcBef>
              <a:spcAft>
                <a:spcPts val="0"/>
              </a:spcAft>
              <a:buClr>
                <a:schemeClr val="dk1"/>
              </a:buClr>
              <a:buSzPts val="2800"/>
              <a:buNone/>
            </a:pPr>
            <a:endParaRPr sz="3200"/>
          </a:p>
        </p:txBody>
      </p:sp>
      <p:pic>
        <p:nvPicPr>
          <p:cNvPr id="108" name="Google Shape;108;g2acafbdc8aa_0_9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9" name="Google Shape;109;g2acafbdc8aa_0_9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acafbdc8aa_0_1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Digitale Fähigkeiten sind nicht verhandelbar</a:t>
            </a:r>
            <a:endParaRPr b="1">
              <a:solidFill>
                <a:schemeClr val="accent1"/>
              </a:solidFill>
            </a:endParaRPr>
          </a:p>
        </p:txBody>
      </p:sp>
      <p:sp>
        <p:nvSpPr>
          <p:cNvPr id="115" name="Google Shape;115;g2acafbdc8aa_0_1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pic>
        <p:nvPicPr>
          <p:cNvPr id="116" name="Google Shape;116;g2acafbdc8aa_0_150"/>
          <p:cNvPicPr preferRelativeResize="0"/>
          <p:nvPr/>
        </p:nvPicPr>
        <p:blipFill rotWithShape="1">
          <a:blip r:embed="rId3">
            <a:alphaModFix/>
          </a:blip>
          <a:srcRect/>
          <a:stretch/>
        </p:blipFill>
        <p:spPr>
          <a:xfrm>
            <a:off x="3077700" y="1583275"/>
            <a:ext cx="5828573" cy="3885725"/>
          </a:xfrm>
          <a:prstGeom prst="rect">
            <a:avLst/>
          </a:prstGeom>
          <a:noFill/>
          <a:ln>
            <a:noFill/>
          </a:ln>
        </p:spPr>
      </p:pic>
      <p:pic>
        <p:nvPicPr>
          <p:cNvPr id="117" name="Google Shape;117;g2acafbdc8aa_0_150"/>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18" name="Google Shape;118;g2acafbdc8aa_0_150"/>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9196cdd96_0_10"/>
          <p:cNvSpPr txBox="1">
            <a:spLocks noGrp="1"/>
          </p:cNvSpPr>
          <p:nvPr>
            <p:ph type="title"/>
          </p:nvPr>
        </p:nvSpPr>
        <p:spPr>
          <a:xfrm>
            <a:off x="450375" y="365125"/>
            <a:ext cx="1125940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Entwicklung digitaler Fertigkeiten in GLAM</a:t>
            </a:r>
            <a:endParaRPr>
              <a:solidFill>
                <a:schemeClr val="accent1"/>
              </a:solidFill>
            </a:endParaRPr>
          </a:p>
        </p:txBody>
      </p:sp>
      <p:pic>
        <p:nvPicPr>
          <p:cNvPr id="124" name="Google Shape;124;g2b9196cdd96_0_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5" name="Google Shape;125;g2b9196cdd96_0_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6" name="Google Shape;126;g2b9196cdd96_0_10"/>
          <p:cNvSpPr txBox="1"/>
          <p:nvPr/>
        </p:nvSpPr>
        <p:spPr>
          <a:xfrm>
            <a:off x="1165326" y="1553650"/>
            <a:ext cx="9829500" cy="993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mit sensiblen Daten verbundene Risiken verstehen und vermeiden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wissen, wie man sich in digitalen Umgebungen verhält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Kenntnis der einschlägigen Politiken, Vorschriften und Leitlinien für die Bewahrung und Wiederverwendung von Daten, insbesondere im öffentlichen Sektor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in der Lage sein, das Recht auf Nutzung und/oder Wiederverwendung von digitalen Inhalten, die von anderen geschaffen wurden, zu prüfen und zu verstehen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bei der Kommunikation in digitalen Umgebungen die Anforderungen an die Barrierefreiheit zu beachten, damit die Kommunikation für alle Nutzer zugänglich und integrativ ist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die Grundlagen der digitalen Bewahrung zu verstehen</a:t>
            </a:r>
            <a:endParaRPr sz="2800" b="0" i="0" u="none" strike="noStrike" cap="none">
              <a:solidFill>
                <a:schemeClr val="dk1"/>
              </a:solidFill>
              <a:latin typeface="Calibri"/>
              <a:ea typeface="Calibri"/>
              <a:cs typeface="Calibri"/>
              <a:sym typeface="Calibri"/>
            </a:endParaRPr>
          </a:p>
        </p:txBody>
      </p:sp>
      <p:sp>
        <p:nvSpPr>
          <p:cNvPr id="127" name="Google Shape;127;g2b9196cdd96_0_10"/>
          <p:cNvSpPr txBox="1"/>
          <p:nvPr/>
        </p:nvSpPr>
        <p:spPr>
          <a:xfrm>
            <a:off x="966525" y="4807850"/>
            <a:ext cx="3574500" cy="99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b9196cdd96_0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Vier digitale Verbesserungsbereiche für den Kulturerbe-Sektor</a:t>
            </a:r>
            <a:endParaRPr>
              <a:solidFill>
                <a:schemeClr val="accent1"/>
              </a:solidFill>
            </a:endParaRPr>
          </a:p>
        </p:txBody>
      </p:sp>
      <p:pic>
        <p:nvPicPr>
          <p:cNvPr id="133" name="Google Shape;133;g2b9196cdd96_0_22"/>
          <p:cNvPicPr preferRelativeResize="0"/>
          <p:nvPr/>
        </p:nvPicPr>
        <p:blipFill rotWithShape="1">
          <a:blip r:embed="rId3">
            <a:alphaModFix/>
          </a:blip>
          <a:srcRect/>
          <a:stretch/>
        </p:blipFill>
        <p:spPr>
          <a:xfrm>
            <a:off x="3166650" y="1690825"/>
            <a:ext cx="5276850" cy="4991100"/>
          </a:xfrm>
          <a:prstGeom prst="rect">
            <a:avLst/>
          </a:prstGeom>
          <a:noFill/>
          <a:ln>
            <a:noFill/>
          </a:ln>
        </p:spPr>
      </p:pic>
      <p:pic>
        <p:nvPicPr>
          <p:cNvPr id="134" name="Google Shape;134;g2b9196cdd96_0_22"/>
          <p:cNvPicPr preferRelativeResize="0"/>
          <p:nvPr/>
        </p:nvPicPr>
        <p:blipFill rotWithShape="1">
          <a:blip r:embed="rId4">
            <a:alphaModFix/>
          </a:blip>
          <a:srcRect/>
          <a:stretch/>
        </p:blipFill>
        <p:spPr>
          <a:xfrm>
            <a:off x="8746526" y="1806226"/>
            <a:ext cx="2375775" cy="902825"/>
          </a:xfrm>
          <a:prstGeom prst="rect">
            <a:avLst/>
          </a:prstGeom>
          <a:noFill/>
          <a:ln>
            <a:noFill/>
          </a:ln>
        </p:spPr>
      </p:pic>
      <p:pic>
        <p:nvPicPr>
          <p:cNvPr id="135" name="Google Shape;135;g2b9196cdd96_0_22"/>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36" name="Google Shape;136;g2b9196cdd96_0_22"/>
          <p:cNvPicPr preferRelativeResize="0"/>
          <p:nvPr/>
        </p:nvPicPr>
        <p:blipFill rotWithShape="1">
          <a:blip r:embed="rId6">
            <a:alphaModFix/>
          </a:blip>
          <a:srcRect/>
          <a:stretch/>
        </p:blipFill>
        <p:spPr>
          <a:xfrm>
            <a:off x="9498964" y="6062785"/>
            <a:ext cx="2372524" cy="4982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Bereiche der digitalen Kompetenzen für GLAM</a:t>
            </a:r>
            <a:endParaRPr>
              <a:solidFill>
                <a:schemeClr val="accent1"/>
              </a:solidFill>
            </a:endParaRPr>
          </a:p>
        </p:txBody>
      </p:sp>
      <p:sp>
        <p:nvSpPr>
          <p:cNvPr id="142" name="Google Shape;14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3" name="Google Shape;143;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45" name="Google Shape;145;p4"/>
          <p:cNvPicPr preferRelativeResize="0"/>
          <p:nvPr/>
        </p:nvPicPr>
        <p:blipFill rotWithShape="1">
          <a:blip r:embed="rId5">
            <a:alphaModFix/>
          </a:blip>
          <a:srcRect/>
          <a:stretch/>
        </p:blipFill>
        <p:spPr>
          <a:xfrm>
            <a:off x="838190" y="1825627"/>
            <a:ext cx="8306625" cy="3912275"/>
          </a:xfrm>
          <a:prstGeom prst="rect">
            <a:avLst/>
          </a:prstGeom>
          <a:noFill/>
          <a:ln>
            <a:noFill/>
          </a:ln>
        </p:spPr>
      </p:pic>
      <p:pic>
        <p:nvPicPr>
          <p:cNvPr id="146" name="Google Shape;146;p4"/>
          <p:cNvPicPr preferRelativeResize="0"/>
          <p:nvPr/>
        </p:nvPicPr>
        <p:blipFill rotWithShape="1">
          <a:blip r:embed="rId6">
            <a:alphaModFix/>
          </a:blip>
          <a:srcRect l="-10650" r="10650"/>
          <a:stretch/>
        </p:blipFill>
        <p:spPr>
          <a:xfrm>
            <a:off x="9021325" y="3047375"/>
            <a:ext cx="2149202" cy="190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acafbdc8aa_0_1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Informations- und Datenkompetenz</a:t>
            </a:r>
            <a:endParaRPr>
              <a:solidFill>
                <a:schemeClr val="accent1"/>
              </a:solidFill>
            </a:endParaRPr>
          </a:p>
        </p:txBody>
      </p:sp>
      <p:sp>
        <p:nvSpPr>
          <p:cNvPr id="152" name="Google Shape;152;g2acafbdc8aa_0_108"/>
          <p:cNvSpPr txBox="1">
            <a:spLocks noGrp="1"/>
          </p:cNvSpPr>
          <p:nvPr>
            <p:ph type="body" idx="1"/>
          </p:nvPr>
        </p:nvSpPr>
        <p:spPr>
          <a:xfrm>
            <a:off x="698000" y="2209825"/>
            <a:ext cx="10515600" cy="4351200"/>
          </a:xfrm>
          <a:prstGeom prst="rect">
            <a:avLst/>
          </a:prstGeom>
          <a:noFill/>
          <a:ln>
            <a:noFill/>
          </a:ln>
        </p:spPr>
        <p:txBody>
          <a:bodyPr spcFirstLastPara="1" wrap="square" lIns="91425" tIns="45700" rIns="91425" bIns="45700" anchor="t" anchorCtr="0">
            <a:normAutofit/>
          </a:bodyPr>
          <a:lstStyle/>
          <a:p>
            <a:pPr marL="635000" lvl="0" indent="-457200" algn="l" rtl="0">
              <a:lnSpc>
                <a:spcPct val="90000"/>
              </a:lnSpc>
              <a:spcBef>
                <a:spcPts val="0"/>
              </a:spcBef>
              <a:spcAft>
                <a:spcPts val="0"/>
              </a:spcAft>
              <a:buSzPts val="2800"/>
              <a:buChar char="•"/>
            </a:pPr>
            <a:r>
              <a:rPr lang="lt-LT"/>
              <a:t>Formulierung des Informationsbedarfs, Auffinden und Abrufen von digitalen Daten, Informationen und Inhalten.</a:t>
            </a:r>
            <a:endParaRPr/>
          </a:p>
          <a:p>
            <a:pPr marL="635000" lvl="0" indent="-457200" algn="l" rtl="0">
              <a:lnSpc>
                <a:spcPct val="90000"/>
              </a:lnSpc>
              <a:spcBef>
                <a:spcPts val="0"/>
              </a:spcBef>
              <a:spcAft>
                <a:spcPts val="0"/>
              </a:spcAft>
              <a:buSzPts val="2800"/>
              <a:buChar char="•"/>
            </a:pPr>
            <a:r>
              <a:rPr lang="lt-LT"/>
              <a:t>Die Relevanz der Quelle und ihres Inhalts beurteilen.</a:t>
            </a:r>
            <a:endParaRPr/>
          </a:p>
          <a:p>
            <a:pPr marL="635000" lvl="0" indent="-457200" algn="l" rtl="0">
              <a:lnSpc>
                <a:spcPct val="90000"/>
              </a:lnSpc>
              <a:spcBef>
                <a:spcPts val="0"/>
              </a:spcBef>
              <a:spcAft>
                <a:spcPts val="0"/>
              </a:spcAft>
              <a:buSzPts val="2800"/>
              <a:buChar char="•"/>
            </a:pPr>
            <a:r>
              <a:rPr lang="lt-LT"/>
              <a:t>Speichern, Verwalten und Organisieren von digitalen Daten, Informationen und Inhalten.</a:t>
            </a:r>
            <a:endParaRPr/>
          </a:p>
        </p:txBody>
      </p:sp>
      <p:pic>
        <p:nvPicPr>
          <p:cNvPr id="153" name="Google Shape;153;g2acafbdc8aa_0_10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4" name="Google Shape;154;g2acafbdc8aa_0_108"/>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1b746be6f_0_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Informations- und Datenkompetenz</a:t>
            </a:r>
            <a:endParaRPr>
              <a:solidFill>
                <a:schemeClr val="accent1"/>
              </a:solidFill>
            </a:endParaRPr>
          </a:p>
        </p:txBody>
      </p:sp>
      <p:pic>
        <p:nvPicPr>
          <p:cNvPr id="160" name="Google Shape;160;g2b1b746be6f_0_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1b746be6f_0_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2" name="Google Shape;162;g2b1b746be6f_0_4" descr="The video will help you to understand what is information and data literacy and why is it important to approach it in youth work settings. &#10;&#10;This video is part of the Massive Open Online Course (MOOC) on Digital Youth Work. Enrol now: https://canvas.instructure.com/enroll/3AEKJ4&#10;&#10;#MOOCdigital #ErasmusPlus #YouthinAction #DigitalYouthWork #Europe #Youth&#10;&#10;Lithuanian National Agency of Erasmus+ Youth in Action cooperation with the National Agencies of Erasmus+ Youth in Action from Denmark, Croatia, Cyprus, Latvia, Lichtenstein, Portugal, Ireland, Finland, Austria, Iceland and German.&#10;&#10;The course has been funded with the support of the Erasmus+ Youth in Action Programme.&#10;&#10;The European Commission’s support for the production of this course does not constitute an endorsement of the contents, which reflect the views only of the authors, and the Commission and National Agency cannot be held responsible for any use which may be made of the information contained therein." title="Explore information and data literacy. DigComp 2.1.">
            <a:hlinkClick r:id="rId5"/>
          </p:cNvPr>
          <p:cNvPicPr preferRelativeResize="0"/>
          <p:nvPr/>
        </p:nvPicPr>
        <p:blipFill>
          <a:blip r:embed="rId6">
            <a:alphaModFix/>
          </a:blip>
          <a:stretch>
            <a:fillRect/>
          </a:stretch>
        </p:blipFill>
        <p:spPr>
          <a:xfrm>
            <a:off x="2345288" y="1366375"/>
            <a:ext cx="7501422" cy="4219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Breitbild</PresentationFormat>
  <Paragraphs>129</Paragraphs>
  <Slides>16</Slides>
  <Notes>16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Arial</vt:lpstr>
      <vt:lpstr>Calibri</vt:lpstr>
      <vt:lpstr>Office Theme</vt:lpstr>
      <vt:lpstr> Blended Learning-Kurs</vt:lpstr>
      <vt:lpstr>PowerPoint-Präsentation</vt:lpstr>
      <vt:lpstr>Digitale Kompetenzlücke im Kulturerbe</vt:lpstr>
      <vt:lpstr>Digitale Fähigkeiten sind nicht verhandelbar</vt:lpstr>
      <vt:lpstr>Entwicklung digitaler Fertigkeiten in GLAM</vt:lpstr>
      <vt:lpstr>Vier digitale Verbesserungsbereiche für den Kulturerbe-Sektor</vt:lpstr>
      <vt:lpstr>Bereiche der digitalen Kompetenzen für GLAM</vt:lpstr>
      <vt:lpstr>Informations- und Datenkompetenz</vt:lpstr>
      <vt:lpstr>Informations- und Datenkompetenz</vt:lpstr>
      <vt:lpstr>Kommunikation und Zusammenarbeit</vt:lpstr>
      <vt:lpstr>Kommunikation und Zusammenarbeit</vt:lpstr>
      <vt:lpstr>Erstellung digitaler Inhalte</vt:lpstr>
      <vt:lpstr>Erstellung digitaler Inhalte</vt:lpstr>
      <vt:lpstr>Selbstreflexion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2024-05-01T07:39:16Z</dcterms:modified>
</cp:coreProperties>
</file>