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i6THZbYLT4icavh7zgf9bcyqu7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48" autoAdjust="0"/>
  </p:normalViewPr>
  <p:slideViewPr>
    <p:cSldViewPr snapToGrid="0">
      <p:cViewPr varScale="1">
        <p:scale>
          <a:sx n="58" d="100"/>
          <a:sy n="58" d="100"/>
        </p:scale>
        <p:origin x="1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97f7a43d3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b97f7a43d3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97f7a43d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b97f7a43d3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b97f7a43d3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t>Apibendrinkime kai kurias pagrindines šiame užsiėmime aptartas sritis.</a:t>
            </a:r>
          </a:p>
          <a:p>
            <a:pPr marL="0" lvl="0" indent="0" algn="l" rtl="0">
              <a:lnSpc>
                <a:spcPct val="100000"/>
              </a:lnSpc>
              <a:spcBef>
                <a:spcPts val="0"/>
              </a:spcBef>
              <a:spcAft>
                <a:spcPts val="0"/>
              </a:spcAft>
              <a:buSzPts val="1100"/>
              <a:buNone/>
            </a:pPr>
            <a:endParaRPr lang="lt-LT" dirty="0"/>
          </a:p>
          <a:p>
            <a:pPr marL="0" lvl="0" indent="0" algn="l" rtl="0">
              <a:lnSpc>
                <a:spcPct val="100000"/>
              </a:lnSpc>
              <a:spcBef>
                <a:spcPts val="0"/>
              </a:spcBef>
              <a:spcAft>
                <a:spcPts val="0"/>
              </a:spcAft>
              <a:buSzPts val="1100"/>
              <a:buNone/>
            </a:pPr>
            <a:r>
              <a:rPr lang="lt-LT" dirty="0"/>
              <a:t>Kodėl skaitmeniniai įgūdžiai yra svarbūs GLAM?</a:t>
            </a:r>
          </a:p>
          <a:p>
            <a:pPr marL="0" lvl="0" indent="0" algn="l" rtl="0">
              <a:lnSpc>
                <a:spcPct val="100000"/>
              </a:lnSpc>
              <a:spcBef>
                <a:spcPts val="0"/>
              </a:spcBef>
              <a:spcAft>
                <a:spcPts val="0"/>
              </a:spcAft>
              <a:buSzPts val="1100"/>
              <a:buNone/>
            </a:pPr>
            <a:r>
              <a:rPr lang="lt-LT" dirty="0"/>
              <a:t>Kokios pagrindinės skaitmeninės kompetencijos reikalingos dirbant GLAM sektoriuje?</a:t>
            </a:r>
            <a:endParaRPr dirty="0"/>
          </a:p>
        </p:txBody>
      </p:sp>
      <p:sp>
        <p:nvSpPr>
          <p:cNvPr id="184" name="Google Shape;184;g2b97f7a43d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6cdd96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2" name="Google Shape;192;g2b9196cdd96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9" name="Google Shape;2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solidFill>
                  <a:schemeClr val="dk1"/>
                </a:solidFill>
              </a:rPr>
              <a:t>Sveiki atvykę į modulį „Skaitmeninis GLAM sektorius“. Šio užsiėmimo tikslai yra du:</a:t>
            </a:r>
          </a:p>
          <a:p>
            <a:pPr marL="0" lvl="0" indent="0" algn="l" rtl="0">
              <a:lnSpc>
                <a:spcPct val="100000"/>
              </a:lnSpc>
              <a:spcBef>
                <a:spcPts val="0"/>
              </a:spcBef>
              <a:spcAft>
                <a:spcPts val="0"/>
              </a:spcAft>
              <a:buSzPts val="1100"/>
              <a:buNone/>
            </a:pPr>
            <a:r>
              <a:rPr lang="lt-LT" dirty="0">
                <a:solidFill>
                  <a:schemeClr val="dk1"/>
                </a:solidFill>
              </a:rPr>
              <a:t>Pirma, sudominti skaitmeninėmis kompetencijomis, reikalingomis GLAM sektoriui. Antra, susieti skaitmeninius įgūdžius ir skirtingas pareigybes GLAM sektoriuje.</a:t>
            </a:r>
          </a:p>
          <a:p>
            <a:pPr marL="0" lvl="0" indent="0" algn="l" rtl="0">
              <a:lnSpc>
                <a:spcPct val="100000"/>
              </a:lnSpc>
              <a:spcBef>
                <a:spcPts val="0"/>
              </a:spcBef>
              <a:spcAft>
                <a:spcPts val="0"/>
              </a:spcAft>
              <a:buSzPts val="1100"/>
              <a:buNone/>
            </a:pPr>
            <a:r>
              <a:rPr lang="lt-LT" dirty="0">
                <a:solidFill>
                  <a:schemeClr val="dk1"/>
                </a:solidFill>
              </a:rPr>
              <a:t>Kalbant apie numatomus mokymosi rezultatus, tikimasi, kad baigęs šią nuotolinę sesiją besimokantysis atras pagrindinius skaitmeninius įgūdžius, susijusius su darbu GLAM sektoriuje. Be to, tikimasi, kad atlikęs šias užduotis besimokantysis galės apibrėžti ir prisiminti pagrindinius gebėjimus, reikalingus norint sėkmingai dirbti GLAM sektoriuje.</a:t>
            </a: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7f7a43d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2" name="Google Shape;102;g2b97f7a43d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7f7a43d3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7f7a43d3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g2b97f7a43d3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cafbdc8a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acafbdc8a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9421296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942129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7f7a43d3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7f7a43d3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t>Naujausiame Europos projekte „</a:t>
            </a:r>
            <a:r>
              <a:rPr lang="lt-LT" dirty="0" err="1"/>
              <a:t>BoostDigiCulture</a:t>
            </a:r>
            <a:r>
              <a:rPr lang="lt-LT" dirty="0"/>
              <a:t>“ nagrinėjami kultūros specialistų, ypač dirbančių GLAM sektoriuje, skaitmeninių įgūdžių tobulinimo tvarumo būdai. Šiuo atžvilgiu „Erasmus“ finansuojamas projektas atliko tyrimą su tikslinėmis grupėmis ir parengė ataskaitą, kuri tarnauja kaip skaitmeninių kompetencijų ir įgūdžių sričių, reikalingų kultūros specialistams, vadovas.</a:t>
            </a:r>
          </a:p>
          <a:p>
            <a:pPr marL="0" lvl="0" indent="0" algn="l" rtl="0">
              <a:lnSpc>
                <a:spcPct val="100000"/>
              </a:lnSpc>
              <a:spcBef>
                <a:spcPts val="0"/>
              </a:spcBef>
              <a:spcAft>
                <a:spcPts val="0"/>
              </a:spcAft>
              <a:buSzPts val="1100"/>
              <a:buNone/>
            </a:pPr>
            <a:endParaRPr lang="lt-LT" dirty="0"/>
          </a:p>
          <a:p>
            <a:pPr marL="0" lvl="0" indent="0" algn="l" rtl="0">
              <a:lnSpc>
                <a:spcPct val="100000"/>
              </a:lnSpc>
              <a:spcBef>
                <a:spcPts val="0"/>
              </a:spcBef>
              <a:spcAft>
                <a:spcPts val="0"/>
              </a:spcAft>
              <a:buSzPts val="1100"/>
              <a:buNone/>
            </a:pPr>
            <a:r>
              <a:rPr lang="lt-LT" dirty="0"/>
              <a:t>Atlikus tyrimą išskirtos trys sritys, grindžiamos Europos Komisijos </a:t>
            </a:r>
            <a:r>
              <a:rPr lang="lt-LT" dirty="0" err="1"/>
              <a:t>DigiComp</a:t>
            </a:r>
            <a:r>
              <a:rPr lang="lt-LT" dirty="0"/>
              <a:t> 2.0 (Skaitmeninių kompetencijų sistema 2.0), kurioje nurodomi pagrindiniai Europos piliečių skaitmeniniai gebėjimai.</a:t>
            </a:r>
          </a:p>
          <a:p>
            <a:pPr marL="0" lvl="0" indent="0" algn="l" rtl="0">
              <a:lnSpc>
                <a:spcPct val="100000"/>
              </a:lnSpc>
              <a:spcBef>
                <a:spcPts val="0"/>
              </a:spcBef>
              <a:spcAft>
                <a:spcPts val="0"/>
              </a:spcAft>
              <a:buSzPts val="1100"/>
              <a:buNone/>
            </a:pPr>
            <a:endParaRPr lang="lt-LT" dirty="0"/>
          </a:p>
          <a:p>
            <a:pPr marL="0" lvl="0" indent="0" algn="l" rtl="0">
              <a:lnSpc>
                <a:spcPct val="100000"/>
              </a:lnSpc>
              <a:spcBef>
                <a:spcPts val="0"/>
              </a:spcBef>
              <a:spcAft>
                <a:spcPts val="0"/>
              </a:spcAft>
              <a:buSzPts val="1100"/>
              <a:buNone/>
            </a:pPr>
            <a:r>
              <a:rPr lang="lt-LT" dirty="0"/>
              <a:t>Pirmoji sritis - informacinis ir duomenų raštingumas.</a:t>
            </a:r>
          </a:p>
          <a:p>
            <a:pPr marL="0" lvl="0" indent="0" algn="l" rtl="0">
              <a:lnSpc>
                <a:spcPct val="100000"/>
              </a:lnSpc>
              <a:spcBef>
                <a:spcPts val="0"/>
              </a:spcBef>
              <a:spcAft>
                <a:spcPts val="0"/>
              </a:spcAft>
              <a:buSzPts val="1100"/>
              <a:buNone/>
            </a:pPr>
            <a:r>
              <a:rPr lang="lt-LT" dirty="0"/>
              <a:t>Antroji sritis - komunikacija ir bendradarbiavimas.</a:t>
            </a:r>
          </a:p>
          <a:p>
            <a:pPr marL="0" lvl="0" indent="0" algn="l" rtl="0">
              <a:lnSpc>
                <a:spcPct val="100000"/>
              </a:lnSpc>
              <a:spcBef>
                <a:spcPts val="0"/>
              </a:spcBef>
              <a:spcAft>
                <a:spcPts val="0"/>
              </a:spcAft>
              <a:buSzPts val="1100"/>
              <a:buNone/>
            </a:pPr>
            <a:r>
              <a:rPr lang="lt-LT" dirty="0"/>
              <a:t>Trečioji sritis - skaitmeninio turinio kūrimas.</a:t>
            </a:r>
          </a:p>
          <a:p>
            <a:pPr marL="0" lvl="0" indent="0" algn="l" rtl="0">
              <a:lnSpc>
                <a:spcPct val="100000"/>
              </a:lnSpc>
              <a:spcBef>
                <a:spcPts val="0"/>
              </a:spcBef>
              <a:spcAft>
                <a:spcPts val="0"/>
              </a:spcAft>
              <a:buSzPts val="1100"/>
              <a:buNone/>
            </a:pPr>
            <a:endParaRPr lang="lt-LT" dirty="0"/>
          </a:p>
          <a:p>
            <a:pPr marL="0" lvl="0" indent="0" algn="l" rtl="0">
              <a:lnSpc>
                <a:spcPct val="100000"/>
              </a:lnSpc>
              <a:spcBef>
                <a:spcPts val="0"/>
              </a:spcBef>
              <a:spcAft>
                <a:spcPts val="0"/>
              </a:spcAft>
              <a:buSzPts val="1100"/>
              <a:buNone/>
            </a:pPr>
            <a:r>
              <a:rPr lang="lt-LT" dirty="0"/>
              <a:t>Kiekvienai sričiai priskiriami trys atitinkami skaitmeninių gebėjimų elementai. Atidžiau apžvelkime kiekvieną sritį.</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9196cdd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9196cdd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chrome-extension://efaidnbmnnnibpcajpcglclefindmkaj/https:/d13kjxnqnhcmn2.cloudfront.net/AcuCustom/Sitename/DAM/051/HD_DMS_guide_final.pdf"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hyperlink" Target="https://d13kjxnqnhcmn2.cloudfront.net/AcuCustom/Sitename/DAM/051/HD_DMS_guide_final.pdf" TargetMode="External"/><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hyperlink" Target="https://d13kjxnqnhcmn2.cloudfront.net/AcuCustom/Sitename/DAM/041/Heritage_Digital_Introduction_Guide.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cultura.gencat.cat/web/.content/dgpc/museus/06-actualitat/noticies/20201118_Digital-Profiles-Skills-in-Museums_v3_ConxaRod_2022.pdf" TargetMode="External"/><Relationship Id="rId5" Type="http://schemas.openxmlformats.org/officeDocument/2006/relationships/hyperlink" Target="https://www.museumnext.com/digital-skills-for-museum-professionals/" TargetMode="External"/><Relationship Id="rId10" Type="http://schemas.openxmlformats.org/officeDocument/2006/relationships/image" Target="../media/image1.jpg"/><Relationship Id="rId4" Type="http://schemas.openxmlformats.org/officeDocument/2006/relationships/hyperlink" Target="https://www.museumsgalleriesscotland.org.uk/project/the-digital-literacy-for-leadership-programme/"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hyperlink" Target="http://drive.google.com/file/d/1AS7OWBcZjiBWT8f83U9QOzvv6N5UX4F9/view"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pocketgallery/IQUxrMnvNro2D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dirty="0"/>
            </a:br>
            <a:r>
              <a:rPr lang="lt-LT" sz="3600" b="1" dirty="0"/>
              <a:t>Mišraus mokymosi kursas</a:t>
            </a:r>
            <a:endParaRPr sz="3600" b="1" dirty="0"/>
          </a:p>
        </p:txBody>
      </p:sp>
      <p:sp>
        <p:nvSpPr>
          <p:cNvPr id="85" name="Google Shape;85;p1"/>
          <p:cNvSpPr txBox="1">
            <a:spLocks noGrp="1"/>
          </p:cNvSpPr>
          <p:nvPr>
            <p:ph type="subTitle" idx="1"/>
          </p:nvPr>
        </p:nvSpPr>
        <p:spPr>
          <a:xfrm>
            <a:off x="4114148" y="3470687"/>
            <a:ext cx="6454219" cy="1607774"/>
          </a:xfrm>
          <a:prstGeom prst="rect">
            <a:avLst/>
          </a:prstGeom>
          <a:noFill/>
          <a:ln>
            <a:noFill/>
          </a:ln>
        </p:spPr>
        <p:txBody>
          <a:bodyPr spcFirstLastPara="1" wrap="square" lIns="91425" tIns="45700" rIns="91425" bIns="45700" anchor="t" anchorCtr="0">
            <a:normAutofit lnSpcReduction="10000"/>
          </a:bodyPr>
          <a:lstStyle/>
          <a:p>
            <a:pPr marL="0" lvl="0" indent="0" rtl="0">
              <a:lnSpc>
                <a:spcPct val="90000"/>
              </a:lnSpc>
              <a:spcBef>
                <a:spcPts val="0"/>
              </a:spcBef>
              <a:spcAft>
                <a:spcPts val="0"/>
              </a:spcAft>
              <a:buClr>
                <a:schemeClr val="dk1"/>
              </a:buClr>
              <a:buSzPts val="2400"/>
              <a:buNone/>
            </a:pPr>
            <a:r>
              <a:rPr lang="lt-LT" b="1" dirty="0"/>
              <a:t>1 modulis: Skaitmeninis GLAM sektorius</a:t>
            </a:r>
          </a:p>
          <a:p>
            <a:pPr marL="0" lvl="0" indent="0" rtl="0">
              <a:lnSpc>
                <a:spcPct val="90000"/>
              </a:lnSpc>
              <a:spcBef>
                <a:spcPts val="0"/>
              </a:spcBef>
              <a:spcAft>
                <a:spcPts val="0"/>
              </a:spcAft>
              <a:buClr>
                <a:schemeClr val="dk1"/>
              </a:buClr>
              <a:buSzPts val="2400"/>
              <a:buNone/>
            </a:pPr>
            <a:r>
              <a:rPr lang="lt-LT" b="1" dirty="0"/>
              <a:t>1 užsiėmimas</a:t>
            </a:r>
            <a:endParaRPr lang="lt-LT" dirty="0"/>
          </a:p>
          <a:p>
            <a:pPr marL="0" lvl="0" indent="0" rtl="0">
              <a:lnSpc>
                <a:spcPct val="90000"/>
              </a:lnSpc>
              <a:spcBef>
                <a:spcPts val="1000"/>
              </a:spcBef>
              <a:spcAft>
                <a:spcPts val="0"/>
              </a:spcAft>
              <a:buClr>
                <a:schemeClr val="dk1"/>
              </a:buClr>
              <a:buSzPts val="2400"/>
              <a:buNone/>
            </a:pPr>
            <a:r>
              <a:rPr lang="lt-LT" dirty="0"/>
              <a:t>Parengė: </a:t>
            </a:r>
          </a:p>
          <a:p>
            <a:pPr marL="0" lvl="0" indent="0" rtl="0">
              <a:lnSpc>
                <a:spcPct val="90000"/>
              </a:lnSpc>
              <a:spcBef>
                <a:spcPts val="1000"/>
              </a:spcBef>
              <a:spcAft>
                <a:spcPts val="0"/>
              </a:spcAft>
              <a:buClr>
                <a:schemeClr val="dk1"/>
              </a:buClr>
              <a:buSzPts val="2400"/>
              <a:buNone/>
            </a:pPr>
            <a:r>
              <a:rPr lang="lt-LT" dirty="0"/>
              <a:t>SYNTHESIS </a:t>
            </a:r>
            <a:r>
              <a:rPr lang="lt-LT" dirty="0" err="1"/>
              <a:t>Center</a:t>
            </a:r>
            <a:r>
              <a:rPr lang="lt-LT" dirty="0"/>
              <a:t> </a:t>
            </a:r>
            <a:r>
              <a:rPr lang="lt-LT" dirty="0" err="1"/>
              <a:t>for</a:t>
            </a:r>
            <a:r>
              <a:rPr lang="lt-LT" dirty="0"/>
              <a:t> </a:t>
            </a:r>
            <a:r>
              <a:rPr lang="lt-LT" dirty="0" err="1"/>
              <a:t>Research</a:t>
            </a:r>
            <a:r>
              <a:rPr lang="lt-LT" dirty="0"/>
              <a:t> </a:t>
            </a:r>
            <a:r>
              <a:rPr lang="lt-LT" dirty="0" err="1"/>
              <a:t>and</a:t>
            </a:r>
            <a:r>
              <a:rPr lang="lt-LT" dirty="0"/>
              <a:t> </a:t>
            </a:r>
            <a:r>
              <a:rPr lang="lt-LT" dirty="0" err="1"/>
              <a:t>Education</a:t>
            </a:r>
            <a:endParaRPr lang="lt-LT" dirty="0"/>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89800"/>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050" dirty="0"/>
              <a:t>Šį projektą Nr. 2022-1-AT01-KA220-ADU-00008513 finansavo Europos Sąjunga. Tačiau išreiškiamas požiūris ar nuomonė yra tik autoriaus (-</a:t>
            </a:r>
            <a:r>
              <a:rPr lang="lt-LT" sz="1050" dirty="0" err="1"/>
              <a:t>ių</a:t>
            </a:r>
            <a:r>
              <a:rPr lang="lt-LT" sz="1050" dirty="0"/>
              <a:t>) ir nebūtinai atspindi Europos Sąjungos ar </a:t>
            </a:r>
            <a:r>
              <a:rPr lang="lt-LT" sz="1050" dirty="0" err="1"/>
              <a:t>OeAD-GmbH</a:t>
            </a:r>
            <a:r>
              <a:rPr lang="lt-LT" sz="1050" dirty="0"/>
              <a:t> požiūrį ir nuomonę. Nei Europos Sąjunga, nei pagalbą teikianti institucija negali būti laikoma už juos atsakinga. </a:t>
            </a: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dirty="0">
                <a:solidFill>
                  <a:schemeClr val="accent1"/>
                </a:solidFill>
                <a:latin typeface="Calibri"/>
                <a:ea typeface="Calibri"/>
                <a:cs typeface="Calibri"/>
                <a:sym typeface="Calibri"/>
              </a:rPr>
              <a:t>„Įtraukiojo užimtumo skatinimas diegiant atviras inovacijas GLAM sektoriuje“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97f7a43d3_0_258"/>
          <p:cNvSpPr txBox="1">
            <a:spLocks noGrp="1"/>
          </p:cNvSpPr>
          <p:nvPr>
            <p:ph type="body" idx="1"/>
          </p:nvPr>
        </p:nvSpPr>
        <p:spPr>
          <a:xfrm>
            <a:off x="839809" y="1523250"/>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4 dalis: Skaitmeninės rinkodaros strategija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69" name="Google Shape;169;g2b97f7a43d3_0_25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0" name="Google Shape;170;g2b97f7a43d3_0_25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1" name="Google Shape;171;g2b97f7a43d3_0_25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2" name="Google Shape;172;g2b97f7a43d3_0_258"/>
          <p:cNvPicPr preferRelativeResize="0"/>
          <p:nvPr/>
        </p:nvPicPr>
        <p:blipFill>
          <a:blip r:embed="rId5">
            <a:alphaModFix/>
          </a:blip>
          <a:stretch>
            <a:fillRect/>
          </a:stretch>
        </p:blipFill>
        <p:spPr>
          <a:xfrm>
            <a:off x="4641609" y="1000539"/>
            <a:ext cx="7115314" cy="40023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b97f7a43d3_0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a:solidFill>
                  <a:schemeClr val="accent1"/>
                </a:solidFill>
              </a:rPr>
              <a:t>Keturios skaitmeninės paveldo sektoriaus tobulinimo sritys</a:t>
            </a:r>
            <a:endParaRPr dirty="0">
              <a:solidFill>
                <a:schemeClr val="accent1"/>
              </a:solidFill>
            </a:endParaRPr>
          </a:p>
        </p:txBody>
      </p:sp>
      <p:pic>
        <p:nvPicPr>
          <p:cNvPr id="178" name="Google Shape;178;g2b97f7a43d3_0_177"/>
          <p:cNvPicPr preferRelativeResize="0"/>
          <p:nvPr/>
        </p:nvPicPr>
        <p:blipFill rotWithShape="1">
          <a:blip r:embed="rId3">
            <a:alphaModFix/>
          </a:blip>
          <a:srcRect/>
          <a:stretch/>
        </p:blipFill>
        <p:spPr>
          <a:xfrm>
            <a:off x="3166650" y="1690825"/>
            <a:ext cx="5276850" cy="4991100"/>
          </a:xfrm>
          <a:prstGeom prst="rect">
            <a:avLst/>
          </a:prstGeom>
          <a:noFill/>
          <a:ln>
            <a:noFill/>
          </a:ln>
        </p:spPr>
      </p:pic>
      <p:pic>
        <p:nvPicPr>
          <p:cNvPr id="179" name="Google Shape;179;g2b97f7a43d3_0_177"/>
          <p:cNvPicPr preferRelativeResize="0"/>
          <p:nvPr/>
        </p:nvPicPr>
        <p:blipFill rotWithShape="1">
          <a:blip r:embed="rId4">
            <a:alphaModFix/>
          </a:blip>
          <a:srcRect/>
          <a:stretch/>
        </p:blipFill>
        <p:spPr>
          <a:xfrm>
            <a:off x="8746526" y="1806226"/>
            <a:ext cx="2375775" cy="902825"/>
          </a:xfrm>
          <a:prstGeom prst="rect">
            <a:avLst/>
          </a:prstGeom>
          <a:noFill/>
          <a:ln>
            <a:noFill/>
          </a:ln>
        </p:spPr>
      </p:pic>
      <p:pic>
        <p:nvPicPr>
          <p:cNvPr id="180" name="Google Shape;180;g2b97f7a43d3_0_177"/>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81" name="Google Shape;181;g2b97f7a43d3_0_177"/>
          <p:cNvPicPr preferRelativeResize="0"/>
          <p:nvPr/>
        </p:nvPicPr>
        <p:blipFill rotWithShape="1">
          <a:blip r:embed="rId6">
            <a:alphaModFix/>
          </a:blip>
          <a:srcRect/>
          <a:stretch/>
        </p:blipFill>
        <p:spPr>
          <a:xfrm>
            <a:off x="320512" y="5585931"/>
            <a:ext cx="1182064" cy="11820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b97f7a43d3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Skaitmeninės rinkodaros strategija</a:t>
            </a:r>
            <a:endParaRPr dirty="0">
              <a:solidFill>
                <a:schemeClr val="accent1"/>
              </a:solidFill>
            </a:endParaRPr>
          </a:p>
        </p:txBody>
      </p:sp>
      <p:pic>
        <p:nvPicPr>
          <p:cNvPr id="187" name="Google Shape;187;g2b97f7a43d3_0_26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8" name="Google Shape;188;g2b97f7a43d3_0_26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9" name="Google Shape;189;g2b97f7a43d3_0_268"/>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spcBef>
                <a:spcPts val="0"/>
              </a:spcBef>
              <a:spcAft>
                <a:spcPts val="0"/>
              </a:spcAft>
              <a:buClr>
                <a:schemeClr val="dk1"/>
              </a:buClr>
              <a:buSzPts val="275"/>
              <a:buFont typeface="Arial"/>
              <a:buNone/>
            </a:pPr>
            <a:r>
              <a:rPr lang="lt-LT" sz="11200" dirty="0">
                <a:latin typeface="Calibri"/>
                <a:ea typeface="Calibri"/>
                <a:cs typeface="Calibri"/>
                <a:sym typeface="Calibri"/>
              </a:rPr>
              <a:t>Pagrindinės skaitmeninės rinkodaros strategijos sudedamosios dalys:</a:t>
            </a:r>
            <a:endParaRPr sz="11200" dirty="0">
              <a:latin typeface="Calibri"/>
              <a:ea typeface="Calibri"/>
              <a:cs typeface="Calibri"/>
              <a:sym typeface="Calibri"/>
            </a:endParaRPr>
          </a:p>
          <a:p>
            <a:pPr marL="457200" lvl="0" indent="-406400" algn="l" rtl="0">
              <a:spcBef>
                <a:spcPts val="0"/>
              </a:spcBef>
              <a:spcAft>
                <a:spcPts val="0"/>
              </a:spcAft>
              <a:buSzPct val="100000"/>
              <a:buFont typeface="Calibri"/>
              <a:buAutoNum type="arabicPeriod"/>
            </a:pPr>
            <a:r>
              <a:rPr lang="lt-LT" sz="11200" dirty="0">
                <a:latin typeface="Calibri"/>
                <a:ea typeface="Calibri"/>
                <a:cs typeface="Calibri"/>
                <a:sym typeface="Calibri"/>
              </a:rPr>
              <a:t>savo vizijos ir misijos žinojimas</a:t>
            </a:r>
          </a:p>
          <a:p>
            <a:pPr marL="457200" lvl="0" indent="-406400" algn="l" rtl="0">
              <a:spcBef>
                <a:spcPts val="0"/>
              </a:spcBef>
              <a:spcAft>
                <a:spcPts val="0"/>
              </a:spcAft>
              <a:buSzPct val="100000"/>
              <a:buFont typeface="Calibri"/>
              <a:buAutoNum type="arabicPeriod"/>
            </a:pPr>
            <a:r>
              <a:rPr lang="lt-LT" sz="11200" dirty="0">
                <a:latin typeface="Calibri"/>
                <a:ea typeface="Calibri"/>
                <a:cs typeface="Calibri"/>
                <a:sym typeface="Calibri"/>
              </a:rPr>
              <a:t>dabartinės padėties įvertinimas</a:t>
            </a:r>
          </a:p>
          <a:p>
            <a:pPr marL="457200" lvl="0" indent="-406400" algn="l" rtl="0">
              <a:spcBef>
                <a:spcPts val="0"/>
              </a:spcBef>
              <a:spcAft>
                <a:spcPts val="0"/>
              </a:spcAft>
              <a:buSzPct val="100000"/>
              <a:buFont typeface="Calibri"/>
              <a:buAutoNum type="arabicPeriod"/>
            </a:pPr>
            <a:r>
              <a:rPr lang="lt-LT" sz="11200" dirty="0">
                <a:latin typeface="Calibri"/>
                <a:ea typeface="Calibri"/>
                <a:cs typeface="Calibri"/>
                <a:sym typeface="Calibri"/>
              </a:rPr>
              <a:t>žinojimas, kur norite patekti</a:t>
            </a:r>
          </a:p>
          <a:p>
            <a:pPr marL="457200" lvl="0" indent="-406400" algn="l" rtl="0">
              <a:spcBef>
                <a:spcPts val="0"/>
              </a:spcBef>
              <a:spcAft>
                <a:spcPts val="0"/>
              </a:spcAft>
              <a:buSzPct val="100000"/>
              <a:buFont typeface="Calibri"/>
              <a:buAutoNum type="arabicPeriod"/>
            </a:pPr>
            <a:r>
              <a:rPr lang="lt-LT" sz="11200" dirty="0">
                <a:latin typeface="Calibri"/>
                <a:ea typeface="Calibri"/>
                <a:cs typeface="Calibri"/>
                <a:sym typeface="Calibri"/>
              </a:rPr>
              <a:t>savo sėkmės vertinimas.</a:t>
            </a:r>
          </a:p>
          <a:p>
            <a:pPr marL="457200" lvl="0" indent="-406400" algn="l" rtl="0">
              <a:spcBef>
                <a:spcPts val="0"/>
              </a:spcBef>
              <a:spcAft>
                <a:spcPts val="0"/>
              </a:spcAft>
              <a:buSzPct val="100000"/>
              <a:buFont typeface="Calibri"/>
              <a:buAutoNum type="arabicPeriod"/>
            </a:pPr>
            <a:endParaRPr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11200" dirty="0">
                <a:latin typeface="Calibri"/>
                <a:ea typeface="Calibri"/>
                <a:cs typeface="Calibri"/>
                <a:sym typeface="Calibri"/>
              </a:rPr>
              <a:t>Peržiūrėkite „</a:t>
            </a:r>
            <a:r>
              <a:rPr lang="lt-LT" sz="11200" dirty="0" err="1">
                <a:latin typeface="Calibri"/>
                <a:ea typeface="Calibri"/>
                <a:cs typeface="Calibri"/>
                <a:sym typeface="Calibri"/>
              </a:rPr>
              <a:t>Heritage</a:t>
            </a:r>
            <a:r>
              <a:rPr lang="lt-LT" sz="11200" dirty="0">
                <a:latin typeface="Calibri"/>
                <a:ea typeface="Calibri"/>
                <a:cs typeface="Calibri"/>
                <a:sym typeface="Calibri"/>
              </a:rPr>
              <a:t> Digital“ skaitmeninės rinkodaros strategijos </a:t>
            </a:r>
            <a:r>
              <a:rPr lang="lt-LT" sz="11200" dirty="0">
                <a:latin typeface="Calibri"/>
                <a:ea typeface="Calibri"/>
                <a:cs typeface="Calibri"/>
                <a:sym typeface="Calibri"/>
                <a:hlinkClick r:id="rId5"/>
              </a:rPr>
              <a:t>vadovą</a:t>
            </a:r>
            <a:r>
              <a:rPr lang="lt-LT" sz="11200" dirty="0">
                <a:latin typeface="Calibri"/>
                <a:ea typeface="Calibri"/>
                <a:cs typeface="Calibri"/>
                <a:sym typeface="Calibri"/>
              </a:rPr>
              <a:t>.</a:t>
            </a:r>
            <a:endParaRPr sz="4036"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6cdd96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err="1">
                <a:solidFill>
                  <a:schemeClr val="accent1"/>
                </a:solidFill>
              </a:rPr>
              <a:t>Savirefleksija</a:t>
            </a:r>
            <a:endParaRPr dirty="0">
              <a:solidFill>
                <a:schemeClr val="accent1"/>
              </a:solidFill>
            </a:endParaRPr>
          </a:p>
        </p:txBody>
      </p:sp>
      <p:pic>
        <p:nvPicPr>
          <p:cNvPr id="195" name="Google Shape;195;g2b9196cdd96_0_10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6" name="Google Shape;196;g2b9196cdd96_0_10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7" name="Google Shape;197;g2b9196cdd96_0_109"/>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ct val="100000"/>
              <a:buFont typeface="Arial"/>
              <a:buNone/>
            </a:pPr>
            <a:r>
              <a:rPr lang="lt-LT" sz="3600" dirty="0">
                <a:latin typeface="Calibri"/>
                <a:ea typeface="Calibri"/>
                <a:cs typeface="Calibri"/>
                <a:sym typeface="Calibri"/>
              </a:rPr>
              <a:t>Kuriuos iš šiandien paminėtų skaitmeninių įgūdžių jaučiatės įvaldę  labiau?</a:t>
            </a:r>
          </a:p>
          <a:p>
            <a:pPr marL="0" marR="0" lvl="0" indent="0" algn="l" rtl="0">
              <a:lnSpc>
                <a:spcPct val="90000"/>
              </a:lnSpc>
              <a:spcBef>
                <a:spcPts val="0"/>
              </a:spcBef>
              <a:spcAft>
                <a:spcPts val="0"/>
              </a:spcAft>
              <a:buClr>
                <a:srgbClr val="000000"/>
              </a:buClr>
              <a:buSzPct val="100000"/>
              <a:buFont typeface="Arial"/>
              <a:buNone/>
            </a:pPr>
            <a:endParaRPr lang="lt-LT" sz="3600" dirty="0">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3600" dirty="0">
                <a:latin typeface="Calibri"/>
                <a:ea typeface="Calibri"/>
                <a:cs typeface="Calibri"/>
                <a:sym typeface="Calibri"/>
              </a:rPr>
              <a:t>Kokius norėtumėte patobulinti?</a:t>
            </a: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p:txBody>
      </p:sp>
      <p:pic>
        <p:nvPicPr>
          <p:cNvPr id="198" name="Google Shape;198;g2b9196cdd96_0_109"/>
          <p:cNvPicPr preferRelativeResize="0"/>
          <p:nvPr/>
        </p:nvPicPr>
        <p:blipFill>
          <a:blip r:embed="rId5">
            <a:alphaModFix/>
          </a:blip>
          <a:stretch>
            <a:fillRect/>
          </a:stretch>
        </p:blipFill>
        <p:spPr>
          <a:xfrm>
            <a:off x="3551583" y="4025161"/>
            <a:ext cx="3472070" cy="24677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dirty="0">
                <a:solidFill>
                  <a:schemeClr val="accent1"/>
                </a:solidFill>
              </a:rPr>
              <a:t>Šaltiniai</a:t>
            </a:r>
            <a:br>
              <a:rPr lang="lt-LT" sz="4400" dirty="0"/>
            </a:br>
            <a:endParaRPr dirty="0"/>
          </a:p>
        </p:txBody>
      </p:sp>
      <p:sp>
        <p:nvSpPr>
          <p:cNvPr id="204" name="Google Shape;20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50800" algn="l" rtl="0">
              <a:lnSpc>
                <a:spcPct val="90000"/>
              </a:lnSpc>
              <a:spcBef>
                <a:spcPts val="0"/>
              </a:spcBef>
              <a:spcAft>
                <a:spcPts val="0"/>
              </a:spcAft>
              <a:buClr>
                <a:schemeClr val="dk1"/>
              </a:buClr>
              <a:buSzPct val="39285"/>
              <a:buFont typeface="Arial"/>
              <a:buNone/>
            </a:pPr>
            <a:r>
              <a:rPr lang="lt-LT" dirty="0" err="1"/>
              <a:t>Blankenberg</a:t>
            </a:r>
            <a:r>
              <a:rPr lang="lt-LT" dirty="0"/>
              <a:t>, </a:t>
            </a:r>
            <a:r>
              <a:rPr lang="lt-LT" dirty="0" err="1"/>
              <a:t>Ngaire</a:t>
            </a:r>
            <a:r>
              <a:rPr lang="lt-LT" dirty="0"/>
              <a:t> (2017) “</a:t>
            </a:r>
            <a:r>
              <a:rPr lang="lt-LT" dirty="0" err="1"/>
              <a:t>Museum</a:t>
            </a:r>
            <a:r>
              <a:rPr lang="lt-LT" dirty="0"/>
              <a:t> </a:t>
            </a:r>
            <a:r>
              <a:rPr lang="lt-LT" dirty="0" err="1"/>
              <a:t>Organization</a:t>
            </a:r>
            <a:r>
              <a:rPr lang="lt-LT" dirty="0"/>
              <a:t> </a:t>
            </a:r>
            <a:r>
              <a:rPr lang="lt-LT" dirty="0" err="1"/>
              <a:t>for</a:t>
            </a:r>
            <a:r>
              <a:rPr lang="lt-LT" dirty="0"/>
              <a:t> </a:t>
            </a:r>
            <a:r>
              <a:rPr lang="lt-LT" dirty="0" err="1"/>
              <a:t>the</a:t>
            </a:r>
            <a:r>
              <a:rPr lang="lt-LT" dirty="0"/>
              <a:t> </a:t>
            </a:r>
            <a:r>
              <a:rPr lang="lt-LT" dirty="0" err="1"/>
              <a:t>Future</a:t>
            </a:r>
            <a:r>
              <a:rPr lang="lt-LT" dirty="0"/>
              <a:t>” </a:t>
            </a:r>
            <a:r>
              <a:rPr lang="lt-LT" dirty="0" err="1"/>
              <a:t>in</a:t>
            </a:r>
            <a:r>
              <a:rPr lang="lt-LT" dirty="0"/>
              <a:t> Digital </a:t>
            </a:r>
            <a:r>
              <a:rPr lang="lt-LT" dirty="0" err="1"/>
              <a:t>Museum</a:t>
            </a:r>
            <a:r>
              <a:rPr lang="lt-LT" dirty="0"/>
              <a:t> </a:t>
            </a:r>
            <a:r>
              <a:rPr lang="lt-LT" dirty="0" err="1"/>
              <a:t>Planning</a:t>
            </a:r>
            <a:r>
              <a:rPr lang="lt-LT" dirty="0"/>
              <a:t>, </a:t>
            </a:r>
            <a:r>
              <a:rPr lang="lt-LT" dirty="0" err="1"/>
              <a:t>ed</a:t>
            </a:r>
            <a:r>
              <a:rPr lang="lt-LT" dirty="0"/>
              <a:t>. </a:t>
            </a:r>
            <a:r>
              <a:rPr lang="lt-LT" dirty="0" err="1"/>
              <a:t>by</a:t>
            </a:r>
            <a:r>
              <a:rPr lang="lt-LT" dirty="0"/>
              <a:t> A.</a:t>
            </a:r>
            <a:endParaRPr dirty="0"/>
          </a:p>
          <a:p>
            <a:pPr marL="228600" lvl="0" indent="-50800" algn="l" rtl="0">
              <a:lnSpc>
                <a:spcPct val="90000"/>
              </a:lnSpc>
              <a:spcBef>
                <a:spcPts val="0"/>
              </a:spcBef>
              <a:spcAft>
                <a:spcPts val="0"/>
              </a:spcAft>
              <a:buClr>
                <a:schemeClr val="dk1"/>
              </a:buClr>
              <a:buSzPct val="39285"/>
              <a:buFont typeface="Arial"/>
              <a:buNone/>
            </a:pPr>
            <a:r>
              <a:rPr lang="lt-LT" dirty="0" err="1"/>
              <a:t>Hossaini</a:t>
            </a:r>
            <a:r>
              <a:rPr lang="lt-LT" dirty="0"/>
              <a:t>, N. N. </a:t>
            </a:r>
            <a:r>
              <a:rPr lang="lt-LT" dirty="0" err="1"/>
              <a:t>Bankenberg</a:t>
            </a:r>
            <a:r>
              <a:rPr lang="lt-LT" dirty="0"/>
              <a:t> </a:t>
            </a:r>
            <a:r>
              <a:rPr lang="lt-LT" dirty="0" err="1"/>
              <a:t>and</a:t>
            </a:r>
            <a:r>
              <a:rPr lang="lt-LT" dirty="0"/>
              <a:t> </a:t>
            </a:r>
            <a:r>
              <a:rPr lang="lt-LT" dirty="0" err="1"/>
              <a:t>G.Lord</a:t>
            </a:r>
            <a:r>
              <a:rPr lang="lt-LT" dirty="0"/>
              <a:t>. p. 280–287. </a:t>
            </a:r>
            <a:r>
              <a:rPr lang="lt-LT" dirty="0" err="1"/>
              <a:t>Lanham</a:t>
            </a:r>
            <a:r>
              <a:rPr lang="lt-LT" dirty="0"/>
              <a:t>: </a:t>
            </a:r>
            <a:r>
              <a:rPr lang="lt-LT" dirty="0" err="1"/>
              <a:t>Rowman</a:t>
            </a:r>
            <a:r>
              <a:rPr lang="lt-LT" dirty="0"/>
              <a:t> &amp; </a:t>
            </a:r>
            <a:r>
              <a:rPr lang="lt-LT" dirty="0" err="1"/>
              <a:t>Littlefield</a:t>
            </a:r>
            <a:r>
              <a:rPr lang="lt-LT" dirty="0"/>
              <a:t>. 391 </a:t>
            </a:r>
            <a:r>
              <a:rPr lang="lt-LT" dirty="0" err="1"/>
              <a:t>pp</a:t>
            </a:r>
            <a:r>
              <a:rPr lang="lt-LT" dirty="0"/>
              <a:t>.</a:t>
            </a:r>
            <a:endParaRPr dirty="0"/>
          </a:p>
          <a:p>
            <a:pPr marL="228600" lvl="0" indent="-50800" algn="l" rtl="0">
              <a:lnSpc>
                <a:spcPct val="90000"/>
              </a:lnSpc>
              <a:spcBef>
                <a:spcPts val="0"/>
              </a:spcBef>
              <a:spcAft>
                <a:spcPts val="0"/>
              </a:spcAft>
              <a:buClr>
                <a:schemeClr val="dk1"/>
              </a:buClr>
              <a:buSzPct val="39285"/>
              <a:buFont typeface="Arial"/>
              <a:buNone/>
            </a:pPr>
            <a:r>
              <a:rPr lang="lt-LT" dirty="0" err="1"/>
              <a:t>Culture</a:t>
            </a:r>
            <a:r>
              <a:rPr lang="lt-LT" dirty="0"/>
              <a:t> 24 (2020). The </a:t>
            </a:r>
            <a:r>
              <a:rPr lang="lt-LT" dirty="0" err="1"/>
              <a:t>digital</a:t>
            </a:r>
            <a:r>
              <a:rPr lang="lt-LT" dirty="0"/>
              <a:t> </a:t>
            </a:r>
            <a:r>
              <a:rPr lang="lt-LT" dirty="0" err="1"/>
              <a:t>transformation</a:t>
            </a:r>
            <a:r>
              <a:rPr lang="lt-LT" dirty="0"/>
              <a:t> </a:t>
            </a:r>
            <a:r>
              <a:rPr lang="lt-LT" dirty="0" err="1"/>
              <a:t>agenda</a:t>
            </a:r>
            <a:r>
              <a:rPr lang="lt-LT" dirty="0"/>
              <a:t> </a:t>
            </a:r>
            <a:r>
              <a:rPr lang="lt-LT" dirty="0" err="1"/>
              <a:t>and</a:t>
            </a:r>
            <a:r>
              <a:rPr lang="lt-LT" dirty="0"/>
              <a:t> </a:t>
            </a:r>
            <a:r>
              <a:rPr lang="lt-LT" dirty="0" err="1"/>
              <a:t>GLAMs</a:t>
            </a:r>
            <a:r>
              <a:rPr lang="lt-LT" dirty="0"/>
              <a:t> - Culture24 </a:t>
            </a:r>
            <a:r>
              <a:rPr lang="lt-LT" dirty="0" err="1"/>
              <a:t>findings</a:t>
            </a:r>
            <a:r>
              <a:rPr lang="lt-LT" dirty="0"/>
              <a:t> </a:t>
            </a:r>
            <a:r>
              <a:rPr lang="lt-LT" dirty="0" err="1"/>
              <a:t>and</a:t>
            </a:r>
            <a:r>
              <a:rPr lang="lt-LT" dirty="0"/>
              <a:t> </a:t>
            </a:r>
            <a:r>
              <a:rPr lang="lt-LT" dirty="0" err="1"/>
              <a:t>outcomes</a:t>
            </a:r>
            <a:r>
              <a:rPr lang="lt-LT" dirty="0"/>
              <a:t>, p. 14, 18.</a:t>
            </a:r>
            <a:endParaRPr dirty="0"/>
          </a:p>
          <a:p>
            <a:pPr marL="228600" lvl="0" indent="-50800" algn="l" rtl="0">
              <a:lnSpc>
                <a:spcPct val="90000"/>
              </a:lnSpc>
              <a:spcBef>
                <a:spcPts val="0"/>
              </a:spcBef>
              <a:spcAft>
                <a:spcPts val="0"/>
              </a:spcAft>
              <a:buClr>
                <a:schemeClr val="dk1"/>
              </a:buClr>
              <a:buSzPct val="39285"/>
              <a:buFont typeface="Arial"/>
              <a:buNone/>
            </a:pPr>
            <a:r>
              <a:rPr lang="lt-LT" u="sng" dirty="0">
                <a:solidFill>
                  <a:schemeClr val="hlink"/>
                </a:solidFill>
                <a:hlinkClick r:id="rId3"/>
              </a:rPr>
              <a:t>https://pro.europeana.eu/files/Europeana_Professional/Publications/Digital%20transformation%20reports/The%20digital%20transformation%20agenda%20and%20GLAMs%20-%20Culture24,%20findings%20and%20outcomes.pdf</a:t>
            </a:r>
            <a:endParaRPr dirty="0"/>
          </a:p>
          <a:p>
            <a:pPr marL="228600" lvl="0" indent="-50800" algn="l" rtl="0">
              <a:lnSpc>
                <a:spcPct val="90000"/>
              </a:lnSpc>
              <a:spcBef>
                <a:spcPts val="0"/>
              </a:spcBef>
              <a:spcAft>
                <a:spcPts val="0"/>
              </a:spcAft>
              <a:buClr>
                <a:schemeClr val="dk1"/>
              </a:buClr>
              <a:buSzPct val="39285"/>
              <a:buFont typeface="Arial"/>
              <a:buNone/>
            </a:pPr>
            <a:r>
              <a:rPr lang="lt-LT" dirty="0" err="1"/>
              <a:t>Museums</a:t>
            </a:r>
            <a:r>
              <a:rPr lang="lt-LT" dirty="0"/>
              <a:t> </a:t>
            </a:r>
            <a:r>
              <a:rPr lang="lt-LT" dirty="0" err="1"/>
              <a:t>Galleries</a:t>
            </a:r>
            <a:r>
              <a:rPr lang="lt-LT" dirty="0"/>
              <a:t> </a:t>
            </a:r>
            <a:r>
              <a:rPr lang="lt-LT" dirty="0" err="1"/>
              <a:t>Scotland</a:t>
            </a:r>
            <a:r>
              <a:rPr lang="lt-LT" dirty="0"/>
              <a:t> (2021). “ The Digital </a:t>
            </a:r>
            <a:r>
              <a:rPr lang="lt-LT" dirty="0" err="1"/>
              <a:t>Literacy</a:t>
            </a:r>
            <a:r>
              <a:rPr lang="lt-LT" dirty="0"/>
              <a:t> </a:t>
            </a:r>
            <a:r>
              <a:rPr lang="lt-LT" dirty="0" err="1"/>
              <a:t>for</a:t>
            </a:r>
            <a:r>
              <a:rPr lang="lt-LT" dirty="0"/>
              <a:t> </a:t>
            </a:r>
            <a:r>
              <a:rPr lang="lt-LT" dirty="0" err="1"/>
              <a:t>Leadership</a:t>
            </a:r>
            <a:r>
              <a:rPr lang="lt-LT" dirty="0"/>
              <a:t> </a:t>
            </a:r>
            <a:r>
              <a:rPr lang="lt-LT" dirty="0" err="1"/>
              <a:t>programme</a:t>
            </a:r>
            <a:r>
              <a:rPr lang="lt-LT" dirty="0"/>
              <a:t>”</a:t>
            </a:r>
            <a:endParaRPr dirty="0"/>
          </a:p>
          <a:p>
            <a:pPr marL="228600" lvl="0" indent="-50800" algn="l" rtl="0">
              <a:lnSpc>
                <a:spcPct val="90000"/>
              </a:lnSpc>
              <a:spcBef>
                <a:spcPts val="0"/>
              </a:spcBef>
              <a:spcAft>
                <a:spcPts val="0"/>
              </a:spcAft>
              <a:buClr>
                <a:schemeClr val="dk1"/>
              </a:buClr>
              <a:buSzPct val="39285"/>
              <a:buNone/>
            </a:pPr>
            <a:r>
              <a:rPr lang="lt-LT" u="sng" dirty="0">
                <a:solidFill>
                  <a:schemeClr val="hlink"/>
                </a:solidFill>
                <a:hlinkClick r:id="rId4"/>
              </a:rPr>
              <a:t>https://www.museumsgalleriesscotland.org.uk/project/the-digital-literacy-for-leadership-programme/</a:t>
            </a:r>
            <a:r>
              <a:rPr lang="lt-LT" dirty="0"/>
              <a:t> </a:t>
            </a:r>
            <a:endParaRPr dirty="0"/>
          </a:p>
          <a:p>
            <a:pPr marL="228600" lvl="0" indent="-50800" algn="l" rtl="0">
              <a:lnSpc>
                <a:spcPct val="90000"/>
              </a:lnSpc>
              <a:spcBef>
                <a:spcPts val="0"/>
              </a:spcBef>
              <a:spcAft>
                <a:spcPts val="0"/>
              </a:spcAft>
              <a:buClr>
                <a:schemeClr val="dk1"/>
              </a:buClr>
              <a:buSzPct val="39285"/>
              <a:buNone/>
            </a:pPr>
            <a:r>
              <a:rPr lang="lt-LT" u="sng" dirty="0">
                <a:solidFill>
                  <a:schemeClr val="hlink"/>
                </a:solidFill>
                <a:hlinkClick r:id="rId5"/>
              </a:rPr>
              <a:t>https://www.museumnext.com/digital-skills-for-museum-professionals/</a:t>
            </a:r>
            <a:endParaRPr dirty="0"/>
          </a:p>
          <a:p>
            <a:pPr marL="228600" lvl="0" indent="-50800" algn="l" rtl="0">
              <a:lnSpc>
                <a:spcPct val="90000"/>
              </a:lnSpc>
              <a:spcBef>
                <a:spcPts val="0"/>
              </a:spcBef>
              <a:spcAft>
                <a:spcPts val="0"/>
              </a:spcAft>
              <a:buClr>
                <a:schemeClr val="dk1"/>
              </a:buClr>
              <a:buSzPct val="39285"/>
              <a:buNone/>
            </a:pPr>
            <a:r>
              <a:rPr lang="lt-LT" dirty="0"/>
              <a:t>Digital </a:t>
            </a:r>
            <a:r>
              <a:rPr lang="lt-LT" dirty="0" err="1"/>
              <a:t>profiles</a:t>
            </a:r>
            <a:r>
              <a:rPr lang="lt-LT" dirty="0"/>
              <a:t>/</a:t>
            </a:r>
            <a:r>
              <a:rPr lang="lt-LT" dirty="0" err="1"/>
              <a:t>skills</a:t>
            </a:r>
            <a:r>
              <a:rPr lang="lt-LT" dirty="0"/>
              <a:t> </a:t>
            </a:r>
            <a:r>
              <a:rPr lang="lt-LT" dirty="0" err="1"/>
              <a:t>in</a:t>
            </a:r>
            <a:r>
              <a:rPr lang="lt-LT" dirty="0"/>
              <a:t> </a:t>
            </a:r>
            <a:r>
              <a:rPr lang="lt-LT" dirty="0" err="1"/>
              <a:t>Museums</a:t>
            </a:r>
            <a:r>
              <a:rPr lang="lt-LT" dirty="0"/>
              <a:t> today_v3 </a:t>
            </a:r>
            <a:r>
              <a:rPr lang="lt-LT" u="sng" dirty="0">
                <a:solidFill>
                  <a:schemeClr val="hlink"/>
                </a:solidFill>
                <a:hlinkClick r:id="rId6"/>
              </a:rPr>
              <a:t>https://cultura.gencat.cat/web/.content/dgpc/museus/06-actualitat/noticies/20201118_Digital-Profiles-Skills-in-Museums_v3_ConxaRod_2022.pdf</a:t>
            </a:r>
            <a:endParaRPr dirty="0"/>
          </a:p>
          <a:p>
            <a:pPr marL="228600" lvl="0" indent="-50800" algn="l" rtl="0">
              <a:lnSpc>
                <a:spcPct val="90000"/>
              </a:lnSpc>
              <a:spcBef>
                <a:spcPts val="0"/>
              </a:spcBef>
              <a:spcAft>
                <a:spcPts val="0"/>
              </a:spcAft>
              <a:buClr>
                <a:schemeClr val="dk1"/>
              </a:buClr>
              <a:buSzPct val="39285"/>
              <a:buNone/>
            </a:pPr>
            <a:r>
              <a:rPr lang="lt-LT" u="sng" dirty="0">
                <a:solidFill>
                  <a:schemeClr val="hlink"/>
                </a:solidFill>
                <a:hlinkClick r:id="rId7"/>
              </a:rPr>
              <a:t>https://d13kjxnqnhcmn2.cloudfront.net/AcuCustom/Sitename/DAM/041/Heritage_Digital_Introduction_Guide.pdf</a:t>
            </a:r>
            <a:endParaRPr dirty="0"/>
          </a:p>
          <a:p>
            <a:pPr marL="228600" lvl="0" indent="-50800" algn="l" rtl="0">
              <a:lnSpc>
                <a:spcPct val="90000"/>
              </a:lnSpc>
              <a:spcBef>
                <a:spcPts val="0"/>
              </a:spcBef>
              <a:spcAft>
                <a:spcPts val="0"/>
              </a:spcAft>
              <a:buClr>
                <a:schemeClr val="dk1"/>
              </a:buClr>
              <a:buSzPct val="39285"/>
              <a:buNone/>
            </a:pPr>
            <a:r>
              <a:rPr lang="lt-LT" u="sng" dirty="0">
                <a:solidFill>
                  <a:schemeClr val="hlink"/>
                </a:solidFill>
                <a:hlinkClick r:id="rId8"/>
              </a:rPr>
              <a:t>https://d13kjxnqnhcmn2.cloudfront.net/AcuCustom/Sitename/DAM/051/HD_DMS_guide_final.pdf</a:t>
            </a:r>
            <a:endParaRPr dirty="0"/>
          </a:p>
          <a:p>
            <a:pPr marL="228600" lvl="0" indent="-5080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Font typeface="Arial"/>
              <a:buNone/>
            </a:pPr>
            <a:endParaRPr dirty="0"/>
          </a:p>
          <a:p>
            <a:pPr marL="228600" lvl="0" indent="-50800" algn="l" rtl="0">
              <a:lnSpc>
                <a:spcPct val="90000"/>
              </a:lnSpc>
              <a:spcBef>
                <a:spcPts val="0"/>
              </a:spcBef>
              <a:spcAft>
                <a:spcPts val="0"/>
              </a:spcAft>
              <a:buClr>
                <a:schemeClr val="dk1"/>
              </a:buClr>
              <a:buSzPct val="100000"/>
              <a:buNone/>
            </a:pPr>
            <a:endParaRPr dirty="0"/>
          </a:p>
        </p:txBody>
      </p:sp>
      <p:pic>
        <p:nvPicPr>
          <p:cNvPr id="205" name="Google Shape;205;p5"/>
          <p:cNvPicPr preferRelativeResize="0"/>
          <p:nvPr/>
        </p:nvPicPr>
        <p:blipFill rotWithShape="1">
          <a:blip r:embed="rId9">
            <a:alphaModFix/>
          </a:blip>
          <a:srcRect/>
          <a:stretch/>
        </p:blipFill>
        <p:spPr>
          <a:xfrm>
            <a:off x="320512" y="5585931"/>
            <a:ext cx="1182064" cy="1182064"/>
          </a:xfrm>
          <a:prstGeom prst="rect">
            <a:avLst/>
          </a:prstGeom>
          <a:noFill/>
          <a:ln>
            <a:noFill/>
          </a:ln>
        </p:spPr>
      </p:pic>
      <p:pic>
        <p:nvPicPr>
          <p:cNvPr id="206" name="Google Shape;206;p5"/>
          <p:cNvPicPr preferRelativeResize="0"/>
          <p:nvPr/>
        </p:nvPicPr>
        <p:blipFill rotWithShape="1">
          <a:blip r:embed="rId10">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2" name="Google Shape;212;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3" name="Google Shape;213;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dirty="0">
                <a:solidFill>
                  <a:schemeClr val="accent1"/>
                </a:solidFill>
                <a:latin typeface="Calibri"/>
                <a:ea typeface="Calibri"/>
                <a:cs typeface="Calibri"/>
                <a:sym typeface="Calibri"/>
              </a:rPr>
              <a:t>„Įtraukiojo užimtumo skatinimas diegiant atviras inovacijas GLAM sektoriuje“</a:t>
            </a:r>
          </a:p>
        </p:txBody>
      </p:sp>
      <p:pic>
        <p:nvPicPr>
          <p:cNvPr id="216" name="Google Shape;216;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7" name="Google Shape;217;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8" name="Google Shape;218;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9" name="Google Shape;219;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20" name="Google Shape;220;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21" name="Google Shape;221;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dirty="0">
                <a:solidFill>
                  <a:schemeClr val="dk1"/>
                </a:solidFill>
                <a:latin typeface="Calibri"/>
                <a:ea typeface="Calibri"/>
                <a:cs typeface="Calibri"/>
                <a:sym typeface="Calibri"/>
              </a:rPr>
              <a:t>Projekto </a:t>
            </a:r>
            <a:r>
              <a:rPr lang="lt-LT" sz="1800" b="0" i="0" u="none" strike="noStrike" cap="none" dirty="0" err="1">
                <a:solidFill>
                  <a:schemeClr val="dk1"/>
                </a:solidFill>
                <a:latin typeface="Calibri"/>
                <a:ea typeface="Calibri"/>
                <a:cs typeface="Calibri"/>
                <a:sym typeface="Calibri"/>
              </a:rPr>
              <a:t>Nr</a:t>
            </a:r>
            <a:r>
              <a:rPr lang="lt-LT" sz="1800" b="0" i="0" u="none" strike="noStrike" cap="none" dirty="0">
                <a:solidFill>
                  <a:schemeClr val="dk1"/>
                </a:solidFill>
                <a:latin typeface="Calibri"/>
                <a:ea typeface="Calibri"/>
                <a:cs typeface="Calibri"/>
                <a:sym typeface="Calibri"/>
              </a:rPr>
              <a:t>: 2022-1-AT01-KA220-ADU-00008513</a:t>
            </a:r>
            <a:endParaRPr sz="1800" b="0" i="0" u="none" strike="noStrike" cap="none" dirty="0">
              <a:solidFill>
                <a:schemeClr val="dk1"/>
              </a:solidFill>
              <a:latin typeface="Calibri"/>
              <a:ea typeface="Calibri"/>
              <a:cs typeface="Calibri"/>
              <a:sym typeface="Calibri"/>
            </a:endParaRPr>
          </a:p>
        </p:txBody>
      </p:sp>
      <p:pic>
        <p:nvPicPr>
          <p:cNvPr id="222" name="Google Shape;222;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p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p2"/>
          <p:cNvPicPr preferRelativeResize="0"/>
          <p:nvPr/>
        </p:nvPicPr>
        <p:blipFill>
          <a:blip r:embed="rId5">
            <a:alphaModFix/>
          </a:blip>
          <a:stretch>
            <a:fillRect/>
          </a:stretch>
        </p:blipFill>
        <p:spPr>
          <a:xfrm>
            <a:off x="2096925" y="2664025"/>
            <a:ext cx="7171550" cy="4034000"/>
          </a:xfrm>
          <a:prstGeom prst="rect">
            <a:avLst/>
          </a:prstGeom>
          <a:noFill/>
          <a:ln>
            <a:noFill/>
          </a:ln>
        </p:spPr>
      </p:pic>
      <p:sp>
        <p:nvSpPr>
          <p:cNvPr id="99" name="Google Shape;99;p2"/>
          <p:cNvSpPr txBox="1"/>
          <p:nvPr/>
        </p:nvSpPr>
        <p:spPr>
          <a:xfrm>
            <a:off x="730675" y="1358850"/>
            <a:ext cx="10515600" cy="43512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None/>
            </a:pPr>
            <a:r>
              <a:rPr lang="lt-LT" sz="11200" b="1" dirty="0">
                <a:latin typeface="Calibri"/>
                <a:ea typeface="Calibri"/>
                <a:cs typeface="Calibri"/>
                <a:sym typeface="Calibri"/>
              </a:rPr>
              <a:t>Kodėl skaitmeniniai įgūdžiai svarbūs GLAM?</a:t>
            </a:r>
          </a:p>
          <a:p>
            <a:pPr marL="0" lvl="0" indent="0" algn="l" rtl="0">
              <a:lnSpc>
                <a:spcPct val="90000"/>
              </a:lnSpc>
              <a:spcBef>
                <a:spcPts val="0"/>
              </a:spcBef>
              <a:spcAft>
                <a:spcPts val="0"/>
              </a:spcAft>
              <a:buNone/>
            </a:pPr>
            <a:endParaRPr lang="lt-LT" sz="11200" b="1" dirty="0">
              <a:latin typeface="Calibri"/>
              <a:ea typeface="Calibri"/>
              <a:cs typeface="Calibri"/>
              <a:sym typeface="Calibri"/>
            </a:endParaRPr>
          </a:p>
          <a:p>
            <a:pPr marL="0" lvl="0" indent="0" algn="l" rtl="0">
              <a:lnSpc>
                <a:spcPct val="90000"/>
              </a:lnSpc>
              <a:spcBef>
                <a:spcPts val="0"/>
              </a:spcBef>
              <a:spcAft>
                <a:spcPts val="0"/>
              </a:spcAft>
              <a:buNone/>
            </a:pPr>
            <a:r>
              <a:rPr lang="lt-LT" sz="11200" b="1" dirty="0">
                <a:latin typeface="Calibri"/>
                <a:ea typeface="Calibri"/>
                <a:cs typeface="Calibri"/>
                <a:sym typeface="Calibri"/>
              </a:rPr>
              <a:t>Kokios pagrindinės skaitmeninės kompetencijos reikalingos dirbant GLAM sektoriuje?</a:t>
            </a:r>
            <a:endParaRPr sz="11200" dirty="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11200" dirty="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4036"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7f7a43d3_0_1"/>
          <p:cNvSpPr txBox="1">
            <a:spLocks noGrp="1"/>
          </p:cNvSpPr>
          <p:nvPr>
            <p:ph type="body" idx="1"/>
          </p:nvPr>
        </p:nvSpPr>
        <p:spPr>
          <a:xfrm>
            <a:off x="858871" y="1750481"/>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2 dalis: Skaitmeninis darbas GLAM</a:t>
            </a:r>
            <a:endParaRPr dirty="0"/>
          </a:p>
          <a:p>
            <a:pPr marL="0" lvl="0" indent="0" algn="ctr" rtl="0">
              <a:lnSpc>
                <a:spcPct val="90000"/>
              </a:lnSpc>
              <a:spcBef>
                <a:spcPts val="1000"/>
              </a:spcBef>
              <a:spcAft>
                <a:spcPts val="0"/>
              </a:spcAft>
              <a:buClr>
                <a:schemeClr val="dk1"/>
              </a:buClr>
              <a:buSzPct val="100000"/>
              <a:buNone/>
            </a:pP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05" name="Google Shape;105;g2b97f7a43d3_0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7f7a43d3_0_1"/>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7f7a43d3_0_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7f7a43d3_0_1"/>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7f7a43d3_0_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Skaitmeninės rekonstrukcijos darbai</a:t>
            </a:r>
            <a:endParaRPr dirty="0">
              <a:solidFill>
                <a:schemeClr val="accent1"/>
              </a:solidFill>
            </a:endParaRPr>
          </a:p>
        </p:txBody>
      </p:sp>
      <p:pic>
        <p:nvPicPr>
          <p:cNvPr id="115" name="Google Shape;115;g2b97f7a43d3_0_84"/>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7f7a43d3_0_84"/>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7f7a43d3_0_8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7f7a43d3_0_84" title="Athena Reveals Her True Colors.mp4">
            <a:hlinkClick r:id="rId5"/>
          </p:cNvPr>
          <p:cNvPicPr preferRelativeResize="0"/>
          <p:nvPr/>
        </p:nvPicPr>
        <p:blipFill>
          <a:blip r:embed="rId6">
            <a:alphaModFix/>
          </a:blip>
          <a:stretch>
            <a:fillRect/>
          </a:stretch>
        </p:blipFill>
        <p:spPr>
          <a:xfrm>
            <a:off x="2551125" y="1746475"/>
            <a:ext cx="6825699" cy="3839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acafbdc8aa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dirty="0">
                <a:solidFill>
                  <a:schemeClr val="accent1"/>
                </a:solidFill>
              </a:rPr>
              <a:t>Tikroji Atėnės išvaizda</a:t>
            </a:r>
            <a:endParaRPr dirty="0">
              <a:solidFill>
                <a:schemeClr val="accent1"/>
              </a:solidFill>
            </a:endParaRPr>
          </a:p>
        </p:txBody>
      </p:sp>
      <p:sp>
        <p:nvSpPr>
          <p:cNvPr id="124" name="Google Shape;124;g2acafbdc8aa_0_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dirty="0"/>
              <a:t>Kas yra polichromija?</a:t>
            </a:r>
          </a:p>
          <a:p>
            <a:pPr marL="0" lvl="0" indent="0" algn="l" rtl="0">
              <a:lnSpc>
                <a:spcPct val="100000"/>
              </a:lnSpc>
              <a:spcBef>
                <a:spcPts val="0"/>
              </a:spcBef>
              <a:spcAft>
                <a:spcPts val="0"/>
              </a:spcAft>
              <a:buNone/>
            </a:pPr>
            <a:endParaRPr lang="lt-LT" dirty="0"/>
          </a:p>
          <a:p>
            <a:pPr marL="0" lvl="0" indent="0" algn="l" rtl="0">
              <a:lnSpc>
                <a:spcPct val="100000"/>
              </a:lnSpc>
              <a:spcBef>
                <a:spcPts val="0"/>
              </a:spcBef>
              <a:spcAft>
                <a:spcPts val="0"/>
              </a:spcAft>
              <a:buNone/>
            </a:pPr>
            <a:r>
              <a:rPr lang="lt-LT" dirty="0"/>
              <a:t>Kokie yra skirtingi Atėnės skulptūros ir jos tikrųjų spalvų skaitmeninės rekonstrukcijos darbų etapai?</a:t>
            </a:r>
            <a:endParaRPr dirty="0"/>
          </a:p>
          <a:p>
            <a:pPr marL="0" lvl="0" indent="0" algn="l" rtl="0">
              <a:lnSpc>
                <a:spcPct val="100000"/>
              </a:lnSpc>
              <a:spcBef>
                <a:spcPts val="0"/>
              </a:spcBef>
              <a:spcAft>
                <a:spcPts val="0"/>
              </a:spcAft>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25" name="Google Shape;125;g2acafbdc8aa_0_9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acafbdc8aa_0_92"/>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94212960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dirty="0">
                <a:solidFill>
                  <a:schemeClr val="accent1"/>
                </a:solidFill>
              </a:rPr>
              <a:t>Pažaiskite</a:t>
            </a:r>
            <a:endParaRPr dirty="0">
              <a:solidFill>
                <a:schemeClr val="accent1"/>
              </a:solidFill>
            </a:endParaRPr>
          </a:p>
        </p:txBody>
      </p:sp>
      <p:sp>
        <p:nvSpPr>
          <p:cNvPr id="132" name="Google Shape;132;g2b994212960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dirty="0"/>
              <a:t>Grupėse po du paspaudę nuorodą apsilankykite interneto svetainėje ir eksperimentuokite su spalvų menu! </a:t>
            </a:r>
            <a:r>
              <a:rPr lang="lt-LT" u="sng" dirty="0">
                <a:solidFill>
                  <a:schemeClr val="hlink"/>
                </a:solidFill>
                <a:hlinkClick r:id="rId3"/>
              </a:rPr>
              <a:t>https://artsandculture.google.com/pocketgallery/IQUxrMnvNro2DQ</a:t>
            </a:r>
            <a:r>
              <a:rPr lang="lt-LT" dirty="0"/>
              <a:t>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33" name="Google Shape;133;g2b994212960_0_0"/>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94212960_0_0"/>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94212960_0_0"/>
          <p:cNvPicPr preferRelativeResize="0"/>
          <p:nvPr/>
        </p:nvPicPr>
        <p:blipFill>
          <a:blip r:embed="rId6">
            <a:alphaModFix/>
          </a:blip>
          <a:stretch>
            <a:fillRect/>
          </a:stretch>
        </p:blipFill>
        <p:spPr>
          <a:xfrm>
            <a:off x="2032725" y="3196550"/>
            <a:ext cx="7300752" cy="3571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7f7a43d3_0_168"/>
          <p:cNvSpPr txBox="1">
            <a:spLocks noGrp="1"/>
          </p:cNvSpPr>
          <p:nvPr>
            <p:ph type="body" idx="1"/>
          </p:nvPr>
        </p:nvSpPr>
        <p:spPr>
          <a:xfrm>
            <a:off x="839809" y="2163418"/>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3 dalis: Skaitmeninių kompetencijų sritys GLAM sektoriuje</a:t>
            </a:r>
            <a:endParaRPr dirty="0"/>
          </a:p>
          <a:p>
            <a:pPr marL="0" lvl="0" indent="0" algn="ctr" rtl="0">
              <a:lnSpc>
                <a:spcPct val="90000"/>
              </a:lnSpc>
              <a:spcBef>
                <a:spcPts val="1000"/>
              </a:spcBef>
              <a:spcAft>
                <a:spcPts val="0"/>
              </a:spcAft>
              <a:buClr>
                <a:schemeClr val="dk1"/>
              </a:buClr>
              <a:buSzPct val="100000"/>
              <a:buNone/>
            </a:pP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41" name="Google Shape;141;g2b97f7a43d3_0_16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7f7a43d3_0_16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7f7a43d3_0_16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7f7a43d3_0_168"/>
          <p:cNvPicPr preferRelativeResize="0"/>
          <p:nvPr/>
        </p:nvPicPr>
        <p:blipFill>
          <a:blip r:embed="rId5">
            <a:alphaModFix/>
          </a:blip>
          <a:stretch>
            <a:fillRect/>
          </a:stretch>
        </p:blipFill>
        <p:spPr>
          <a:xfrm>
            <a:off x="4924288" y="4217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838190" y="504441"/>
            <a:ext cx="116619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sz="4000" dirty="0">
                <a:solidFill>
                  <a:schemeClr val="accent1"/>
                </a:solidFill>
              </a:rPr>
              <a:t>Skaitmeninių kompetencijų sritys GLAM sektoriuje</a:t>
            </a:r>
          </a:p>
        </p:txBody>
      </p:sp>
      <p:sp>
        <p:nvSpPr>
          <p:cNvPr id="150" name="Google Shape;15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151" name="Google Shape;151;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2" name="Google Shape;152;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3" name="Google Shape;153;p4"/>
          <p:cNvPicPr preferRelativeResize="0"/>
          <p:nvPr/>
        </p:nvPicPr>
        <p:blipFill rotWithShape="1">
          <a:blip r:embed="rId5">
            <a:alphaModFix/>
          </a:blip>
          <a:srcRect/>
          <a:stretch/>
        </p:blipFill>
        <p:spPr>
          <a:xfrm>
            <a:off x="838190" y="1825627"/>
            <a:ext cx="8306625" cy="3912275"/>
          </a:xfrm>
          <a:prstGeom prst="rect">
            <a:avLst/>
          </a:prstGeom>
          <a:noFill/>
          <a:ln>
            <a:noFill/>
          </a:ln>
        </p:spPr>
      </p:pic>
      <p:pic>
        <p:nvPicPr>
          <p:cNvPr id="154" name="Google Shape;154;p4"/>
          <p:cNvPicPr preferRelativeResize="0"/>
          <p:nvPr/>
        </p:nvPicPr>
        <p:blipFill rotWithShape="1">
          <a:blip r:embed="rId6">
            <a:alphaModFix/>
          </a:blip>
          <a:srcRect l="-10650" r="10650"/>
          <a:stretch/>
        </p:blipFill>
        <p:spPr>
          <a:xfrm>
            <a:off x="9021325" y="3047375"/>
            <a:ext cx="2149202" cy="190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9196cdd96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a:solidFill>
                  <a:schemeClr val="accent1"/>
                </a:solidFill>
              </a:rPr>
              <a:t>Skaitmeninių įgūdžių ugdymas GLAM</a:t>
            </a:r>
            <a:endParaRPr dirty="0">
              <a:solidFill>
                <a:schemeClr val="accent1"/>
              </a:solidFill>
            </a:endParaRPr>
          </a:p>
        </p:txBody>
      </p:sp>
      <p:pic>
        <p:nvPicPr>
          <p:cNvPr id="160" name="Google Shape;160;g2b9196cdd96_0_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96cdd96_0_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62" name="Google Shape;162;g2b9196cdd96_0_10"/>
          <p:cNvSpPr txBox="1"/>
          <p:nvPr/>
        </p:nvSpPr>
        <p:spPr>
          <a:xfrm>
            <a:off x="966525" y="1819125"/>
            <a:ext cx="9829500" cy="993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libri"/>
              <a:buChar char="●"/>
            </a:pPr>
            <a:r>
              <a:rPr lang="lt-LT" sz="2400" dirty="0">
                <a:solidFill>
                  <a:schemeClr val="dk1"/>
                </a:solidFill>
                <a:latin typeface="Calibri"/>
                <a:ea typeface="Calibri"/>
                <a:cs typeface="Calibri"/>
                <a:sym typeface="Calibri"/>
              </a:rPr>
              <a:t>suprasti su konfidencialiais duomenimis susijusią riziką ir jos išvengti. išmanyti pagrindines elgesio skaitmeninėje aplinkoje normas. </a:t>
            </a:r>
          </a:p>
          <a:p>
            <a:pPr marL="457200" lvl="0" indent="-381000" algn="l" rtl="0">
              <a:spcBef>
                <a:spcPts val="0"/>
              </a:spcBef>
              <a:spcAft>
                <a:spcPts val="0"/>
              </a:spcAft>
              <a:buClr>
                <a:schemeClr val="dk1"/>
              </a:buClr>
              <a:buSzPts val="2400"/>
              <a:buFont typeface="Calibri"/>
              <a:buChar char="●"/>
            </a:pPr>
            <a:r>
              <a:rPr lang="lt-LT" sz="2400" dirty="0">
                <a:solidFill>
                  <a:schemeClr val="dk1"/>
                </a:solidFill>
                <a:latin typeface="Calibri"/>
                <a:ea typeface="Calibri"/>
                <a:cs typeface="Calibri"/>
                <a:sym typeface="Calibri"/>
              </a:rPr>
              <a:t>būti susipažinusiam su atitinkama politika, reglamentais ir gairėmis dėl duomenų išsaugojimo ir pakartotinio naudojimo, ypač viešajame sektoriuje </a:t>
            </a:r>
          </a:p>
          <a:p>
            <a:pPr marL="457200" lvl="0" indent="-381000" algn="l" rtl="0">
              <a:spcBef>
                <a:spcPts val="0"/>
              </a:spcBef>
              <a:spcAft>
                <a:spcPts val="0"/>
              </a:spcAft>
              <a:buClr>
                <a:schemeClr val="dk1"/>
              </a:buClr>
              <a:buSzPts val="2400"/>
              <a:buFont typeface="Calibri"/>
              <a:buChar char="●"/>
            </a:pPr>
            <a:r>
              <a:rPr lang="lt-LT" sz="2400" dirty="0">
                <a:solidFill>
                  <a:schemeClr val="dk1"/>
                </a:solidFill>
                <a:latin typeface="Calibri"/>
                <a:ea typeface="Calibri"/>
                <a:cs typeface="Calibri"/>
                <a:sym typeface="Calibri"/>
              </a:rPr>
              <a:t>gebėti patikrinti ir išmanyti teisę naudoti ir (arba) pakartotinai naudoti trečiosios šalies sukurtą skaitmeninį turinį </a:t>
            </a:r>
          </a:p>
          <a:p>
            <a:pPr marL="457200" lvl="0" indent="-381000" algn="l" rtl="0">
              <a:spcBef>
                <a:spcPts val="0"/>
              </a:spcBef>
              <a:spcAft>
                <a:spcPts val="0"/>
              </a:spcAft>
              <a:buClr>
                <a:schemeClr val="dk1"/>
              </a:buClr>
              <a:buSzPts val="2400"/>
              <a:buFont typeface="Calibri"/>
              <a:buChar char="●"/>
            </a:pPr>
            <a:r>
              <a:rPr lang="lt-LT" sz="2400" dirty="0">
                <a:solidFill>
                  <a:schemeClr val="dk1"/>
                </a:solidFill>
                <a:latin typeface="Calibri"/>
                <a:ea typeface="Calibri"/>
                <a:cs typeface="Calibri"/>
                <a:sym typeface="Calibri"/>
              </a:rPr>
              <a:t>žinoti prieinamumo reikalavimus bendraujant skaitmeninėje aplinkoje, kad bendravimas būtų įtraukus ir prieinamas visiems naudotojams</a:t>
            </a:r>
          </a:p>
          <a:p>
            <a:pPr marL="457200" lvl="0" indent="-381000" algn="l" rtl="0">
              <a:spcBef>
                <a:spcPts val="0"/>
              </a:spcBef>
              <a:spcAft>
                <a:spcPts val="0"/>
              </a:spcAft>
              <a:buClr>
                <a:schemeClr val="dk1"/>
              </a:buClr>
              <a:buSzPts val="2400"/>
              <a:buFont typeface="Calibri"/>
              <a:buChar char="●"/>
            </a:pPr>
            <a:r>
              <a:rPr lang="lt-LT" sz="2400" dirty="0">
                <a:solidFill>
                  <a:schemeClr val="dk1"/>
                </a:solidFill>
                <a:latin typeface="Calibri"/>
                <a:ea typeface="Calibri"/>
                <a:cs typeface="Calibri"/>
                <a:sym typeface="Calibri"/>
              </a:rPr>
              <a:t>suprasti skaitmeninio išsaugojimo pagrindus.</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63" name="Google Shape;163;g2b9196cdd96_0_10"/>
          <p:cNvSpPr txBox="1"/>
          <p:nvPr/>
        </p:nvSpPr>
        <p:spPr>
          <a:xfrm>
            <a:off x="966525" y="4807850"/>
            <a:ext cx="3574500" cy="99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790</Words>
  <Application>Microsoft Office PowerPoint</Application>
  <PresentationFormat>Widescreen</PresentationFormat>
  <Paragraphs>123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Mišraus mokymosi kursas</vt:lpstr>
      <vt:lpstr>PowerPoint Presentation</vt:lpstr>
      <vt:lpstr>PowerPoint Presentation</vt:lpstr>
      <vt:lpstr>Skaitmeninės rekonstrukcijos darbai</vt:lpstr>
      <vt:lpstr>Tikroji Atėnės išvaizda</vt:lpstr>
      <vt:lpstr>Pažaiskite</vt:lpstr>
      <vt:lpstr>PowerPoint Presentation</vt:lpstr>
      <vt:lpstr>Skaitmeninių kompetencijų sritys GLAM sektoriuje</vt:lpstr>
      <vt:lpstr>Skaitmeninių įgūdžių ugdymas GLAM</vt:lpstr>
      <vt:lpstr>PowerPoint Presentation</vt:lpstr>
      <vt:lpstr>Keturios skaitmeninės paveldo sektoriaus tobulinimo sritys</vt:lpstr>
      <vt:lpstr>Skaitmeninės rinkodaros strategija</vt:lpstr>
      <vt:lpstr>Savirefleksija</vt:lpstr>
      <vt:lpstr>Šaltiniai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admin</cp:lastModifiedBy>
  <cp:revision>2</cp:revision>
  <dcterms:created xsi:type="dcterms:W3CDTF">2023-12-01T07:14:57Z</dcterms:created>
  <dcterms:modified xsi:type="dcterms:W3CDTF">2024-05-02T10:49:55Z</dcterms:modified>
</cp:coreProperties>
</file>