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SkTVc4A3hoSJKVNwdneda8mgG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25" autoAdjust="0"/>
  </p:normalViewPr>
  <p:slideViewPr>
    <p:cSldViewPr snapToGrid="0">
      <p:cViewPr varScale="1">
        <p:scale>
          <a:sx n="62" d="100"/>
          <a:sy n="62" d="100"/>
        </p:scale>
        <p:origin x="13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97f7a43d3_0_2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2b97f7a43d3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97f7a43d3_0_1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b97f7a43d3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b97f7a43d3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lt-LT" dirty="0"/>
              <a:t>Ας ανακεφαλαιώσουμε ορισμένους βασικούς τομείς που συζητήθηκαν σε αυτή τη συνεδρίαση.</a:t>
            </a:r>
            <a:endParaRPr dirty="0"/>
          </a:p>
          <a:p>
            <a:pPr marL="0" lvl="0" indent="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lt-LT" dirty="0"/>
              <a:t>Γιατί οι ψηφιακές δεξιότητες είναι σημαντικές για το</a:t>
            </a:r>
            <a:r>
              <a:rPr lang="el-GR" dirty="0"/>
              <a:t>ν τομέα</a:t>
            </a:r>
            <a:r>
              <a:rPr lang="lt-LT" dirty="0"/>
              <a:t> GLAM;</a:t>
            </a:r>
            <a:endParaRPr dirty="0"/>
          </a:p>
          <a:p>
            <a:pPr marL="457200" lvl="0" indent="-298450" algn="l" rtl="0">
              <a:lnSpc>
                <a:spcPct val="100000"/>
              </a:lnSpc>
              <a:spcBef>
                <a:spcPts val="0"/>
              </a:spcBef>
              <a:spcAft>
                <a:spcPts val="0"/>
              </a:spcAft>
              <a:buSzPts val="1100"/>
              <a:buChar char="-"/>
            </a:pPr>
            <a:r>
              <a:rPr lang="lt-LT" dirty="0"/>
              <a:t>Ποιες είναι ορισμένες βασικές ψηφιακές ικανότητες που απαιτούνται όταν εργάζεστε στον τομέα GLAM;</a:t>
            </a:r>
            <a:endParaRPr dirty="0"/>
          </a:p>
        </p:txBody>
      </p:sp>
      <p:sp>
        <p:nvSpPr>
          <p:cNvPr id="188" name="Google Shape;188;g2b97f7a43d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b9196cdd96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Ας ανακεφαλαιώσουμε ορισμένους βασικούς τομείς που συζητήθηκαν σε αυτή τη συνεδρίαση.</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lt-LT"/>
              <a:t>Γιατί οι ψηφιακές δεξιότητες είναι σημαντικές για το GLAM;</a:t>
            </a:r>
            <a:endParaRPr/>
          </a:p>
          <a:p>
            <a:pPr marL="457200" lvl="0" indent="-298450" algn="l" rtl="0">
              <a:lnSpc>
                <a:spcPct val="100000"/>
              </a:lnSpc>
              <a:spcBef>
                <a:spcPts val="0"/>
              </a:spcBef>
              <a:spcAft>
                <a:spcPts val="0"/>
              </a:spcAft>
              <a:buSzPts val="1100"/>
              <a:buChar char="-"/>
            </a:pPr>
            <a:r>
              <a:rPr lang="lt-LT"/>
              <a:t>Ποιες είναι ορισμένες βασικές ψηφιακές ικανότητες που απαιτούνται όταν εργάζεστε στον τομέα GLAM;</a:t>
            </a:r>
            <a:endParaRPr/>
          </a:p>
          <a:p>
            <a:pPr marL="0" lvl="0" indent="0" algn="l" rtl="0">
              <a:lnSpc>
                <a:spcPct val="100000"/>
              </a:lnSpc>
              <a:spcBef>
                <a:spcPts val="0"/>
              </a:spcBef>
              <a:spcAft>
                <a:spcPts val="0"/>
              </a:spcAft>
              <a:buSzPts val="1100"/>
              <a:buNone/>
            </a:pPr>
            <a:endParaRPr/>
          </a:p>
        </p:txBody>
      </p:sp>
      <p:sp>
        <p:nvSpPr>
          <p:cNvPr id="196" name="Google Shape;196;g2b9196cdd96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dirty="0">
                <a:solidFill>
                  <a:schemeClr val="dk1"/>
                </a:solidFill>
              </a:rPr>
              <a:t>Καλώς ήρθατε στην ενότητα </a:t>
            </a:r>
            <a:r>
              <a:rPr lang="el-GR" dirty="0">
                <a:solidFill>
                  <a:schemeClr val="dk1"/>
                </a:solidFill>
              </a:rPr>
              <a:t>«</a:t>
            </a:r>
            <a:r>
              <a:rPr lang="lt-LT" dirty="0">
                <a:solidFill>
                  <a:schemeClr val="dk1"/>
                </a:solidFill>
              </a:rPr>
              <a:t>Ο ψηφιακός τομέας GLAM</a:t>
            </a:r>
            <a:r>
              <a:rPr lang="el-GR" dirty="0">
                <a:solidFill>
                  <a:schemeClr val="dk1"/>
                </a:solidFill>
              </a:rPr>
              <a:t>»</a:t>
            </a:r>
            <a:r>
              <a:rPr lang="lt-LT" dirty="0">
                <a:solidFill>
                  <a:schemeClr val="dk1"/>
                </a:solidFill>
              </a:rPr>
              <a:t>. </a:t>
            </a:r>
            <a:r>
              <a:rPr lang="lt-LT" dirty="0"/>
              <a:t>Οι στόχοι αυτής της ενότητας είναι διττοί:</a:t>
            </a:r>
            <a:endParaRPr dirty="0"/>
          </a:p>
          <a:p>
            <a:pPr marL="0" lvl="0" indent="0" algn="l" rtl="0">
              <a:lnSpc>
                <a:spcPct val="100000"/>
              </a:lnSpc>
              <a:spcBef>
                <a:spcPts val="0"/>
              </a:spcBef>
              <a:spcAft>
                <a:spcPts val="0"/>
              </a:spcAft>
              <a:buSzPts val="1100"/>
              <a:buNone/>
            </a:pPr>
            <a:r>
              <a:rPr lang="lt-LT" dirty="0"/>
              <a:t>Πρώτον, να </a:t>
            </a:r>
            <a:r>
              <a:rPr lang="lt-LT" dirty="0">
                <a:solidFill>
                  <a:schemeClr val="dk1"/>
                </a:solidFill>
              </a:rPr>
              <a:t>προσελκύσει το ενδιαφέρον για τις ψηφιακές ικανότητες που απαιτούνται για τον τομέα GLAM. </a:t>
            </a:r>
            <a:endParaRPr dirty="0">
              <a:solidFill>
                <a:schemeClr val="dk1"/>
              </a:solidFill>
            </a:endParaRPr>
          </a:p>
          <a:p>
            <a:pPr marL="0" lvl="0" indent="0" algn="l" rtl="0">
              <a:lnSpc>
                <a:spcPct val="100000"/>
              </a:lnSpc>
              <a:spcBef>
                <a:spcPts val="0"/>
              </a:spcBef>
              <a:spcAft>
                <a:spcPts val="0"/>
              </a:spcAft>
              <a:buSzPts val="1100"/>
              <a:buNone/>
            </a:pPr>
            <a:r>
              <a:rPr lang="lt-LT" dirty="0">
                <a:solidFill>
                  <a:schemeClr val="dk1"/>
                </a:solidFill>
              </a:rPr>
              <a:t>Δεύτερον, να συνδέσει τις ψηφιακές δεξιότητες με τους διάφορους επαγγελματικούς ρόλους στον τομέα GLAM.</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lt-LT" dirty="0">
                <a:solidFill>
                  <a:schemeClr val="dk1"/>
                </a:solidFill>
              </a:rPr>
              <a:t>Όσον αφορά τα επιδιωκόμενα μαθησιακά αποτελέσματα, με την ολοκλήρωση αυτής της διαδικτυακής συνεδρίας, αναμένεται ότι ο εκπαιδευόμενος θα ανακαλύψει θεμελιώδεις ψηφιακές δεξιότητες που σχετίζονται με την εργασία στον τομέα GLAM. </a:t>
            </a:r>
            <a:endParaRPr dirty="0">
              <a:solidFill>
                <a:schemeClr val="dk1"/>
              </a:solidFill>
            </a:endParaRPr>
          </a:p>
          <a:p>
            <a:pPr marL="0" lvl="0" indent="0" algn="l" rtl="0">
              <a:lnSpc>
                <a:spcPct val="100000"/>
              </a:lnSpc>
              <a:spcBef>
                <a:spcPts val="0"/>
              </a:spcBef>
              <a:spcAft>
                <a:spcPts val="0"/>
              </a:spcAft>
              <a:buSzPts val="1100"/>
              <a:buNone/>
            </a:pPr>
            <a:r>
              <a:rPr lang="lt-LT" dirty="0">
                <a:solidFill>
                  <a:schemeClr val="dk1"/>
                </a:solidFill>
              </a:rPr>
              <a:t>Επιπλέον, με την ολοκλήρωση αυτών των εργασιών, αναμένεται ότι ο εκπαιδευόμενος </a:t>
            </a:r>
            <a:r>
              <a:rPr lang="el-GR" dirty="0">
                <a:solidFill>
                  <a:schemeClr val="dk1"/>
                </a:solidFill>
              </a:rPr>
              <a:t>θα </a:t>
            </a:r>
            <a:r>
              <a:rPr lang="lt-LT" dirty="0">
                <a:solidFill>
                  <a:schemeClr val="dk1"/>
                </a:solidFill>
              </a:rPr>
              <a:t>μπορεί να προσδιορίσει και να ανακαλέσει τις βασικές ικανότητες που απαιτούνται για την επιτυχία στον τομέα GLAM.</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97f7a43d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2b97f7a43d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b97f7a43d3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2b97f7a43d3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b97f7a43d3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acafbdc8aa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1" name="Google Shape;121;g2acafbdc8aa_0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99421296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9" name="Google Shape;129;g2b9942129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97f7a43d3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b97f7a43d3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l-GR" dirty="0"/>
              <a:t>Ένα πρόσφατο ευρωπαϊκό έργο, συγκεκριμένα το BoostDigiCulture, διερευνά τους τρόπους βιωσιμότητας για την ψηφιακή αναβάθμιση των επαγγελματιών του πολιτισμού, ιδίως εκείνων που εργάζονται στον τομέα GLAM. Στο πλαίσιο αυτό, το χρηματοδοτούμενο από το Erasmus έργο διεξήγαγε έρευνα με ομάδες εστίασης και παρήγαγε μια έκθεση η οποία χρησιμεύει ως οδηγός για τους τομείς των ψηφιακών ικανοτήτων και δεξιοτήτων που είναι απαραίτητοι για τους επαγγελματίες του πολιτισμού σε μια εποχή μετά τον COVID.</a:t>
            </a:r>
          </a:p>
          <a:p>
            <a:pPr marL="0" lvl="0" indent="0" algn="l" rtl="0">
              <a:lnSpc>
                <a:spcPct val="100000"/>
              </a:lnSpc>
              <a:spcBef>
                <a:spcPts val="0"/>
              </a:spcBef>
              <a:spcAft>
                <a:spcPts val="0"/>
              </a:spcAft>
              <a:buSzPts val="1100"/>
              <a:buNone/>
            </a:pPr>
            <a:endParaRPr lang="el-GR" dirty="0"/>
          </a:p>
          <a:p>
            <a:pPr marL="0" lvl="0" indent="0" algn="l" rtl="0">
              <a:lnSpc>
                <a:spcPct val="100000"/>
              </a:lnSpc>
              <a:spcBef>
                <a:spcPts val="0"/>
              </a:spcBef>
              <a:spcAft>
                <a:spcPts val="0"/>
              </a:spcAft>
              <a:buSzPts val="1100"/>
              <a:buNone/>
            </a:pPr>
            <a:r>
              <a:rPr lang="el-GR" dirty="0"/>
              <a:t>Από την έρευνα προσδιορίζονται τρεις τομείς, οι οποίοι απορρέουν από το DigiComp 2.0 (The Digital Competence Framework 2.0) της Ευρωπαϊκής Επιτροπής, το οποίο προσδιορίζει ένα σύνολο βασικών ψηφιακών ικανοτήτων για τους Ευρωπαίους πολίτες.</a:t>
            </a:r>
          </a:p>
          <a:p>
            <a:pPr marL="0" lvl="0" indent="0" algn="l" rtl="0">
              <a:lnSpc>
                <a:spcPct val="100000"/>
              </a:lnSpc>
              <a:spcBef>
                <a:spcPts val="0"/>
              </a:spcBef>
              <a:spcAft>
                <a:spcPts val="0"/>
              </a:spcAft>
              <a:buSzPts val="1100"/>
              <a:buNone/>
            </a:pPr>
            <a:endParaRPr lang="el-GR" dirty="0"/>
          </a:p>
          <a:p>
            <a:pPr marL="0" lvl="0" indent="0" algn="l" rtl="0">
              <a:lnSpc>
                <a:spcPct val="100000"/>
              </a:lnSpc>
              <a:spcBef>
                <a:spcPts val="0"/>
              </a:spcBef>
              <a:spcAft>
                <a:spcPts val="0"/>
              </a:spcAft>
              <a:buSzPts val="1100"/>
              <a:buNone/>
            </a:pPr>
            <a:r>
              <a:rPr lang="el-GR" dirty="0"/>
              <a:t>Ο πρώτος τομέας είναι ο γραμματισμός πληροφοριών και δεδομένων.</a:t>
            </a:r>
          </a:p>
          <a:p>
            <a:pPr marL="0" lvl="0" indent="0" algn="l" rtl="0">
              <a:lnSpc>
                <a:spcPct val="100000"/>
              </a:lnSpc>
              <a:spcBef>
                <a:spcPts val="0"/>
              </a:spcBef>
              <a:spcAft>
                <a:spcPts val="0"/>
              </a:spcAft>
              <a:buSzPts val="1100"/>
              <a:buNone/>
            </a:pPr>
            <a:endParaRPr lang="el-GR" dirty="0"/>
          </a:p>
          <a:p>
            <a:pPr marL="0" lvl="0" indent="0" algn="l" rtl="0">
              <a:lnSpc>
                <a:spcPct val="100000"/>
              </a:lnSpc>
              <a:spcBef>
                <a:spcPts val="0"/>
              </a:spcBef>
              <a:spcAft>
                <a:spcPts val="0"/>
              </a:spcAft>
              <a:buSzPts val="1100"/>
              <a:buNone/>
            </a:pPr>
            <a:r>
              <a:rPr lang="el-GR" dirty="0"/>
              <a:t>Ο δεύτερος τομέας είναι η επικοινωνία και η συνεργασία.</a:t>
            </a:r>
          </a:p>
          <a:p>
            <a:pPr marL="0" lvl="0" indent="0" algn="l" rtl="0">
              <a:lnSpc>
                <a:spcPct val="100000"/>
              </a:lnSpc>
              <a:spcBef>
                <a:spcPts val="0"/>
              </a:spcBef>
              <a:spcAft>
                <a:spcPts val="0"/>
              </a:spcAft>
              <a:buSzPts val="1100"/>
              <a:buNone/>
            </a:pPr>
            <a:endParaRPr lang="el-GR" dirty="0"/>
          </a:p>
          <a:p>
            <a:pPr marL="0" lvl="0" indent="0" algn="l" rtl="0">
              <a:lnSpc>
                <a:spcPct val="100000"/>
              </a:lnSpc>
              <a:spcBef>
                <a:spcPts val="0"/>
              </a:spcBef>
              <a:spcAft>
                <a:spcPts val="0"/>
              </a:spcAft>
              <a:buSzPts val="1100"/>
              <a:buNone/>
            </a:pPr>
            <a:r>
              <a:rPr lang="el-GR" dirty="0"/>
              <a:t>Ο τρίτος τομέας είναι η δημιουργία ψηφιακού περιεχομένου.</a:t>
            </a:r>
          </a:p>
          <a:p>
            <a:pPr marL="0" lvl="0" indent="0" algn="l" rtl="0">
              <a:lnSpc>
                <a:spcPct val="100000"/>
              </a:lnSpc>
              <a:spcBef>
                <a:spcPts val="0"/>
              </a:spcBef>
              <a:spcAft>
                <a:spcPts val="0"/>
              </a:spcAft>
              <a:buSzPts val="1100"/>
              <a:buNone/>
            </a:pPr>
            <a:endParaRPr lang="el-GR" dirty="0"/>
          </a:p>
          <a:p>
            <a:pPr marL="0" lvl="0" indent="0" algn="l" rtl="0">
              <a:lnSpc>
                <a:spcPct val="100000"/>
              </a:lnSpc>
              <a:spcBef>
                <a:spcPts val="0"/>
              </a:spcBef>
              <a:spcAft>
                <a:spcPts val="0"/>
              </a:spcAft>
              <a:buSzPts val="1100"/>
              <a:buNone/>
            </a:pPr>
            <a:r>
              <a:rPr lang="el-GR" dirty="0"/>
              <a:t>Κάθε τομέας έχει τρία συναφή στοιχεία ψηφιακών ικανοτήτων. Ας ρίξουμε μια πιο προσεκτική ματιά σε κάθε τομέα.</a:t>
            </a:r>
          </a:p>
        </p:txBody>
      </p:sp>
      <p:sp>
        <p:nvSpPr>
          <p:cNvPr id="147" name="Google Shape;1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9196cdd96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b9196cdd96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a:spLocks noGrp="1"/>
          </p:cNvSpPr>
          <p:nvPr>
            <p:ph type="pic" idx="2"/>
          </p:nvPr>
        </p:nvSpPr>
        <p:spPr>
          <a:xfrm>
            <a:off x="5183188" y="987425"/>
            <a:ext cx="6172200" cy="4873625"/>
          </a:xfrm>
          <a:prstGeom prst="rect">
            <a:avLst/>
          </a:prstGeom>
          <a:noFill/>
          <a:ln>
            <a:noFill/>
          </a:ln>
        </p:spPr>
      </p:sp>
      <p:sp>
        <p:nvSpPr>
          <p:cNvPr id="29" name="Google Shape;29;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d13kjxnqnhcmn2.cloudfront.net/AcuCustom/Sitename/DAM/051/HD_DMS_guide_final.pdf" TargetMode="Externa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8" Type="http://schemas.openxmlformats.org/officeDocument/2006/relationships/hyperlink" Target="https://d13kjxnqnhcmn2.cloudfront.net/AcuCustom/Sitename/DAM/051/HD_DMS_guide_final.pdf" TargetMode="External"/><Relationship Id="rId3" Type="http://schemas.openxmlformats.org/officeDocument/2006/relationships/hyperlink" Target="https://pro.europeana.eu/files/Europeana_Professional/Publications/Digital%20transformation%20reports/The%20digital%20transformation%20agenda%20and%20GLAMs%20-%20Culture24,%20findings%20and%20outcomes.pdf" TargetMode="External"/><Relationship Id="rId7" Type="http://schemas.openxmlformats.org/officeDocument/2006/relationships/hyperlink" Target="https://d13kjxnqnhcmn2.cloudfront.net/AcuCustom/Sitename/DAM/041/Heritage_Digital_Introduction_Guide.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cultura.gencat.cat/web/.content/dgpc/museus/06-actualitat/noticies/20201118_Digital-Profiles-Skills-in-Museums_v3_ConxaRod_2022.pdf" TargetMode="External"/><Relationship Id="rId5" Type="http://schemas.openxmlformats.org/officeDocument/2006/relationships/hyperlink" Target="https://www.museumnext.com/digital-skills-for-museum-professionals/" TargetMode="External"/><Relationship Id="rId10" Type="http://schemas.openxmlformats.org/officeDocument/2006/relationships/image" Target="../media/image1.jpg"/><Relationship Id="rId4" Type="http://schemas.openxmlformats.org/officeDocument/2006/relationships/hyperlink" Target="https://www.museumsgalleriesscotland.org.uk/project/the-digital-literacy-for-leadership-programme/" TargetMode="Externa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jpg"/><Relationship Id="rId7"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hyperlink" Target="http://drive.google.com/file/d/1AS7OWBcZjiBWT8f83U9QOzvv6N5UX4F9/view"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hyperlink" Target="https://artsandculture.google.com/pocketgallery/IQUxrMnvNro2DQ"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025279" y="3096324"/>
            <a:ext cx="6454200" cy="526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lt-LT" sz="3600" dirty="0"/>
            </a:br>
            <a:r>
              <a:rPr lang="el-GR" sz="3600" b="1" dirty="0"/>
              <a:t>Πρόγραμμα</a:t>
            </a:r>
            <a:r>
              <a:rPr lang="lt-LT" sz="3600" b="1" dirty="0"/>
              <a:t> μικτής μάθησης</a:t>
            </a:r>
            <a:endParaRPr sz="3600" b="1" dirty="0"/>
          </a:p>
        </p:txBody>
      </p:sp>
      <p:sp>
        <p:nvSpPr>
          <p:cNvPr id="85" name="Google Shape;85;p1"/>
          <p:cNvSpPr txBox="1">
            <a:spLocks noGrp="1"/>
          </p:cNvSpPr>
          <p:nvPr>
            <p:ph type="subTitle" idx="1"/>
          </p:nvPr>
        </p:nvSpPr>
        <p:spPr>
          <a:xfrm>
            <a:off x="4052528" y="4015950"/>
            <a:ext cx="6454200" cy="160770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chemeClr val="dk1"/>
              </a:buClr>
              <a:buSzPts val="2400"/>
              <a:buNone/>
            </a:pPr>
            <a:r>
              <a:rPr lang="lt-LT" b="1"/>
              <a:t>Ενότητα 1: Ο ψηφιακός τομέας GLAM</a:t>
            </a:r>
            <a:endParaRPr b="1"/>
          </a:p>
          <a:p>
            <a:pPr marL="0" lvl="0" indent="0" algn="ctr" rtl="0">
              <a:lnSpc>
                <a:spcPct val="90000"/>
              </a:lnSpc>
              <a:spcBef>
                <a:spcPts val="1000"/>
              </a:spcBef>
              <a:spcAft>
                <a:spcPts val="0"/>
              </a:spcAft>
              <a:buClr>
                <a:schemeClr val="dk1"/>
              </a:buClr>
              <a:buSzPts val="2400"/>
              <a:buNone/>
            </a:pPr>
            <a:r>
              <a:rPr lang="lt-LT" b="1"/>
              <a:t>Συνεδρία 1</a:t>
            </a:r>
            <a:endParaRPr/>
          </a:p>
          <a:p>
            <a:pPr marL="0" lvl="0" indent="0" algn="ctr" rtl="0">
              <a:lnSpc>
                <a:spcPct val="90000"/>
              </a:lnSpc>
              <a:spcBef>
                <a:spcPts val="1000"/>
              </a:spcBef>
              <a:spcAft>
                <a:spcPts val="0"/>
              </a:spcAft>
              <a:buClr>
                <a:schemeClr val="dk1"/>
              </a:buClr>
              <a:buSzPts val="2400"/>
              <a:buNone/>
            </a:pPr>
            <a:r>
              <a:rPr lang="lt-LT"/>
              <a:t>Αναπτύχθηκε από: </a:t>
            </a:r>
            <a:endParaRPr/>
          </a:p>
          <a:p>
            <a:pPr marL="0" lvl="0" indent="0" algn="ctr" rtl="0">
              <a:lnSpc>
                <a:spcPct val="90000"/>
              </a:lnSpc>
              <a:spcBef>
                <a:spcPts val="1000"/>
              </a:spcBef>
              <a:spcAft>
                <a:spcPts val="0"/>
              </a:spcAft>
              <a:buClr>
                <a:schemeClr val="dk1"/>
              </a:buClr>
              <a:buSzPts val="2400"/>
              <a:buNone/>
            </a:pPr>
            <a:r>
              <a:rPr lang="lt-LT"/>
              <a:t>Κέντρο Έρευνας και Εκπαίδευσης SYNTHESIS</a:t>
            </a:r>
            <a:endParaRPr/>
          </a:p>
        </p:txBody>
      </p:sp>
      <p:pic>
        <p:nvPicPr>
          <p:cNvPr id="86" name="Google Shape;86;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88" name="Google Shape;88;p1"/>
          <p:cNvSpPr txBox="1"/>
          <p:nvPr/>
        </p:nvSpPr>
        <p:spPr>
          <a:xfrm>
            <a:off x="564469" y="6212850"/>
            <a:ext cx="84450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lt-LT" sz="1050" b="0" i="0" u="none" strike="noStrike" cap="non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 Αριθμός έργου: 2022-1-AT01-KA220-ADU-00008513</a:t>
            </a:r>
            <a:endParaRPr/>
          </a:p>
        </p:txBody>
      </p:sp>
      <p:sp>
        <p:nvSpPr>
          <p:cNvPr id="89" name="Google Shape;89;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dirty="0">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sz="4000" b="0" i="0" u="none" strike="noStrike" cap="none" dirty="0">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97f7a43d3_0_258"/>
          <p:cNvSpPr txBox="1">
            <a:spLocks noGrp="1"/>
          </p:cNvSpPr>
          <p:nvPr>
            <p:ph type="body" idx="1"/>
          </p:nvPr>
        </p:nvSpPr>
        <p:spPr>
          <a:xfrm>
            <a:off x="839788" y="1828800"/>
            <a:ext cx="3932100" cy="38115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Μέρος 4: Στρατηγική διαδικτυακού μάρκετινγκ</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69" name="Google Shape;169;g2b97f7a43d3_0_25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70" name="Google Shape;170;g2b97f7a43d3_0_258"/>
          <p:cNvSpPr/>
          <p:nvPr/>
        </p:nvSpPr>
        <p:spPr>
          <a:xfrm>
            <a:off x="1068499" y="389860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71" name="Google Shape;171;g2b97f7a43d3_0_25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72" name="Google Shape;172;g2b97f7a43d3_0_258"/>
          <p:cNvPicPr preferRelativeResize="0"/>
          <p:nvPr/>
        </p:nvPicPr>
        <p:blipFill rotWithShape="1">
          <a:blip r:embed="rId5">
            <a:alphaModFix/>
          </a:blip>
          <a:srcRect/>
          <a:stretch/>
        </p:blipFill>
        <p:spPr>
          <a:xfrm>
            <a:off x="4924288" y="152400"/>
            <a:ext cx="7115314" cy="40023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b97f7a43d3_0_1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Τέσσερις ψηφιακοί τομείς βελτίωσης για τον τομέα της πολιτιστικής κληρονομιάς</a:t>
            </a:r>
            <a:endParaRPr>
              <a:solidFill>
                <a:schemeClr val="accent1"/>
              </a:solidFill>
            </a:endParaRPr>
          </a:p>
        </p:txBody>
      </p:sp>
      <p:pic>
        <p:nvPicPr>
          <p:cNvPr id="178" name="Google Shape;178;g2b97f7a43d3_0_177"/>
          <p:cNvPicPr preferRelativeResize="0"/>
          <p:nvPr/>
        </p:nvPicPr>
        <p:blipFill rotWithShape="1">
          <a:blip r:embed="rId3">
            <a:alphaModFix/>
          </a:blip>
          <a:srcRect/>
          <a:stretch/>
        </p:blipFill>
        <p:spPr>
          <a:xfrm>
            <a:off x="3166650" y="1690825"/>
            <a:ext cx="5276850" cy="4991100"/>
          </a:xfrm>
          <a:prstGeom prst="rect">
            <a:avLst/>
          </a:prstGeom>
          <a:noFill/>
          <a:ln>
            <a:noFill/>
          </a:ln>
        </p:spPr>
      </p:pic>
      <p:pic>
        <p:nvPicPr>
          <p:cNvPr id="179" name="Google Shape;179;g2b97f7a43d3_0_177"/>
          <p:cNvPicPr preferRelativeResize="0"/>
          <p:nvPr/>
        </p:nvPicPr>
        <p:blipFill rotWithShape="1">
          <a:blip r:embed="rId4">
            <a:alphaModFix/>
          </a:blip>
          <a:srcRect/>
          <a:stretch/>
        </p:blipFill>
        <p:spPr>
          <a:xfrm>
            <a:off x="8746526" y="1806226"/>
            <a:ext cx="2375775" cy="902825"/>
          </a:xfrm>
          <a:prstGeom prst="rect">
            <a:avLst/>
          </a:prstGeom>
          <a:noFill/>
          <a:ln>
            <a:noFill/>
          </a:ln>
        </p:spPr>
      </p:pic>
      <p:pic>
        <p:nvPicPr>
          <p:cNvPr id="180" name="Google Shape;180;g2b97f7a43d3_0_177"/>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81" name="Google Shape;181;g2b97f7a43d3_0_177"/>
          <p:cNvPicPr preferRelativeResize="0"/>
          <p:nvPr/>
        </p:nvPicPr>
        <p:blipFill rotWithShape="1">
          <a:blip r:embed="rId6">
            <a:alphaModFix/>
          </a:blip>
          <a:srcRect/>
          <a:stretch/>
        </p:blipFill>
        <p:spPr>
          <a:xfrm>
            <a:off x="320512" y="5585931"/>
            <a:ext cx="1182064" cy="1182064"/>
          </a:xfrm>
          <a:prstGeom prst="rect">
            <a:avLst/>
          </a:prstGeom>
          <a:noFill/>
          <a:ln>
            <a:noFill/>
          </a:ln>
        </p:spPr>
      </p:pic>
      <p:sp>
        <p:nvSpPr>
          <p:cNvPr id="182" name="Google Shape;182;g2b97f7a43d3_0_177"/>
          <p:cNvSpPr txBox="1"/>
          <p:nvPr/>
        </p:nvSpPr>
        <p:spPr>
          <a:xfrm>
            <a:off x="670000" y="2221125"/>
            <a:ext cx="2294100" cy="5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2800">
                <a:solidFill>
                  <a:schemeClr val="dk1"/>
                </a:solidFill>
                <a:latin typeface="Calibri"/>
                <a:ea typeface="Calibri"/>
                <a:cs typeface="Calibri"/>
                <a:sym typeface="Calibri"/>
              </a:rPr>
              <a:t>Ψηφιακή επικοινωνία</a:t>
            </a:r>
            <a:endParaRPr sz="2800">
              <a:solidFill>
                <a:schemeClr val="dk1"/>
              </a:solidFill>
              <a:latin typeface="Calibri"/>
              <a:ea typeface="Calibri"/>
              <a:cs typeface="Calibri"/>
              <a:sym typeface="Calibri"/>
            </a:endParaRPr>
          </a:p>
        </p:txBody>
      </p:sp>
      <p:sp>
        <p:nvSpPr>
          <p:cNvPr id="183" name="Google Shape;183;g2b97f7a43d3_0_177"/>
          <p:cNvSpPr txBox="1"/>
          <p:nvPr/>
        </p:nvSpPr>
        <p:spPr>
          <a:xfrm>
            <a:off x="670000" y="4172125"/>
            <a:ext cx="2294100" cy="5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2800">
                <a:solidFill>
                  <a:schemeClr val="dk1"/>
                </a:solidFill>
                <a:latin typeface="Calibri"/>
                <a:ea typeface="Calibri"/>
                <a:cs typeface="Calibri"/>
                <a:sym typeface="Calibri"/>
              </a:rPr>
              <a:t>Διαδικτυακά δικαιώματα</a:t>
            </a:r>
            <a:endParaRPr sz="2800">
              <a:solidFill>
                <a:schemeClr val="dk1"/>
              </a:solidFill>
              <a:latin typeface="Calibri"/>
              <a:ea typeface="Calibri"/>
              <a:cs typeface="Calibri"/>
              <a:sym typeface="Calibri"/>
            </a:endParaRPr>
          </a:p>
        </p:txBody>
      </p:sp>
      <p:sp>
        <p:nvSpPr>
          <p:cNvPr id="184" name="Google Shape;184;g2b97f7a43d3_0_177"/>
          <p:cNvSpPr txBox="1"/>
          <p:nvPr/>
        </p:nvSpPr>
        <p:spPr>
          <a:xfrm>
            <a:off x="8837200" y="4544775"/>
            <a:ext cx="2294100" cy="5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2800">
                <a:solidFill>
                  <a:schemeClr val="dk1"/>
                </a:solidFill>
                <a:latin typeface="Calibri"/>
                <a:ea typeface="Calibri"/>
                <a:cs typeface="Calibri"/>
                <a:sym typeface="Calibri"/>
              </a:rPr>
              <a:t>Ψηφιακή τεχνολογία</a:t>
            </a:r>
            <a:endParaRPr sz="2800">
              <a:solidFill>
                <a:schemeClr val="dk1"/>
              </a:solidFill>
              <a:latin typeface="Calibri"/>
              <a:ea typeface="Calibri"/>
              <a:cs typeface="Calibri"/>
              <a:sym typeface="Calibri"/>
            </a:endParaRPr>
          </a:p>
        </p:txBody>
      </p:sp>
      <p:sp>
        <p:nvSpPr>
          <p:cNvPr id="185" name="Google Shape;185;g2b97f7a43d3_0_177"/>
          <p:cNvSpPr txBox="1"/>
          <p:nvPr/>
        </p:nvSpPr>
        <p:spPr>
          <a:xfrm>
            <a:off x="8828200" y="2959750"/>
            <a:ext cx="2294100" cy="5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2800">
                <a:solidFill>
                  <a:schemeClr val="dk1"/>
                </a:solidFill>
                <a:latin typeface="Calibri"/>
                <a:ea typeface="Calibri"/>
                <a:cs typeface="Calibri"/>
                <a:sym typeface="Calibri"/>
              </a:rPr>
              <a:t>Διαδικτυακές στρατηγικές μάρκετινγκ</a:t>
            </a: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b97f7a43d3_0_2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Στρατηγική διαδικτυακού μάρκετινγκ</a:t>
            </a:r>
            <a:endParaRPr>
              <a:solidFill>
                <a:schemeClr val="accent1"/>
              </a:solidFill>
            </a:endParaRPr>
          </a:p>
        </p:txBody>
      </p:sp>
      <p:pic>
        <p:nvPicPr>
          <p:cNvPr id="191" name="Google Shape;191;g2b97f7a43d3_0_26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2" name="Google Shape;192;g2b97f7a43d3_0_268"/>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93" name="Google Shape;193;g2b97f7a43d3_0_268"/>
          <p:cNvSpPr txBox="1"/>
          <p:nvPr/>
        </p:nvSpPr>
        <p:spPr>
          <a:xfrm>
            <a:off x="838200" y="1825625"/>
            <a:ext cx="10515600" cy="4351200"/>
          </a:xfrm>
          <a:prstGeom prst="rect">
            <a:avLst/>
          </a:prstGeom>
          <a:noFill/>
          <a:ln>
            <a:noFill/>
          </a:ln>
        </p:spPr>
        <p:txBody>
          <a:bodyPr spcFirstLastPara="1" wrap="square" lIns="91425" tIns="45700" rIns="91425" bIns="45700" anchor="t" anchorCtr="0">
            <a:normAutofit fontScale="32500" lnSpcReduction="20000"/>
          </a:bodyPr>
          <a:lstStyle/>
          <a:p>
            <a:pPr marL="0" marR="0" lvl="0" indent="0" algn="l" rtl="0">
              <a:lnSpc>
                <a:spcPct val="100000"/>
              </a:lnSpc>
              <a:spcBef>
                <a:spcPts val="0"/>
              </a:spcBef>
              <a:spcAft>
                <a:spcPts val="0"/>
              </a:spcAft>
              <a:buClr>
                <a:schemeClr val="dk1"/>
              </a:buClr>
              <a:buSzPts val="275"/>
              <a:buFont typeface="Arial"/>
              <a:buNone/>
            </a:pPr>
            <a:r>
              <a:rPr lang="lt-LT" sz="11200" b="0" i="0" u="none" strike="noStrike" cap="none">
                <a:solidFill>
                  <a:srgbClr val="000000"/>
                </a:solidFill>
                <a:latin typeface="Calibri"/>
                <a:ea typeface="Calibri"/>
                <a:cs typeface="Calibri"/>
                <a:sym typeface="Calibri"/>
              </a:rPr>
              <a:t>Τα βασικά στοιχεία μιας στρατηγικής </a:t>
            </a:r>
            <a:r>
              <a:rPr lang="lt-LT" sz="11200">
                <a:latin typeface="Calibri"/>
                <a:ea typeface="Calibri"/>
                <a:cs typeface="Calibri"/>
                <a:sym typeface="Calibri"/>
              </a:rPr>
              <a:t>διαδικτυακού</a:t>
            </a:r>
            <a:r>
              <a:rPr lang="lt-LT" sz="11200" b="0" i="0" u="none" strike="noStrike" cap="none">
                <a:solidFill>
                  <a:srgbClr val="000000"/>
                </a:solidFill>
                <a:latin typeface="Calibri"/>
                <a:ea typeface="Calibri"/>
                <a:cs typeface="Calibri"/>
                <a:sym typeface="Calibri"/>
              </a:rPr>
              <a:t> μάρκετινγκ περιλαμβάνουν:</a:t>
            </a:r>
            <a:endParaRPr sz="11200" b="0" i="0" u="none" strike="noStrike" cap="none">
              <a:solidFill>
                <a:srgbClr val="000000"/>
              </a:solidFill>
              <a:latin typeface="Calibri"/>
              <a:ea typeface="Calibri"/>
              <a:cs typeface="Calibri"/>
              <a:sym typeface="Calibri"/>
            </a:endParaRPr>
          </a:p>
          <a:p>
            <a:pPr marL="457200" marR="0" lvl="0" indent="-406400" algn="l" rtl="0">
              <a:lnSpc>
                <a:spcPct val="100000"/>
              </a:lnSpc>
              <a:spcBef>
                <a:spcPts val="0"/>
              </a:spcBef>
              <a:spcAft>
                <a:spcPts val="0"/>
              </a:spcAft>
              <a:buClr>
                <a:srgbClr val="000000"/>
              </a:buClr>
              <a:buSzPct val="100000"/>
              <a:buFont typeface="Calibri"/>
              <a:buAutoNum type="arabicPeriod"/>
            </a:pPr>
            <a:r>
              <a:rPr lang="lt-LT" sz="11200" b="0" i="0" u="none" strike="noStrike" cap="none">
                <a:solidFill>
                  <a:srgbClr val="000000"/>
                </a:solidFill>
                <a:latin typeface="Calibri"/>
                <a:ea typeface="Calibri"/>
                <a:cs typeface="Calibri"/>
                <a:sym typeface="Calibri"/>
              </a:rPr>
              <a:t>Γνωρίζοντας το όραμα και την αποστολή σας</a:t>
            </a:r>
            <a:endParaRPr sz="11200" b="0" i="0" u="none" strike="noStrike" cap="none">
              <a:solidFill>
                <a:srgbClr val="000000"/>
              </a:solidFill>
              <a:latin typeface="Calibri"/>
              <a:ea typeface="Calibri"/>
              <a:cs typeface="Calibri"/>
              <a:sym typeface="Calibri"/>
            </a:endParaRPr>
          </a:p>
          <a:p>
            <a:pPr marL="457200" marR="0" lvl="0" indent="-406400" algn="l" rtl="0">
              <a:lnSpc>
                <a:spcPct val="100000"/>
              </a:lnSpc>
              <a:spcBef>
                <a:spcPts val="0"/>
              </a:spcBef>
              <a:spcAft>
                <a:spcPts val="0"/>
              </a:spcAft>
              <a:buClr>
                <a:srgbClr val="000000"/>
              </a:buClr>
              <a:buSzPct val="100000"/>
              <a:buFont typeface="Calibri"/>
              <a:buAutoNum type="arabicPeriod"/>
            </a:pPr>
            <a:r>
              <a:rPr lang="lt-LT" sz="11200" b="0" i="0" u="none" strike="noStrike" cap="none">
                <a:solidFill>
                  <a:srgbClr val="000000"/>
                </a:solidFill>
                <a:latin typeface="Calibri"/>
                <a:ea typeface="Calibri"/>
                <a:cs typeface="Calibri"/>
                <a:sym typeface="Calibri"/>
              </a:rPr>
              <a:t>Αξιολογώντας πού βρίσκεστε σήμερα</a:t>
            </a:r>
            <a:endParaRPr sz="11200" b="0" i="0" u="none" strike="noStrike" cap="none">
              <a:solidFill>
                <a:srgbClr val="000000"/>
              </a:solidFill>
              <a:latin typeface="Calibri"/>
              <a:ea typeface="Calibri"/>
              <a:cs typeface="Calibri"/>
              <a:sym typeface="Calibri"/>
            </a:endParaRPr>
          </a:p>
          <a:p>
            <a:pPr marL="457200" marR="0" lvl="0" indent="-406400" algn="l" rtl="0">
              <a:lnSpc>
                <a:spcPct val="100000"/>
              </a:lnSpc>
              <a:spcBef>
                <a:spcPts val="0"/>
              </a:spcBef>
              <a:spcAft>
                <a:spcPts val="0"/>
              </a:spcAft>
              <a:buClr>
                <a:srgbClr val="000000"/>
              </a:buClr>
              <a:buSzPct val="100000"/>
              <a:buFont typeface="Calibri"/>
              <a:buAutoNum type="arabicPeriod"/>
            </a:pPr>
            <a:r>
              <a:rPr lang="lt-LT" sz="11200" b="0" i="0" u="none" strike="noStrike" cap="none">
                <a:solidFill>
                  <a:srgbClr val="000000"/>
                </a:solidFill>
                <a:latin typeface="Calibri"/>
                <a:ea typeface="Calibri"/>
                <a:cs typeface="Calibri"/>
                <a:sym typeface="Calibri"/>
              </a:rPr>
              <a:t>Γνωρίζοντας πού θέλετε να φτάσετε</a:t>
            </a:r>
            <a:endParaRPr sz="11200" b="0" i="0" u="none" strike="noStrike" cap="none">
              <a:solidFill>
                <a:srgbClr val="000000"/>
              </a:solidFill>
              <a:latin typeface="Calibri"/>
              <a:ea typeface="Calibri"/>
              <a:cs typeface="Calibri"/>
              <a:sym typeface="Calibri"/>
            </a:endParaRPr>
          </a:p>
          <a:p>
            <a:pPr marL="457200" marR="0" lvl="0" indent="-406400" algn="l" rtl="0">
              <a:lnSpc>
                <a:spcPct val="100000"/>
              </a:lnSpc>
              <a:spcBef>
                <a:spcPts val="0"/>
              </a:spcBef>
              <a:spcAft>
                <a:spcPts val="0"/>
              </a:spcAft>
              <a:buClr>
                <a:srgbClr val="000000"/>
              </a:buClr>
              <a:buSzPct val="100000"/>
              <a:buFont typeface="Calibri"/>
              <a:buAutoNum type="arabicPeriod"/>
            </a:pPr>
            <a:r>
              <a:rPr lang="lt-LT" sz="11200" b="0" i="0" u="none" strike="noStrike" cap="none">
                <a:solidFill>
                  <a:srgbClr val="000000"/>
                </a:solidFill>
                <a:latin typeface="Calibri"/>
                <a:ea typeface="Calibri"/>
                <a:cs typeface="Calibri"/>
                <a:sym typeface="Calibri"/>
              </a:rPr>
              <a:t>Μέτρηση της επιτυχίας σας</a:t>
            </a: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r>
              <a:rPr lang="lt-LT" sz="11200" b="0" i="0" u="none" strike="noStrike" cap="none">
                <a:solidFill>
                  <a:srgbClr val="000000"/>
                </a:solidFill>
                <a:latin typeface="Calibri"/>
                <a:ea typeface="Calibri"/>
                <a:cs typeface="Calibri"/>
                <a:sym typeface="Calibri"/>
              </a:rPr>
              <a:t>Ελέγξτε τον </a:t>
            </a:r>
            <a:r>
              <a:rPr lang="lt-LT" sz="11200" b="0" i="0" u="sng" strike="noStrike" cap="none">
                <a:solidFill>
                  <a:schemeClr val="hlink"/>
                </a:solidFill>
                <a:latin typeface="Calibri"/>
                <a:ea typeface="Calibri"/>
                <a:cs typeface="Calibri"/>
                <a:sym typeface="Calibri"/>
                <a:hlinkClick r:id="rId5"/>
              </a:rPr>
              <a:t>οδηγό </a:t>
            </a:r>
            <a:r>
              <a:rPr lang="lt-LT" sz="11200" b="0" i="0" u="none" strike="noStrike" cap="none">
                <a:solidFill>
                  <a:schemeClr val="dk1"/>
                </a:solidFill>
                <a:latin typeface="Calibri"/>
                <a:ea typeface="Calibri"/>
                <a:cs typeface="Calibri"/>
                <a:sym typeface="Calibri"/>
              </a:rPr>
              <a:t>στρατηγικής ψηφιακού μάρκετινγκ </a:t>
            </a:r>
            <a:r>
              <a:rPr lang="lt-LT" sz="11200" b="0" i="0" u="none" strike="noStrike" cap="none">
                <a:solidFill>
                  <a:srgbClr val="000000"/>
                </a:solidFill>
                <a:latin typeface="Calibri"/>
                <a:ea typeface="Calibri"/>
                <a:cs typeface="Calibri"/>
                <a:sym typeface="Calibri"/>
              </a:rPr>
              <a:t>της Heritage Digital.</a:t>
            </a: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4036"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b9196cdd96_0_10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Αυτοαναστοχασμός</a:t>
            </a:r>
            <a:endParaRPr>
              <a:solidFill>
                <a:schemeClr val="accent1"/>
              </a:solidFill>
            </a:endParaRPr>
          </a:p>
        </p:txBody>
      </p:sp>
      <p:pic>
        <p:nvPicPr>
          <p:cNvPr id="199" name="Google Shape;199;g2b9196cdd96_0_10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00" name="Google Shape;200;g2b9196cdd96_0_109"/>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01" name="Google Shape;201;g2b9196cdd96_0_109"/>
          <p:cNvSpPr txBo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ct val="100000"/>
              <a:buFont typeface="Arial"/>
              <a:buNone/>
            </a:pPr>
            <a:r>
              <a:rPr lang="lt-LT" sz="3900" b="0" i="0" u="none" strike="noStrike" cap="none" dirty="0">
                <a:solidFill>
                  <a:srgbClr val="000000"/>
                </a:solidFill>
                <a:latin typeface="Calibri"/>
                <a:ea typeface="Calibri"/>
                <a:cs typeface="Calibri"/>
                <a:sym typeface="Calibri"/>
              </a:rPr>
              <a:t>Σε ποιες ψηφιακές δεξιότητες αισθάνεστε πιο σίγουροι από αυτές που αναφέρθηκαν σήμερα;</a:t>
            </a:r>
            <a:endParaRPr sz="39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39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r>
              <a:rPr lang="lt-LT" sz="3900" b="0" i="0" u="none" strike="noStrike" cap="none" dirty="0">
                <a:solidFill>
                  <a:srgbClr val="000000"/>
                </a:solidFill>
                <a:latin typeface="Calibri"/>
                <a:ea typeface="Calibri"/>
                <a:cs typeface="Calibri"/>
                <a:sym typeface="Calibri"/>
              </a:rPr>
              <a:t>Σε τι θα θέλατε να βελτιωθείτε;</a:t>
            </a:r>
            <a:endParaRPr sz="39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4036"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p:txBody>
      </p:sp>
      <p:pic>
        <p:nvPicPr>
          <p:cNvPr id="202" name="Google Shape;202;g2b9196cdd96_0_109"/>
          <p:cNvPicPr preferRelativeResize="0"/>
          <p:nvPr/>
        </p:nvPicPr>
        <p:blipFill rotWithShape="1">
          <a:blip r:embed="rId5">
            <a:clrChange>
              <a:clrFrom>
                <a:srgbClr val="FFFFFF"/>
              </a:clrFrom>
              <a:clrTo>
                <a:srgbClr val="FFFFFF">
                  <a:alpha val="0"/>
                </a:srgbClr>
              </a:clrTo>
            </a:clrChange>
            <a:alphaModFix/>
          </a:blip>
          <a:srcRect/>
          <a:stretch/>
        </p:blipFill>
        <p:spPr>
          <a:xfrm>
            <a:off x="7380733" y="2784595"/>
            <a:ext cx="5144899" cy="289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lt-LT" sz="4400" b="0" i="1">
                <a:solidFill>
                  <a:schemeClr val="accent1"/>
                </a:solidFill>
              </a:rPr>
              <a:t>Αναφορές</a:t>
            </a:r>
            <a:br>
              <a:rPr lang="lt-LT" sz="4400"/>
            </a:br>
            <a:endParaRPr/>
          </a:p>
        </p:txBody>
      </p:sp>
      <p:sp>
        <p:nvSpPr>
          <p:cNvPr id="208" name="Google Shape;208;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50800" algn="l" rtl="0">
              <a:lnSpc>
                <a:spcPct val="90000"/>
              </a:lnSpc>
              <a:spcBef>
                <a:spcPts val="0"/>
              </a:spcBef>
              <a:spcAft>
                <a:spcPts val="0"/>
              </a:spcAft>
              <a:buClr>
                <a:schemeClr val="dk1"/>
              </a:buClr>
              <a:buSzPct val="39285"/>
              <a:buFont typeface="Arial"/>
              <a:buNone/>
            </a:pPr>
            <a:r>
              <a:rPr lang="lt-LT"/>
              <a:t>Blankenberg, Ngaire (2017) "Museum Organization for the Future" στο Digital Museum Planning, επιμέλεια A.</a:t>
            </a:r>
            <a:endParaRPr/>
          </a:p>
          <a:p>
            <a:pPr marL="228600" lvl="0" indent="-50800" algn="l" rtl="0">
              <a:lnSpc>
                <a:spcPct val="90000"/>
              </a:lnSpc>
              <a:spcBef>
                <a:spcPts val="0"/>
              </a:spcBef>
              <a:spcAft>
                <a:spcPts val="0"/>
              </a:spcAft>
              <a:buClr>
                <a:schemeClr val="dk1"/>
              </a:buClr>
              <a:buSzPct val="39285"/>
              <a:buFont typeface="Arial"/>
              <a:buNone/>
            </a:pPr>
            <a:r>
              <a:rPr lang="lt-LT"/>
              <a:t>Hossaini, N. N. Bankenberg και G.Lord. σ. 280-287. Lanham: Littlefield. 391 pp.</a:t>
            </a:r>
            <a:endParaRPr/>
          </a:p>
          <a:p>
            <a:pPr marL="228600" lvl="0" indent="-50800" algn="l" rtl="0">
              <a:lnSpc>
                <a:spcPct val="90000"/>
              </a:lnSpc>
              <a:spcBef>
                <a:spcPts val="0"/>
              </a:spcBef>
              <a:spcAft>
                <a:spcPts val="0"/>
              </a:spcAft>
              <a:buClr>
                <a:schemeClr val="dk1"/>
              </a:buClr>
              <a:buSzPct val="39285"/>
              <a:buFont typeface="Arial"/>
              <a:buNone/>
            </a:pPr>
            <a:r>
              <a:rPr lang="lt-LT"/>
              <a:t>Πολιτισμός 24 (2020). Η ατζέντα του ψηφιακού μετασχηματισμού και τα GLAMs - πορίσματα και αποτελέσματα της Culture24, σ. 14, 18.</a:t>
            </a:r>
            <a:endParaRPr/>
          </a:p>
          <a:p>
            <a:pPr marL="228600" lvl="0" indent="-50800" algn="l" rtl="0">
              <a:lnSpc>
                <a:spcPct val="90000"/>
              </a:lnSpc>
              <a:spcBef>
                <a:spcPts val="0"/>
              </a:spcBef>
              <a:spcAft>
                <a:spcPts val="0"/>
              </a:spcAft>
              <a:buClr>
                <a:schemeClr val="dk1"/>
              </a:buClr>
              <a:buSzPct val="39285"/>
              <a:buFont typeface="Arial"/>
              <a:buNone/>
            </a:pPr>
            <a:r>
              <a:rPr lang="lt-LT" u="sng">
                <a:solidFill>
                  <a:schemeClr val="hlink"/>
                </a:solidFill>
                <a:hlinkClick r:id="rId3"/>
              </a:rPr>
              <a:t>https://pro.europeana.eu/files/Europeana_Professional/Publications/Digital%20transformation%20reports/The%20digital%20transformation%20agenda%20and%20GLAMs%20-%20Culture24,%20findings%20and%20outcomes.pdf</a:t>
            </a:r>
            <a:endParaRPr/>
          </a:p>
          <a:p>
            <a:pPr marL="228600" lvl="0" indent="-50800" algn="l" rtl="0">
              <a:lnSpc>
                <a:spcPct val="90000"/>
              </a:lnSpc>
              <a:spcBef>
                <a:spcPts val="0"/>
              </a:spcBef>
              <a:spcAft>
                <a:spcPts val="0"/>
              </a:spcAft>
              <a:buClr>
                <a:schemeClr val="dk1"/>
              </a:buClr>
              <a:buSzPct val="39285"/>
              <a:buFont typeface="Arial"/>
              <a:buNone/>
            </a:pPr>
            <a:r>
              <a:rPr lang="lt-LT"/>
              <a:t>Museums Galleries Scotland (2021). " Το πρόγραμμα "Ψηφιακός γραμματισμός για την ηγεσία"</a:t>
            </a:r>
            <a:endParaRPr/>
          </a:p>
          <a:p>
            <a:pPr marL="228600" lvl="0" indent="-50800" algn="l" rtl="0">
              <a:lnSpc>
                <a:spcPct val="90000"/>
              </a:lnSpc>
              <a:spcBef>
                <a:spcPts val="0"/>
              </a:spcBef>
              <a:spcAft>
                <a:spcPts val="0"/>
              </a:spcAft>
              <a:buClr>
                <a:schemeClr val="dk1"/>
              </a:buClr>
              <a:buSzPct val="39285"/>
              <a:buNone/>
            </a:pPr>
            <a:r>
              <a:rPr lang="lt-LT" u="sng">
                <a:solidFill>
                  <a:schemeClr val="hlink"/>
                </a:solidFill>
                <a:hlinkClick r:id="rId4"/>
              </a:rPr>
              <a:t>https://www.museumsgalleriesscotland.org.uk/project/the-digital-literacy-for-leadership-programme/ </a:t>
            </a:r>
            <a:endParaRPr/>
          </a:p>
          <a:p>
            <a:pPr marL="228600" lvl="0" indent="-50800" algn="l" rtl="0">
              <a:lnSpc>
                <a:spcPct val="90000"/>
              </a:lnSpc>
              <a:spcBef>
                <a:spcPts val="0"/>
              </a:spcBef>
              <a:spcAft>
                <a:spcPts val="0"/>
              </a:spcAft>
              <a:buClr>
                <a:schemeClr val="dk1"/>
              </a:buClr>
              <a:buSzPct val="39285"/>
              <a:buNone/>
            </a:pPr>
            <a:r>
              <a:rPr lang="lt-LT" u="sng">
                <a:solidFill>
                  <a:schemeClr val="hlink"/>
                </a:solidFill>
                <a:hlinkClick r:id="rId5"/>
              </a:rPr>
              <a:t>https://www.museumnext.com/digital-skills-for-museum-professionals/</a:t>
            </a:r>
            <a:endParaRPr/>
          </a:p>
          <a:p>
            <a:pPr marL="228600" lvl="0" indent="-50800" algn="l" rtl="0">
              <a:lnSpc>
                <a:spcPct val="90000"/>
              </a:lnSpc>
              <a:spcBef>
                <a:spcPts val="0"/>
              </a:spcBef>
              <a:spcAft>
                <a:spcPts val="0"/>
              </a:spcAft>
              <a:buClr>
                <a:schemeClr val="dk1"/>
              </a:buClr>
              <a:buSzPct val="39285"/>
              <a:buNone/>
            </a:pPr>
            <a:r>
              <a:rPr lang="lt-LT"/>
              <a:t>Ψηφιακά προφίλ/δεξιότητες στα Μουσεία σήμερα_v3 </a:t>
            </a:r>
            <a:r>
              <a:rPr lang="lt-LT" u="sng">
                <a:solidFill>
                  <a:schemeClr val="hlink"/>
                </a:solidFill>
                <a:hlinkClick r:id="rId6"/>
              </a:rPr>
              <a:t>https://cultura.gencat.cat/web/.content/dgpc/museus/06-actualitat/noticies/20201118_Digital-Profiles-Skills-in-Museums_v3_ConxaRod_2022.pdf</a:t>
            </a:r>
            <a:endParaRPr/>
          </a:p>
          <a:p>
            <a:pPr marL="228600" lvl="0" indent="-50800" algn="l" rtl="0">
              <a:lnSpc>
                <a:spcPct val="90000"/>
              </a:lnSpc>
              <a:spcBef>
                <a:spcPts val="0"/>
              </a:spcBef>
              <a:spcAft>
                <a:spcPts val="0"/>
              </a:spcAft>
              <a:buClr>
                <a:schemeClr val="dk1"/>
              </a:buClr>
              <a:buSzPct val="39285"/>
              <a:buNone/>
            </a:pPr>
            <a:r>
              <a:rPr lang="lt-LT" u="sng">
                <a:solidFill>
                  <a:schemeClr val="hlink"/>
                </a:solidFill>
                <a:hlinkClick r:id="rId7"/>
              </a:rPr>
              <a:t>https://d13kjxnqnhcmn2.cloudfront.net/AcuCustom/Sitename/DAM/041/Heritage_Digital_Introduction_Guide.pdf</a:t>
            </a:r>
            <a:endParaRPr/>
          </a:p>
          <a:p>
            <a:pPr marL="228600" lvl="0" indent="-50800" algn="l" rtl="0">
              <a:lnSpc>
                <a:spcPct val="90000"/>
              </a:lnSpc>
              <a:spcBef>
                <a:spcPts val="0"/>
              </a:spcBef>
              <a:spcAft>
                <a:spcPts val="0"/>
              </a:spcAft>
              <a:buClr>
                <a:schemeClr val="dk1"/>
              </a:buClr>
              <a:buSzPct val="39285"/>
              <a:buNone/>
            </a:pPr>
            <a:r>
              <a:rPr lang="lt-LT" u="sng">
                <a:solidFill>
                  <a:schemeClr val="hlink"/>
                </a:solidFill>
                <a:hlinkClick r:id="rId8"/>
              </a:rPr>
              <a:t>https://d13kjxnqnhcmn2.cloudfront.net/AcuCustom/Sitename/DAM/051/HD_DMS_guide_final.pdf</a:t>
            </a: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Font typeface="Arial"/>
              <a:buNone/>
            </a:pPr>
            <a:endParaRPr/>
          </a:p>
          <a:p>
            <a:pPr marL="228600" lvl="0" indent="-50800" algn="l" rtl="0">
              <a:lnSpc>
                <a:spcPct val="90000"/>
              </a:lnSpc>
              <a:spcBef>
                <a:spcPts val="0"/>
              </a:spcBef>
              <a:spcAft>
                <a:spcPts val="0"/>
              </a:spcAft>
              <a:buClr>
                <a:schemeClr val="dk1"/>
              </a:buClr>
              <a:buSzPct val="100000"/>
              <a:buNone/>
            </a:pPr>
            <a:endParaRPr/>
          </a:p>
        </p:txBody>
      </p:sp>
      <p:pic>
        <p:nvPicPr>
          <p:cNvPr id="209" name="Google Shape;209;p5"/>
          <p:cNvPicPr preferRelativeResize="0"/>
          <p:nvPr/>
        </p:nvPicPr>
        <p:blipFill rotWithShape="1">
          <a:blip r:embed="rId9">
            <a:alphaModFix/>
          </a:blip>
          <a:srcRect/>
          <a:stretch/>
        </p:blipFill>
        <p:spPr>
          <a:xfrm>
            <a:off x="320512" y="5585931"/>
            <a:ext cx="1182064" cy="1182064"/>
          </a:xfrm>
          <a:prstGeom prst="rect">
            <a:avLst/>
          </a:prstGeom>
          <a:noFill/>
          <a:ln>
            <a:noFill/>
          </a:ln>
        </p:spPr>
      </p:pic>
      <p:pic>
        <p:nvPicPr>
          <p:cNvPr id="210" name="Google Shape;210;p5"/>
          <p:cNvPicPr preferRelativeResize="0"/>
          <p:nvPr/>
        </p:nvPicPr>
        <p:blipFill rotWithShape="1">
          <a:blip r:embed="rId10">
            <a:alphaModFix/>
          </a:blip>
          <a:srcRect/>
          <a:stretch/>
        </p:blipFill>
        <p:spPr>
          <a:xfrm>
            <a:off x="9498964" y="6062785"/>
            <a:ext cx="2372524" cy="4982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16" name="Google Shape;216;p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17" name="Google Shape;217;p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p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sz="4000" b="0" i="0" u="none" strike="noStrike" cap="none">
              <a:solidFill>
                <a:schemeClr val="accent1"/>
              </a:solidFill>
              <a:latin typeface="Calibri"/>
              <a:ea typeface="Calibri"/>
              <a:cs typeface="Calibri"/>
              <a:sym typeface="Calibri"/>
            </a:endParaRPr>
          </a:p>
        </p:txBody>
      </p:sp>
      <p:pic>
        <p:nvPicPr>
          <p:cNvPr id="220" name="Google Shape;220;p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21" name="Google Shape;221;p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22" name="Google Shape;222;p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23" name="Google Shape;223;p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24" name="Google Shape;224;p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25" name="Google Shape;225;p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chemeClr val="dk1"/>
                </a:solidFill>
                <a:latin typeface="Calibri"/>
                <a:ea typeface="Calibri"/>
                <a:cs typeface="Calibri"/>
                <a:sym typeface="Calibri"/>
              </a:rPr>
              <a:t>Αριθμός έργου: 2022-1-AT01-KA220-ADU-00008513</a:t>
            </a:r>
            <a:endParaRPr sz="1800" b="0" i="0" u="none" strike="noStrike" cap="none">
              <a:solidFill>
                <a:schemeClr val="dk1"/>
              </a:solidFill>
              <a:latin typeface="Calibri"/>
              <a:ea typeface="Calibri"/>
              <a:cs typeface="Calibri"/>
              <a:sym typeface="Calibri"/>
            </a:endParaRPr>
          </a:p>
        </p:txBody>
      </p:sp>
      <p:pic>
        <p:nvPicPr>
          <p:cNvPr id="226" name="Google Shape;226;p6"/>
          <p:cNvPicPr preferRelativeResize="0"/>
          <p:nvPr/>
        </p:nvPicPr>
        <p:blipFill rotWithShape="1">
          <a:blip r:embed="rId10">
            <a:alphaModFix/>
          </a:blip>
          <a:srcRect/>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97" name="Google Shape;97;p2"/>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98" name="Google Shape;98;p2"/>
          <p:cNvPicPr preferRelativeResize="0"/>
          <p:nvPr/>
        </p:nvPicPr>
        <p:blipFill rotWithShape="1">
          <a:blip r:embed="rId5">
            <a:alphaModFix/>
          </a:blip>
          <a:srcRect/>
          <a:stretch/>
        </p:blipFill>
        <p:spPr>
          <a:xfrm>
            <a:off x="2096925" y="2664025"/>
            <a:ext cx="7171550" cy="4034000"/>
          </a:xfrm>
          <a:prstGeom prst="rect">
            <a:avLst/>
          </a:prstGeom>
          <a:noFill/>
          <a:ln>
            <a:noFill/>
          </a:ln>
        </p:spPr>
      </p:pic>
      <p:sp>
        <p:nvSpPr>
          <p:cNvPr id="99" name="Google Shape;99;p2"/>
          <p:cNvSpPr txBox="1"/>
          <p:nvPr/>
        </p:nvSpPr>
        <p:spPr>
          <a:xfrm>
            <a:off x="730675" y="1358850"/>
            <a:ext cx="10515600" cy="43512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ct val="100000"/>
              <a:buFont typeface="Arial"/>
              <a:buNone/>
            </a:pPr>
            <a:r>
              <a:rPr lang="lt-LT" sz="2800" b="1" i="0" u="none" strike="noStrike" cap="none" dirty="0">
                <a:solidFill>
                  <a:srgbClr val="000000"/>
                </a:solidFill>
                <a:latin typeface="Calibri"/>
                <a:ea typeface="Calibri"/>
                <a:cs typeface="Calibri"/>
                <a:sym typeface="Calibri"/>
              </a:rPr>
              <a:t>Γιατί οι ψηφιακές δεξιότητες είναι σημαντικές για το</a:t>
            </a:r>
            <a:r>
              <a:rPr lang="el-GR" sz="2800" b="1" i="0" u="none" strike="noStrike" cap="none" dirty="0">
                <a:solidFill>
                  <a:srgbClr val="000000"/>
                </a:solidFill>
                <a:latin typeface="Calibri"/>
                <a:ea typeface="Calibri"/>
                <a:cs typeface="Calibri"/>
                <a:sym typeface="Calibri"/>
              </a:rPr>
              <a:t>ν τομέα</a:t>
            </a:r>
            <a:r>
              <a:rPr lang="lt-LT" sz="2800" b="1" i="0" u="none" strike="noStrike" cap="none" dirty="0">
                <a:solidFill>
                  <a:srgbClr val="000000"/>
                </a:solidFill>
                <a:latin typeface="Calibri"/>
                <a:ea typeface="Calibri"/>
                <a:cs typeface="Calibri"/>
                <a:sym typeface="Calibri"/>
              </a:rPr>
              <a:t> GLAM;</a:t>
            </a:r>
            <a:endParaRPr sz="2800" b="1"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2800" b="1"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r>
              <a:rPr lang="lt-LT" sz="2800" b="1" i="0" u="none" strike="noStrike" cap="none" dirty="0">
                <a:solidFill>
                  <a:srgbClr val="000000"/>
                </a:solidFill>
                <a:latin typeface="Calibri"/>
                <a:ea typeface="Calibri"/>
                <a:cs typeface="Calibri"/>
                <a:sym typeface="Calibri"/>
              </a:rPr>
              <a:t>Ποιες είναι ορισμένες βασικές ψηφιακές ικανότητες που απαιτούνται όταν εργάζεστε στον τομέα GLAM;</a:t>
            </a:r>
            <a:endParaRPr sz="112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4036"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b97f7a43d3_0_1"/>
          <p:cNvSpPr txBox="1">
            <a:spLocks noGrp="1"/>
          </p:cNvSpPr>
          <p:nvPr>
            <p:ph type="body" idx="1"/>
          </p:nvPr>
        </p:nvSpPr>
        <p:spPr>
          <a:xfrm>
            <a:off x="858850" y="950100"/>
            <a:ext cx="3932100" cy="3811500"/>
          </a:xfrm>
          <a:prstGeom prst="rect">
            <a:avLst/>
          </a:prstGeom>
          <a:noFill/>
          <a:ln>
            <a:noFill/>
          </a:ln>
        </p:spPr>
        <p:txBody>
          <a:bodyPr spcFirstLastPara="1" wrap="square" lIns="91425" tIns="45700" rIns="91425" bIns="45700" anchor="t" anchorCtr="0">
            <a:normAutofit fontScale="77500" lnSpcReduction="1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Μέρος 2: Ψηφιακή εργασία στο GLAM</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05" name="Google Shape;105;g2b97f7a43d3_0_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06" name="Google Shape;106;g2b97f7a43d3_0_1"/>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07" name="Google Shape;107;g2b97f7a43d3_0_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08" name="Google Shape;108;g2b97f7a43d3_0_1"/>
          <p:cNvPicPr preferRelativeResize="0"/>
          <p:nvPr/>
        </p:nvPicPr>
        <p:blipFill rotWithShape="1">
          <a:blip r:embed="rId5">
            <a:alphaModFix/>
          </a:blip>
          <a:srcRect/>
          <a:stretch/>
        </p:blipFill>
        <p:spPr>
          <a:xfrm>
            <a:off x="4924288" y="152400"/>
            <a:ext cx="7115314" cy="40023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b97f7a43d3_0_8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Το έργο της ψηφιακής ανακατασκευής</a:t>
            </a:r>
            <a:endParaRPr>
              <a:solidFill>
                <a:schemeClr val="accent1"/>
              </a:solidFill>
            </a:endParaRPr>
          </a:p>
        </p:txBody>
      </p:sp>
      <p:pic>
        <p:nvPicPr>
          <p:cNvPr id="115" name="Google Shape;115;g2b97f7a43d3_0_84"/>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6" name="Google Shape;116;g2b97f7a43d3_0_84"/>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17" name="Google Shape;117;g2b97f7a43d3_0_84"/>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8" name="Google Shape;118;g2b97f7a43d3_0_84" title="Athena Reveals Her True Colors.mp4">
            <a:hlinkClick r:id="rId5"/>
          </p:cNvPr>
          <p:cNvPicPr preferRelativeResize="0"/>
          <p:nvPr/>
        </p:nvPicPr>
        <p:blipFill rotWithShape="1">
          <a:blip r:embed="rId6">
            <a:alphaModFix/>
          </a:blip>
          <a:srcRect/>
          <a:stretch/>
        </p:blipFill>
        <p:spPr>
          <a:xfrm>
            <a:off x="2551125" y="1746475"/>
            <a:ext cx="6825699" cy="3839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acafbdc8aa_0_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a:solidFill>
                  <a:schemeClr val="accent1"/>
                </a:solidFill>
              </a:rPr>
              <a:t>Η Αθηνά στα πραγματικά της χρώματα</a:t>
            </a:r>
            <a:endParaRPr>
              <a:solidFill>
                <a:schemeClr val="accent1"/>
              </a:solidFill>
            </a:endParaRPr>
          </a:p>
        </p:txBody>
      </p:sp>
      <p:sp>
        <p:nvSpPr>
          <p:cNvPr id="124" name="Google Shape;124;g2acafbdc8aa_0_9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lt-LT"/>
              <a:t>Τι είναι η πολυχρωμία;</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lt-LT"/>
              <a:t>Ποια είναι τα διάφορα βήματα για την ψηφιακή ανακατασκευή του γλυπτού της Αθηνάς και των πραγματικών της χρωμάτων;</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125" name="Google Shape;125;g2acafbdc8aa_0_9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6" name="Google Shape;126;g2acafbdc8aa_0_92"/>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b994212960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a:solidFill>
                  <a:schemeClr val="accent1"/>
                </a:solidFill>
              </a:rPr>
              <a:t>Ας παίξουμε</a:t>
            </a:r>
            <a:endParaRPr>
              <a:solidFill>
                <a:schemeClr val="accent1"/>
              </a:solidFill>
            </a:endParaRPr>
          </a:p>
        </p:txBody>
      </p:sp>
      <p:sp>
        <p:nvSpPr>
          <p:cNvPr id="132" name="Google Shape;132;g2b994212960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lt-LT" dirty="0"/>
              <a:t>Σε ομάδες των δύο ατόμων, επισκεφθείτε τον παρακάτω σύνδεσμο και πειραματιστείτε με την τέχνη του χρώματος! </a:t>
            </a:r>
            <a:r>
              <a:rPr lang="lt-LT" dirty="0">
                <a:hlinkClick r:id="rId3"/>
              </a:rPr>
              <a:t>https://artsandculture.google.com/pocketgallery/IQUxrMnvNro2DQ </a:t>
            </a:r>
            <a:endParaRPr dirty="0"/>
          </a:p>
          <a:p>
            <a:pPr marL="0" lvl="0" indent="0" algn="l" rtl="0">
              <a:lnSpc>
                <a:spcPct val="100000"/>
              </a:lnSpc>
              <a:spcBef>
                <a:spcPts val="0"/>
              </a:spcBef>
              <a:spcAft>
                <a:spcPts val="0"/>
              </a:spcAft>
              <a:buSzPts val="1800"/>
              <a:buNone/>
            </a:pPr>
            <a:endParaRPr dirty="0"/>
          </a:p>
          <a:p>
            <a:pPr marL="0" lvl="0" indent="0" algn="l" rtl="0">
              <a:lnSpc>
                <a:spcPct val="100000"/>
              </a:lnSpc>
              <a:spcBef>
                <a:spcPts val="0"/>
              </a:spcBef>
              <a:spcAft>
                <a:spcPts val="0"/>
              </a:spcAft>
              <a:buSzPts val="1800"/>
              <a:buNone/>
            </a:pPr>
            <a:endParaRPr dirty="0"/>
          </a:p>
          <a:p>
            <a:pPr marL="0" lvl="0" indent="0" algn="l" rtl="0">
              <a:lnSpc>
                <a:spcPct val="100000"/>
              </a:lnSpc>
              <a:spcBef>
                <a:spcPts val="0"/>
              </a:spcBef>
              <a:spcAft>
                <a:spcPts val="0"/>
              </a:spcAft>
              <a:buSzPts val="1800"/>
              <a:buNone/>
            </a:pPr>
            <a:endParaRPr dirty="0"/>
          </a:p>
          <a:p>
            <a:pPr marL="228600" lvl="0" indent="-50800" algn="l" rtl="0">
              <a:lnSpc>
                <a:spcPct val="90000"/>
              </a:lnSpc>
              <a:spcBef>
                <a:spcPts val="0"/>
              </a:spcBef>
              <a:spcAft>
                <a:spcPts val="0"/>
              </a:spcAft>
              <a:buClr>
                <a:schemeClr val="dk1"/>
              </a:buClr>
              <a:buSzPts val="2800"/>
              <a:buNone/>
            </a:pPr>
            <a:endParaRPr dirty="0"/>
          </a:p>
        </p:txBody>
      </p:sp>
      <p:pic>
        <p:nvPicPr>
          <p:cNvPr id="133" name="Google Shape;133;g2b994212960_0_0"/>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34" name="Google Shape;134;g2b994212960_0_0"/>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35" name="Google Shape;135;g2b994212960_0_0"/>
          <p:cNvPicPr preferRelativeResize="0"/>
          <p:nvPr/>
        </p:nvPicPr>
        <p:blipFill rotWithShape="1">
          <a:blip r:embed="rId6">
            <a:alphaModFix/>
          </a:blip>
          <a:srcRect/>
          <a:stretch/>
        </p:blipFill>
        <p:spPr>
          <a:xfrm>
            <a:off x="2032725" y="3196550"/>
            <a:ext cx="7300752" cy="3571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97f7a43d3_0_168"/>
          <p:cNvSpPr txBox="1">
            <a:spLocks noGrp="1"/>
          </p:cNvSpPr>
          <p:nvPr>
            <p:ph type="body" idx="1"/>
          </p:nvPr>
        </p:nvSpPr>
        <p:spPr>
          <a:xfrm>
            <a:off x="839800" y="1629150"/>
            <a:ext cx="3932100" cy="38115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Μέρος 3: Τομείς ψηφιακών ικανοτήτων στον τομέα GLAM</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41" name="Google Shape;141;g2b97f7a43d3_0_16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2" name="Google Shape;142;g2b97f7a43d3_0_168"/>
          <p:cNvSpPr/>
          <p:nvPr/>
        </p:nvSpPr>
        <p:spPr>
          <a:xfrm>
            <a:off x="1068499" y="389860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3" name="Google Shape;143;g2b97f7a43d3_0_16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4" name="Google Shape;144;g2b97f7a43d3_0_168"/>
          <p:cNvPicPr preferRelativeResize="0"/>
          <p:nvPr/>
        </p:nvPicPr>
        <p:blipFill rotWithShape="1">
          <a:blip r:embed="rId5">
            <a:alphaModFix/>
          </a:blip>
          <a:srcRect/>
          <a:stretch/>
        </p:blipFill>
        <p:spPr>
          <a:xfrm>
            <a:off x="4924288" y="421700"/>
            <a:ext cx="7115314" cy="40023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Τομείς ψηφιακών ικανοτήτων για το GLAM</a:t>
            </a:r>
            <a:endParaRPr>
              <a:solidFill>
                <a:schemeClr val="accent1"/>
              </a:solidFill>
            </a:endParaRPr>
          </a:p>
        </p:txBody>
      </p:sp>
      <p:sp>
        <p:nvSpPr>
          <p:cNvPr id="150" name="Google Shape;15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51" name="Google Shape;151;p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2" name="Google Shape;152;p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53" name="Google Shape;153;p4"/>
          <p:cNvPicPr preferRelativeResize="0"/>
          <p:nvPr/>
        </p:nvPicPr>
        <p:blipFill rotWithShape="1">
          <a:blip r:embed="rId5">
            <a:alphaModFix/>
          </a:blip>
          <a:srcRect/>
          <a:stretch/>
        </p:blipFill>
        <p:spPr>
          <a:xfrm>
            <a:off x="838190" y="1825627"/>
            <a:ext cx="8306625" cy="3912275"/>
          </a:xfrm>
          <a:prstGeom prst="rect">
            <a:avLst/>
          </a:prstGeom>
          <a:noFill/>
          <a:ln>
            <a:noFill/>
          </a:ln>
        </p:spPr>
      </p:pic>
      <p:pic>
        <p:nvPicPr>
          <p:cNvPr id="154" name="Google Shape;154;p4"/>
          <p:cNvPicPr preferRelativeResize="0"/>
          <p:nvPr/>
        </p:nvPicPr>
        <p:blipFill rotWithShape="1">
          <a:blip r:embed="rId6">
            <a:alphaModFix/>
          </a:blip>
          <a:srcRect l="-10650" r="10650"/>
          <a:stretch/>
        </p:blipFill>
        <p:spPr>
          <a:xfrm>
            <a:off x="9021325" y="3047375"/>
            <a:ext cx="2149202" cy="190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9196cdd96_0_10"/>
          <p:cNvSpPr txBox="1">
            <a:spLocks noGrp="1"/>
          </p:cNvSpPr>
          <p:nvPr>
            <p:ph type="title"/>
          </p:nvPr>
        </p:nvSpPr>
        <p:spPr>
          <a:xfrm>
            <a:off x="838200" y="1365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Ανάπτυξη ψηφιακών δεξιοτήτων στον τομέα GLAM</a:t>
            </a:r>
            <a:endParaRPr>
              <a:solidFill>
                <a:schemeClr val="accent1"/>
              </a:solidFill>
            </a:endParaRPr>
          </a:p>
        </p:txBody>
      </p:sp>
      <p:pic>
        <p:nvPicPr>
          <p:cNvPr id="160" name="Google Shape;160;g2b9196cdd96_0_10"/>
          <p:cNvPicPr preferRelativeResize="0"/>
          <p:nvPr/>
        </p:nvPicPr>
        <p:blipFill rotWithShape="1">
          <a:blip r:embed="rId3">
            <a:alphaModFix/>
          </a:blip>
          <a:srcRect/>
          <a:stretch/>
        </p:blipFill>
        <p:spPr>
          <a:xfrm>
            <a:off x="320512" y="5738331"/>
            <a:ext cx="1182064" cy="1182064"/>
          </a:xfrm>
          <a:prstGeom prst="rect">
            <a:avLst/>
          </a:prstGeom>
          <a:noFill/>
          <a:ln>
            <a:noFill/>
          </a:ln>
        </p:spPr>
      </p:pic>
      <p:pic>
        <p:nvPicPr>
          <p:cNvPr id="161" name="Google Shape;161;g2b9196cdd96_0_10"/>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62" name="Google Shape;162;g2b9196cdd96_0_10"/>
          <p:cNvSpPr txBox="1"/>
          <p:nvPr/>
        </p:nvSpPr>
        <p:spPr>
          <a:xfrm>
            <a:off x="966525" y="1285725"/>
            <a:ext cx="9829500" cy="9930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chemeClr val="dk1"/>
              </a:buClr>
              <a:buSzPts val="2200"/>
              <a:buFont typeface="Calibri"/>
              <a:buChar char="●"/>
            </a:pPr>
            <a:r>
              <a:rPr lang="lt-LT" sz="2200" b="0" i="0" u="none" strike="noStrike" cap="none">
                <a:solidFill>
                  <a:schemeClr val="dk1"/>
                </a:solidFill>
                <a:latin typeface="Calibri"/>
                <a:ea typeface="Calibri"/>
                <a:cs typeface="Calibri"/>
                <a:sym typeface="Calibri"/>
              </a:rPr>
              <a:t>να κατανοούν και να αποφεύγουν τους κινδύνους που συνδέονται με ευαίσθητα δεδομένα </a:t>
            </a:r>
            <a:endParaRPr sz="2200" b="1"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lt-LT" sz="2200" b="0" i="0" u="none" strike="noStrike" cap="none">
                <a:solidFill>
                  <a:schemeClr val="dk1"/>
                </a:solidFill>
                <a:latin typeface="Calibri"/>
                <a:ea typeface="Calibri"/>
                <a:cs typeface="Calibri"/>
                <a:sym typeface="Calibri"/>
              </a:rPr>
              <a:t>να εξοικειωθούν με τους βασικούς κανόνες συμπεριφοράς σε ψηφιακά περιβάλλοντα </a:t>
            </a:r>
            <a:endParaRPr sz="2200" b="1"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lt-LT" sz="2200" b="0" i="0" u="none" strike="noStrike" cap="none">
                <a:solidFill>
                  <a:schemeClr val="dk1"/>
                </a:solidFill>
                <a:latin typeface="Calibri"/>
                <a:ea typeface="Calibri"/>
                <a:cs typeface="Calibri"/>
                <a:sym typeface="Calibri"/>
              </a:rPr>
              <a:t>να είναι εξοικειωμένοι με τις σχετικές πολιτικές, κανονισμούς και κατευθυντήριες γραμμές σχετικά με τη διατήρηση και επαναχρησιμοποίηση δεδομένων, ιδίως στον δημόσιο τομέα </a:t>
            </a:r>
            <a:endParaRPr sz="2200" b="1"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lt-LT" sz="2200" b="0" i="0" u="none" strike="noStrike" cap="none">
                <a:solidFill>
                  <a:schemeClr val="dk1"/>
                </a:solidFill>
                <a:latin typeface="Calibri"/>
                <a:ea typeface="Calibri"/>
                <a:cs typeface="Calibri"/>
                <a:sym typeface="Calibri"/>
              </a:rPr>
              <a:t>να είναι σε θέση να ελέγξουν και να κατανοήσουν το δικαίωμα χρήσης ή/και επαναχρησιμοποίησης ψηφιακού περιεχομένου που έχει δημιουργηθεί από τρίτους </a:t>
            </a:r>
            <a:endParaRPr sz="2200" b="1"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lt-LT" sz="2200" b="0" i="0" u="none" strike="noStrike" cap="none">
                <a:solidFill>
                  <a:schemeClr val="dk1"/>
                </a:solidFill>
                <a:latin typeface="Calibri"/>
                <a:ea typeface="Calibri"/>
                <a:cs typeface="Calibri"/>
                <a:sym typeface="Calibri"/>
              </a:rPr>
              <a:t>να γνωρίζουν τις απαιτήσεις προσβασιμότητας κατά την επικοινωνία σε ψηφιακά περιβάλλοντα, ώστε η επικοινωνία να είναι χωρίς αποκλεισμούς και προσβάσιμη για όλους τους χρήστες </a:t>
            </a:r>
            <a:endParaRPr sz="2200" b="1"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lt-LT" sz="2200" b="0" i="0" u="none" strike="noStrike" cap="none">
                <a:solidFill>
                  <a:schemeClr val="dk1"/>
                </a:solidFill>
                <a:latin typeface="Calibri"/>
                <a:ea typeface="Calibri"/>
                <a:cs typeface="Calibri"/>
                <a:sym typeface="Calibri"/>
              </a:rPr>
              <a:t>να κατανοήσουν τις βασικές αρχές της ψηφιακής διατήρησης</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200" b="0" i="0" u="none" strike="noStrike" cap="none">
              <a:solidFill>
                <a:schemeClr val="dk1"/>
              </a:solidFill>
              <a:latin typeface="Calibri"/>
              <a:ea typeface="Calibri"/>
              <a:cs typeface="Calibri"/>
              <a:sym typeface="Calibri"/>
            </a:endParaRPr>
          </a:p>
        </p:txBody>
      </p:sp>
      <p:sp>
        <p:nvSpPr>
          <p:cNvPr id="163" name="Google Shape;163;g2b9196cdd96_0_10"/>
          <p:cNvSpPr txBox="1"/>
          <p:nvPr/>
        </p:nvSpPr>
        <p:spPr>
          <a:xfrm>
            <a:off x="966525" y="4807850"/>
            <a:ext cx="3574500" cy="99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1029</Words>
  <Application>Microsoft Office PowerPoint</Application>
  <PresentationFormat>Widescreen</PresentationFormat>
  <Paragraphs>143</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 Πρόγραμμα μικτής μάθησης</vt:lpstr>
      <vt:lpstr>PowerPoint Presentation</vt:lpstr>
      <vt:lpstr>PowerPoint Presentation</vt:lpstr>
      <vt:lpstr>Το έργο της ψηφιακής ανακατασκευής</vt:lpstr>
      <vt:lpstr>Η Αθηνά στα πραγματικά της χρώματα</vt:lpstr>
      <vt:lpstr>Ας παίξουμε</vt:lpstr>
      <vt:lpstr>PowerPoint Presentation</vt:lpstr>
      <vt:lpstr>Τομείς ψηφιακών ικανοτήτων για το GLAM</vt:lpstr>
      <vt:lpstr>Ανάπτυξη ψηφιακών δεξιοτήτων στον τομέα GLAM</vt:lpstr>
      <vt:lpstr>PowerPoint Presentation</vt:lpstr>
      <vt:lpstr>Τέσσερις ψηφιακοί τομείς βελτίωσης για τον τομέα της πολιτιστικής κληρονομιάς</vt:lpstr>
      <vt:lpstr>Στρατηγική διαδικτυακού μάρκετινγκ</vt:lpstr>
      <vt:lpstr>Αυτοαναστοχασμός</vt:lpstr>
      <vt:lpstr>Αναφορές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Πρόγραμμα μικτής μάθησης</dc:title>
  <dc:creator>admin</dc:creator>
  <cp:lastModifiedBy>Vicky Axaopoulou</cp:lastModifiedBy>
  <cp:revision>3</cp:revision>
  <dcterms:created xsi:type="dcterms:W3CDTF">2023-12-01T07:14:57Z</dcterms:created>
  <dcterms:modified xsi:type="dcterms:W3CDTF">2024-04-24T11:09:02Z</dcterms:modified>
</cp:coreProperties>
</file>