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lfVjooQywwnqOdCvW9y8Z9ktY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97f7a43d3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b97f7a43d3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97f7a43d3_0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b97f7a43d3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b97f7a43d3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Lassen Sie uns einige der in dieser Sitzung besprochenen Schlüsselbereiche zusammenfassen.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Warum sind digitale Kompetenzen für GLAM wichtig?</a:t>
            </a:r>
            <a:endParaRPr/>
          </a:p>
          <a:p>
            <a:pPr marL="457200" lvl="0" indent="-298450" algn="l" rtl="0">
              <a:lnSpc>
                <a:spcPct val="100000"/>
              </a:lnSpc>
              <a:spcBef>
                <a:spcPts val="0"/>
              </a:spcBef>
              <a:spcAft>
                <a:spcPts val="0"/>
              </a:spcAft>
              <a:buSzPts val="1100"/>
              <a:buChar char="-"/>
            </a:pPr>
            <a:r>
              <a:rPr lang="lt-LT"/>
              <a:t>Welche digitalen Schlüsselkompetenzen sind für die Arbeit im GLAM-Sektor erforderlich?</a:t>
            </a:r>
            <a:endParaRPr/>
          </a:p>
          <a:p>
            <a:pPr marL="0" lvl="0" indent="0" algn="l" rtl="0">
              <a:lnSpc>
                <a:spcPct val="100000"/>
              </a:lnSpc>
              <a:spcBef>
                <a:spcPts val="0"/>
              </a:spcBef>
              <a:spcAft>
                <a:spcPts val="0"/>
              </a:spcAft>
              <a:buSzPts val="1100"/>
              <a:buNone/>
            </a:pPr>
            <a:endParaRPr/>
          </a:p>
        </p:txBody>
      </p:sp>
      <p:sp>
        <p:nvSpPr>
          <p:cNvPr id="184" name="Google Shape;184;g2b97f7a43d3_0_2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b9196cdd96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Lassen Sie uns einige der in dieser Sitzung besprochenen Schlüsselbereiche zusammenfassen.</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lt-LT"/>
              <a:t>Warum sind digitale Kompetenzen für GLAM wichtig?</a:t>
            </a:r>
            <a:endParaRPr/>
          </a:p>
          <a:p>
            <a:pPr marL="457200" lvl="0" indent="-298450" algn="l" rtl="0">
              <a:lnSpc>
                <a:spcPct val="100000"/>
              </a:lnSpc>
              <a:spcBef>
                <a:spcPts val="0"/>
              </a:spcBef>
              <a:spcAft>
                <a:spcPts val="0"/>
              </a:spcAft>
              <a:buSzPts val="1100"/>
              <a:buChar char="-"/>
            </a:pPr>
            <a:r>
              <a:rPr lang="lt-LT"/>
              <a:t>Welche digitalen Schlüsselkompetenzen sind für die Arbeit im GLAM-Sektor erforderlich?</a:t>
            </a:r>
            <a:endParaRPr/>
          </a:p>
          <a:p>
            <a:pPr marL="0" lvl="0" indent="0" algn="l" rtl="0">
              <a:lnSpc>
                <a:spcPct val="100000"/>
              </a:lnSpc>
              <a:spcBef>
                <a:spcPts val="0"/>
              </a:spcBef>
              <a:spcAft>
                <a:spcPts val="0"/>
              </a:spcAft>
              <a:buSzPts val="1100"/>
              <a:buNone/>
            </a:pPr>
            <a:endParaRPr/>
          </a:p>
        </p:txBody>
      </p:sp>
      <p:sp>
        <p:nvSpPr>
          <p:cNvPr id="192" name="Google Shape;192;g2b9196cdd96_0_1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solidFill>
                  <a:schemeClr val="dk1"/>
                </a:solidFill>
              </a:rPr>
              <a:t>Willkommen zum Modul "Der digitale GLAM-Sektor". </a:t>
            </a:r>
            <a:r>
              <a:rPr lang="lt-LT"/>
              <a:t>Die Ziele dieser Sitzung sind zweierlei:</a:t>
            </a:r>
            <a:endParaRPr/>
          </a:p>
          <a:p>
            <a:pPr marL="0" lvl="0" indent="0" algn="l" rtl="0">
              <a:lnSpc>
                <a:spcPct val="100000"/>
              </a:lnSpc>
              <a:spcBef>
                <a:spcPts val="0"/>
              </a:spcBef>
              <a:spcAft>
                <a:spcPts val="0"/>
              </a:spcAft>
              <a:buSzPts val="1100"/>
              <a:buNone/>
            </a:pPr>
            <a:r>
              <a:rPr lang="lt-LT"/>
              <a:t>Erstens, um das </a:t>
            </a:r>
            <a:r>
              <a:rPr lang="lt-LT">
                <a:solidFill>
                  <a:schemeClr val="dk1"/>
                </a:solidFill>
              </a:rPr>
              <a:t>Interesse an den für den GLAM-Sektor erforderlichen digitalen Kompetenzen zu wecken.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Zweitens, die Verbindung von digitalen Fähigkeiten und den verschiedenen Berufsrollen im GLAM-Sektor.</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Was die beabsichtigten Lernergebnisse betrifft, so wird erwartet, dass die Lernenden nach Abschluss dieser Online-Sitzung grundlegende digitale Fähigkeiten im Zusammenhang mit der Arbeit im GLAM-Sektor erlernen werden. </a:t>
            </a:r>
            <a:endParaRPr>
              <a:solidFill>
                <a:schemeClr val="dk1"/>
              </a:solidFill>
            </a:endParaRPr>
          </a:p>
          <a:p>
            <a:pPr marL="0" lvl="0" indent="0" algn="l" rtl="0">
              <a:lnSpc>
                <a:spcPct val="100000"/>
              </a:lnSpc>
              <a:spcBef>
                <a:spcPts val="0"/>
              </a:spcBef>
              <a:spcAft>
                <a:spcPts val="0"/>
              </a:spcAft>
              <a:buSzPts val="1100"/>
              <a:buNone/>
            </a:pPr>
            <a:r>
              <a:rPr lang="lt-LT">
                <a:solidFill>
                  <a:schemeClr val="dk1"/>
                </a:solidFill>
              </a:rPr>
              <a:t>Darüber hinaus wird erwartet, dass der Lernende nach Abschluss dieser Aufgaben die für den Erfolg im GLAM-Sektor erforderlichen Schlüsselkompetenzen definieren und abrufen kann.</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b97f7a43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b97f7a43d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97f7a43d3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97f7a43d3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b97f7a43d3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lt-LT"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cafbdc8aa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1" name="Google Shape;121;g2acafbdc8aa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9421296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0"/>
              </a:spcBef>
              <a:spcAft>
                <a:spcPts val="0"/>
              </a:spcAft>
              <a:buSzPts val="2800"/>
              <a:buNone/>
            </a:pPr>
            <a:endParaRPr>
              <a:solidFill>
                <a:schemeClr val="dk1"/>
              </a:solidFill>
            </a:endParaRPr>
          </a:p>
        </p:txBody>
      </p:sp>
      <p:sp>
        <p:nvSpPr>
          <p:cNvPr id="129" name="Google Shape;129;g2b99421296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97f7a43d3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97f7a43d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lt-LT"/>
              <a:t>Ein kürzlich durchgeführtes europäisches Projekt, nämlich BoostDigiCulture, untersucht die nachhaltigen Wege für die digitale Weiterbildung von Kulturschaffenden, insbesondere von solchen, die im GLAM-Sektor arbeiten. In diesem Zusammenhang hat das von Erasmus finanzierte Projekt Untersuchungen mit Fokusgruppen durchgeführt und einen Bericht erstellt, der als Leitfaden für die Bereiche digitaler Kompetenzen und Fähigkeiten dient, die für Kulturschaffende in einer Post-Covid-Ära erforderlich sind.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Die Forschung hat drei Bereiche identifiziert, die sich aus dem DigiComp 2.0 (The Digital Competence Framework 2.0) der Europäischen Kommission ableiten, der eine Reihe von digitalen Schlüsselkompetenzen für europäische Bürgerinnen und Bürger identifiziert.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Der erste Bereich ist die Informations- und Datenkompetenz.</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Der zweite Bereich ist Kommunikation und Zusammenarbeit.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Bereich drei ist die Erstellung digitaler Inhalte.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lt-LT"/>
              <a:t>Jeder Bereich umfasst drei relevante Elemente der digitalen Kompetenz. Schauen wir uns die einzelnen Bereiche genauer an.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47" name="Google Shape;14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9196cdd96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9196cdd9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a:spLocks noGrp="1"/>
          </p:cNvSpPr>
          <p:nvPr>
            <p:ph type="pic" idx="2"/>
          </p:nvPr>
        </p:nvSpPr>
        <p:spPr>
          <a:xfrm>
            <a:off x="5183188" y="987425"/>
            <a:ext cx="6172200" cy="4873625"/>
          </a:xfrm>
          <a:prstGeom prst="rect">
            <a:avLst/>
          </a:prstGeom>
          <a:noFill/>
          <a:ln>
            <a:noFill/>
          </a:ln>
        </p:spPr>
      </p:sp>
      <p:sp>
        <p:nvSpPr>
          <p:cNvPr id="29" name="Google Shape;29;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d13kjxnqnhcmn2.cloudfront.net/AcuCustom/Sitename/DAM/051/HD_DMS_guide_final.pdf"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8" Type="http://schemas.openxmlformats.org/officeDocument/2006/relationships/hyperlink" Target="https://d13kjxnqnhcmn2.cloudfront.net/AcuCustom/Sitename/DAM/051/HD_DMS_guide_final.pdf" TargetMode="External"/><Relationship Id="rId3" Type="http://schemas.openxmlformats.org/officeDocument/2006/relationships/hyperlink" Target="https://pro.europeana.eu/files/Europeana_Professional/Publications/Digital%20transformation%20reports/The%20digital%20transformation%20agenda%20and%20GLAMs%20-%20Culture24,%20findings%20and%20outcomes.pdf" TargetMode="External"/><Relationship Id="rId7" Type="http://schemas.openxmlformats.org/officeDocument/2006/relationships/hyperlink" Target="https://d13kjxnqnhcmn2.cloudfront.net/AcuCustom/Sitename/DAM/041/Heritage_Digital_Introduction_Guide.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cultura.gencat.cat/web/.content/dgpc/museus/06-actualitat/noticies/20201118_Digital-Profiles-Skills-in-Museums_v3_ConxaRod_2022.pdf" TargetMode="External"/><Relationship Id="rId5" Type="http://schemas.openxmlformats.org/officeDocument/2006/relationships/hyperlink" Target="https://www.museumnext.com/digital-skills-for-museum-professionals/" TargetMode="External"/><Relationship Id="rId10" Type="http://schemas.openxmlformats.org/officeDocument/2006/relationships/image" Target="../media/image1.jpg"/><Relationship Id="rId4" Type="http://schemas.openxmlformats.org/officeDocument/2006/relationships/hyperlink" Target="https://www.museumsgalleriesscotland.org.uk/project/the-digital-literacy-for-leadership-programme/"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g"/><Relationship Id="rId7"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hyperlink" Target="http://drive.google.com/file/d/1AS7OWBcZjiBWT8f83U9QOzvv6N5UX4F9/view"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4049754" y="2686449"/>
            <a:ext cx="6454220" cy="52623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lt-LT" sz="3600"/>
            </a:br>
            <a:r>
              <a:rPr lang="lt-LT" sz="3600" b="1"/>
              <a:t>Blended Learning-Kurs</a:t>
            </a:r>
            <a:endParaRPr sz="3600" b="1"/>
          </a:p>
        </p:txBody>
      </p:sp>
      <p:sp>
        <p:nvSpPr>
          <p:cNvPr id="85" name="Google Shape;85;p1"/>
          <p:cNvSpPr txBox="1">
            <a:spLocks noGrp="1"/>
          </p:cNvSpPr>
          <p:nvPr>
            <p:ph type="subTitle" idx="1"/>
          </p:nvPr>
        </p:nvSpPr>
        <p:spPr>
          <a:xfrm>
            <a:off x="3079803" y="3673350"/>
            <a:ext cx="6454219" cy="1607774"/>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90000"/>
              </a:lnSpc>
              <a:spcBef>
                <a:spcPts val="0"/>
              </a:spcBef>
              <a:spcAft>
                <a:spcPts val="0"/>
              </a:spcAft>
              <a:buClr>
                <a:schemeClr val="dk1"/>
              </a:buClr>
              <a:buSzPts val="2400"/>
              <a:buNone/>
            </a:pPr>
            <a:r>
              <a:rPr lang="lt-LT" b="1"/>
              <a:t>Modul 1: Der digitale GLAM-Sektor</a:t>
            </a:r>
            <a:endParaRPr b="1"/>
          </a:p>
          <a:p>
            <a:pPr marL="0" lvl="0" indent="0" algn="ctr" rtl="0">
              <a:lnSpc>
                <a:spcPct val="90000"/>
              </a:lnSpc>
              <a:spcBef>
                <a:spcPts val="1000"/>
              </a:spcBef>
              <a:spcAft>
                <a:spcPts val="0"/>
              </a:spcAft>
              <a:buClr>
                <a:schemeClr val="dk1"/>
              </a:buClr>
              <a:buSzPts val="2400"/>
              <a:buNone/>
            </a:pPr>
            <a:r>
              <a:rPr lang="lt-LT" b="1"/>
              <a:t>Sitzung 1</a:t>
            </a:r>
            <a:endParaRPr/>
          </a:p>
          <a:p>
            <a:pPr marL="0" lvl="0" indent="0" algn="ctr" rtl="0">
              <a:lnSpc>
                <a:spcPct val="90000"/>
              </a:lnSpc>
              <a:spcBef>
                <a:spcPts val="1000"/>
              </a:spcBef>
              <a:spcAft>
                <a:spcPts val="0"/>
              </a:spcAft>
              <a:buClr>
                <a:schemeClr val="dk1"/>
              </a:buClr>
              <a:buSzPts val="2400"/>
              <a:buNone/>
            </a:pPr>
            <a:r>
              <a:rPr lang="lt-LT"/>
              <a:t>Entwickelt von: </a:t>
            </a:r>
            <a:endParaRPr/>
          </a:p>
          <a:p>
            <a:pPr marL="0" lvl="0" indent="0" algn="ctr" rtl="0">
              <a:lnSpc>
                <a:spcPct val="90000"/>
              </a:lnSpc>
              <a:spcBef>
                <a:spcPts val="1000"/>
              </a:spcBef>
              <a:spcAft>
                <a:spcPts val="0"/>
              </a:spcAft>
              <a:buClr>
                <a:schemeClr val="dk1"/>
              </a:buClr>
              <a:buSzPts val="2400"/>
              <a:buNone/>
            </a:pPr>
            <a:r>
              <a:rPr lang="lt-LT"/>
              <a:t>SYNTHESIS Zentrum für Forschung und Bildung</a:t>
            </a:r>
            <a:endParaRPr/>
          </a:p>
        </p:txBody>
      </p:sp>
      <p:pic>
        <p:nvPicPr>
          <p:cNvPr id="86" name="Google Shape;86;p1"/>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a:stretch/>
        </p:blipFill>
        <p:spPr>
          <a:xfrm>
            <a:off x="698154" y="-39188"/>
            <a:ext cx="2557807" cy="2557807"/>
          </a:xfrm>
          <a:prstGeom prst="rect">
            <a:avLst/>
          </a:prstGeom>
          <a:noFill/>
          <a:ln>
            <a:noFill/>
          </a:ln>
        </p:spPr>
      </p:pic>
      <p:sp>
        <p:nvSpPr>
          <p:cNvPr id="88" name="Google Shape;88;p1"/>
          <p:cNvSpPr txBox="1"/>
          <p:nvPr/>
        </p:nvSpPr>
        <p:spPr>
          <a:xfrm>
            <a:off x="491069" y="6189800"/>
            <a:ext cx="8444971"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1050" b="0" i="0" u="none" strike="noStrike" cap="none">
                <a:solidFill>
                  <a:srgbClr val="000000"/>
                </a:solidFill>
                <a:latin typeface="Arial"/>
                <a:ea typeface="Arial"/>
                <a:cs typeface="Arial"/>
                <a:sym typeface="Arial"/>
              </a:rPr>
              <a:t>"Gefördert durch die Europäische Union. Die geäußerten Ansichten und Meinungen sind jedoch ausschließlich die des Autors/der Autoren und spiegeln nicht unbedingt die der Europäischen Union oder der OeAD-GmbH wider. Weder die Europäische Union noch die Bewilligungsbehörde können für diese verantwortlich gemacht werden." Projekt Nr.: 2022-1-AT01-KA220-ADU-00008513</a:t>
            </a:r>
            <a:endParaRPr/>
          </a:p>
        </p:txBody>
      </p:sp>
      <p:sp>
        <p:nvSpPr>
          <p:cNvPr id="89" name="Google Shape;89;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97f7a43d3_0_258"/>
          <p:cNvSpPr txBox="1">
            <a:spLocks noGrp="1"/>
          </p:cNvSpPr>
          <p:nvPr>
            <p:ph type="body" idx="1"/>
          </p:nvPr>
        </p:nvSpPr>
        <p:spPr>
          <a:xfrm>
            <a:off x="839801" y="2057400"/>
            <a:ext cx="4215300" cy="38382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4: Digitale Marketingstrategie</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69" name="Google Shape;169;g2b97f7a43d3_0_25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g2b97f7a43d3_0_25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g2b97f7a43d3_0_25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g2b97f7a43d3_0_258"/>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b97f7a43d3_0_1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Vier digitale Verbesserungsbereiche für den Kulturerbe-Sektor</a:t>
            </a:r>
            <a:endParaRPr>
              <a:solidFill>
                <a:schemeClr val="accent1"/>
              </a:solidFill>
            </a:endParaRPr>
          </a:p>
        </p:txBody>
      </p:sp>
      <p:pic>
        <p:nvPicPr>
          <p:cNvPr id="178" name="Google Shape;178;g2b97f7a43d3_0_177"/>
          <p:cNvPicPr preferRelativeResize="0"/>
          <p:nvPr/>
        </p:nvPicPr>
        <p:blipFill rotWithShape="1">
          <a:blip r:embed="rId3">
            <a:alphaModFix/>
          </a:blip>
          <a:srcRect/>
          <a:stretch/>
        </p:blipFill>
        <p:spPr>
          <a:xfrm>
            <a:off x="3166650" y="1690825"/>
            <a:ext cx="5276850" cy="4991100"/>
          </a:xfrm>
          <a:prstGeom prst="rect">
            <a:avLst/>
          </a:prstGeom>
          <a:noFill/>
          <a:ln>
            <a:noFill/>
          </a:ln>
        </p:spPr>
      </p:pic>
      <p:pic>
        <p:nvPicPr>
          <p:cNvPr id="179" name="Google Shape;179;g2b97f7a43d3_0_177"/>
          <p:cNvPicPr preferRelativeResize="0"/>
          <p:nvPr/>
        </p:nvPicPr>
        <p:blipFill rotWithShape="1">
          <a:blip r:embed="rId4">
            <a:alphaModFix/>
          </a:blip>
          <a:srcRect/>
          <a:stretch/>
        </p:blipFill>
        <p:spPr>
          <a:xfrm>
            <a:off x="8746526" y="1806226"/>
            <a:ext cx="2375775" cy="902825"/>
          </a:xfrm>
          <a:prstGeom prst="rect">
            <a:avLst/>
          </a:prstGeom>
          <a:noFill/>
          <a:ln>
            <a:noFill/>
          </a:ln>
        </p:spPr>
      </p:pic>
      <p:pic>
        <p:nvPicPr>
          <p:cNvPr id="180" name="Google Shape;180;g2b97f7a43d3_0_177"/>
          <p:cNvPicPr preferRelativeResize="0"/>
          <p:nvPr/>
        </p:nvPicPr>
        <p:blipFill rotWithShape="1">
          <a:blip r:embed="rId5">
            <a:alphaModFix/>
          </a:blip>
          <a:srcRect/>
          <a:stretch/>
        </p:blipFill>
        <p:spPr>
          <a:xfrm>
            <a:off x="9498964" y="6062785"/>
            <a:ext cx="2372524" cy="498230"/>
          </a:xfrm>
          <a:prstGeom prst="rect">
            <a:avLst/>
          </a:prstGeom>
          <a:noFill/>
          <a:ln>
            <a:noFill/>
          </a:ln>
        </p:spPr>
      </p:pic>
      <p:pic>
        <p:nvPicPr>
          <p:cNvPr id="181" name="Google Shape;181;g2b97f7a43d3_0_177"/>
          <p:cNvPicPr preferRelativeResize="0"/>
          <p:nvPr/>
        </p:nvPicPr>
        <p:blipFill rotWithShape="1">
          <a:blip r:embed="rId6">
            <a:alphaModFix/>
          </a:blip>
          <a:srcRect/>
          <a:stretch/>
        </p:blipFill>
        <p:spPr>
          <a:xfrm>
            <a:off x="320512" y="5585931"/>
            <a:ext cx="1182064" cy="11820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b97f7a43d3_0_2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Digitale Marketingstrategie</a:t>
            </a:r>
            <a:endParaRPr>
              <a:solidFill>
                <a:schemeClr val="accent1"/>
              </a:solidFill>
            </a:endParaRPr>
          </a:p>
        </p:txBody>
      </p:sp>
      <p:pic>
        <p:nvPicPr>
          <p:cNvPr id="187" name="Google Shape;187;g2b97f7a43d3_0_26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88" name="Google Shape;188;g2b97f7a43d3_0_268"/>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89" name="Google Shape;189;g2b97f7a43d3_0_268"/>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0000"/>
              </a:lnSpc>
              <a:spcBef>
                <a:spcPts val="0"/>
              </a:spcBef>
              <a:spcAft>
                <a:spcPts val="0"/>
              </a:spcAft>
              <a:buClr>
                <a:schemeClr val="dk1"/>
              </a:buClr>
              <a:buSzPts val="275"/>
              <a:buFont typeface="Arial"/>
              <a:buNone/>
            </a:pPr>
            <a:r>
              <a:rPr lang="lt-LT" sz="11200" b="0" i="0" u="none" strike="noStrike" cap="none">
                <a:solidFill>
                  <a:srgbClr val="000000"/>
                </a:solidFill>
                <a:latin typeface="Calibri"/>
                <a:ea typeface="Calibri"/>
                <a:cs typeface="Calibri"/>
                <a:sym typeface="Calibri"/>
              </a:rPr>
              <a:t>Zu den wichtigsten Komponenten einer digitalen Marketingstrategie gehören:</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Die eigene Vision und Mission kennen</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Bewertung der aktuellen Situation</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Wissen, wohin man gelangen will</a:t>
            </a:r>
            <a:endParaRPr sz="11200" b="0" i="0" u="none" strike="noStrike" cap="none">
              <a:solidFill>
                <a:srgbClr val="000000"/>
              </a:solidFill>
              <a:latin typeface="Calibri"/>
              <a:ea typeface="Calibri"/>
              <a:cs typeface="Calibri"/>
              <a:sym typeface="Calibri"/>
            </a:endParaRPr>
          </a:p>
          <a:p>
            <a:pPr marL="457200" marR="0" lvl="0" indent="-406400" algn="l" rtl="0">
              <a:lnSpc>
                <a:spcPct val="100000"/>
              </a:lnSpc>
              <a:spcBef>
                <a:spcPts val="0"/>
              </a:spcBef>
              <a:spcAft>
                <a:spcPts val="0"/>
              </a:spcAft>
              <a:buClr>
                <a:srgbClr val="000000"/>
              </a:buClr>
              <a:buSzPct val="100000"/>
              <a:buFont typeface="Calibri"/>
              <a:buAutoNum type="arabicPeriod"/>
            </a:pPr>
            <a:r>
              <a:rPr lang="lt-LT" sz="11200" b="0" i="0" u="none" strike="noStrike" cap="none">
                <a:solidFill>
                  <a:srgbClr val="000000"/>
                </a:solidFill>
                <a:latin typeface="Calibri"/>
                <a:ea typeface="Calibri"/>
                <a:cs typeface="Calibri"/>
                <a:sym typeface="Calibri"/>
              </a:rPr>
              <a:t>Messen Sie Ihren Erfolg</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b="0" i="0" u="none" strike="noStrike" cap="none">
                <a:solidFill>
                  <a:srgbClr val="000000"/>
                </a:solidFill>
                <a:latin typeface="Calibri"/>
                <a:ea typeface="Calibri"/>
                <a:cs typeface="Calibri"/>
                <a:sym typeface="Calibri"/>
              </a:rPr>
              <a:t>Sehen Sie sich den </a:t>
            </a:r>
            <a:r>
              <a:rPr lang="lt-LT" sz="11200" b="0" i="0" u="sng" strike="noStrike" cap="none">
                <a:solidFill>
                  <a:schemeClr val="hlink"/>
                </a:solidFill>
                <a:latin typeface="Calibri"/>
                <a:ea typeface="Calibri"/>
                <a:cs typeface="Calibri"/>
                <a:sym typeface="Calibri"/>
                <a:hlinkClick r:id="rId5"/>
              </a:rPr>
              <a:t>Leitfaden zur </a:t>
            </a:r>
            <a:r>
              <a:rPr lang="lt-LT" sz="11200" b="0" i="0" u="none" strike="noStrike" cap="none">
                <a:solidFill>
                  <a:schemeClr val="dk1"/>
                </a:solidFill>
                <a:latin typeface="Calibri"/>
                <a:ea typeface="Calibri"/>
                <a:cs typeface="Calibri"/>
                <a:sym typeface="Calibri"/>
              </a:rPr>
              <a:t>digitalen Marketingstrategie </a:t>
            </a:r>
            <a:r>
              <a:rPr lang="lt-LT" sz="11200" b="0" i="0" u="none" strike="noStrike" cap="none">
                <a:solidFill>
                  <a:srgbClr val="000000"/>
                </a:solidFill>
                <a:latin typeface="Calibri"/>
                <a:ea typeface="Calibri"/>
                <a:cs typeface="Calibri"/>
                <a:sym typeface="Calibri"/>
              </a:rPr>
              <a:t>von Heritage Digital an.</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b9196cdd96_0_10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Selbstreflexion</a:t>
            </a:r>
            <a:endParaRPr>
              <a:solidFill>
                <a:schemeClr val="accent1"/>
              </a:solidFill>
            </a:endParaRPr>
          </a:p>
        </p:txBody>
      </p:sp>
      <p:pic>
        <p:nvPicPr>
          <p:cNvPr id="195" name="Google Shape;195;g2b9196cdd96_0_10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96" name="Google Shape;196;g2b9196cdd96_0_109"/>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97" name="Google Shape;197;g2b9196cdd96_0_10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marR="0" lvl="0" indent="0" algn="l" rtl="0">
              <a:lnSpc>
                <a:spcPct val="90000"/>
              </a:lnSpc>
              <a:spcBef>
                <a:spcPts val="0"/>
              </a:spcBef>
              <a:spcAft>
                <a:spcPts val="0"/>
              </a:spcAft>
              <a:buClr>
                <a:srgbClr val="000000"/>
              </a:buClr>
              <a:buSzPct val="100000"/>
              <a:buFont typeface="Arial"/>
              <a:buNone/>
            </a:pPr>
            <a:r>
              <a:rPr lang="lt-LT" sz="11200" b="0" i="0" u="none" strike="noStrike" cap="none">
                <a:solidFill>
                  <a:srgbClr val="000000"/>
                </a:solidFill>
                <a:latin typeface="Calibri"/>
                <a:ea typeface="Calibri"/>
                <a:cs typeface="Calibri"/>
                <a:sym typeface="Calibri"/>
              </a:rPr>
              <a:t>Welche der heute genannten digitalen Fertigkeiten beherrschen Sie am besten?</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b="0" i="0" u="none" strike="noStrike" cap="none">
                <a:solidFill>
                  <a:srgbClr val="000000"/>
                </a:solidFill>
                <a:latin typeface="Calibri"/>
                <a:ea typeface="Calibri"/>
                <a:cs typeface="Calibri"/>
                <a:sym typeface="Calibri"/>
              </a:rPr>
              <a:t>Was würden Sie gerne verbessern?</a:t>
            </a: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pic>
        <p:nvPicPr>
          <p:cNvPr id="198" name="Google Shape;198;g2b9196cdd96_0_109"/>
          <p:cNvPicPr preferRelativeResize="0"/>
          <p:nvPr/>
        </p:nvPicPr>
        <p:blipFill rotWithShape="1">
          <a:blip r:embed="rId5">
            <a:alphaModFix/>
          </a:blip>
          <a:srcRect/>
          <a:stretch/>
        </p:blipFill>
        <p:spPr>
          <a:xfrm>
            <a:off x="4246450" y="3443350"/>
            <a:ext cx="5144899" cy="289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lt-LT" sz="4400" b="0" i="1">
                <a:solidFill>
                  <a:schemeClr val="accent1"/>
                </a:solidFill>
              </a:rPr>
              <a:t>Referenzen</a:t>
            </a:r>
            <a:br>
              <a:rPr lang="lt-LT" sz="4400"/>
            </a:br>
            <a:endParaRPr/>
          </a:p>
        </p:txBody>
      </p:sp>
      <p:sp>
        <p:nvSpPr>
          <p:cNvPr id="204" name="Google Shape;20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50800" algn="l" rtl="0">
              <a:lnSpc>
                <a:spcPct val="90000"/>
              </a:lnSpc>
              <a:spcBef>
                <a:spcPts val="0"/>
              </a:spcBef>
              <a:spcAft>
                <a:spcPts val="0"/>
              </a:spcAft>
              <a:buClr>
                <a:schemeClr val="dk1"/>
              </a:buClr>
              <a:buSzPct val="39285"/>
              <a:buFont typeface="Arial"/>
              <a:buNone/>
            </a:pPr>
            <a:r>
              <a:rPr lang="lt-LT"/>
              <a:t>Blankenberg, Ngaire (2017) "Museum Organization for the Future" in Digital Museum Planning, ed. by A.</a:t>
            </a:r>
            <a:endParaRPr/>
          </a:p>
          <a:p>
            <a:pPr marL="228600" lvl="0" indent="-50800" algn="l" rtl="0">
              <a:lnSpc>
                <a:spcPct val="90000"/>
              </a:lnSpc>
              <a:spcBef>
                <a:spcPts val="0"/>
              </a:spcBef>
              <a:spcAft>
                <a:spcPts val="0"/>
              </a:spcAft>
              <a:buClr>
                <a:schemeClr val="dk1"/>
              </a:buClr>
              <a:buSzPct val="39285"/>
              <a:buFont typeface="Arial"/>
              <a:buNone/>
            </a:pPr>
            <a:r>
              <a:rPr lang="lt-LT"/>
              <a:t>Hossaini, N. N. Bankenberg und G. Lord. S. 280-287. Lanham: Rowman &amp; Littlefield. 391 pp.</a:t>
            </a:r>
            <a:endParaRPr/>
          </a:p>
          <a:p>
            <a:pPr marL="228600" lvl="0" indent="-50800" algn="l" rtl="0">
              <a:lnSpc>
                <a:spcPct val="90000"/>
              </a:lnSpc>
              <a:spcBef>
                <a:spcPts val="0"/>
              </a:spcBef>
              <a:spcAft>
                <a:spcPts val="0"/>
              </a:spcAft>
              <a:buClr>
                <a:schemeClr val="dk1"/>
              </a:buClr>
              <a:buSzPct val="39285"/>
              <a:buFont typeface="Arial"/>
              <a:buNone/>
            </a:pPr>
            <a:r>
              <a:rPr lang="lt-LT"/>
              <a:t>Kultur 24 (2020). Die digitale Transformationsagenda und GLAMs - Culture24 findings and outcomes, S. 14, 18.</a:t>
            </a:r>
            <a:endParaRPr/>
          </a:p>
          <a:p>
            <a:pPr marL="228600" lvl="0" indent="-50800" algn="l" rtl="0">
              <a:lnSpc>
                <a:spcPct val="90000"/>
              </a:lnSpc>
              <a:spcBef>
                <a:spcPts val="0"/>
              </a:spcBef>
              <a:spcAft>
                <a:spcPts val="0"/>
              </a:spcAft>
              <a:buClr>
                <a:schemeClr val="dk1"/>
              </a:buClr>
              <a:buSzPct val="39285"/>
              <a:buFont typeface="Arial"/>
              <a:buNone/>
            </a:pPr>
            <a:r>
              <a:rPr lang="lt-LT" u="sng">
                <a:solidFill>
                  <a:schemeClr val="hlink"/>
                </a:solidFill>
                <a:hlinkClick r:id="rId3"/>
              </a:rPr>
              <a:t>https://pro.europeana.eu/files/Europeana_Professional/Publications/Digital%20transformation%20reports/The%20digital%20transformation%20agenda%20and%20GLAMs%20-%20Culture24,%20findings%20and%20outcomes.pdf</a:t>
            </a:r>
            <a:endParaRPr/>
          </a:p>
          <a:p>
            <a:pPr marL="228600" lvl="0" indent="-50800" algn="l" rtl="0">
              <a:lnSpc>
                <a:spcPct val="90000"/>
              </a:lnSpc>
              <a:spcBef>
                <a:spcPts val="0"/>
              </a:spcBef>
              <a:spcAft>
                <a:spcPts val="0"/>
              </a:spcAft>
              <a:buClr>
                <a:schemeClr val="dk1"/>
              </a:buClr>
              <a:buSzPct val="39285"/>
              <a:buFont typeface="Arial"/>
              <a:buNone/>
            </a:pPr>
            <a:r>
              <a:rPr lang="lt-LT"/>
              <a:t>Museen und Galerien in Schottland (2021). Das Programm "Digital Literacy for Leadership"</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4"/>
              </a:rPr>
              <a:t>https://www.museumsgalleriesscotland.org.uk/project/the-digital-literacy-for-leadership-programme/ </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5"/>
              </a:rPr>
              <a:t>https://www.museumnext.com/digital-skills-for-museum-professionals/</a:t>
            </a:r>
            <a:endParaRPr/>
          </a:p>
          <a:p>
            <a:pPr marL="228600" lvl="0" indent="-50800" algn="l" rtl="0">
              <a:lnSpc>
                <a:spcPct val="90000"/>
              </a:lnSpc>
              <a:spcBef>
                <a:spcPts val="0"/>
              </a:spcBef>
              <a:spcAft>
                <a:spcPts val="0"/>
              </a:spcAft>
              <a:buClr>
                <a:schemeClr val="dk1"/>
              </a:buClr>
              <a:buSzPct val="39285"/>
              <a:buNone/>
            </a:pPr>
            <a:r>
              <a:rPr lang="lt-LT"/>
              <a:t>Digitale Profile/Kompetenzen in Museen heute_v3 </a:t>
            </a:r>
            <a:r>
              <a:rPr lang="lt-LT" u="sng">
                <a:solidFill>
                  <a:schemeClr val="hlink"/>
                </a:solidFill>
                <a:hlinkClick r:id="rId6"/>
              </a:rPr>
              <a:t>https://cultura.gencat.cat/web/.content/dgpc/museus/06-actualitat/noticies/20201118_Digital-Profiles-Skills-in-Museums_v3_ConxaRod_2022.pdf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7"/>
              </a:rPr>
              <a:t>https://d13kjxnqnhcmn2.cloudfront.net/AcuCustom/Sitename/DAM/041/Heritage_Digital_Introduction_Guide.pdf</a:t>
            </a:r>
            <a:endParaRPr/>
          </a:p>
          <a:p>
            <a:pPr marL="228600" lvl="0" indent="-50800" algn="l" rtl="0">
              <a:lnSpc>
                <a:spcPct val="90000"/>
              </a:lnSpc>
              <a:spcBef>
                <a:spcPts val="0"/>
              </a:spcBef>
              <a:spcAft>
                <a:spcPts val="0"/>
              </a:spcAft>
              <a:buClr>
                <a:schemeClr val="dk1"/>
              </a:buClr>
              <a:buSzPct val="39285"/>
              <a:buNone/>
            </a:pPr>
            <a:r>
              <a:rPr lang="lt-LT" u="sng">
                <a:solidFill>
                  <a:schemeClr val="hlink"/>
                </a:solidFill>
                <a:hlinkClick r:id="rId8"/>
              </a:rPr>
              <a:t>https://d13kjxnqnhcmn2.cloudfront.net/AcuCustom/Sitename/DAM/051/HD_DMS_guide_final.pdf</a:t>
            </a: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None/>
            </a:pPr>
            <a:endParaRPr/>
          </a:p>
          <a:p>
            <a:pPr marL="228600" lvl="0" indent="-50800" algn="l" rtl="0">
              <a:lnSpc>
                <a:spcPct val="90000"/>
              </a:lnSpc>
              <a:spcBef>
                <a:spcPts val="0"/>
              </a:spcBef>
              <a:spcAft>
                <a:spcPts val="0"/>
              </a:spcAft>
              <a:buClr>
                <a:schemeClr val="dk1"/>
              </a:buClr>
              <a:buSzPct val="39285"/>
              <a:buFont typeface="Arial"/>
              <a:buNone/>
            </a:pPr>
            <a:endParaRPr/>
          </a:p>
          <a:p>
            <a:pPr marL="228600" lvl="0" indent="-50800" algn="l" rtl="0">
              <a:lnSpc>
                <a:spcPct val="90000"/>
              </a:lnSpc>
              <a:spcBef>
                <a:spcPts val="0"/>
              </a:spcBef>
              <a:spcAft>
                <a:spcPts val="0"/>
              </a:spcAft>
              <a:buClr>
                <a:schemeClr val="dk1"/>
              </a:buClr>
              <a:buSzPct val="100000"/>
              <a:buNone/>
            </a:pPr>
            <a:endParaRPr/>
          </a:p>
        </p:txBody>
      </p:sp>
      <p:pic>
        <p:nvPicPr>
          <p:cNvPr id="205" name="Google Shape;205;p5"/>
          <p:cNvPicPr preferRelativeResize="0"/>
          <p:nvPr/>
        </p:nvPicPr>
        <p:blipFill rotWithShape="1">
          <a:blip r:embed="rId9">
            <a:alphaModFix/>
          </a:blip>
          <a:srcRect/>
          <a:stretch/>
        </p:blipFill>
        <p:spPr>
          <a:xfrm>
            <a:off x="320512" y="5585931"/>
            <a:ext cx="1182064" cy="1182064"/>
          </a:xfrm>
          <a:prstGeom prst="rect">
            <a:avLst/>
          </a:prstGeom>
          <a:noFill/>
          <a:ln>
            <a:noFill/>
          </a:ln>
        </p:spPr>
      </p:pic>
      <p:pic>
        <p:nvPicPr>
          <p:cNvPr id="206" name="Google Shape;206;p5"/>
          <p:cNvPicPr preferRelativeResize="0"/>
          <p:nvPr/>
        </p:nvPicPr>
        <p:blipFill rotWithShape="1">
          <a:blip r:embed="rId10">
            <a:alphaModFix/>
          </a:blip>
          <a:srcRect/>
          <a:stretch/>
        </p:blipFill>
        <p:spPr>
          <a:xfrm>
            <a:off x="9498964" y="6062785"/>
            <a:ext cx="2372524" cy="4982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6"/>
          <p:cNvPicPr preferRelativeResize="0"/>
          <p:nvPr/>
        </p:nvPicPr>
        <p:blipFill rotWithShape="1">
          <a:blip r:embed="rId3">
            <a:alphaModFix/>
          </a:blip>
          <a:srcRect/>
          <a:stretch/>
        </p:blipFill>
        <p:spPr>
          <a:xfrm>
            <a:off x="9251027" y="6148955"/>
            <a:ext cx="2505895" cy="526238"/>
          </a:xfrm>
          <a:prstGeom prst="rect">
            <a:avLst/>
          </a:prstGeom>
          <a:noFill/>
          <a:ln>
            <a:noFill/>
          </a:ln>
        </p:spPr>
      </p:pic>
      <p:pic>
        <p:nvPicPr>
          <p:cNvPr id="212" name="Google Shape;212;p6"/>
          <p:cNvPicPr preferRelativeResize="0"/>
          <p:nvPr/>
        </p:nvPicPr>
        <p:blipFill rotWithShape="1">
          <a:blip r:embed="rId4">
            <a:alphaModFix/>
          </a:blip>
          <a:srcRect/>
          <a:stretch/>
        </p:blipFill>
        <p:spPr>
          <a:xfrm>
            <a:off x="547325" y="97715"/>
            <a:ext cx="2557807" cy="2557807"/>
          </a:xfrm>
          <a:prstGeom prst="rect">
            <a:avLst/>
          </a:prstGeom>
          <a:noFill/>
          <a:ln>
            <a:noFill/>
          </a:ln>
        </p:spPr>
      </p:pic>
      <p:sp>
        <p:nvSpPr>
          <p:cNvPr id="213" name="Google Shape;213;p6"/>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6"/>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6"/>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lt-LT" sz="4000" b="0" i="0" u="none" strike="noStrike" cap="none">
                <a:solidFill>
                  <a:schemeClr val="accent1"/>
                </a:solidFill>
                <a:latin typeface="Calibri"/>
                <a:ea typeface="Calibri"/>
                <a:cs typeface="Calibri"/>
                <a:sym typeface="Calibri"/>
              </a:rPr>
              <a:t>Förderung der integrativen Beschäftigung im GLAM-Sektor durch offene Innovation</a:t>
            </a:r>
            <a:endParaRPr sz="4000" b="0" i="0" u="none" strike="noStrike" cap="none">
              <a:solidFill>
                <a:schemeClr val="accent1"/>
              </a:solidFill>
              <a:latin typeface="Calibri"/>
              <a:ea typeface="Calibri"/>
              <a:cs typeface="Calibri"/>
              <a:sym typeface="Calibri"/>
            </a:endParaRPr>
          </a:p>
        </p:txBody>
      </p:sp>
      <p:pic>
        <p:nvPicPr>
          <p:cNvPr id="216" name="Google Shape;216;p6"/>
          <p:cNvPicPr preferRelativeResize="0"/>
          <p:nvPr/>
        </p:nvPicPr>
        <p:blipFill rotWithShape="1">
          <a:blip r:embed="rId5">
            <a:alphaModFix/>
          </a:blip>
          <a:srcRect/>
          <a:stretch/>
        </p:blipFill>
        <p:spPr>
          <a:xfrm>
            <a:off x="9554893" y="3103160"/>
            <a:ext cx="1524273" cy="979627"/>
          </a:xfrm>
          <a:prstGeom prst="rect">
            <a:avLst/>
          </a:prstGeom>
          <a:noFill/>
          <a:ln>
            <a:noFill/>
          </a:ln>
        </p:spPr>
      </p:pic>
      <p:pic>
        <p:nvPicPr>
          <p:cNvPr id="217" name="Google Shape;217;p6"/>
          <p:cNvPicPr preferRelativeResize="0"/>
          <p:nvPr/>
        </p:nvPicPr>
        <p:blipFill rotWithShape="1">
          <a:blip r:embed="rId6">
            <a:alphaModFix/>
          </a:blip>
          <a:srcRect/>
          <a:stretch/>
        </p:blipFill>
        <p:spPr>
          <a:xfrm>
            <a:off x="3880074" y="4675114"/>
            <a:ext cx="2129231" cy="1086684"/>
          </a:xfrm>
          <a:prstGeom prst="rect">
            <a:avLst/>
          </a:prstGeom>
          <a:noFill/>
          <a:ln>
            <a:noFill/>
          </a:ln>
        </p:spPr>
      </p:pic>
      <p:pic>
        <p:nvPicPr>
          <p:cNvPr id="218" name="Google Shape;218;p6"/>
          <p:cNvPicPr preferRelativeResize="0"/>
          <p:nvPr/>
        </p:nvPicPr>
        <p:blipFill rotWithShape="1">
          <a:blip r:embed="rId7">
            <a:alphaModFix/>
          </a:blip>
          <a:srcRect/>
          <a:stretch/>
        </p:blipFill>
        <p:spPr>
          <a:xfrm>
            <a:off x="6381827" y="4739380"/>
            <a:ext cx="2869200" cy="723043"/>
          </a:xfrm>
          <a:prstGeom prst="rect">
            <a:avLst/>
          </a:prstGeom>
          <a:noFill/>
          <a:ln>
            <a:noFill/>
          </a:ln>
        </p:spPr>
      </p:pic>
      <p:pic>
        <p:nvPicPr>
          <p:cNvPr id="219" name="Google Shape;219;p6"/>
          <p:cNvPicPr preferRelativeResize="0"/>
          <p:nvPr/>
        </p:nvPicPr>
        <p:blipFill rotWithShape="1">
          <a:blip r:embed="rId8">
            <a:alphaModFix/>
          </a:blip>
          <a:srcRect/>
          <a:stretch/>
        </p:blipFill>
        <p:spPr>
          <a:xfrm>
            <a:off x="9847014" y="4638603"/>
            <a:ext cx="1003238" cy="823820"/>
          </a:xfrm>
          <a:prstGeom prst="rect">
            <a:avLst/>
          </a:prstGeom>
          <a:noFill/>
          <a:ln>
            <a:noFill/>
          </a:ln>
        </p:spPr>
      </p:pic>
      <p:pic>
        <p:nvPicPr>
          <p:cNvPr id="220" name="Google Shape;220;p6"/>
          <p:cNvPicPr preferRelativeResize="0"/>
          <p:nvPr/>
        </p:nvPicPr>
        <p:blipFill rotWithShape="1">
          <a:blip r:embed="rId9">
            <a:alphaModFix/>
          </a:blip>
          <a:srcRect/>
          <a:stretch/>
        </p:blipFill>
        <p:spPr>
          <a:xfrm>
            <a:off x="4055240" y="2759937"/>
            <a:ext cx="1773548" cy="1773548"/>
          </a:xfrm>
          <a:prstGeom prst="rect">
            <a:avLst/>
          </a:prstGeom>
          <a:noFill/>
          <a:ln>
            <a:noFill/>
          </a:ln>
        </p:spPr>
      </p:pic>
      <p:sp>
        <p:nvSpPr>
          <p:cNvPr id="221" name="Google Shape;221;p6"/>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chemeClr val="dk1"/>
                </a:solidFill>
                <a:latin typeface="Calibri"/>
                <a:ea typeface="Calibri"/>
                <a:cs typeface="Calibri"/>
                <a:sym typeface="Calibri"/>
              </a:rPr>
              <a:t>Projekt Nr.: 2022-1-AT01-KA220-ADU-00008513</a:t>
            </a:r>
            <a:endParaRPr sz="1800" b="0" i="0" u="none" strike="noStrike" cap="none">
              <a:solidFill>
                <a:schemeClr val="dk1"/>
              </a:solidFill>
              <a:latin typeface="Calibri"/>
              <a:ea typeface="Calibri"/>
              <a:cs typeface="Calibri"/>
              <a:sym typeface="Calibri"/>
            </a:endParaRPr>
          </a:p>
        </p:txBody>
      </p:sp>
      <p:pic>
        <p:nvPicPr>
          <p:cNvPr id="222" name="Google Shape;222;p6"/>
          <p:cNvPicPr preferRelativeResize="0"/>
          <p:nvPr/>
        </p:nvPicPr>
        <p:blipFill rotWithShape="1">
          <a:blip r:embed="rId10">
            <a:alphaModFix/>
          </a:blip>
          <a:srcRect/>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97" name="Google Shape;97;p2"/>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98" name="Google Shape;98;p2"/>
          <p:cNvPicPr preferRelativeResize="0"/>
          <p:nvPr/>
        </p:nvPicPr>
        <p:blipFill rotWithShape="1">
          <a:blip r:embed="rId5">
            <a:alphaModFix/>
          </a:blip>
          <a:srcRect/>
          <a:stretch/>
        </p:blipFill>
        <p:spPr>
          <a:xfrm>
            <a:off x="2096925" y="2664025"/>
            <a:ext cx="7171550" cy="4034000"/>
          </a:xfrm>
          <a:prstGeom prst="rect">
            <a:avLst/>
          </a:prstGeom>
          <a:noFill/>
          <a:ln>
            <a:noFill/>
          </a:ln>
        </p:spPr>
      </p:pic>
      <p:sp>
        <p:nvSpPr>
          <p:cNvPr id="99" name="Google Shape;99;p2"/>
          <p:cNvSpPr txBox="1"/>
          <p:nvPr/>
        </p:nvSpPr>
        <p:spPr>
          <a:xfrm>
            <a:off x="730675" y="1358850"/>
            <a:ext cx="10515600" cy="4351200"/>
          </a:xfrm>
          <a:prstGeom prst="rect">
            <a:avLst/>
          </a:prstGeom>
          <a:noFill/>
          <a:ln>
            <a:noFill/>
          </a:ln>
        </p:spPr>
        <p:txBody>
          <a:bodyPr spcFirstLastPara="1" wrap="square" lIns="91425" tIns="45700" rIns="91425" bIns="45700" anchor="t" anchorCtr="0">
            <a:normAutofit fontScale="25000" lnSpcReduction="10000"/>
          </a:bodyPr>
          <a:lstStyle/>
          <a:p>
            <a:pPr marL="0" marR="0" lvl="0" indent="0" algn="l" rtl="0">
              <a:lnSpc>
                <a:spcPct val="90000"/>
              </a:lnSpc>
              <a:spcBef>
                <a:spcPts val="0"/>
              </a:spcBef>
              <a:spcAft>
                <a:spcPts val="0"/>
              </a:spcAft>
              <a:buClr>
                <a:srgbClr val="000000"/>
              </a:buClr>
              <a:buSzPct val="100000"/>
              <a:buFont typeface="Arial"/>
              <a:buNone/>
            </a:pPr>
            <a:r>
              <a:rPr lang="lt-LT" sz="11200" b="1" i="0" u="none" strike="noStrike" cap="none">
                <a:solidFill>
                  <a:srgbClr val="000000"/>
                </a:solidFill>
                <a:latin typeface="Calibri"/>
                <a:ea typeface="Calibri"/>
                <a:cs typeface="Calibri"/>
                <a:sym typeface="Calibri"/>
              </a:rPr>
              <a:t>Warum sind digitale Kompetenzen für GLAM wichtig?</a:t>
            </a: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r>
              <a:rPr lang="lt-LT" sz="11200" b="1" i="0" u="none" strike="noStrike" cap="none">
                <a:solidFill>
                  <a:srgbClr val="000000"/>
                </a:solidFill>
                <a:latin typeface="Calibri"/>
                <a:ea typeface="Calibri"/>
                <a:cs typeface="Calibri"/>
                <a:sym typeface="Calibri"/>
              </a:rPr>
              <a:t>Welche digitalen Schlüsselkompetenzen sind für die Arbeit im GLAM-Sektor erforderlich?</a:t>
            </a:r>
            <a:endParaRPr sz="112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1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ct val="100000"/>
              <a:buFont typeface="Arial"/>
              <a:buNone/>
            </a:pPr>
            <a:endParaRPr sz="4036"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228600" marR="0" lvl="0" indent="-50800"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a:p>
            <a:pPr marL="179387" marR="0" lvl="0" indent="-1585" algn="l" rtl="0">
              <a:lnSpc>
                <a:spcPct val="90000"/>
              </a:lnSpc>
              <a:spcBef>
                <a:spcPts val="1000"/>
              </a:spcBef>
              <a:spcAft>
                <a:spcPts val="0"/>
              </a:spcAft>
              <a:buClr>
                <a:srgbClr val="000000"/>
              </a:buClr>
              <a:buSzPct val="1000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b97f7a43d3_0_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2: Digitale Arbeit in GLAM</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05" name="Google Shape;105;g2b97f7a43d3_0_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6" name="Google Shape;106;g2b97f7a43d3_0_1"/>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07" name="Google Shape;107;g2b97f7a43d3_0_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08" name="Google Shape;108;g2b97f7a43d3_0_1"/>
          <p:cNvPicPr preferRelativeResize="0"/>
          <p:nvPr/>
        </p:nvPicPr>
        <p:blipFill rotWithShape="1">
          <a:blip r:embed="rId5">
            <a:alphaModFix/>
          </a:blip>
          <a:srcRect/>
          <a:stretch/>
        </p:blipFill>
        <p:spPr>
          <a:xfrm>
            <a:off x="4924288" y="152400"/>
            <a:ext cx="7115314" cy="40023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97f7a43d3_0_8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Die Arbeit der digitalen Rekonstruktion</a:t>
            </a:r>
            <a:endParaRPr>
              <a:solidFill>
                <a:schemeClr val="accent1"/>
              </a:solidFill>
            </a:endParaRPr>
          </a:p>
        </p:txBody>
      </p:sp>
      <p:pic>
        <p:nvPicPr>
          <p:cNvPr id="115" name="Google Shape;115;g2b97f7a43d3_0_8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6" name="Google Shape;116;g2b97f7a43d3_0_84"/>
          <p:cNvSpPr txBox="1">
            <a:spLocks noGrp="1"/>
          </p:cNvSpPr>
          <p:nvPr>
            <p:ph type="body" idx="1"/>
          </p:nvPr>
        </p:nvSpPr>
        <p:spPr>
          <a:xfrm>
            <a:off x="838200" y="1825625"/>
            <a:ext cx="9169500" cy="43515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117" name="Google Shape;117;g2b97f7a43d3_0_8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8" name="Google Shape;118;g2b97f7a43d3_0_84" title="Athena Reveals Her True Colors.mp4">
            <a:hlinkClick r:id="rId5"/>
          </p:cNvPr>
          <p:cNvPicPr preferRelativeResize="0"/>
          <p:nvPr/>
        </p:nvPicPr>
        <p:blipFill rotWithShape="1">
          <a:blip r:embed="rId6">
            <a:alphaModFix/>
          </a:blip>
          <a:srcRect/>
          <a:stretch/>
        </p:blipFill>
        <p:spPr>
          <a:xfrm>
            <a:off x="2551125" y="1746475"/>
            <a:ext cx="6825699" cy="3839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acafbdc8aa_0_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Athena in ihrem wahren Gesicht</a:t>
            </a:r>
            <a:endParaRPr>
              <a:solidFill>
                <a:schemeClr val="accent1"/>
              </a:solidFill>
            </a:endParaRPr>
          </a:p>
        </p:txBody>
      </p:sp>
      <p:sp>
        <p:nvSpPr>
          <p:cNvPr id="124" name="Google Shape;124;g2acafbdc8aa_0_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Was ist Polychromie?</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lt-LT"/>
              <a:t>Was sind die verschiedenen Schritte bei der digitalen Rekonstruktion der Skulptur der Athene und ihrer wahren Farben?</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25" name="Google Shape;125;g2acafbdc8aa_0_9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26" name="Google Shape;126;g2acafbdc8aa_0_92"/>
          <p:cNvPicPr preferRelativeResize="0"/>
          <p:nvPr/>
        </p:nvPicPr>
        <p:blipFill rotWithShape="1">
          <a:blip r:embed="rId4">
            <a:alphaModFix/>
          </a:blip>
          <a:srcRect/>
          <a:stretch/>
        </p:blipFill>
        <p:spPr>
          <a:xfrm>
            <a:off x="9498964" y="6062785"/>
            <a:ext cx="2372524" cy="498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b994212960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lt-LT">
                <a:solidFill>
                  <a:schemeClr val="accent1"/>
                </a:solidFill>
              </a:rPr>
              <a:t>Lasst uns spielen</a:t>
            </a:r>
            <a:endParaRPr>
              <a:solidFill>
                <a:schemeClr val="accent1"/>
              </a:solidFill>
            </a:endParaRPr>
          </a:p>
        </p:txBody>
      </p:sp>
      <p:sp>
        <p:nvSpPr>
          <p:cNvPr id="132" name="Google Shape;132;g2b994212960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lt-LT"/>
              <a:t>Besuchen Sie in Zweiergruppen den unten stehenden Link und experimentieren Sie mit der Kunst der Farbe! https://artsandculture.google.com/pocketgallery/IQUxrMnvNro2DQ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endParaRPr/>
          </a:p>
          <a:p>
            <a:pPr marL="228600" lvl="0" indent="-50800" algn="l" rtl="0">
              <a:lnSpc>
                <a:spcPct val="90000"/>
              </a:lnSpc>
              <a:spcBef>
                <a:spcPts val="0"/>
              </a:spcBef>
              <a:spcAft>
                <a:spcPts val="0"/>
              </a:spcAft>
              <a:buClr>
                <a:schemeClr val="dk1"/>
              </a:buClr>
              <a:buSzPts val="2800"/>
              <a:buNone/>
            </a:pPr>
            <a:endParaRPr/>
          </a:p>
        </p:txBody>
      </p:sp>
      <p:pic>
        <p:nvPicPr>
          <p:cNvPr id="133" name="Google Shape;133;g2b994212960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34" name="Google Shape;134;g2b994212960_0_0"/>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35" name="Google Shape;135;g2b994212960_0_0"/>
          <p:cNvPicPr preferRelativeResize="0"/>
          <p:nvPr/>
        </p:nvPicPr>
        <p:blipFill rotWithShape="1">
          <a:blip r:embed="rId5">
            <a:alphaModFix/>
          </a:blip>
          <a:srcRect/>
          <a:stretch/>
        </p:blipFill>
        <p:spPr>
          <a:xfrm>
            <a:off x="2032725" y="3196550"/>
            <a:ext cx="7300752" cy="3571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97f7a43d3_0_168"/>
          <p:cNvSpPr txBox="1">
            <a:spLocks noGrp="1"/>
          </p:cNvSpPr>
          <p:nvPr>
            <p:ph type="body" idx="1"/>
          </p:nvPr>
        </p:nvSpPr>
        <p:spPr>
          <a:xfrm>
            <a:off x="839803" y="2057400"/>
            <a:ext cx="4860900" cy="38019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lt-LT" sz="5200"/>
              <a:t>Teil 3: Bereiche der digitalen Kompetenzen im GLAM-Sektor</a:t>
            </a:r>
            <a:endParaRPr/>
          </a:p>
          <a:p>
            <a:pPr marL="0" lvl="0" indent="0" algn="ctr" rtl="0">
              <a:lnSpc>
                <a:spcPct val="90000"/>
              </a:lnSpc>
              <a:spcBef>
                <a:spcPts val="1000"/>
              </a:spcBef>
              <a:spcAft>
                <a:spcPts val="0"/>
              </a:spcAft>
              <a:buClr>
                <a:schemeClr val="dk1"/>
              </a:buClr>
              <a:buSzPct val="100000"/>
              <a:buNone/>
            </a:pPr>
            <a:r>
              <a:rPr lang="lt-LT"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lt-LT"/>
              <a:t> </a:t>
            </a:r>
            <a:endParaRPr/>
          </a:p>
        </p:txBody>
      </p:sp>
      <p:pic>
        <p:nvPicPr>
          <p:cNvPr id="141" name="Google Shape;141;g2b97f7a43d3_0_16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97f7a43d3_0_168"/>
          <p:cNvSpPr/>
          <p:nvPr/>
        </p:nvSpPr>
        <p:spPr>
          <a:xfrm>
            <a:off x="1068499" y="3898606"/>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97f7a43d3_0_16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97f7a43d3_0_168"/>
          <p:cNvPicPr preferRelativeResize="0"/>
          <p:nvPr/>
        </p:nvPicPr>
        <p:blipFill rotWithShape="1">
          <a:blip r:embed="rId5">
            <a:alphaModFix/>
          </a:blip>
          <a:srcRect/>
          <a:stretch/>
        </p:blipFill>
        <p:spPr>
          <a:xfrm>
            <a:off x="4924288" y="421700"/>
            <a:ext cx="7115314" cy="40023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lt-LT">
                <a:solidFill>
                  <a:schemeClr val="accent1"/>
                </a:solidFill>
              </a:rPr>
              <a:t>Bereiche der digitalen Kompetenzen für GLAM</a:t>
            </a:r>
            <a:endParaRPr>
              <a:solidFill>
                <a:schemeClr val="accent1"/>
              </a:solidFill>
            </a:endParaRPr>
          </a:p>
        </p:txBody>
      </p:sp>
      <p:sp>
        <p:nvSpPr>
          <p:cNvPr id="150" name="Google Shape;15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1" name="Google Shape;151;p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9498964" y="6062785"/>
            <a:ext cx="2372524" cy="498230"/>
          </a:xfrm>
          <a:prstGeom prst="rect">
            <a:avLst/>
          </a:prstGeom>
          <a:noFill/>
          <a:ln>
            <a:noFill/>
          </a:ln>
        </p:spPr>
      </p:pic>
      <p:pic>
        <p:nvPicPr>
          <p:cNvPr id="153" name="Google Shape;153;p4"/>
          <p:cNvPicPr preferRelativeResize="0"/>
          <p:nvPr/>
        </p:nvPicPr>
        <p:blipFill rotWithShape="1">
          <a:blip r:embed="rId5">
            <a:alphaModFix/>
          </a:blip>
          <a:srcRect/>
          <a:stretch/>
        </p:blipFill>
        <p:spPr>
          <a:xfrm>
            <a:off x="838190" y="1825627"/>
            <a:ext cx="8306625" cy="3912275"/>
          </a:xfrm>
          <a:prstGeom prst="rect">
            <a:avLst/>
          </a:prstGeom>
          <a:noFill/>
          <a:ln>
            <a:noFill/>
          </a:ln>
        </p:spPr>
      </p:pic>
      <p:pic>
        <p:nvPicPr>
          <p:cNvPr id="154" name="Google Shape;154;p4"/>
          <p:cNvPicPr preferRelativeResize="0"/>
          <p:nvPr/>
        </p:nvPicPr>
        <p:blipFill rotWithShape="1">
          <a:blip r:embed="rId6">
            <a:alphaModFix/>
          </a:blip>
          <a:srcRect l="-10650" r="10650"/>
          <a:stretch/>
        </p:blipFill>
        <p:spPr>
          <a:xfrm>
            <a:off x="9021325" y="3047375"/>
            <a:ext cx="2149202" cy="190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9196cdd96_0_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lt-LT">
                <a:solidFill>
                  <a:schemeClr val="accent1"/>
                </a:solidFill>
              </a:rPr>
              <a:t>Entwicklung digitaler Fertigkeiten im GLAM</a:t>
            </a:r>
            <a:endParaRPr>
              <a:solidFill>
                <a:schemeClr val="accent1"/>
              </a:solidFill>
            </a:endParaRPr>
          </a:p>
        </p:txBody>
      </p:sp>
      <p:pic>
        <p:nvPicPr>
          <p:cNvPr id="160" name="Google Shape;160;g2b9196cdd96_0_1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161" name="Google Shape;161;g2b9196cdd96_0_10"/>
          <p:cNvPicPr preferRelativeResize="0"/>
          <p:nvPr/>
        </p:nvPicPr>
        <p:blipFill rotWithShape="1">
          <a:blip r:embed="rId4">
            <a:alphaModFix/>
          </a:blip>
          <a:srcRect/>
          <a:stretch/>
        </p:blipFill>
        <p:spPr>
          <a:xfrm>
            <a:off x="9498964" y="6062785"/>
            <a:ext cx="2372524" cy="498230"/>
          </a:xfrm>
          <a:prstGeom prst="rect">
            <a:avLst/>
          </a:prstGeom>
          <a:noFill/>
          <a:ln>
            <a:noFill/>
          </a:ln>
        </p:spPr>
      </p:pic>
      <p:sp>
        <p:nvSpPr>
          <p:cNvPr id="162" name="Google Shape;162;g2b9196cdd96_0_10"/>
          <p:cNvSpPr txBox="1"/>
          <p:nvPr/>
        </p:nvSpPr>
        <p:spPr>
          <a:xfrm>
            <a:off x="1356325" y="1380600"/>
            <a:ext cx="9829500" cy="993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die mit sensiblen Daten verbundenen Risiken zu verstehen und zu vermeiden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mit den grundlegenden Verhaltensnormen in digitalen Umgebungen vertraut zu sein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Kenntnis der einschlägigen Strategien, Vorschriften und Leitlinien für die Bewahrung und Wiederverwendung von Daten, insbesondere im öffentlichen Sektor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in der Lage zu sein, das Recht zur Nutzung und/oder Wiederverwendung von digitalen Inhalten, die von Dritten erstellt wurden, zu prüfen und zu verstehen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bei der Kommunikation in digitalen Umgebungen die Anforderungen an die Barrierefreiheit zu beachten, damit die Kommunikation für alle Nutzerinnen und Nutzer offen und zugänglich ist </a:t>
            </a:r>
            <a:endParaRPr sz="2400" b="1"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lt-LT" sz="2400" b="0" i="0" u="none" strike="noStrike" cap="none">
                <a:solidFill>
                  <a:schemeClr val="dk1"/>
                </a:solidFill>
                <a:latin typeface="Calibri"/>
                <a:ea typeface="Calibri"/>
                <a:cs typeface="Calibri"/>
                <a:sym typeface="Calibri"/>
              </a:rPr>
              <a:t>die Grundlagen der digitalen Bewahrung zu verstehen</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3" name="Google Shape;163;g2b9196cdd96_0_10"/>
          <p:cNvSpPr txBox="1"/>
          <p:nvPr/>
        </p:nvSpPr>
        <p:spPr>
          <a:xfrm>
            <a:off x="966525" y="4807850"/>
            <a:ext cx="3574500" cy="9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Breitbild</PresentationFormat>
  <Paragraphs>141</Paragraphs>
  <Slides>15</Slides>
  <Notes>15</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Office Theme</vt:lpstr>
      <vt:lpstr> Blended Learning-Kurs</vt:lpstr>
      <vt:lpstr>PowerPoint-Präsentation</vt:lpstr>
      <vt:lpstr>PowerPoint-Präsentation</vt:lpstr>
      <vt:lpstr>Die Arbeit der digitalen Rekonstruktion</vt:lpstr>
      <vt:lpstr>Athena in ihrem wahren Gesicht</vt:lpstr>
      <vt:lpstr>Lasst uns spielen</vt:lpstr>
      <vt:lpstr>PowerPoint-Präsentation</vt:lpstr>
      <vt:lpstr>Bereiche der digitalen Kompetenzen für GLAM</vt:lpstr>
      <vt:lpstr>Entwicklung digitaler Fertigkeiten im GLAM</vt:lpstr>
      <vt:lpstr>PowerPoint-Präsentation</vt:lpstr>
      <vt:lpstr>Vier digitale Verbesserungsbereiche für den Kulturerbe-Sektor</vt:lpstr>
      <vt:lpstr>Digitale Marketingstrategie</vt:lpstr>
      <vt:lpstr>Selbstreflexion</vt:lpstr>
      <vt:lpstr>Referenzen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Blended Learning-Kurs</dc:title>
  <dc:creator>admin</dc:creator>
  <cp:lastModifiedBy>Wolfgang Schabereiter</cp:lastModifiedBy>
  <cp:revision>1</cp:revision>
  <dcterms:created xsi:type="dcterms:W3CDTF">2023-12-01T07:14:57Z</dcterms:created>
  <dcterms:modified xsi:type="dcterms:W3CDTF">2024-05-01T07:37:42Z</dcterms:modified>
</cp:coreProperties>
</file>