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6" roundtripDataSignature="AMtx7mjAUZrEcBiTo/tN/IKsN0CS59Dx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yourdictionary.com/url"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techterms.com/definition/link"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b83960fe09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2b83960fe09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Gli utenti possono accedere e condividere informazioni da tutto il mondo attraverso Internet, un'enorme rete di computer e server collegati. Esistono 3 modi per navigare in Internet: </a:t>
            </a:r>
            <a:endParaRPr/>
          </a:p>
          <a:p>
            <a:pPr indent="-317500" lvl="0" marL="457200" rtl="0" algn="l">
              <a:lnSpc>
                <a:spcPct val="100000"/>
              </a:lnSpc>
              <a:spcBef>
                <a:spcPts val="0"/>
              </a:spcBef>
              <a:spcAft>
                <a:spcPts val="0"/>
              </a:spcAft>
              <a:buSzPts val="1400"/>
              <a:buChar char="•"/>
            </a:pPr>
            <a:r>
              <a:rPr lang="en-US"/>
              <a:t>Digitare un indirizzo web (URL) </a:t>
            </a:r>
            <a:endParaRPr/>
          </a:p>
          <a:p>
            <a:pPr indent="-317500" lvl="0" marL="457200" rtl="0" algn="l">
              <a:lnSpc>
                <a:spcPct val="100000"/>
              </a:lnSpc>
              <a:spcBef>
                <a:spcPts val="0"/>
              </a:spcBef>
              <a:spcAft>
                <a:spcPts val="0"/>
              </a:spcAft>
              <a:buSzPts val="1400"/>
              <a:buChar char="•"/>
            </a:pPr>
            <a:r>
              <a:rPr lang="en-US"/>
              <a:t>Link seguenti </a:t>
            </a:r>
            <a:endParaRPr/>
          </a:p>
          <a:p>
            <a:pPr indent="-317500" lvl="0" marL="457200" rtl="0" algn="l">
              <a:lnSpc>
                <a:spcPct val="100000"/>
              </a:lnSpc>
              <a:spcBef>
                <a:spcPts val="0"/>
              </a:spcBef>
              <a:spcAft>
                <a:spcPts val="0"/>
              </a:spcAft>
              <a:buSzPts val="1400"/>
              <a:buChar char="•"/>
            </a:pPr>
            <a:r>
              <a:rPr lang="en-US"/>
              <a:t>Trovare un sito web utilizzando i motori di ricerca</a:t>
            </a:r>
            <a:endParaRPr/>
          </a:p>
        </p:txBody>
      </p:sp>
      <p:sp>
        <p:nvSpPr>
          <p:cNvPr id="176" name="Google Shape;176;g2b83960fe09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b8a4b7768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2b8a4b7768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2b8a4b7768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b83960fe09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g2b83960fe09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b83960fe09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2b83960fe09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La capacità di navigare tra le varie pagine web è una delle abilità più importanti da acquisire quando si usa Internet. </a:t>
            </a:r>
            <a:endParaRPr/>
          </a:p>
          <a:p>
            <a:pPr indent="0" lvl="0" marL="0" rtl="0" algn="l">
              <a:lnSpc>
                <a:spcPct val="100000"/>
              </a:lnSpc>
              <a:spcBef>
                <a:spcPts val="0"/>
              </a:spcBef>
              <a:spcAft>
                <a:spcPts val="0"/>
              </a:spcAft>
              <a:buClr>
                <a:schemeClr val="dk1"/>
              </a:buClr>
              <a:buSzPts val="1100"/>
              <a:buFont typeface="Arial"/>
              <a:buNone/>
            </a:pPr>
            <a:r>
              <a:rPr lang="en-US" u="sng">
                <a:solidFill>
                  <a:schemeClr val="hlink"/>
                </a:solidFill>
                <a:hlinkClick r:id="rId2"/>
              </a:rPr>
              <a:t>URL è l'</a:t>
            </a:r>
            <a:r>
              <a:rPr lang="en-US"/>
              <a:t>acronimo di Uniform Resource Locator. L'URL, o indirizzo web, è l'indirizzo di un sito web su Internet. Proprio come un indirizzo stradale, l'indirizzo web è il modo in cui si individua il sito web desiderato.</a:t>
            </a:r>
            <a:endParaRPr/>
          </a:p>
        </p:txBody>
      </p:sp>
      <p:sp>
        <p:nvSpPr>
          <p:cNvPr id="203" name="Google Shape;203;g2b83960fe09_0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b83960fe09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2b83960fe09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2b83960fe09_0_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b95bac4502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b95bac4502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In genere, un </a:t>
            </a:r>
            <a:r>
              <a:rPr lang="en-US" u="sng">
                <a:solidFill>
                  <a:schemeClr val="hlink"/>
                </a:solidFill>
                <a:hlinkClick r:id="rId2"/>
              </a:rPr>
              <a:t>link </a:t>
            </a:r>
            <a:r>
              <a:rPr lang="en-US"/>
              <a:t>è un testo o un'immagine che, una volta cliccato, indirizza l'utente a un file o a una pagina diversa dello stesso sito web o di altri siti.</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Come si fa a capire quale testo o immagine contiene un link? Il puntatore diventa una mano che indica.</a:t>
            </a:r>
            <a:endParaRPr/>
          </a:p>
        </p:txBody>
      </p:sp>
      <p:sp>
        <p:nvSpPr>
          <p:cNvPr id="221" name="Google Shape;221;g2b95bac4502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b95bac4502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2b95bac4502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Una pagina web e un sito web non sono la stessa cosa. Un insieme di pagine web costituisce un sito web.</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Il sito web della Biblioteca pubblica di Boston, ad esempio, si trova all'indirizzo www.bpl.org ed è composto da centinaia di pagine web.</a:t>
            </a:r>
            <a:endParaRPr/>
          </a:p>
        </p:txBody>
      </p:sp>
      <p:sp>
        <p:nvSpPr>
          <p:cNvPr id="231" name="Google Shape;231;g2b95bac4502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b919063e83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g2b919063e83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b83960fe09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2b83960fe09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L'accessibilità del Web si riferisce all'offerta di pari opportunità alle persone con disabilità. Per esempio, una persona con problemi di udito può digitare usando le bacchette per la bocca, una persona con problemi di vista può guardare i video con le didascalie e una persona con problemi di vista può leggere il testo sullo schermo usando gli screen reader.</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SzPts val="1400"/>
              <a:buNone/>
            </a:pPr>
            <a:r>
              <a:t/>
            </a:r>
            <a:endParaRPr/>
          </a:p>
        </p:txBody>
      </p:sp>
      <p:sp>
        <p:nvSpPr>
          <p:cNvPr id="250" name="Google Shape;250;g2b83960fe09_0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b919063e83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2b919063e83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WCAG 2.0 si riferisce alle Linee guida per l'accessibilità dei contenuti Web, pubblicate dalla World Wide Web Consortium (W3C) Web Accessibility Initiative (WAI). Le Linee guida per l'accessibilità dei contenuti Web (WCAG) 2.0 forniscono raccomandazioni per rendere i contenuti Web più accessibili.</a:t>
            </a:r>
            <a:endParaRPr/>
          </a:p>
        </p:txBody>
      </p:sp>
      <p:sp>
        <p:nvSpPr>
          <p:cNvPr id="260" name="Google Shape;260;g2b919063e83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L'obiettivo di questa sessione è che i partecipanti comprendano la definizione e l'importanza della navigazione online per i professionisti GLAM, esplorino i diversi modi di navigare online e introducano gli approcci user-friendly alla navigazione online rilevanti per il settore GLAM. Al termine di questa sessione, i partecipanti saranno in grado di definire la navigazione online, di esplorare le modalità di navigazione online per numerosi compiti e di distinguere gli approcci user-friendly alla navigazione online rilevanti per i compiti quotidiani nelle posizioni GLAM.</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b919063e8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2b919063e8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2b919063e8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b95bac4502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2b95bac4502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4400"/>
              <a:buFont typeface="Calibri"/>
              <a:buNone/>
            </a:pPr>
            <a:r>
              <a:rPr lang="en-US"/>
              <a:t>I fondamenti necessari per una navigazione agevole in Internet sono la facilità, la grafica, la semplicità e l'uniformità. </a:t>
            </a:r>
            <a:endParaRPr/>
          </a:p>
        </p:txBody>
      </p:sp>
      <p:sp>
        <p:nvSpPr>
          <p:cNvPr id="279" name="Google Shape;279;g2b95bac4502_0_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b95bac4502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2b95bac4502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L'idea è di avere una navigazione che guidi l'utente con facilità. A tal fine, è fondamentale organizzare il contenuto dell'app in modo che corrisponda alle azioni che gli utenti sono più propensi a compiere. In questo modo sarà più facile trovare ciò di cui hanno bisogno.</a:t>
            </a:r>
            <a:endParaRPr/>
          </a:p>
          <a:p>
            <a:pPr indent="0" lvl="0" marL="0" rtl="0" algn="l">
              <a:lnSpc>
                <a:spcPct val="100000"/>
              </a:lnSpc>
              <a:spcBef>
                <a:spcPts val="0"/>
              </a:spcBef>
              <a:spcAft>
                <a:spcPts val="0"/>
              </a:spcAft>
              <a:buSzPts val="1400"/>
              <a:buNone/>
            </a:pPr>
            <a:r>
              <a:t/>
            </a:r>
            <a:endParaRPr/>
          </a:p>
        </p:txBody>
      </p:sp>
      <p:sp>
        <p:nvSpPr>
          <p:cNvPr id="289" name="Google Shape;289;g2b95bac4502_0_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b95bac4502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g2b95bac4502_0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Per gli utenti è più facile riconoscere qualcosa e ricordarla. Per ridurre la quantità di informazioni che gli utenti devono ricordare, è fondamentale rendere evidenti le opzioni e le azioni disponibili. Per consentire agli utenti di individuare rapidamente e facilmente ciò di cui hanno bisogno, la navigazione deve essere sempre disponibile, non solo quando si prevede che sarà necessaria.</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SzPts val="1400"/>
              <a:buNone/>
            </a:pPr>
            <a:r>
              <a:t/>
            </a:r>
            <a:endParaRPr/>
          </a:p>
        </p:txBody>
      </p:sp>
      <p:sp>
        <p:nvSpPr>
          <p:cNvPr id="298" name="Google Shape;298;g2b95bac4502_0_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b95bac4502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2b95bac4502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Gli utenti devono essere in grado di navigare rapidamente e facilmente da un luogo all'altro. Dovrebbe funzionare senza ulteriori indicazioni. L'utilizzo di un'iconografia immediatamente identificabile, come quella di un carrello della spesa, ne è un'illustrazione fantastica, poiché gli utenti sanno che cliccando su di esso potranno effettuare un acquisto.</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SzPts val="1400"/>
              <a:buNone/>
            </a:pPr>
            <a:r>
              <a:t/>
            </a:r>
            <a:endParaRPr/>
          </a:p>
        </p:txBody>
      </p:sp>
      <p:sp>
        <p:nvSpPr>
          <p:cNvPr id="307" name="Google Shape;307;g2b95bac4502_0_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b95bac4502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2b95bac4502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Per facilitare agli utenti la ricerca di ciò di cui hanno bisogno, gli elementi di navigazione devono essere posizionati in modo coerente sui vari display dell'applicazione mobile. Gli utenti sono più propensi a interagire con l'app se il messaggio e le azioni sono coerenti.</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Clr>
                <a:schemeClr val="dk1"/>
              </a:buClr>
              <a:buSzPts val="2800"/>
              <a:buFont typeface="Arial"/>
              <a:buNone/>
            </a:pPr>
            <a:r>
              <a:t/>
            </a:r>
            <a:endParaRPr/>
          </a:p>
          <a:p>
            <a:pPr indent="0" lvl="0" marL="0" rtl="0" algn="l">
              <a:lnSpc>
                <a:spcPct val="100000"/>
              </a:lnSpc>
              <a:spcBef>
                <a:spcPts val="0"/>
              </a:spcBef>
              <a:spcAft>
                <a:spcPts val="0"/>
              </a:spcAft>
              <a:buSzPts val="1400"/>
              <a:buNone/>
            </a:pPr>
            <a:r>
              <a:t/>
            </a:r>
            <a:endParaRPr/>
          </a:p>
        </p:txBody>
      </p:sp>
      <p:sp>
        <p:nvSpPr>
          <p:cNvPr id="316" name="Google Shape;316;g2b95bac4502_0_1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b95bac4502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g2b95bac4502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b95bac4502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g2b95bac4502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Quali sono i tipi di navigazione online a cui sono interessate le istituzioni GLAM? Possono essere per lavorare con:</a:t>
            </a:r>
            <a:endParaRPr/>
          </a:p>
          <a:p>
            <a:pPr indent="-317500" lvl="0" marL="457200" rtl="0" algn="l">
              <a:lnSpc>
                <a:spcPct val="100000"/>
              </a:lnSpc>
              <a:spcBef>
                <a:spcPts val="0"/>
              </a:spcBef>
              <a:spcAft>
                <a:spcPts val="0"/>
              </a:spcAft>
              <a:buSzPts val="1400"/>
              <a:buChar char="•"/>
            </a:pPr>
            <a:r>
              <a:rPr lang="en-US"/>
              <a:t>Archivi digitali, opere d'arte e immagini</a:t>
            </a:r>
            <a:endParaRPr/>
          </a:p>
          <a:p>
            <a:pPr indent="-317500" lvl="0" marL="457200" rtl="0" algn="l">
              <a:lnSpc>
                <a:spcPct val="100000"/>
              </a:lnSpc>
              <a:spcBef>
                <a:spcPts val="0"/>
              </a:spcBef>
              <a:spcAft>
                <a:spcPts val="0"/>
              </a:spcAft>
              <a:buSzPts val="1400"/>
              <a:buChar char="•"/>
            </a:pPr>
            <a:r>
              <a:rPr lang="en-US"/>
              <a:t>Mostre digitali</a:t>
            </a:r>
            <a:endParaRPr/>
          </a:p>
          <a:p>
            <a:pPr indent="-317500" lvl="0" marL="457200" rtl="0" algn="l">
              <a:lnSpc>
                <a:spcPct val="100000"/>
              </a:lnSpc>
              <a:spcBef>
                <a:spcPts val="0"/>
              </a:spcBef>
              <a:spcAft>
                <a:spcPts val="0"/>
              </a:spcAft>
              <a:buSzPts val="1400"/>
              <a:buChar char="•"/>
            </a:pPr>
            <a:r>
              <a:rPr lang="en-US"/>
              <a:t>Narrazione digitale</a:t>
            </a:r>
            <a:endParaRPr/>
          </a:p>
          <a:p>
            <a:pPr indent="-317500" lvl="0" marL="457200" rtl="0" algn="l">
              <a:lnSpc>
                <a:spcPct val="100000"/>
              </a:lnSpc>
              <a:spcBef>
                <a:spcPts val="0"/>
              </a:spcBef>
              <a:spcAft>
                <a:spcPts val="0"/>
              </a:spcAft>
              <a:buSzPts val="1400"/>
              <a:buChar char="•"/>
            </a:pPr>
            <a:r>
              <a:rPr lang="en-US"/>
              <a:t>Mostre virtuali</a:t>
            </a:r>
            <a:endParaRPr/>
          </a:p>
          <a:p>
            <a:pPr indent="-317500" lvl="0" marL="457200" rtl="0" algn="l">
              <a:lnSpc>
                <a:spcPct val="100000"/>
              </a:lnSpc>
              <a:spcBef>
                <a:spcPts val="0"/>
              </a:spcBef>
              <a:spcAft>
                <a:spcPts val="0"/>
              </a:spcAft>
              <a:buSzPts val="1400"/>
              <a:buChar char="•"/>
            </a:pPr>
            <a:r>
              <a:rPr lang="en-US"/>
              <a:t>Contenuti per i social media</a:t>
            </a:r>
            <a:endParaRPr/>
          </a:p>
          <a:p>
            <a:pPr indent="-317500" lvl="0" marL="457200" rtl="0" algn="l">
              <a:lnSpc>
                <a:spcPct val="100000"/>
              </a:lnSpc>
              <a:spcBef>
                <a:spcPts val="0"/>
              </a:spcBef>
              <a:spcAft>
                <a:spcPts val="0"/>
              </a:spcAft>
              <a:buSzPts val="1400"/>
              <a:buChar char="•"/>
            </a:pPr>
            <a:r>
              <a:rPr lang="en-US"/>
              <a:t>Siti istituzionali GLAM</a:t>
            </a:r>
            <a:endParaRPr/>
          </a:p>
          <a:p>
            <a:pPr indent="-317500" lvl="0" marL="457200" rtl="0" algn="l">
              <a:lnSpc>
                <a:spcPct val="100000"/>
              </a:lnSpc>
              <a:spcBef>
                <a:spcPts val="0"/>
              </a:spcBef>
              <a:spcAft>
                <a:spcPts val="0"/>
              </a:spcAft>
              <a:buSzPts val="1400"/>
              <a:buChar char="•"/>
            </a:pPr>
            <a:r>
              <a:rPr lang="en-US"/>
              <a:t>Archiviazione dei dati - piattaforme cloud </a:t>
            </a:r>
            <a:endParaRPr/>
          </a:p>
        </p:txBody>
      </p:sp>
      <p:sp>
        <p:nvSpPr>
          <p:cNvPr id="334" name="Google Shape;334;g2b95bac4502_0_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b83960fe09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2b83960fe09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400"/>
              <a:buNone/>
            </a:pPr>
            <a:r>
              <a:rPr lang="en-US"/>
              <a:t>Ricapitoliamo per vedere di cosa trattava questa sessione.</a:t>
            </a:r>
            <a:endParaRPr/>
          </a:p>
          <a:p>
            <a:pPr indent="-317500" lvl="0" marL="457200" rtl="0" algn="l">
              <a:lnSpc>
                <a:spcPct val="100000"/>
              </a:lnSpc>
              <a:spcBef>
                <a:spcPts val="0"/>
              </a:spcBef>
              <a:spcAft>
                <a:spcPts val="0"/>
              </a:spcAft>
              <a:buSzPts val="1400"/>
              <a:buChar char="-"/>
            </a:pPr>
            <a:r>
              <a:rPr lang="en-US"/>
              <a:t>Che cos'è la navigazione online?</a:t>
            </a:r>
            <a:endParaRPr/>
          </a:p>
          <a:p>
            <a:pPr indent="-317500" lvl="0" marL="457200" rtl="0" algn="l">
              <a:lnSpc>
                <a:spcPct val="100000"/>
              </a:lnSpc>
              <a:spcBef>
                <a:spcPts val="0"/>
              </a:spcBef>
              <a:spcAft>
                <a:spcPts val="0"/>
              </a:spcAft>
              <a:buSzPts val="1400"/>
              <a:buChar char="-"/>
            </a:pPr>
            <a:r>
              <a:rPr lang="en-US"/>
              <a:t>Quanto spesso vi capita di imbattervi in siti web accessibili?</a:t>
            </a:r>
            <a:endParaRPr/>
          </a:p>
        </p:txBody>
      </p:sp>
      <p:sp>
        <p:nvSpPr>
          <p:cNvPr id="344" name="Google Shape;344;g2b83960fe09_0_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b95bac4502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2b95bac4502_0_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g2b95bac4502_0_1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2" name="Google Shape;36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La navigazione online o in un sito web è l'atto di cliccare e cercare tra le risorse di Internet, come le varie pagine che compongono un sito web. Oltre alle pagine web, Internet offre anche una varietà di altri tipi di contenuti, come video, musica e immagini. Navigare in Internet può essere un'impresa ardua per chi è alle prime armi, ma con alcuni suggerimenti e trucchi di base è possibile trovare facilmente le informazioni di cui si ha bisogno e sfruttare al meglio la propria esperienza online.</a:t>
            </a:r>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Esempi di navigazione in Internet</a:t>
            </a:r>
            <a:endParaRPr/>
          </a:p>
          <a:p>
            <a:pPr indent="0" lvl="0" marL="0" rtl="0" algn="l">
              <a:lnSpc>
                <a:spcPct val="100000"/>
              </a:lnSpc>
              <a:spcBef>
                <a:spcPts val="0"/>
              </a:spcBef>
              <a:spcAft>
                <a:spcPts val="0"/>
              </a:spcAft>
              <a:buClr>
                <a:schemeClr val="dk1"/>
              </a:buClr>
              <a:buSzPts val="2800"/>
              <a:buFont typeface="Arial"/>
              <a:buNone/>
            </a:pPr>
            <a:r>
              <a:rPr lang="en-US"/>
              <a:t>Alcuni esempi di navigazione in Internet sono:</a:t>
            </a:r>
            <a:endParaRPr/>
          </a:p>
          <a:p>
            <a:pPr indent="-317500" lvl="0" marL="457200" rtl="0" algn="l">
              <a:lnSpc>
                <a:spcPct val="100000"/>
              </a:lnSpc>
              <a:spcBef>
                <a:spcPts val="0"/>
              </a:spcBef>
              <a:spcAft>
                <a:spcPts val="0"/>
              </a:spcAft>
              <a:buSzPts val="1400"/>
              <a:buChar char="•"/>
            </a:pPr>
            <a:r>
              <a:rPr lang="en-US"/>
              <a:t>ricerca e didattica: apprendimento online, riviste accademiche, giornali, podcast</a:t>
            </a:r>
            <a:endParaRPr/>
          </a:p>
          <a:p>
            <a:pPr indent="-317500" lvl="0" marL="457200" rtl="0" algn="l">
              <a:lnSpc>
                <a:spcPct val="100000"/>
              </a:lnSpc>
              <a:spcBef>
                <a:spcPts val="0"/>
              </a:spcBef>
              <a:spcAft>
                <a:spcPts val="0"/>
              </a:spcAft>
              <a:buSzPts val="1400"/>
              <a:buChar char="•"/>
            </a:pPr>
            <a:r>
              <a:rPr lang="en-US"/>
              <a:t>acquisti online: commercio elettronico attraverso piattaforme come Amazon, eBay e Aliexpress</a:t>
            </a:r>
            <a:endParaRPr/>
          </a:p>
          <a:p>
            <a:pPr indent="-317500" lvl="0" marL="457200" rtl="0" algn="l">
              <a:lnSpc>
                <a:spcPct val="100000"/>
              </a:lnSpc>
              <a:spcBef>
                <a:spcPts val="0"/>
              </a:spcBef>
              <a:spcAft>
                <a:spcPts val="0"/>
              </a:spcAft>
              <a:buSzPts val="1400"/>
              <a:buChar char="•"/>
            </a:pPr>
            <a:r>
              <a:rPr lang="en-US"/>
              <a:t>Consumo di notizie ed eventi attuali: musica, siti web come CNN, BBC, Reuters, piattaforme di social media.</a:t>
            </a:r>
            <a:endParaRPr/>
          </a:p>
        </p:txBody>
      </p:sp>
      <p:sp>
        <p:nvSpPr>
          <p:cNvPr id="129" name="Google Shape;12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b83960fe0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g2b83960fe0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b83960fe09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2b83960fe09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La connessione a Internet è il primo passo verso il suo utilizzo. A seconda del tipo di dispositivo utilizzato, è possibile farlo utilizzando una connessione cablata o </a:t>
            </a:r>
            <a:r>
              <a:rPr lang="en-US"/>
              <a:t>wireless</a:t>
            </a:r>
            <a:r>
              <a:rPr lang="en-US"/>
              <a:t>. Grazie alle funzionalità </a:t>
            </a:r>
            <a:r>
              <a:rPr lang="en-US"/>
              <a:t>wireless</a:t>
            </a:r>
            <a:r>
              <a:rPr lang="en-US"/>
              <a:t> integrate, la maggior parte dei computer portatili, degli smartphone e dei tablet moderni consente di connettersi a Internet senza bisogno di hardware o cavi aggiuntivi.</a:t>
            </a:r>
            <a:endParaRPr/>
          </a:p>
        </p:txBody>
      </p:sp>
      <p:sp>
        <p:nvSpPr>
          <p:cNvPr id="148" name="Google Shape;148;g2b83960fe09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b83960fe09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2b83960fe09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Una volta stabilita la connessione a Internet, sarà necessario un browser Web per recuperare le informazioni desiderate. Il software che consente di visualizzare e interagire con le pagine web si chiama browser web. I browser web più utilizzati sono Microsoft Edge, Apple Safari, Mozilla Firefox e Google Chrome. Prima di decidere quale sia il più adatto alle vostre esigenze, potreste provare alcuni browser diversi, poiché ognuno di essi offre un insieme unico di caratteristiche e funzionalità.</a:t>
            </a:r>
            <a:endParaRPr/>
          </a:p>
        </p:txBody>
      </p:sp>
      <p:sp>
        <p:nvSpPr>
          <p:cNvPr id="158" name="Google Shape;158;g2b83960fe09_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 name="Shape 21"/>
        <p:cNvGrpSpPr/>
        <p:nvPr/>
      </p:nvGrpSpPr>
      <p:grpSpPr>
        <a:xfrm>
          <a:off x="0" y="0"/>
          <a:ext cx="0" cy="0"/>
          <a:chOff x="0" y="0"/>
          <a:chExt cx="0" cy="0"/>
        </a:xfrm>
      </p:grpSpPr>
      <p:sp>
        <p:nvSpPr>
          <p:cNvPr id="22" name="Google Shape;22;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 name="Shape 30"/>
        <p:cNvGrpSpPr/>
        <p:nvPr/>
      </p:nvGrpSpPr>
      <p:grpSpPr>
        <a:xfrm>
          <a:off x="0" y="0"/>
          <a:ext cx="0" cy="0"/>
          <a:chOff x="0" y="0"/>
          <a:chExt cx="0" cy="0"/>
        </a:xfrm>
      </p:grpSpPr>
      <p:sp>
        <p:nvSpPr>
          <p:cNvPr id="31" name="Google Shape;31;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7"/>
          <p:cNvSpPr/>
          <p:nvPr>
            <p:ph idx="2" type="pic"/>
          </p:nvPr>
        </p:nvSpPr>
        <p:spPr>
          <a:xfrm>
            <a:off x="5183188" y="987425"/>
            <a:ext cx="6172200" cy="4873625"/>
          </a:xfrm>
          <a:prstGeom prst="rect">
            <a:avLst/>
          </a:prstGeom>
          <a:noFill/>
          <a:ln>
            <a:noFill/>
          </a:ln>
        </p:spPr>
      </p:sp>
      <p:sp>
        <p:nvSpPr>
          <p:cNvPr id="33" name="Google Shape;33;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4" name="Google Shape;3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 name="Shape 44"/>
        <p:cNvGrpSpPr/>
        <p:nvPr/>
      </p:nvGrpSpPr>
      <p:grpSpPr>
        <a:xfrm>
          <a:off x="0" y="0"/>
          <a:ext cx="0" cy="0"/>
          <a:chOff x="0" y="0"/>
          <a:chExt cx="0" cy="0"/>
        </a:xfrm>
      </p:grpSpPr>
      <p:sp>
        <p:nvSpPr>
          <p:cNvPr id="45" name="Google Shape;4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3" name="Google Shape;5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www.youtube.com/watch?v=qa8zTufDzio" TargetMode="External"/><Relationship Id="rId4" Type="http://schemas.openxmlformats.org/officeDocument/2006/relationships/image" Target="../media/image9.jpg"/><Relationship Id="rId5" Type="http://schemas.openxmlformats.org/officeDocument/2006/relationships/image" Target="../media/image3.png"/><Relationship Id="rId6"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hyperlink" Target="http://www.yourdictionary.com/url" TargetMode="External"/><Relationship Id="rId5"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hyperlink" Target="http://drive.google.com/file/d/1PxCyLGlmRqgkgU3X-UVB7fFBQZk72QBW/view" TargetMode="External"/><Relationship Id="rId6"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hyperlink" Target="http://www.techterms.com/definition/link" TargetMode="External"/><Relationship Id="rId5" Type="http://schemas.openxmlformats.org/officeDocument/2006/relationships/image" Target="../media/image8.jpg"/><Relationship Id="rId6"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3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www.w3.org/WAI/standards-guidelines/wcag/" TargetMode="External"/><Relationship Id="rId4" Type="http://schemas.openxmlformats.org/officeDocument/2006/relationships/image" Target="../media/image3.png"/><Relationship Id="rId5"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hyperlink" Target="http://drive.google.com/file/d/1pE01oV2ksqIbjff74tpQLzVt4w4MTjPO/view" TargetMode="External"/><Relationship Id="rId6"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4.jpg"/><Relationship Id="rId5"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s://guides.bpl.org/internetbasics/navigating" TargetMode="External"/><Relationship Id="rId4" Type="http://schemas.openxmlformats.org/officeDocument/2006/relationships/image" Target="../media/image3.png"/><Relationship Id="rId5"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20.jpg"/><Relationship Id="rId10" Type="http://schemas.openxmlformats.org/officeDocument/2006/relationships/image" Target="../media/image8.jpg"/><Relationship Id="rId9" Type="http://schemas.openxmlformats.org/officeDocument/2006/relationships/image" Target="../media/image29.png"/><Relationship Id="rId5" Type="http://schemas.openxmlformats.org/officeDocument/2006/relationships/image" Target="../media/image22.jpg"/><Relationship Id="rId6" Type="http://schemas.openxmlformats.org/officeDocument/2006/relationships/image" Target="../media/image28.jpg"/><Relationship Id="rId7" Type="http://schemas.openxmlformats.org/officeDocument/2006/relationships/image" Target="../media/image27.jpg"/><Relationship Id="rId8"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4049754" y="2686449"/>
            <a:ext cx="6454220" cy="52623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US" sz="3600"/>
            </a:br>
            <a:r>
              <a:rPr b="1" lang="en-US" sz="3600"/>
              <a:t>Corso di apprendimento misto</a:t>
            </a:r>
            <a:endParaRPr b="1" sz="3600"/>
          </a:p>
        </p:txBody>
      </p:sp>
      <p:sp>
        <p:nvSpPr>
          <p:cNvPr id="89" name="Google Shape;89;p1"/>
          <p:cNvSpPr txBox="1"/>
          <p:nvPr>
            <p:ph idx="1" type="subTitle"/>
          </p:nvPr>
        </p:nvSpPr>
        <p:spPr>
          <a:xfrm>
            <a:off x="3079803" y="3673350"/>
            <a:ext cx="6454219" cy="1607774"/>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rPr b="1" lang="en-US"/>
              <a:t>Modulo 1: Il settore GLAM digitale </a:t>
            </a:r>
            <a:endParaRPr b="1"/>
          </a:p>
          <a:p>
            <a:pPr indent="0" lvl="0" marL="0" rtl="0" algn="ctr">
              <a:lnSpc>
                <a:spcPct val="90000"/>
              </a:lnSpc>
              <a:spcBef>
                <a:spcPts val="0"/>
              </a:spcBef>
              <a:spcAft>
                <a:spcPts val="0"/>
              </a:spcAft>
              <a:buClr>
                <a:schemeClr val="dk1"/>
              </a:buClr>
              <a:buSzPts val="2400"/>
              <a:buNone/>
            </a:pPr>
            <a:r>
              <a:rPr b="1" lang="en-US"/>
              <a:t>Sessione 3: Navigare online</a:t>
            </a:r>
            <a:endParaRPr b="1"/>
          </a:p>
          <a:p>
            <a:pPr indent="0" lvl="0" marL="0" rtl="0" algn="ctr">
              <a:lnSpc>
                <a:spcPct val="90000"/>
              </a:lnSpc>
              <a:spcBef>
                <a:spcPts val="1000"/>
              </a:spcBef>
              <a:spcAft>
                <a:spcPts val="0"/>
              </a:spcAft>
              <a:buClr>
                <a:schemeClr val="dk1"/>
              </a:buClr>
              <a:buSzPts val="2400"/>
              <a:buNone/>
            </a:pPr>
            <a:r>
              <a:rPr lang="en-US"/>
              <a:t>Sviluppato da: </a:t>
            </a:r>
            <a:endParaRPr/>
          </a:p>
          <a:p>
            <a:pPr indent="0" lvl="0" marL="0" rtl="0" algn="ctr">
              <a:lnSpc>
                <a:spcPct val="90000"/>
              </a:lnSpc>
              <a:spcBef>
                <a:spcPts val="1000"/>
              </a:spcBef>
              <a:spcAft>
                <a:spcPts val="0"/>
              </a:spcAft>
              <a:buClr>
                <a:schemeClr val="dk1"/>
              </a:buClr>
              <a:buSzPts val="2400"/>
              <a:buNone/>
            </a:pPr>
            <a:r>
              <a:rPr lang="en-US"/>
              <a:t>Centro SYNTHESIS per la ricerca e l'educazione</a:t>
            </a:r>
            <a:endParaRPr/>
          </a:p>
        </p:txBody>
      </p:sp>
      <p:pic>
        <p:nvPicPr>
          <p:cNvPr id="90" name="Google Shape;90;p1"/>
          <p:cNvPicPr preferRelativeResize="0"/>
          <p:nvPr/>
        </p:nvPicPr>
        <p:blipFill rotWithShape="1">
          <a:blip r:embed="rId3">
            <a:alphaModFix/>
          </a:blip>
          <a:srcRect b="0" l="0" r="0" t="0"/>
          <a:stretch/>
        </p:blipFill>
        <p:spPr>
          <a:xfrm>
            <a:off x="698154" y="-39188"/>
            <a:ext cx="2557807" cy="2557807"/>
          </a:xfrm>
          <a:prstGeom prst="rect">
            <a:avLst/>
          </a:prstGeom>
          <a:noFill/>
          <a:ln>
            <a:noFill/>
          </a:ln>
        </p:spPr>
      </p:pic>
      <p:sp>
        <p:nvSpPr>
          <p:cNvPr id="91" name="Google Shape;91;p1"/>
          <p:cNvSpPr txBox="1"/>
          <p:nvPr/>
        </p:nvSpPr>
        <p:spPr>
          <a:xfrm>
            <a:off x="491040" y="6098152"/>
            <a:ext cx="8445000" cy="57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Arial"/>
                <a:ea typeface="Arial"/>
                <a:cs typeface="Arial"/>
                <a:sym typeface="Arial"/>
              </a:rPr>
              <a:t>"Finanziato dall'Unione Europea. I punti di vista e le opinioni espresse sono tuttavia esclusivamente quelli dell'autore o degli autori e non riflettono necessariamente quelli dell'Unione Europea o dell'OeAD-GmbH. Né l'Unione Europea né l'autorità che ha concesso il finanziamento possono essere ritenute responsabili". Progetto n.: 2022-1-AT01-KA220-ADU-00008513</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rot="5400000">
            <a:off x="-114992" y="3041120"/>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p:nvPr/>
        </p:nvSpPr>
        <p:spPr>
          <a:xfrm rot="5400000">
            <a:off x="-114993" y="1801018"/>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a:off x="3832264" y="716530"/>
            <a:ext cx="7017988"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accent1"/>
                </a:solidFill>
                <a:latin typeface="Calibri"/>
                <a:ea typeface="Calibri"/>
                <a:cs typeface="Calibri"/>
                <a:sym typeface="Calibri"/>
              </a:rPr>
              <a:t>Promuovere l'occupazione inclusiva nel settore GLAM attraverso l'innovazione aperta</a:t>
            </a:r>
            <a:endParaRPr b="0" i="0" sz="4000" u="none" cap="none" strike="noStrike">
              <a:solidFill>
                <a:schemeClr val="accent1"/>
              </a:solidFill>
              <a:latin typeface="Calibri"/>
              <a:ea typeface="Calibri"/>
              <a:cs typeface="Calibri"/>
              <a:sym typeface="Calibri"/>
            </a:endParaRPr>
          </a:p>
        </p:txBody>
      </p:sp>
      <p:pic>
        <p:nvPicPr>
          <p:cNvPr id="95" name="Google Shape;95;p1"/>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b83960fe09_0_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Come navigare in Internet</a:t>
            </a:r>
            <a:endParaRPr/>
          </a:p>
        </p:txBody>
      </p:sp>
      <p:pic>
        <p:nvPicPr>
          <p:cNvPr id="179" name="Google Shape;179;g2b83960fe09_0_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sp>
        <p:nvSpPr>
          <p:cNvPr id="180" name="Google Shape;180;g2b83960fe09_0_7"/>
          <p:cNvSpPr txBox="1"/>
          <p:nvPr>
            <p:ph idx="1" type="body"/>
          </p:nvPr>
        </p:nvSpPr>
        <p:spPr>
          <a:xfrm>
            <a:off x="838200" y="1825625"/>
            <a:ext cx="104085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Ci sono 3 modi per navigare in Internet: </a:t>
            </a:r>
            <a:endParaRPr/>
          </a:p>
          <a:p>
            <a:pPr indent="-228600" lvl="0" marL="228600" rtl="0" algn="l">
              <a:lnSpc>
                <a:spcPct val="90000"/>
              </a:lnSpc>
              <a:spcBef>
                <a:spcPts val="1000"/>
              </a:spcBef>
              <a:spcAft>
                <a:spcPts val="0"/>
              </a:spcAft>
              <a:buClr>
                <a:schemeClr val="dk1"/>
              </a:buClr>
              <a:buSzPts val="2800"/>
              <a:buChar char="•"/>
            </a:pPr>
            <a:r>
              <a:rPr lang="en-US"/>
              <a:t>Digitare un indirizzo web (URL) </a:t>
            </a:r>
            <a:endParaRPr/>
          </a:p>
          <a:p>
            <a:pPr indent="-228600" lvl="0" marL="228600" rtl="0" algn="l">
              <a:lnSpc>
                <a:spcPct val="90000"/>
              </a:lnSpc>
              <a:spcBef>
                <a:spcPts val="1000"/>
              </a:spcBef>
              <a:spcAft>
                <a:spcPts val="0"/>
              </a:spcAft>
              <a:buClr>
                <a:schemeClr val="dk1"/>
              </a:buClr>
              <a:buSzPts val="2800"/>
              <a:buChar char="•"/>
            </a:pPr>
            <a:r>
              <a:rPr lang="en-US"/>
              <a:t>Link seguenti </a:t>
            </a:r>
            <a:endParaRPr/>
          </a:p>
          <a:p>
            <a:pPr indent="-228600" lvl="0" marL="228600" rtl="0" algn="l">
              <a:lnSpc>
                <a:spcPct val="90000"/>
              </a:lnSpc>
              <a:spcBef>
                <a:spcPts val="1000"/>
              </a:spcBef>
              <a:spcAft>
                <a:spcPts val="0"/>
              </a:spcAft>
              <a:buClr>
                <a:schemeClr val="dk1"/>
              </a:buClr>
              <a:buSzPts val="2800"/>
              <a:buChar char="•"/>
            </a:pPr>
            <a:r>
              <a:rPr lang="en-US"/>
              <a:t>Trovare un sito web utilizzando un motore di ricerca </a:t>
            </a:r>
            <a:endParaRPr/>
          </a:p>
        </p:txBody>
      </p:sp>
      <p:pic>
        <p:nvPicPr>
          <p:cNvPr id="181" name="Google Shape;181;g2b83960fe09_0_7"/>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pic>
        <p:nvPicPr>
          <p:cNvPr id="182" name="Google Shape;182;g2b83960fe09_0_7"/>
          <p:cNvPicPr preferRelativeResize="0"/>
          <p:nvPr/>
        </p:nvPicPr>
        <p:blipFill rotWithShape="1">
          <a:blip r:embed="rId5">
            <a:alphaModFix/>
          </a:blip>
          <a:srcRect b="0" l="0" r="50290" t="0"/>
          <a:stretch/>
        </p:blipFill>
        <p:spPr>
          <a:xfrm>
            <a:off x="7863025" y="1690825"/>
            <a:ext cx="3383674" cy="3828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We show you how to find what you want on the internet by using internet browsers. Learn about browsers, websites, email addresses and search engines." id="188" name="Google Shape;188;g2b8a4b77687_0_0" title="Navigating the internet">
            <a:hlinkClick r:id="rId3"/>
          </p:cNvPr>
          <p:cNvPicPr preferRelativeResize="0"/>
          <p:nvPr/>
        </p:nvPicPr>
        <p:blipFill rotWithShape="1">
          <a:blip r:embed="rId4">
            <a:alphaModFix/>
          </a:blip>
          <a:srcRect b="0" l="0" r="0" t="0"/>
          <a:stretch/>
        </p:blipFill>
        <p:spPr>
          <a:xfrm>
            <a:off x="2565565" y="1104025"/>
            <a:ext cx="7060863" cy="3971750"/>
          </a:xfrm>
          <a:prstGeom prst="rect">
            <a:avLst/>
          </a:prstGeom>
          <a:noFill/>
          <a:ln>
            <a:noFill/>
          </a:ln>
        </p:spPr>
      </p:pic>
      <p:pic>
        <p:nvPicPr>
          <p:cNvPr id="189" name="Google Shape;189;g2b8a4b77687_0_0"/>
          <p:cNvPicPr preferRelativeResize="0"/>
          <p:nvPr/>
        </p:nvPicPr>
        <p:blipFill rotWithShape="1">
          <a:blip r:embed="rId5">
            <a:alphaModFix/>
          </a:blip>
          <a:srcRect b="0" l="0" r="0" t="0"/>
          <a:stretch/>
        </p:blipFill>
        <p:spPr>
          <a:xfrm>
            <a:off x="320512" y="5585931"/>
            <a:ext cx="1182064" cy="1182064"/>
          </a:xfrm>
          <a:prstGeom prst="rect">
            <a:avLst/>
          </a:prstGeom>
          <a:noFill/>
          <a:ln>
            <a:noFill/>
          </a:ln>
        </p:spPr>
      </p:pic>
      <p:pic>
        <p:nvPicPr>
          <p:cNvPr id="190" name="Google Shape;190;g2b8a4b77687_0_0"/>
          <p:cNvPicPr preferRelativeResize="0"/>
          <p:nvPr/>
        </p:nvPicPr>
        <p:blipFill rotWithShape="1">
          <a:blip r:embed="rId6">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b83960fe09_0_16"/>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ctr">
              <a:lnSpc>
                <a:spcPct val="90000"/>
              </a:lnSpc>
              <a:spcBef>
                <a:spcPts val="1000"/>
              </a:spcBef>
              <a:spcAft>
                <a:spcPts val="0"/>
              </a:spcAft>
              <a:buClr>
                <a:schemeClr val="dk1"/>
              </a:buClr>
              <a:buSzPct val="100000"/>
              <a:buNone/>
            </a:pPr>
            <a:r>
              <a:rPr lang="en-US" sz="5200"/>
              <a:t>Pagine web e siti web</a:t>
            </a:r>
            <a:endParaRPr/>
          </a:p>
          <a:p>
            <a:pPr indent="0" lvl="0" marL="0" rtl="0" algn="ctr">
              <a:lnSpc>
                <a:spcPct val="90000"/>
              </a:lnSpc>
              <a:spcBef>
                <a:spcPts val="1000"/>
              </a:spcBef>
              <a:spcAft>
                <a:spcPts val="0"/>
              </a:spcAft>
              <a:buClr>
                <a:schemeClr val="dk1"/>
              </a:buClr>
              <a:buSzPct val="100000"/>
              <a:buNone/>
            </a:pPr>
            <a:r>
              <a:rPr lang="en-US" sz="5200"/>
              <a:t>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 </a:t>
            </a:r>
            <a:endParaRPr/>
          </a:p>
        </p:txBody>
      </p:sp>
      <p:pic>
        <p:nvPicPr>
          <p:cNvPr id="196" name="Google Shape;196;g2b83960fe09_0_1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sp>
        <p:nvSpPr>
          <p:cNvPr id="197" name="Google Shape;197;g2b83960fe09_0_16"/>
          <p:cNvSpPr/>
          <p:nvPr/>
        </p:nvSpPr>
        <p:spPr>
          <a:xfrm>
            <a:off x="1060667" y="4086537"/>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198" name="Google Shape;198;g2b83960fe09_0_16"/>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pic>
        <p:nvPicPr>
          <p:cNvPr id="199" name="Google Shape;199;g2b83960fe09_0_16"/>
          <p:cNvPicPr preferRelativeResize="0"/>
          <p:nvPr/>
        </p:nvPicPr>
        <p:blipFill rotWithShape="1">
          <a:blip r:embed="rId5">
            <a:alphaModFix/>
          </a:blip>
          <a:srcRect b="0" l="0" r="0" t="0"/>
          <a:stretch/>
        </p:blipFill>
        <p:spPr>
          <a:xfrm>
            <a:off x="4924288" y="152400"/>
            <a:ext cx="7115310" cy="47423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b83960fe09_0_5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accent1"/>
                </a:solidFill>
              </a:rPr>
              <a:t>Che cos'è un URL?</a:t>
            </a:r>
            <a:endParaRPr>
              <a:solidFill>
                <a:schemeClr val="accent1"/>
              </a:solidFill>
            </a:endParaRPr>
          </a:p>
        </p:txBody>
      </p:sp>
      <p:pic>
        <p:nvPicPr>
          <p:cNvPr id="206" name="Google Shape;206;g2b83960fe09_0_51"/>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sp>
        <p:nvSpPr>
          <p:cNvPr id="207" name="Google Shape;207;g2b83960fe09_0_51"/>
          <p:cNvSpPr txBox="1"/>
          <p:nvPr>
            <p:ph idx="1" type="body"/>
          </p:nvPr>
        </p:nvSpPr>
        <p:spPr>
          <a:xfrm>
            <a:off x="838200" y="1825625"/>
            <a:ext cx="97530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1000"/>
              </a:spcBef>
              <a:spcAft>
                <a:spcPts val="0"/>
              </a:spcAft>
              <a:buSzPts val="1800"/>
              <a:buNone/>
            </a:pPr>
            <a:r>
              <a:rPr lang="en-US"/>
              <a:t>La capacità di navigare tra le varie pagine web è una delle abilità più importanti da acquisire quando si usa Internet. </a:t>
            </a:r>
            <a:endParaRPr/>
          </a:p>
          <a:p>
            <a:pPr indent="0" lvl="0" marL="457200" rtl="0" algn="l">
              <a:lnSpc>
                <a:spcPct val="100000"/>
              </a:lnSpc>
              <a:spcBef>
                <a:spcPts val="1000"/>
              </a:spcBef>
              <a:spcAft>
                <a:spcPts val="0"/>
              </a:spcAft>
              <a:buSzPts val="1800"/>
              <a:buNone/>
            </a:pPr>
            <a:r>
              <a:rPr lang="en-US" u="sng">
                <a:solidFill>
                  <a:schemeClr val="hlink"/>
                </a:solidFill>
                <a:hlinkClick r:id="rId4"/>
              </a:rPr>
              <a:t>URL è l'</a:t>
            </a:r>
            <a:r>
              <a:rPr lang="en-US"/>
              <a:t>acronimo di Uniform Resource Locator. L'URL, o indirizzo web, è l'indirizzo di un sito web su Internet. Proprio come un indirizzo stradale, l'indirizzo web è il modo in cui si individua il sito web desiderato.</a:t>
            </a:r>
            <a:endParaRPr/>
          </a:p>
          <a:p>
            <a:pPr indent="0" lvl="0" marL="0" rtl="0" algn="l">
              <a:lnSpc>
                <a:spcPct val="90000"/>
              </a:lnSpc>
              <a:spcBef>
                <a:spcPts val="1000"/>
              </a:spcBef>
              <a:spcAft>
                <a:spcPts val="0"/>
              </a:spcAft>
              <a:buClr>
                <a:schemeClr val="dk1"/>
              </a:buClr>
              <a:buSzPts val="2800"/>
              <a:buNone/>
            </a:pPr>
            <a:r>
              <a:t/>
            </a:r>
            <a:endParaRPr/>
          </a:p>
        </p:txBody>
      </p:sp>
      <p:pic>
        <p:nvPicPr>
          <p:cNvPr id="208" name="Google Shape;208;g2b83960fe09_0_51"/>
          <p:cNvPicPr preferRelativeResize="0"/>
          <p:nvPr/>
        </p:nvPicPr>
        <p:blipFill rotWithShape="1">
          <a:blip r:embed="rId5">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b83960fe09_0_6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accent1"/>
                </a:solidFill>
              </a:rPr>
              <a:t>Cos'è un URL</a:t>
            </a:r>
            <a:endParaRPr>
              <a:solidFill>
                <a:schemeClr val="accent1"/>
              </a:solidFill>
            </a:endParaRPr>
          </a:p>
        </p:txBody>
      </p:sp>
      <p:pic>
        <p:nvPicPr>
          <p:cNvPr id="215" name="Google Shape;215;g2b83960fe09_0_6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16" name="Google Shape;216;g2b83960fe09_0_60"/>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pic>
        <p:nvPicPr>
          <p:cNvPr id="217" name="Google Shape;217;g2b83960fe09_0_60" title="What is a URL_.mp4">
            <a:hlinkClick r:id="rId5"/>
          </p:cNvPr>
          <p:cNvPicPr preferRelativeResize="0"/>
          <p:nvPr/>
        </p:nvPicPr>
        <p:blipFill rotWithShape="1">
          <a:blip r:embed="rId6">
            <a:alphaModFix/>
          </a:blip>
          <a:srcRect b="0" l="0" r="0" t="0"/>
          <a:stretch/>
        </p:blipFill>
        <p:spPr>
          <a:xfrm>
            <a:off x="3095563" y="1581950"/>
            <a:ext cx="6000875" cy="450065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b95bac4502_0_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accent1"/>
                </a:solidFill>
              </a:rPr>
              <a:t>Che cos'è un link</a:t>
            </a:r>
            <a:endParaRPr>
              <a:solidFill>
                <a:schemeClr val="accent1"/>
              </a:solidFill>
            </a:endParaRPr>
          </a:p>
        </p:txBody>
      </p:sp>
      <p:pic>
        <p:nvPicPr>
          <p:cNvPr id="224" name="Google Shape;224;g2b95bac4502_0_19"/>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sp>
        <p:nvSpPr>
          <p:cNvPr id="225" name="Google Shape;225;g2b95bac4502_0_19"/>
          <p:cNvSpPr txBox="1"/>
          <p:nvPr>
            <p:ph idx="1" type="body"/>
          </p:nvPr>
        </p:nvSpPr>
        <p:spPr>
          <a:xfrm>
            <a:off x="838200" y="1825625"/>
            <a:ext cx="97530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1000"/>
              </a:spcBef>
              <a:spcAft>
                <a:spcPts val="0"/>
              </a:spcAft>
              <a:buClr>
                <a:schemeClr val="dk1"/>
              </a:buClr>
              <a:buSzPts val="1100"/>
              <a:buFont typeface="Arial"/>
              <a:buNone/>
            </a:pPr>
            <a:r>
              <a:rPr lang="en-US"/>
              <a:t>In genere, un </a:t>
            </a:r>
            <a:r>
              <a:rPr lang="en-US" u="sng">
                <a:solidFill>
                  <a:schemeClr val="hlink"/>
                </a:solidFill>
                <a:hlinkClick r:id="rId4"/>
              </a:rPr>
              <a:t>link </a:t>
            </a:r>
            <a:r>
              <a:rPr lang="en-US"/>
              <a:t>è un testo o un'immagine che, se cliccato, indirizza l'utente a un file o a una pagina diversa dello stesso sito web o di altri siti.</a:t>
            </a:r>
            <a:endParaRPr/>
          </a:p>
          <a:p>
            <a:pPr indent="0" lvl="0" marL="457200" rtl="0" algn="l">
              <a:lnSpc>
                <a:spcPct val="100000"/>
              </a:lnSpc>
              <a:spcBef>
                <a:spcPts val="1000"/>
              </a:spcBef>
              <a:spcAft>
                <a:spcPts val="0"/>
              </a:spcAft>
              <a:buClr>
                <a:schemeClr val="dk1"/>
              </a:buClr>
              <a:buSzPts val="1100"/>
              <a:buFont typeface="Arial"/>
              <a:buNone/>
            </a:pPr>
            <a:r>
              <a:t/>
            </a:r>
            <a:endParaRPr/>
          </a:p>
          <a:p>
            <a:pPr indent="0" lvl="0" marL="457200" rtl="0" algn="l">
              <a:lnSpc>
                <a:spcPct val="100000"/>
              </a:lnSpc>
              <a:spcBef>
                <a:spcPts val="1000"/>
              </a:spcBef>
              <a:spcAft>
                <a:spcPts val="0"/>
              </a:spcAft>
              <a:buClr>
                <a:schemeClr val="dk1"/>
              </a:buClr>
              <a:buSzPts val="1100"/>
              <a:buFont typeface="Arial"/>
              <a:buNone/>
            </a:pPr>
            <a:r>
              <a:rPr lang="en-US"/>
              <a:t>Come si fa a capire quale testo o immagine contiene un link? Il puntatore diventa una mano che indica.</a:t>
            </a:r>
            <a:endParaRPr/>
          </a:p>
          <a:p>
            <a:pPr indent="0" lvl="0" marL="457200" rtl="0" algn="l">
              <a:lnSpc>
                <a:spcPct val="100000"/>
              </a:lnSpc>
              <a:spcBef>
                <a:spcPts val="1000"/>
              </a:spcBef>
              <a:spcAft>
                <a:spcPts val="0"/>
              </a:spcAft>
              <a:buSzPts val="1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id="226" name="Google Shape;226;g2b95bac4502_0_19"/>
          <p:cNvPicPr preferRelativeResize="0"/>
          <p:nvPr/>
        </p:nvPicPr>
        <p:blipFill rotWithShape="1">
          <a:blip r:embed="rId5">
            <a:alphaModFix/>
          </a:blip>
          <a:srcRect b="0" l="0" r="0" t="0"/>
          <a:stretch/>
        </p:blipFill>
        <p:spPr>
          <a:xfrm>
            <a:off x="9251027" y="6148955"/>
            <a:ext cx="2505896" cy="526238"/>
          </a:xfrm>
          <a:prstGeom prst="rect">
            <a:avLst/>
          </a:prstGeom>
          <a:noFill/>
          <a:ln>
            <a:noFill/>
          </a:ln>
        </p:spPr>
      </p:pic>
      <p:pic>
        <p:nvPicPr>
          <p:cNvPr id="227" name="Google Shape;227;g2b95bac4502_0_19"/>
          <p:cNvPicPr preferRelativeResize="0"/>
          <p:nvPr/>
        </p:nvPicPr>
        <p:blipFill rotWithShape="1">
          <a:blip r:embed="rId6">
            <a:alphaModFix/>
          </a:blip>
          <a:srcRect b="19103" l="27877" r="24230" t="22070"/>
          <a:stretch/>
        </p:blipFill>
        <p:spPr>
          <a:xfrm>
            <a:off x="6372350" y="4289275"/>
            <a:ext cx="2595398" cy="1793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b95bac4502_0_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accent1"/>
                </a:solidFill>
              </a:rPr>
              <a:t>Sito web</a:t>
            </a:r>
            <a:endParaRPr>
              <a:solidFill>
                <a:schemeClr val="accent1"/>
              </a:solidFill>
            </a:endParaRPr>
          </a:p>
        </p:txBody>
      </p:sp>
      <p:pic>
        <p:nvPicPr>
          <p:cNvPr id="234" name="Google Shape;234;g2b95bac4502_0_2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sp>
        <p:nvSpPr>
          <p:cNvPr id="235" name="Google Shape;235;g2b95bac4502_0_28"/>
          <p:cNvSpPr txBox="1"/>
          <p:nvPr>
            <p:ph idx="1" type="body"/>
          </p:nvPr>
        </p:nvSpPr>
        <p:spPr>
          <a:xfrm>
            <a:off x="838200" y="1825625"/>
            <a:ext cx="97530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1000"/>
              </a:spcBef>
              <a:spcAft>
                <a:spcPts val="0"/>
              </a:spcAft>
              <a:buSzPts val="1800"/>
              <a:buNone/>
            </a:pPr>
            <a:r>
              <a:rPr lang="en-US"/>
              <a:t>Una pagina web e un sito web non sono la stessa cosa. Un insieme di pagine web costituisce un sito web.</a:t>
            </a:r>
            <a:endParaRPr/>
          </a:p>
          <a:p>
            <a:pPr indent="0" lvl="0" marL="457200" rtl="0" algn="l">
              <a:lnSpc>
                <a:spcPct val="100000"/>
              </a:lnSpc>
              <a:spcBef>
                <a:spcPts val="1000"/>
              </a:spcBef>
              <a:spcAft>
                <a:spcPts val="0"/>
              </a:spcAft>
              <a:buSzPts val="1800"/>
              <a:buNone/>
            </a:pPr>
            <a:r>
              <a:t/>
            </a:r>
            <a:endParaRPr/>
          </a:p>
          <a:p>
            <a:pPr indent="0" lvl="0" marL="457200" rtl="0" algn="l">
              <a:lnSpc>
                <a:spcPct val="100000"/>
              </a:lnSpc>
              <a:spcBef>
                <a:spcPts val="1000"/>
              </a:spcBef>
              <a:spcAft>
                <a:spcPts val="0"/>
              </a:spcAft>
              <a:buSzPts val="1800"/>
              <a:buNone/>
            </a:pPr>
            <a:r>
              <a:rPr lang="en-US"/>
              <a:t>Il sito web della Biblioteca pubblica di Boston, ad esempio, si trova all'indirizzo www.bpl.org ed è composto da centinaia di pagine web.</a:t>
            </a:r>
            <a:endParaRPr/>
          </a:p>
          <a:p>
            <a:pPr indent="0" lvl="0" marL="457200" rtl="0" algn="l">
              <a:lnSpc>
                <a:spcPct val="100000"/>
              </a:lnSpc>
              <a:spcBef>
                <a:spcPts val="1000"/>
              </a:spcBef>
              <a:spcAft>
                <a:spcPts val="0"/>
              </a:spcAft>
              <a:buSzPts val="1800"/>
              <a:buNone/>
            </a:pPr>
            <a:r>
              <a:t/>
            </a:r>
            <a:endParaRPr/>
          </a:p>
          <a:p>
            <a:pPr indent="0" lvl="0" marL="457200" rtl="0" algn="l">
              <a:lnSpc>
                <a:spcPct val="100000"/>
              </a:lnSpc>
              <a:spcBef>
                <a:spcPts val="1000"/>
              </a:spcBef>
              <a:spcAft>
                <a:spcPts val="0"/>
              </a:spcAft>
              <a:buSzPts val="1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id="236" name="Google Shape;236;g2b95bac4502_0_28"/>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pic>
        <p:nvPicPr>
          <p:cNvPr id="237" name="Google Shape;237;g2b95bac4502_0_28"/>
          <p:cNvPicPr preferRelativeResize="0"/>
          <p:nvPr/>
        </p:nvPicPr>
        <p:blipFill rotWithShape="1">
          <a:blip r:embed="rId5">
            <a:alphaModFix/>
          </a:blip>
          <a:srcRect b="0" l="0" r="0" t="0"/>
          <a:stretch/>
        </p:blipFill>
        <p:spPr>
          <a:xfrm>
            <a:off x="3889225" y="4414775"/>
            <a:ext cx="3650952" cy="2053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b919063e83_0_9"/>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ctr">
              <a:lnSpc>
                <a:spcPct val="90000"/>
              </a:lnSpc>
              <a:spcBef>
                <a:spcPts val="1000"/>
              </a:spcBef>
              <a:spcAft>
                <a:spcPts val="0"/>
              </a:spcAft>
              <a:buClr>
                <a:schemeClr val="dk1"/>
              </a:buClr>
              <a:buSzPct val="100000"/>
              <a:buNone/>
            </a:pPr>
            <a:r>
              <a:rPr lang="en-US" sz="5200"/>
              <a:t>Navigazione online facile e accessibile</a:t>
            </a:r>
            <a:endParaRPr/>
          </a:p>
          <a:p>
            <a:pPr indent="0" lvl="0" marL="0" rtl="0" algn="ctr">
              <a:lnSpc>
                <a:spcPct val="90000"/>
              </a:lnSpc>
              <a:spcBef>
                <a:spcPts val="1000"/>
              </a:spcBef>
              <a:spcAft>
                <a:spcPts val="0"/>
              </a:spcAft>
              <a:buClr>
                <a:schemeClr val="dk1"/>
              </a:buClr>
              <a:buSzPct val="100000"/>
              <a:buNone/>
            </a:pPr>
            <a:r>
              <a:rPr lang="en-US" sz="5200"/>
              <a:t>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 </a:t>
            </a:r>
            <a:endParaRPr/>
          </a:p>
        </p:txBody>
      </p:sp>
      <p:pic>
        <p:nvPicPr>
          <p:cNvPr id="243" name="Google Shape;243;g2b919063e83_0_9"/>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sp>
        <p:nvSpPr>
          <p:cNvPr id="244" name="Google Shape;244;g2b919063e83_0_9"/>
          <p:cNvSpPr/>
          <p:nvPr/>
        </p:nvSpPr>
        <p:spPr>
          <a:xfrm>
            <a:off x="1060667" y="4086537"/>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245" name="Google Shape;245;g2b919063e83_0_9"/>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pic>
        <p:nvPicPr>
          <p:cNvPr id="246" name="Google Shape;246;g2b919063e83_0_9"/>
          <p:cNvPicPr preferRelativeResize="0"/>
          <p:nvPr/>
        </p:nvPicPr>
        <p:blipFill rotWithShape="1">
          <a:blip r:embed="rId5">
            <a:alphaModFix/>
          </a:blip>
          <a:srcRect b="0" l="0" r="0" t="0"/>
          <a:stretch/>
        </p:blipFill>
        <p:spPr>
          <a:xfrm>
            <a:off x="4924288" y="152400"/>
            <a:ext cx="5844152" cy="58441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2b83960fe09_0_6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Accessibilità del web</a:t>
            </a:r>
            <a:endParaRPr/>
          </a:p>
        </p:txBody>
      </p:sp>
      <p:sp>
        <p:nvSpPr>
          <p:cNvPr id="253" name="Google Shape;253;g2b83960fe09_0_6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00000"/>
              </a:lnSpc>
              <a:spcBef>
                <a:spcPts val="0"/>
              </a:spcBef>
              <a:spcAft>
                <a:spcPts val="0"/>
              </a:spcAft>
              <a:buClr>
                <a:schemeClr val="dk1"/>
              </a:buClr>
              <a:buSzPts val="700"/>
              <a:buNone/>
            </a:pPr>
            <a:r>
              <a:rPr b="1" lang="en-US" sz="11307"/>
              <a:t>L'accessibilità del web </a:t>
            </a:r>
            <a:r>
              <a:rPr lang="en-US" sz="11307"/>
              <a:t>si riferisce all'offerta di pari opportunità alle persone con disabilità. </a:t>
            </a:r>
            <a:endParaRPr sz="11307"/>
          </a:p>
          <a:p>
            <a:pPr indent="0" lvl="0" marL="0" rtl="0" algn="l">
              <a:lnSpc>
                <a:spcPct val="100000"/>
              </a:lnSpc>
              <a:spcBef>
                <a:spcPts val="0"/>
              </a:spcBef>
              <a:spcAft>
                <a:spcPts val="0"/>
              </a:spcAft>
              <a:buClr>
                <a:schemeClr val="dk1"/>
              </a:buClr>
              <a:buSzPts val="700"/>
              <a:buNone/>
            </a:pPr>
            <a:r>
              <a:t/>
            </a:r>
            <a:endParaRPr sz="11307"/>
          </a:p>
          <a:p>
            <a:pPr indent="0" lvl="0" marL="0" rtl="0" algn="l">
              <a:lnSpc>
                <a:spcPct val="100000"/>
              </a:lnSpc>
              <a:spcBef>
                <a:spcPts val="0"/>
              </a:spcBef>
              <a:spcAft>
                <a:spcPts val="0"/>
              </a:spcAft>
              <a:buClr>
                <a:schemeClr val="dk1"/>
              </a:buClr>
              <a:buSzPts val="700"/>
              <a:buNone/>
            </a:pPr>
            <a:r>
              <a:rPr lang="en-US" sz="11307"/>
              <a:t>Per esempio, una persona con problemi di udito può digitare usando le bacchette per la bocca, una persona con problemi di vista può guardare i video con le didascalie e una persona con problemi di vista può leggere il testo sullo schermo usando gli screen reader.</a:t>
            </a:r>
            <a:endParaRPr sz="11307"/>
          </a:p>
          <a:p>
            <a:pPr indent="0" lvl="0" marL="0" rtl="0" algn="l">
              <a:lnSpc>
                <a:spcPct val="90000"/>
              </a:lnSpc>
              <a:spcBef>
                <a:spcPts val="0"/>
              </a:spcBef>
              <a:spcAft>
                <a:spcPts val="0"/>
              </a:spcAft>
              <a:buClr>
                <a:schemeClr val="dk1"/>
              </a:buClr>
              <a:buSzPts val="700"/>
              <a:buNone/>
            </a:pPr>
            <a:r>
              <a:t/>
            </a:r>
            <a:endParaRPr sz="11307"/>
          </a:p>
          <a:p>
            <a:pPr indent="0" lvl="0" marL="0" rtl="0" algn="l">
              <a:lnSpc>
                <a:spcPct val="90000"/>
              </a:lnSpc>
              <a:spcBef>
                <a:spcPts val="0"/>
              </a:spcBef>
              <a:spcAft>
                <a:spcPts val="0"/>
              </a:spcAft>
              <a:buClr>
                <a:schemeClr val="dk1"/>
              </a:buClr>
              <a:buSzPts val="700"/>
              <a:buNone/>
            </a:pPr>
            <a:r>
              <a:t/>
            </a:r>
            <a:endParaRPr sz="11307"/>
          </a:p>
          <a:p>
            <a:pPr indent="0" lvl="0" marL="0" rtl="0" algn="l">
              <a:lnSpc>
                <a:spcPct val="90000"/>
              </a:lnSpc>
              <a:spcBef>
                <a:spcPts val="0"/>
              </a:spcBef>
              <a:spcAft>
                <a:spcPts val="0"/>
              </a:spcAft>
              <a:buClr>
                <a:schemeClr val="dk1"/>
              </a:buClr>
              <a:buSzPts val="700"/>
              <a:buNone/>
            </a:pPr>
            <a:r>
              <a:t/>
            </a:r>
            <a:endParaRPr sz="11307"/>
          </a:p>
          <a:p>
            <a:pPr indent="0" lvl="0" marL="0" rtl="0" algn="l">
              <a:lnSpc>
                <a:spcPct val="90000"/>
              </a:lnSpc>
              <a:spcBef>
                <a:spcPts val="0"/>
              </a:spcBef>
              <a:spcAft>
                <a:spcPts val="0"/>
              </a:spcAft>
              <a:buClr>
                <a:schemeClr val="dk1"/>
              </a:buClr>
              <a:buSzPts val="700"/>
              <a:buNone/>
            </a:pPr>
            <a:r>
              <a:t/>
            </a:r>
            <a:endParaRPr sz="11307"/>
          </a:p>
          <a:p>
            <a:pPr indent="0" lvl="0" marL="0" rtl="0" algn="l">
              <a:lnSpc>
                <a:spcPct val="90000"/>
              </a:lnSpc>
              <a:spcBef>
                <a:spcPts val="0"/>
              </a:spcBef>
              <a:spcAft>
                <a:spcPts val="0"/>
              </a:spcAft>
              <a:buClr>
                <a:schemeClr val="dk1"/>
              </a:buClr>
              <a:buSzPts val="700"/>
              <a:buNone/>
            </a:pPr>
            <a:r>
              <a:t/>
            </a:r>
            <a:endParaRPr sz="11307"/>
          </a:p>
          <a:p>
            <a:pPr indent="0" lvl="0" marL="0" rtl="0" algn="l">
              <a:lnSpc>
                <a:spcPct val="90000"/>
              </a:lnSpc>
              <a:spcBef>
                <a:spcPts val="0"/>
              </a:spcBef>
              <a:spcAft>
                <a:spcPts val="0"/>
              </a:spcAft>
              <a:buClr>
                <a:schemeClr val="dk1"/>
              </a:buClr>
              <a:buSzPct val="61999"/>
              <a:buNone/>
            </a:pPr>
            <a:r>
              <a:t/>
            </a:r>
            <a:endParaRPr sz="4516"/>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p:txBody>
      </p:sp>
      <p:pic>
        <p:nvPicPr>
          <p:cNvPr id="254" name="Google Shape;254;g2b83960fe09_0_69"/>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55" name="Google Shape;255;g2b83960fe09_0_69"/>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pic>
        <p:nvPicPr>
          <p:cNvPr id="256" name="Google Shape;256;g2b83960fe09_0_69"/>
          <p:cNvPicPr preferRelativeResize="0"/>
          <p:nvPr/>
        </p:nvPicPr>
        <p:blipFill rotWithShape="1">
          <a:blip r:embed="rId5">
            <a:alphaModFix/>
          </a:blip>
          <a:srcRect b="25293" l="29911" r="29386" t="23670"/>
          <a:stretch/>
        </p:blipFill>
        <p:spPr>
          <a:xfrm>
            <a:off x="3898500" y="4261400"/>
            <a:ext cx="3507101" cy="24735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2b919063e83_0_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Linee guida per l'accessibilità dei contenuti web</a:t>
            </a:r>
            <a:endParaRPr/>
          </a:p>
        </p:txBody>
      </p:sp>
      <p:sp>
        <p:nvSpPr>
          <p:cNvPr id="263" name="Google Shape;263;g2b919063e83_0_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ts val="700"/>
              <a:buNone/>
            </a:pPr>
            <a:r>
              <a:rPr lang="en-US" sz="11307" u="sng">
                <a:solidFill>
                  <a:schemeClr val="hlink"/>
                </a:solidFill>
                <a:hlinkClick r:id="rId3"/>
              </a:rPr>
              <a:t>WCAG 2.0 </a:t>
            </a:r>
            <a:r>
              <a:rPr lang="en-US" sz="11307"/>
              <a:t>si riferisce alle Linee guida per l'accessibilità dei contenuti Web, pubblicate dalla World Wide Web Consortium (W3C) Web Accessibility Initiative (WAI). </a:t>
            </a:r>
            <a:endParaRPr sz="11307"/>
          </a:p>
          <a:p>
            <a:pPr indent="0" lvl="0" marL="0" rtl="0" algn="l">
              <a:lnSpc>
                <a:spcPct val="90000"/>
              </a:lnSpc>
              <a:spcBef>
                <a:spcPts val="0"/>
              </a:spcBef>
              <a:spcAft>
                <a:spcPts val="0"/>
              </a:spcAft>
              <a:buClr>
                <a:schemeClr val="dk1"/>
              </a:buClr>
              <a:buSzPts val="700"/>
              <a:buNone/>
            </a:pPr>
            <a:r>
              <a:t/>
            </a:r>
            <a:endParaRPr sz="11307"/>
          </a:p>
          <a:p>
            <a:pPr indent="0" lvl="0" marL="0" rtl="0" algn="l">
              <a:lnSpc>
                <a:spcPct val="90000"/>
              </a:lnSpc>
              <a:spcBef>
                <a:spcPts val="0"/>
              </a:spcBef>
              <a:spcAft>
                <a:spcPts val="0"/>
              </a:spcAft>
              <a:buClr>
                <a:schemeClr val="dk1"/>
              </a:buClr>
              <a:buSzPts val="700"/>
              <a:buNone/>
            </a:pPr>
            <a:r>
              <a:rPr lang="en-US" sz="11307"/>
              <a:t>Le Linee guida per l'accessibilità dei contenuti Web (WCAG) 2.0 forniscono raccomandazioni per rendere i contenuti Web più accessibili.</a:t>
            </a:r>
            <a:endParaRPr sz="11307"/>
          </a:p>
          <a:p>
            <a:pPr indent="0" lvl="0" marL="0" rtl="0" algn="l">
              <a:lnSpc>
                <a:spcPct val="90000"/>
              </a:lnSpc>
              <a:spcBef>
                <a:spcPts val="0"/>
              </a:spcBef>
              <a:spcAft>
                <a:spcPts val="0"/>
              </a:spcAft>
              <a:buClr>
                <a:schemeClr val="dk1"/>
              </a:buClr>
              <a:buSzPts val="700"/>
              <a:buNone/>
            </a:pPr>
            <a:r>
              <a:t/>
            </a:r>
            <a:endParaRPr sz="11307"/>
          </a:p>
          <a:p>
            <a:pPr indent="0" lvl="0" marL="0" rtl="0" algn="l">
              <a:lnSpc>
                <a:spcPct val="90000"/>
              </a:lnSpc>
              <a:spcBef>
                <a:spcPts val="0"/>
              </a:spcBef>
              <a:spcAft>
                <a:spcPts val="0"/>
              </a:spcAft>
              <a:buClr>
                <a:schemeClr val="dk1"/>
              </a:buClr>
              <a:buSzPts val="700"/>
              <a:buNone/>
            </a:pPr>
            <a:r>
              <a:t/>
            </a:r>
            <a:endParaRPr sz="11307"/>
          </a:p>
          <a:p>
            <a:pPr indent="0" lvl="0" marL="0" rtl="0" algn="l">
              <a:lnSpc>
                <a:spcPct val="90000"/>
              </a:lnSpc>
              <a:spcBef>
                <a:spcPts val="0"/>
              </a:spcBef>
              <a:spcAft>
                <a:spcPts val="0"/>
              </a:spcAft>
              <a:buClr>
                <a:schemeClr val="dk1"/>
              </a:buClr>
              <a:buSzPts val="700"/>
              <a:buNone/>
            </a:pPr>
            <a:r>
              <a:t/>
            </a:r>
            <a:endParaRPr sz="11307"/>
          </a:p>
          <a:p>
            <a:pPr indent="0" lvl="0" marL="0" rtl="0" algn="l">
              <a:lnSpc>
                <a:spcPct val="90000"/>
              </a:lnSpc>
              <a:spcBef>
                <a:spcPts val="0"/>
              </a:spcBef>
              <a:spcAft>
                <a:spcPts val="0"/>
              </a:spcAft>
              <a:buClr>
                <a:schemeClr val="dk1"/>
              </a:buClr>
              <a:buSzPct val="61999"/>
              <a:buNone/>
            </a:pPr>
            <a:r>
              <a:t/>
            </a:r>
            <a:endParaRPr sz="4516"/>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p:txBody>
      </p:sp>
      <p:pic>
        <p:nvPicPr>
          <p:cNvPr id="264" name="Google Shape;264;g2b919063e83_0_23"/>
          <p:cNvPicPr preferRelativeResize="0"/>
          <p:nvPr/>
        </p:nvPicPr>
        <p:blipFill rotWithShape="1">
          <a:blip r:embed="rId4">
            <a:alphaModFix/>
          </a:blip>
          <a:srcRect b="0" l="0" r="0" t="0"/>
          <a:stretch/>
        </p:blipFill>
        <p:spPr>
          <a:xfrm>
            <a:off x="320512" y="5585931"/>
            <a:ext cx="1182064" cy="1182064"/>
          </a:xfrm>
          <a:prstGeom prst="rect">
            <a:avLst/>
          </a:prstGeom>
          <a:noFill/>
          <a:ln>
            <a:noFill/>
          </a:ln>
        </p:spPr>
      </p:pic>
      <p:pic>
        <p:nvPicPr>
          <p:cNvPr id="265" name="Google Shape;265;g2b919063e83_0_23"/>
          <p:cNvPicPr preferRelativeResize="0"/>
          <p:nvPr/>
        </p:nvPicPr>
        <p:blipFill rotWithShape="1">
          <a:blip r:embed="rId5">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idx="1" type="body"/>
          </p:nvPr>
        </p:nvSpPr>
        <p:spPr>
          <a:xfrm>
            <a:off x="839787" y="668337"/>
            <a:ext cx="5157787" cy="5854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0" lang="en-US" sz="2800">
                <a:solidFill>
                  <a:schemeClr val="accent1"/>
                </a:solidFill>
              </a:rPr>
              <a:t>Obiettivi della sessione:</a:t>
            </a:r>
            <a:endParaRPr sz="2800"/>
          </a:p>
        </p:txBody>
      </p:sp>
      <p:sp>
        <p:nvSpPr>
          <p:cNvPr id="102" name="Google Shape;102;p2"/>
          <p:cNvSpPr txBox="1"/>
          <p:nvPr>
            <p:ph idx="2" type="body"/>
          </p:nvPr>
        </p:nvSpPr>
        <p:spPr>
          <a:xfrm>
            <a:off x="839788" y="1338606"/>
            <a:ext cx="5157787" cy="485105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Comprendere la definizione e l'importanza della navigazione online per i professionisti GLAM.</a:t>
            </a:r>
            <a:endParaRPr/>
          </a:p>
          <a:p>
            <a:pPr indent="-228600" lvl="0" marL="228600" rtl="0" algn="l">
              <a:lnSpc>
                <a:spcPct val="90000"/>
              </a:lnSpc>
              <a:spcBef>
                <a:spcPts val="1000"/>
              </a:spcBef>
              <a:spcAft>
                <a:spcPts val="0"/>
              </a:spcAft>
              <a:buClr>
                <a:schemeClr val="dk1"/>
              </a:buClr>
              <a:buSzPts val="2800"/>
              <a:buChar char="•"/>
            </a:pPr>
            <a:r>
              <a:rPr lang="en-US"/>
              <a:t>Esplorare i diversi modi di navigare online </a:t>
            </a:r>
            <a:endParaRPr/>
          </a:p>
          <a:p>
            <a:pPr indent="-228600" lvl="0" marL="228600" rtl="0" algn="l">
              <a:lnSpc>
                <a:spcPct val="90000"/>
              </a:lnSpc>
              <a:spcBef>
                <a:spcPts val="1000"/>
              </a:spcBef>
              <a:spcAft>
                <a:spcPts val="0"/>
              </a:spcAft>
              <a:buClr>
                <a:schemeClr val="dk1"/>
              </a:buClr>
              <a:buSzPts val="2800"/>
              <a:buChar char="•"/>
            </a:pPr>
            <a:r>
              <a:rPr lang="en-US"/>
              <a:t>Introdurre gli approcci user-friendly alla navigazione online rilevanti per il settore GLAM.</a:t>
            </a:r>
            <a:endParaRPr/>
          </a:p>
        </p:txBody>
      </p:sp>
      <p:sp>
        <p:nvSpPr>
          <p:cNvPr id="103" name="Google Shape;103;p2"/>
          <p:cNvSpPr txBox="1"/>
          <p:nvPr>
            <p:ph idx="4" type="body"/>
          </p:nvPr>
        </p:nvSpPr>
        <p:spPr>
          <a:xfrm>
            <a:off x="6172200" y="1338606"/>
            <a:ext cx="5183188" cy="485105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Al termine di questa sessione, i partecipanti dovrebbero essere in grado di:</a:t>
            </a:r>
            <a:endParaRPr/>
          </a:p>
          <a:p>
            <a:pPr indent="-228600" lvl="0" marL="228600" rtl="0" algn="l">
              <a:lnSpc>
                <a:spcPct val="90000"/>
              </a:lnSpc>
              <a:spcBef>
                <a:spcPts val="1000"/>
              </a:spcBef>
              <a:spcAft>
                <a:spcPts val="0"/>
              </a:spcAft>
              <a:buClr>
                <a:schemeClr val="dk1"/>
              </a:buClr>
              <a:buSzPts val="2800"/>
              <a:buChar char="•"/>
            </a:pPr>
            <a:r>
              <a:rPr lang="en-US"/>
              <a:t>Definire la navigazione online</a:t>
            </a:r>
            <a:endParaRPr/>
          </a:p>
          <a:p>
            <a:pPr indent="-228600" lvl="0" marL="228600" rtl="0" algn="l">
              <a:lnSpc>
                <a:spcPct val="90000"/>
              </a:lnSpc>
              <a:spcBef>
                <a:spcPts val="1000"/>
              </a:spcBef>
              <a:spcAft>
                <a:spcPts val="0"/>
              </a:spcAft>
              <a:buClr>
                <a:schemeClr val="dk1"/>
              </a:buClr>
              <a:buSzPts val="2800"/>
              <a:buChar char="•"/>
            </a:pPr>
            <a:r>
              <a:rPr lang="en-US"/>
              <a:t>Esplorare come navigare online per numerose attività</a:t>
            </a:r>
            <a:endParaRPr/>
          </a:p>
          <a:p>
            <a:pPr indent="-228600" lvl="0" marL="228600" rtl="0" algn="l">
              <a:lnSpc>
                <a:spcPct val="90000"/>
              </a:lnSpc>
              <a:spcBef>
                <a:spcPts val="1000"/>
              </a:spcBef>
              <a:spcAft>
                <a:spcPts val="0"/>
              </a:spcAft>
              <a:buClr>
                <a:schemeClr val="dk1"/>
              </a:buClr>
              <a:buSzPts val="2800"/>
              <a:buChar char="•"/>
            </a:pPr>
            <a:r>
              <a:rPr lang="en-US"/>
              <a:t>Distinguere gli approcci di navigazione online di facile utilizzo per le attività quotidiane in posizioni GLAM.</a:t>
            </a:r>
            <a:endParaRPr/>
          </a:p>
        </p:txBody>
      </p:sp>
      <p:pic>
        <p:nvPicPr>
          <p:cNvPr id="104" name="Google Shape;104;p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sp>
        <p:nvSpPr>
          <p:cNvPr id="105" name="Google Shape;105;p2"/>
          <p:cNvSpPr txBox="1"/>
          <p:nvPr/>
        </p:nvSpPr>
        <p:spPr>
          <a:xfrm>
            <a:off x="6172200" y="668337"/>
            <a:ext cx="5157787" cy="58542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2800"/>
              <a:buFont typeface="Arial"/>
              <a:buNone/>
            </a:pPr>
            <a:r>
              <a:rPr b="0" i="0" lang="en-US" sz="2800" u="none" cap="none" strike="noStrike">
                <a:solidFill>
                  <a:schemeClr val="accent1"/>
                </a:solidFill>
                <a:latin typeface="Calibri"/>
                <a:ea typeface="Calibri"/>
                <a:cs typeface="Calibri"/>
                <a:sym typeface="Calibri"/>
              </a:rPr>
              <a:t>Risultati di apprendimento:</a:t>
            </a:r>
            <a:endParaRPr b="1" i="0" sz="2800" u="none" cap="none" strike="noStrike">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2b919063e83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Accessibilità del web</a:t>
            </a:r>
            <a:endParaRPr/>
          </a:p>
        </p:txBody>
      </p:sp>
      <p:sp>
        <p:nvSpPr>
          <p:cNvPr id="272" name="Google Shape;272;g2b919063e83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800"/>
              <a:buNone/>
            </a:pPr>
            <a:r>
              <a:t/>
            </a:r>
            <a:endParaRPr sz="4516"/>
          </a:p>
          <a:p>
            <a:pPr indent="0" lvl="0" marL="0" rtl="0" algn="l">
              <a:lnSpc>
                <a:spcPct val="90000"/>
              </a:lnSpc>
              <a:spcBef>
                <a:spcPts val="0"/>
              </a:spcBef>
              <a:spcAft>
                <a:spcPts val="0"/>
              </a:spcAft>
              <a:buClr>
                <a:schemeClr val="dk1"/>
              </a:buClr>
              <a:buSzPts val="2800"/>
              <a:buNone/>
            </a:pPr>
            <a:r>
              <a:t/>
            </a:r>
            <a:endParaRPr sz="4516"/>
          </a:p>
          <a:p>
            <a:pPr indent="0" lvl="0" marL="0" rtl="0" algn="l">
              <a:lnSpc>
                <a:spcPct val="90000"/>
              </a:lnSpc>
              <a:spcBef>
                <a:spcPts val="0"/>
              </a:spcBef>
              <a:spcAft>
                <a:spcPts val="0"/>
              </a:spcAft>
              <a:buClr>
                <a:schemeClr val="dk1"/>
              </a:buClr>
              <a:buSzPts val="2800"/>
              <a:buNone/>
            </a:pPr>
            <a:r>
              <a:t/>
            </a:r>
            <a:endParaRPr sz="4516"/>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5" lvl="0" marL="179387" rtl="0" algn="l">
              <a:lnSpc>
                <a:spcPct val="90000"/>
              </a:lnSpc>
              <a:spcBef>
                <a:spcPts val="1000"/>
              </a:spcBef>
              <a:spcAft>
                <a:spcPts val="0"/>
              </a:spcAft>
              <a:buClr>
                <a:schemeClr val="dk1"/>
              </a:buClr>
              <a:buSzPts val="2800"/>
              <a:buNone/>
            </a:pPr>
            <a:r>
              <a:t/>
            </a:r>
            <a:endParaRPr/>
          </a:p>
          <a:p>
            <a:pPr indent="-1585" lvl="0" marL="179387" rtl="0" algn="l">
              <a:lnSpc>
                <a:spcPct val="90000"/>
              </a:lnSpc>
              <a:spcBef>
                <a:spcPts val="1000"/>
              </a:spcBef>
              <a:spcAft>
                <a:spcPts val="0"/>
              </a:spcAft>
              <a:buClr>
                <a:schemeClr val="dk1"/>
              </a:buClr>
              <a:buSzPts val="2800"/>
              <a:buNone/>
            </a:pPr>
            <a:r>
              <a:t/>
            </a:r>
            <a:endParaRPr/>
          </a:p>
          <a:p>
            <a:pPr indent="-1585" lvl="0" marL="179387" rtl="0" algn="l">
              <a:lnSpc>
                <a:spcPct val="90000"/>
              </a:lnSpc>
              <a:spcBef>
                <a:spcPts val="1000"/>
              </a:spcBef>
              <a:spcAft>
                <a:spcPts val="0"/>
              </a:spcAft>
              <a:buClr>
                <a:schemeClr val="dk1"/>
              </a:buClr>
              <a:buSzPts val="2800"/>
              <a:buNone/>
            </a:pPr>
            <a:r>
              <a:t/>
            </a:r>
            <a:endParaRPr/>
          </a:p>
          <a:p>
            <a:pPr indent="-1585" lvl="0" marL="179387" rtl="0" algn="l">
              <a:lnSpc>
                <a:spcPct val="90000"/>
              </a:lnSpc>
              <a:spcBef>
                <a:spcPts val="1000"/>
              </a:spcBef>
              <a:spcAft>
                <a:spcPts val="0"/>
              </a:spcAft>
              <a:buClr>
                <a:schemeClr val="dk1"/>
              </a:buClr>
              <a:buSzPts val="2800"/>
              <a:buNone/>
            </a:pPr>
            <a:r>
              <a:t/>
            </a:r>
            <a:endParaRPr/>
          </a:p>
        </p:txBody>
      </p:sp>
      <p:pic>
        <p:nvPicPr>
          <p:cNvPr id="273" name="Google Shape;273;g2b919063e83_0_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74" name="Google Shape;274;g2b919063e83_0_0"/>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pic>
        <p:nvPicPr>
          <p:cNvPr id="275" name="Google Shape;275;g2b919063e83_0_0" title="WCAG for beginners - What are the Web Content Accessibility Guidelines_ - Web Accessibility (1).mp4">
            <a:hlinkClick r:id="rId5"/>
          </p:cNvPr>
          <p:cNvPicPr preferRelativeResize="0"/>
          <p:nvPr/>
        </p:nvPicPr>
        <p:blipFill rotWithShape="1">
          <a:blip r:embed="rId6">
            <a:alphaModFix/>
          </a:blip>
          <a:srcRect b="0" l="0" r="0" t="0"/>
          <a:stretch/>
        </p:blipFill>
        <p:spPr>
          <a:xfrm>
            <a:off x="3810000" y="17145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2b95bac4502_0_7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Fondamenti necessari per una navigazione agevole su Internet</a:t>
            </a:r>
            <a:endParaRPr/>
          </a:p>
        </p:txBody>
      </p:sp>
      <p:sp>
        <p:nvSpPr>
          <p:cNvPr id="282" name="Google Shape;282;g2b95bac4502_0_74"/>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lnSpcReduction="20000"/>
          </a:bodyPr>
          <a:lstStyle/>
          <a:p>
            <a:pPr indent="-50800" lvl="0" marL="22860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Facilità</a:t>
            </a:r>
            <a:endParaRPr/>
          </a:p>
          <a:p>
            <a:pPr indent="-228600" lvl="0" marL="228600" rtl="0" algn="l">
              <a:lnSpc>
                <a:spcPct val="90000"/>
              </a:lnSpc>
              <a:spcBef>
                <a:spcPts val="1000"/>
              </a:spcBef>
              <a:spcAft>
                <a:spcPts val="0"/>
              </a:spcAft>
              <a:buClr>
                <a:schemeClr val="dk1"/>
              </a:buClr>
              <a:buSzPts val="2800"/>
              <a:buChar char="•"/>
            </a:pPr>
            <a:r>
              <a:rPr lang="en-US"/>
              <a:t>Grafica</a:t>
            </a:r>
            <a:endParaRPr b="0"/>
          </a:p>
          <a:p>
            <a:pPr indent="-228600" lvl="0" marL="228600" rtl="0" algn="l">
              <a:lnSpc>
                <a:spcPct val="90000"/>
              </a:lnSpc>
              <a:spcBef>
                <a:spcPts val="1000"/>
              </a:spcBef>
              <a:spcAft>
                <a:spcPts val="0"/>
              </a:spcAft>
              <a:buClr>
                <a:schemeClr val="dk1"/>
              </a:buClr>
              <a:buSzPts val="2800"/>
              <a:buChar char="•"/>
            </a:pPr>
            <a:r>
              <a:rPr lang="en-US"/>
              <a:t>Semplicità</a:t>
            </a:r>
            <a:endParaRPr/>
          </a:p>
          <a:p>
            <a:pPr indent="-228600" lvl="0" marL="228600" rtl="0" algn="l">
              <a:lnSpc>
                <a:spcPct val="90000"/>
              </a:lnSpc>
              <a:spcBef>
                <a:spcPts val="1000"/>
              </a:spcBef>
              <a:spcAft>
                <a:spcPts val="0"/>
              </a:spcAft>
              <a:buClr>
                <a:schemeClr val="dk1"/>
              </a:buClr>
              <a:buSzPts val="2800"/>
              <a:buChar char="•"/>
            </a:pPr>
            <a:r>
              <a:rPr lang="en-US"/>
              <a:t>Uniformità</a:t>
            </a:r>
            <a:endParaRPr/>
          </a:p>
          <a:p>
            <a:pPr indent="-50800" lvl="0" marL="228600" rtl="0" algn="l">
              <a:lnSpc>
                <a:spcPct val="90000"/>
              </a:lnSpc>
              <a:spcBef>
                <a:spcPts val="1000"/>
              </a:spcBef>
              <a:spcAft>
                <a:spcPts val="0"/>
              </a:spcAft>
              <a:buClr>
                <a:schemeClr val="dk1"/>
              </a:buClr>
              <a:buSzPts val="2800"/>
              <a:buNone/>
            </a:pPr>
            <a:r>
              <a:t/>
            </a:r>
            <a:endParaRPr/>
          </a:p>
          <a:p>
            <a:pPr indent="-1585" lvl="0" marL="179387" rtl="0" algn="l">
              <a:lnSpc>
                <a:spcPct val="90000"/>
              </a:lnSpc>
              <a:spcBef>
                <a:spcPts val="1000"/>
              </a:spcBef>
              <a:spcAft>
                <a:spcPts val="0"/>
              </a:spcAft>
              <a:buClr>
                <a:schemeClr val="dk1"/>
              </a:buClr>
              <a:buSzPts val="2800"/>
              <a:buNone/>
            </a:pPr>
            <a:r>
              <a:t/>
            </a:r>
            <a:endParaRPr/>
          </a:p>
          <a:p>
            <a:pPr indent="-1585" lvl="0" marL="179387" rtl="0" algn="l">
              <a:lnSpc>
                <a:spcPct val="90000"/>
              </a:lnSpc>
              <a:spcBef>
                <a:spcPts val="1000"/>
              </a:spcBef>
              <a:spcAft>
                <a:spcPts val="0"/>
              </a:spcAft>
              <a:buClr>
                <a:schemeClr val="dk1"/>
              </a:buClr>
              <a:buSzPts val="2800"/>
              <a:buNone/>
            </a:pPr>
            <a:r>
              <a:t/>
            </a:r>
            <a:endParaRPr/>
          </a:p>
          <a:p>
            <a:pPr indent="-1585" lvl="0" marL="179387" rtl="0" algn="l">
              <a:lnSpc>
                <a:spcPct val="90000"/>
              </a:lnSpc>
              <a:spcBef>
                <a:spcPts val="1000"/>
              </a:spcBef>
              <a:spcAft>
                <a:spcPts val="0"/>
              </a:spcAft>
              <a:buClr>
                <a:schemeClr val="dk1"/>
              </a:buClr>
              <a:buSzPts val="2800"/>
              <a:buNone/>
            </a:pPr>
            <a:r>
              <a:t/>
            </a:r>
            <a:endParaRPr/>
          </a:p>
          <a:p>
            <a:pPr indent="-1585" lvl="0" marL="179387" rtl="0" algn="l">
              <a:lnSpc>
                <a:spcPct val="90000"/>
              </a:lnSpc>
              <a:spcBef>
                <a:spcPts val="1000"/>
              </a:spcBef>
              <a:spcAft>
                <a:spcPts val="0"/>
              </a:spcAft>
              <a:buClr>
                <a:schemeClr val="dk1"/>
              </a:buClr>
              <a:buSzPts val="2800"/>
              <a:buNone/>
            </a:pPr>
            <a:r>
              <a:t/>
            </a:r>
            <a:endParaRPr/>
          </a:p>
        </p:txBody>
      </p:sp>
      <p:pic>
        <p:nvPicPr>
          <p:cNvPr id="283" name="Google Shape;283;g2b95bac4502_0_7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84" name="Google Shape;284;g2b95bac4502_0_74"/>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pic>
        <p:nvPicPr>
          <p:cNvPr id="285" name="Google Shape;285;g2b95bac4502_0_74"/>
          <p:cNvPicPr preferRelativeResize="0"/>
          <p:nvPr/>
        </p:nvPicPr>
        <p:blipFill rotWithShape="1">
          <a:blip r:embed="rId5">
            <a:alphaModFix/>
          </a:blip>
          <a:srcRect b="19910" l="26038" r="25105" t="14074"/>
          <a:stretch/>
        </p:blipFill>
        <p:spPr>
          <a:xfrm>
            <a:off x="4128225" y="2314450"/>
            <a:ext cx="5044776" cy="3834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b95bac4502_0_8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Facilità</a:t>
            </a:r>
            <a:endParaRPr/>
          </a:p>
        </p:txBody>
      </p:sp>
      <p:sp>
        <p:nvSpPr>
          <p:cNvPr id="292" name="Google Shape;292;g2b95bac4502_0_8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69371"/>
              <a:buNone/>
            </a:pPr>
            <a:r>
              <a:rPr lang="en-US" sz="4036"/>
              <a:t>L'idea è di avere una navigazione che guidi l'utente con facilità. A tal fine, è fondamentale organizzare il contenuto dell'app in modo che corrisponda alle azioni che gli utenti sono più propensi a compiere. In questo modo sarà più facile trovare ciò di cui hanno bisogno.</a:t>
            </a:r>
            <a:endParaRPr sz="4036"/>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p:txBody>
      </p:sp>
      <p:pic>
        <p:nvPicPr>
          <p:cNvPr id="293" name="Google Shape;293;g2b95bac4502_0_8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94" name="Google Shape;294;g2b95bac4502_0_82"/>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2b95bac4502_0_9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Grafica</a:t>
            </a:r>
            <a:endParaRPr/>
          </a:p>
        </p:txBody>
      </p:sp>
      <p:sp>
        <p:nvSpPr>
          <p:cNvPr id="301" name="Google Shape;301;g2b95bac4502_0_9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90000"/>
              </a:lnSpc>
              <a:spcBef>
                <a:spcPts val="0"/>
              </a:spcBef>
              <a:spcAft>
                <a:spcPts val="0"/>
              </a:spcAft>
              <a:buClr>
                <a:schemeClr val="dk1"/>
              </a:buClr>
              <a:buSzPct val="46905"/>
              <a:buNone/>
            </a:pPr>
            <a:r>
              <a:rPr lang="en-US" sz="5969"/>
              <a:t>Per gli utenti è più facile riconoscere qualcosa e ricordarla. Per ridurre la quantità di informazioni che gli utenti devono ricordare, è fondamentale rendere evidenti le opzioni e le azioni disponibili. Per consentire agli utenti di individuare rapidamente e facilmente ciò di cui hanno bisogno, la navigazione deve essere sempre disponibile, non solo quando si prevede che sarà necessaria.</a:t>
            </a:r>
            <a:endParaRPr sz="5969"/>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p:txBody>
      </p:sp>
      <p:pic>
        <p:nvPicPr>
          <p:cNvPr id="302" name="Google Shape;302;g2b95bac4502_0_9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303" name="Google Shape;303;g2b95bac4502_0_90"/>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2b95bac4502_0_9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Semplicità</a:t>
            </a:r>
            <a:endParaRPr/>
          </a:p>
        </p:txBody>
      </p:sp>
      <p:sp>
        <p:nvSpPr>
          <p:cNvPr id="310" name="Google Shape;310;g2b95bac4502_0_9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chemeClr val="dk1"/>
              </a:buClr>
              <a:buSzPct val="54624"/>
              <a:buNone/>
            </a:pPr>
            <a:r>
              <a:rPr lang="en-US" sz="5125"/>
              <a:t>Gli utenti devono essere in grado di navigare rapidamente e facilmente da un luogo all'altro. Dovrebbe funzionare senza ulteriori indicazioni. L'utilizzo di un'iconografia immediatamente identificabile, come quella di un carrello della spesa, ne è un'illustrazione fantastica, poiché gli utenti sanno che cliccando su di essa potranno effettuare un acquisto.</a:t>
            </a:r>
            <a:endParaRPr sz="5125"/>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p:txBody>
      </p:sp>
      <p:pic>
        <p:nvPicPr>
          <p:cNvPr id="311" name="Google Shape;311;g2b95bac4502_0_9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312" name="Google Shape;312;g2b95bac4502_0_98"/>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2b95bac4502_0_10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Uniformità</a:t>
            </a:r>
            <a:endParaRPr/>
          </a:p>
        </p:txBody>
      </p:sp>
      <p:sp>
        <p:nvSpPr>
          <p:cNvPr id="319" name="Google Shape;319;g2b95bac4502_0_10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69371"/>
              <a:buNone/>
            </a:pPr>
            <a:r>
              <a:rPr lang="en-US" sz="4036"/>
              <a:t>Per facilitare agli utenti la ricerca di ciò di cui hanno bisogno, gli elementi di navigazione devono essere posizionati in modo coerente sui vari display dell'applicazione mobile. Gli utenti sono più propensi a interagire con l'app se il messaggio e le azioni sono coerenti.</a:t>
            </a:r>
            <a:endParaRPr sz="4036"/>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p:txBody>
      </p:sp>
      <p:pic>
        <p:nvPicPr>
          <p:cNvPr id="320" name="Google Shape;320;g2b95bac4502_0_10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321" name="Google Shape;321;g2b95bac4502_0_106"/>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2b95bac4502_0_55"/>
          <p:cNvSpPr txBox="1"/>
          <p:nvPr>
            <p:ph idx="1" type="body"/>
          </p:nvPr>
        </p:nvSpPr>
        <p:spPr>
          <a:xfrm>
            <a:off x="794913" y="2057400"/>
            <a:ext cx="3932100" cy="38115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l">
              <a:lnSpc>
                <a:spcPct val="90000"/>
              </a:lnSpc>
              <a:spcBef>
                <a:spcPts val="1000"/>
              </a:spcBef>
              <a:spcAft>
                <a:spcPts val="0"/>
              </a:spcAft>
              <a:buClr>
                <a:schemeClr val="dk1"/>
              </a:buClr>
              <a:buSzPct val="100000"/>
              <a:buNone/>
            </a:pPr>
            <a:r>
              <a:rPr lang="en-US" sz="5200"/>
              <a:t>Navigare in Internet per GLAM</a:t>
            </a:r>
            <a:endParaRPr/>
          </a:p>
          <a:p>
            <a:pPr indent="0" lvl="0" marL="0" rtl="0" algn="ctr">
              <a:lnSpc>
                <a:spcPct val="90000"/>
              </a:lnSpc>
              <a:spcBef>
                <a:spcPts val="1000"/>
              </a:spcBef>
              <a:spcAft>
                <a:spcPts val="0"/>
              </a:spcAft>
              <a:buClr>
                <a:schemeClr val="dk1"/>
              </a:buClr>
              <a:buSzPct val="100000"/>
              <a:buNone/>
            </a:pPr>
            <a:r>
              <a:rPr lang="en-US" sz="5200"/>
              <a:t>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 </a:t>
            </a:r>
            <a:endParaRPr/>
          </a:p>
        </p:txBody>
      </p:sp>
      <p:pic>
        <p:nvPicPr>
          <p:cNvPr id="327" name="Google Shape;327;g2b95bac4502_0_5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sp>
        <p:nvSpPr>
          <p:cNvPr id="328" name="Google Shape;328;g2b95bac4502_0_55"/>
          <p:cNvSpPr/>
          <p:nvPr/>
        </p:nvSpPr>
        <p:spPr>
          <a:xfrm>
            <a:off x="1060667" y="4086537"/>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329" name="Google Shape;329;g2b95bac4502_0_55"/>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pic>
        <p:nvPicPr>
          <p:cNvPr id="330" name="Google Shape;330;g2b95bac4502_0_55"/>
          <p:cNvPicPr preferRelativeResize="0"/>
          <p:nvPr/>
        </p:nvPicPr>
        <p:blipFill rotWithShape="1">
          <a:blip r:embed="rId5">
            <a:alphaModFix/>
          </a:blip>
          <a:srcRect b="0" l="0" r="0" t="0"/>
          <a:stretch/>
        </p:blipFill>
        <p:spPr>
          <a:xfrm>
            <a:off x="4942238" y="978225"/>
            <a:ext cx="7115314" cy="403994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2b95bac4502_0_6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Tipi di navigazione online importanti per il settore GLAM</a:t>
            </a:r>
            <a:endParaRPr/>
          </a:p>
        </p:txBody>
      </p:sp>
      <p:sp>
        <p:nvSpPr>
          <p:cNvPr id="337" name="Google Shape;337;g2b95bac4502_0_6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p>
            <a:pPr indent="-226059" lvl="0" marL="228600" rtl="0" algn="l">
              <a:lnSpc>
                <a:spcPct val="70000"/>
              </a:lnSpc>
              <a:spcBef>
                <a:spcPts val="0"/>
              </a:spcBef>
              <a:spcAft>
                <a:spcPts val="0"/>
              </a:spcAft>
              <a:buClr>
                <a:schemeClr val="dk1"/>
              </a:buClr>
              <a:buSzPts val="2760"/>
              <a:buChar char="•"/>
            </a:pPr>
            <a:r>
              <a:rPr lang="en-US" sz="2760"/>
              <a:t>Archivi digitali, opere d'arte e immagini</a:t>
            </a:r>
            <a:endParaRPr sz="2760"/>
          </a:p>
          <a:p>
            <a:pPr indent="-226059" lvl="0" marL="228600" rtl="0" algn="l">
              <a:lnSpc>
                <a:spcPct val="70000"/>
              </a:lnSpc>
              <a:spcBef>
                <a:spcPts val="1000"/>
              </a:spcBef>
              <a:spcAft>
                <a:spcPts val="0"/>
              </a:spcAft>
              <a:buClr>
                <a:schemeClr val="dk1"/>
              </a:buClr>
              <a:buSzPts val="2760"/>
              <a:buChar char="•"/>
            </a:pPr>
            <a:r>
              <a:rPr lang="en-US" sz="2760"/>
              <a:t>Mostre digitali</a:t>
            </a:r>
            <a:endParaRPr sz="2760"/>
          </a:p>
          <a:p>
            <a:pPr indent="-226059" lvl="0" marL="228600" rtl="0" algn="l">
              <a:lnSpc>
                <a:spcPct val="70000"/>
              </a:lnSpc>
              <a:spcBef>
                <a:spcPts val="1000"/>
              </a:spcBef>
              <a:spcAft>
                <a:spcPts val="0"/>
              </a:spcAft>
              <a:buClr>
                <a:schemeClr val="dk1"/>
              </a:buClr>
              <a:buSzPts val="2760"/>
              <a:buChar char="•"/>
            </a:pPr>
            <a:r>
              <a:rPr lang="en-US" sz="2760"/>
              <a:t>Narrazione digitale</a:t>
            </a:r>
            <a:endParaRPr sz="2760"/>
          </a:p>
          <a:p>
            <a:pPr indent="-226059" lvl="0" marL="228600" rtl="0" algn="l">
              <a:lnSpc>
                <a:spcPct val="70000"/>
              </a:lnSpc>
              <a:spcBef>
                <a:spcPts val="1000"/>
              </a:spcBef>
              <a:spcAft>
                <a:spcPts val="0"/>
              </a:spcAft>
              <a:buClr>
                <a:schemeClr val="dk1"/>
              </a:buClr>
              <a:buSzPts val="2760"/>
              <a:buChar char="•"/>
            </a:pPr>
            <a:r>
              <a:rPr lang="en-US" sz="2760"/>
              <a:t>Mostre virtuali</a:t>
            </a:r>
            <a:endParaRPr sz="2760"/>
          </a:p>
          <a:p>
            <a:pPr indent="-226059" lvl="0" marL="228600" rtl="0" algn="l">
              <a:lnSpc>
                <a:spcPct val="70000"/>
              </a:lnSpc>
              <a:spcBef>
                <a:spcPts val="1000"/>
              </a:spcBef>
              <a:spcAft>
                <a:spcPts val="0"/>
              </a:spcAft>
              <a:buClr>
                <a:schemeClr val="dk1"/>
              </a:buClr>
              <a:buSzPts val="2760"/>
              <a:buChar char="•"/>
            </a:pPr>
            <a:r>
              <a:rPr lang="en-US" sz="2760"/>
              <a:t>Contenuti per i social media</a:t>
            </a:r>
            <a:endParaRPr sz="2760"/>
          </a:p>
          <a:p>
            <a:pPr indent="-181610" lvl="0" marL="228600" rtl="0" algn="l">
              <a:lnSpc>
                <a:spcPct val="70000"/>
              </a:lnSpc>
              <a:spcBef>
                <a:spcPts val="1000"/>
              </a:spcBef>
              <a:spcAft>
                <a:spcPts val="0"/>
              </a:spcAft>
              <a:buSzPts val="2060"/>
              <a:buChar char="•"/>
            </a:pPr>
            <a:r>
              <a:rPr lang="en-US" sz="2760"/>
              <a:t>Siti istituzionali GLAM</a:t>
            </a:r>
            <a:endParaRPr sz="2760"/>
          </a:p>
          <a:p>
            <a:pPr indent="-226059" lvl="0" marL="228600" rtl="0" algn="l">
              <a:lnSpc>
                <a:spcPct val="70000"/>
              </a:lnSpc>
              <a:spcBef>
                <a:spcPts val="1000"/>
              </a:spcBef>
              <a:spcAft>
                <a:spcPts val="0"/>
              </a:spcAft>
              <a:buSzPts val="2760"/>
              <a:buChar char="•"/>
            </a:pPr>
            <a:r>
              <a:rPr lang="en-US" sz="2760"/>
              <a:t>Archiviazione dei dati - piattaforme cloud</a:t>
            </a:r>
            <a:endParaRPr sz="2760"/>
          </a:p>
          <a:p>
            <a:pPr indent="-50800" lvl="0" marL="228600" rtl="0" algn="l">
              <a:lnSpc>
                <a:spcPct val="70000"/>
              </a:lnSpc>
              <a:spcBef>
                <a:spcPts val="1000"/>
              </a:spcBef>
              <a:spcAft>
                <a:spcPts val="0"/>
              </a:spcAft>
              <a:buClr>
                <a:schemeClr val="dk1"/>
              </a:buClr>
              <a:buSzPts val="1960"/>
              <a:buNone/>
            </a:pPr>
            <a:r>
              <a:t/>
            </a:r>
            <a:endParaRPr sz="2760"/>
          </a:p>
          <a:p>
            <a:pPr indent="-50800" lvl="0" marL="228600" rtl="0" algn="l">
              <a:lnSpc>
                <a:spcPct val="70000"/>
              </a:lnSpc>
              <a:spcBef>
                <a:spcPts val="1000"/>
              </a:spcBef>
              <a:spcAft>
                <a:spcPts val="0"/>
              </a:spcAft>
              <a:buClr>
                <a:schemeClr val="dk1"/>
              </a:buClr>
              <a:buSzPts val="1960"/>
              <a:buNone/>
            </a:pPr>
            <a:r>
              <a:t/>
            </a:r>
            <a:endParaRPr sz="2760"/>
          </a:p>
          <a:p>
            <a:pPr indent="-50800" lvl="0" marL="228600" rtl="0" algn="l">
              <a:lnSpc>
                <a:spcPct val="70000"/>
              </a:lnSpc>
              <a:spcBef>
                <a:spcPts val="1000"/>
              </a:spcBef>
              <a:spcAft>
                <a:spcPts val="0"/>
              </a:spcAft>
              <a:buClr>
                <a:schemeClr val="dk1"/>
              </a:buClr>
              <a:buSzPts val="1960"/>
              <a:buNone/>
            </a:pPr>
            <a:r>
              <a:t/>
            </a:r>
            <a:endParaRPr sz="2760"/>
          </a:p>
          <a:p>
            <a:pPr indent="-1585" lvl="0" marL="179387" rtl="0" algn="l">
              <a:lnSpc>
                <a:spcPct val="70000"/>
              </a:lnSpc>
              <a:spcBef>
                <a:spcPts val="1000"/>
              </a:spcBef>
              <a:spcAft>
                <a:spcPts val="0"/>
              </a:spcAft>
              <a:buClr>
                <a:schemeClr val="dk1"/>
              </a:buClr>
              <a:buSzPts val="1960"/>
              <a:buNone/>
            </a:pPr>
            <a:r>
              <a:t/>
            </a:r>
            <a:endParaRPr sz="2760"/>
          </a:p>
          <a:p>
            <a:pPr indent="-1585" lvl="0" marL="179387" rtl="0" algn="l">
              <a:lnSpc>
                <a:spcPct val="70000"/>
              </a:lnSpc>
              <a:spcBef>
                <a:spcPts val="1000"/>
              </a:spcBef>
              <a:spcAft>
                <a:spcPts val="0"/>
              </a:spcAft>
              <a:buClr>
                <a:schemeClr val="dk1"/>
              </a:buClr>
              <a:buSzPts val="1960"/>
              <a:buNone/>
            </a:pPr>
            <a:r>
              <a:t/>
            </a:r>
            <a:endParaRPr sz="2760"/>
          </a:p>
          <a:p>
            <a:pPr indent="-1585" lvl="0" marL="179387" rtl="0" algn="l">
              <a:lnSpc>
                <a:spcPct val="70000"/>
              </a:lnSpc>
              <a:spcBef>
                <a:spcPts val="1000"/>
              </a:spcBef>
              <a:spcAft>
                <a:spcPts val="0"/>
              </a:spcAft>
              <a:buClr>
                <a:schemeClr val="dk1"/>
              </a:buClr>
              <a:buSzPts val="1960"/>
              <a:buNone/>
            </a:pPr>
            <a:r>
              <a:t/>
            </a:r>
            <a:endParaRPr sz="2760"/>
          </a:p>
          <a:p>
            <a:pPr indent="-1585" lvl="0" marL="179387" rtl="0" algn="l">
              <a:lnSpc>
                <a:spcPct val="70000"/>
              </a:lnSpc>
              <a:spcBef>
                <a:spcPts val="1000"/>
              </a:spcBef>
              <a:spcAft>
                <a:spcPts val="0"/>
              </a:spcAft>
              <a:buClr>
                <a:schemeClr val="dk1"/>
              </a:buClr>
              <a:buSzPts val="1960"/>
              <a:buNone/>
            </a:pPr>
            <a:r>
              <a:t/>
            </a:r>
            <a:endParaRPr sz="2760"/>
          </a:p>
        </p:txBody>
      </p:sp>
      <p:pic>
        <p:nvPicPr>
          <p:cNvPr id="338" name="Google Shape;338;g2b95bac4502_0_6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339" name="Google Shape;339;g2b95bac4502_0_63"/>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pic>
        <p:nvPicPr>
          <p:cNvPr id="340" name="Google Shape;340;g2b95bac4502_0_63"/>
          <p:cNvPicPr preferRelativeResize="0"/>
          <p:nvPr/>
        </p:nvPicPr>
        <p:blipFill rotWithShape="1">
          <a:blip r:embed="rId5">
            <a:alphaModFix/>
          </a:blip>
          <a:srcRect b="0" l="0" r="0" t="0"/>
          <a:stretch/>
        </p:blipFill>
        <p:spPr>
          <a:xfrm>
            <a:off x="6172200" y="1843225"/>
            <a:ext cx="5867400" cy="330041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b83960fe09_0_8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accent1"/>
                </a:solidFill>
              </a:rPr>
              <a:t>Auto-riflessione</a:t>
            </a:r>
            <a:endParaRPr>
              <a:solidFill>
                <a:schemeClr val="accent1"/>
              </a:solidFill>
            </a:endParaRPr>
          </a:p>
        </p:txBody>
      </p:sp>
      <p:sp>
        <p:nvSpPr>
          <p:cNvPr id="347" name="Google Shape;347;g2b83960fe09_0_8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ct val="39285"/>
              <a:buFont typeface="Calibri"/>
              <a:buNone/>
            </a:pPr>
            <a:r>
              <a:t/>
            </a:r>
            <a:endParaRPr sz="11200"/>
          </a:p>
          <a:p>
            <a:pPr indent="0" lvl="0" marL="0" rtl="0" algn="l">
              <a:lnSpc>
                <a:spcPct val="90000"/>
              </a:lnSpc>
              <a:spcBef>
                <a:spcPts val="0"/>
              </a:spcBef>
              <a:spcAft>
                <a:spcPts val="0"/>
              </a:spcAft>
              <a:buClr>
                <a:schemeClr val="dk1"/>
              </a:buClr>
              <a:buSzPct val="39285"/>
              <a:buFont typeface="Calibri"/>
              <a:buNone/>
            </a:pPr>
            <a:r>
              <a:rPr lang="en-US" sz="11200"/>
              <a:t>Che cos'è la navigazione online?</a:t>
            </a:r>
            <a:endParaRPr sz="11200"/>
          </a:p>
          <a:p>
            <a:pPr indent="0" lvl="0" marL="0" rtl="0" algn="l">
              <a:lnSpc>
                <a:spcPct val="90000"/>
              </a:lnSpc>
              <a:spcBef>
                <a:spcPts val="0"/>
              </a:spcBef>
              <a:spcAft>
                <a:spcPts val="0"/>
              </a:spcAft>
              <a:buClr>
                <a:schemeClr val="dk1"/>
              </a:buClr>
              <a:buSzPct val="39285"/>
              <a:buFont typeface="Calibri"/>
              <a:buNone/>
            </a:pPr>
            <a:r>
              <a:t/>
            </a:r>
            <a:endParaRPr sz="11200"/>
          </a:p>
          <a:p>
            <a:pPr indent="0" lvl="0" marL="0" rtl="0" algn="l">
              <a:lnSpc>
                <a:spcPct val="90000"/>
              </a:lnSpc>
              <a:spcBef>
                <a:spcPts val="0"/>
              </a:spcBef>
              <a:spcAft>
                <a:spcPts val="0"/>
              </a:spcAft>
              <a:buClr>
                <a:schemeClr val="dk1"/>
              </a:buClr>
              <a:buSzPct val="39285"/>
              <a:buFont typeface="Calibri"/>
              <a:buNone/>
            </a:pPr>
            <a:r>
              <a:rPr lang="en-US" sz="11200"/>
              <a:t>Quanto spesso vi capita di imbattervi in </a:t>
            </a:r>
            <a:endParaRPr sz="11200"/>
          </a:p>
          <a:p>
            <a:pPr indent="0" lvl="0" marL="0" rtl="0" algn="l">
              <a:lnSpc>
                <a:spcPct val="90000"/>
              </a:lnSpc>
              <a:spcBef>
                <a:spcPts val="0"/>
              </a:spcBef>
              <a:spcAft>
                <a:spcPts val="0"/>
              </a:spcAft>
              <a:buClr>
                <a:schemeClr val="dk1"/>
              </a:buClr>
              <a:buSzPct val="39285"/>
              <a:buFont typeface="Calibri"/>
              <a:buNone/>
            </a:pPr>
            <a:r>
              <a:rPr lang="en-US" sz="11200"/>
              <a:t>siti web accessibili?</a:t>
            </a:r>
            <a:endParaRPr sz="11200"/>
          </a:p>
          <a:p>
            <a:pPr indent="0" lvl="0" marL="0" rtl="0" algn="l">
              <a:lnSpc>
                <a:spcPct val="90000"/>
              </a:lnSpc>
              <a:spcBef>
                <a:spcPts val="0"/>
              </a:spcBef>
              <a:spcAft>
                <a:spcPts val="0"/>
              </a:spcAft>
              <a:buClr>
                <a:schemeClr val="dk1"/>
              </a:buClr>
              <a:buSzPct val="39285"/>
              <a:buFont typeface="Calibri"/>
              <a:buNone/>
            </a:pPr>
            <a:r>
              <a:t/>
            </a:r>
            <a:endParaRPr sz="11200"/>
          </a:p>
          <a:p>
            <a:pPr indent="0" lvl="0" marL="0" rtl="0" algn="l">
              <a:lnSpc>
                <a:spcPct val="90000"/>
              </a:lnSpc>
              <a:spcBef>
                <a:spcPts val="0"/>
              </a:spcBef>
              <a:spcAft>
                <a:spcPts val="0"/>
              </a:spcAft>
              <a:buClr>
                <a:schemeClr val="dk1"/>
              </a:buClr>
              <a:buSzPct val="39285"/>
              <a:buFont typeface="Calibri"/>
              <a:buNone/>
            </a:pPr>
            <a:r>
              <a:t/>
            </a:r>
            <a:endParaRPr sz="11200"/>
          </a:p>
          <a:p>
            <a:pPr indent="0" lvl="0" marL="0" rtl="0" algn="l">
              <a:lnSpc>
                <a:spcPct val="90000"/>
              </a:lnSpc>
              <a:spcBef>
                <a:spcPts val="0"/>
              </a:spcBef>
              <a:spcAft>
                <a:spcPts val="0"/>
              </a:spcAft>
              <a:buClr>
                <a:schemeClr val="dk1"/>
              </a:buClr>
              <a:buSzPct val="69372"/>
              <a:buNone/>
            </a:pPr>
            <a:r>
              <a:t/>
            </a:r>
            <a:endParaRPr sz="4036"/>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p:txBody>
      </p:sp>
      <p:pic>
        <p:nvPicPr>
          <p:cNvPr id="348" name="Google Shape;348;g2b83960fe09_0_81"/>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349" name="Google Shape;349;g2b83960fe09_0_81"/>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pic>
        <p:nvPicPr>
          <p:cNvPr id="350" name="Google Shape;350;g2b83960fe09_0_81"/>
          <p:cNvPicPr preferRelativeResize="0"/>
          <p:nvPr/>
        </p:nvPicPr>
        <p:blipFill rotWithShape="1">
          <a:blip r:embed="rId5">
            <a:alphaModFix/>
          </a:blip>
          <a:srcRect b="0" l="21988" r="22399" t="0"/>
          <a:stretch/>
        </p:blipFill>
        <p:spPr>
          <a:xfrm>
            <a:off x="6285975" y="1337050"/>
            <a:ext cx="4136251" cy="41839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2b95bac4502_0_19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accent1"/>
                </a:solidFill>
              </a:rPr>
              <a:t>Riferimenti</a:t>
            </a:r>
            <a:endParaRPr>
              <a:solidFill>
                <a:schemeClr val="accent1"/>
              </a:solidFill>
            </a:endParaRPr>
          </a:p>
        </p:txBody>
      </p:sp>
      <p:sp>
        <p:nvSpPr>
          <p:cNvPr id="357" name="Google Shape;357;g2b95bac4502_0_19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90000"/>
              </a:lnSpc>
              <a:spcBef>
                <a:spcPts val="0"/>
              </a:spcBef>
              <a:spcAft>
                <a:spcPts val="0"/>
              </a:spcAft>
              <a:buClr>
                <a:schemeClr val="dk1"/>
              </a:buClr>
              <a:buSzPct val="59862"/>
              <a:buFont typeface="Calibri"/>
              <a:buNone/>
            </a:pPr>
            <a:r>
              <a:rPr lang="en-US" sz="7350" u="sng">
                <a:solidFill>
                  <a:schemeClr val="hlink"/>
                </a:solidFill>
                <a:hlinkClick r:id="rId3"/>
              </a:rPr>
              <a:t>https://guides.bpl.org/internetbasics/navigating</a:t>
            </a:r>
            <a:endParaRPr sz="7350"/>
          </a:p>
          <a:p>
            <a:pPr indent="0" lvl="0" marL="0" rtl="0" algn="l">
              <a:lnSpc>
                <a:spcPct val="90000"/>
              </a:lnSpc>
              <a:spcBef>
                <a:spcPts val="0"/>
              </a:spcBef>
              <a:spcAft>
                <a:spcPts val="0"/>
              </a:spcAft>
              <a:buClr>
                <a:schemeClr val="dk1"/>
              </a:buClr>
              <a:buSzPct val="39285"/>
              <a:buFont typeface="Calibri"/>
              <a:buNone/>
            </a:pPr>
            <a:r>
              <a:t/>
            </a:r>
            <a:endParaRPr sz="11200"/>
          </a:p>
          <a:p>
            <a:pPr indent="0" lvl="0" marL="0" rtl="0" algn="l">
              <a:lnSpc>
                <a:spcPct val="90000"/>
              </a:lnSpc>
              <a:spcBef>
                <a:spcPts val="0"/>
              </a:spcBef>
              <a:spcAft>
                <a:spcPts val="0"/>
              </a:spcAft>
              <a:buClr>
                <a:schemeClr val="dk1"/>
              </a:buClr>
              <a:buSzPct val="39285"/>
              <a:buFont typeface="Calibri"/>
              <a:buNone/>
            </a:pPr>
            <a:r>
              <a:t/>
            </a:r>
            <a:endParaRPr sz="11200"/>
          </a:p>
          <a:p>
            <a:pPr indent="0" lvl="0" marL="0" rtl="0" algn="l">
              <a:lnSpc>
                <a:spcPct val="90000"/>
              </a:lnSpc>
              <a:spcBef>
                <a:spcPts val="0"/>
              </a:spcBef>
              <a:spcAft>
                <a:spcPts val="0"/>
              </a:spcAft>
              <a:buClr>
                <a:schemeClr val="dk1"/>
              </a:buClr>
              <a:buSzPct val="39285"/>
              <a:buFont typeface="Calibri"/>
              <a:buNone/>
            </a:pPr>
            <a:r>
              <a:t/>
            </a:r>
            <a:endParaRPr sz="11200"/>
          </a:p>
          <a:p>
            <a:pPr indent="0" lvl="0" marL="0" rtl="0" algn="l">
              <a:lnSpc>
                <a:spcPct val="90000"/>
              </a:lnSpc>
              <a:spcBef>
                <a:spcPts val="0"/>
              </a:spcBef>
              <a:spcAft>
                <a:spcPts val="0"/>
              </a:spcAft>
              <a:buClr>
                <a:schemeClr val="dk1"/>
              </a:buClr>
              <a:buSzPct val="69372"/>
              <a:buNone/>
            </a:pPr>
            <a:r>
              <a:t/>
            </a:r>
            <a:endParaRPr sz="4036"/>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p:txBody>
      </p:sp>
      <p:pic>
        <p:nvPicPr>
          <p:cNvPr id="358" name="Google Shape;358;g2b95bac4502_0_191"/>
          <p:cNvPicPr preferRelativeResize="0"/>
          <p:nvPr/>
        </p:nvPicPr>
        <p:blipFill rotWithShape="1">
          <a:blip r:embed="rId4">
            <a:alphaModFix/>
          </a:blip>
          <a:srcRect b="0" l="0" r="0" t="0"/>
          <a:stretch/>
        </p:blipFill>
        <p:spPr>
          <a:xfrm>
            <a:off x="320512" y="5585931"/>
            <a:ext cx="1182064" cy="1182064"/>
          </a:xfrm>
          <a:prstGeom prst="rect">
            <a:avLst/>
          </a:prstGeom>
          <a:noFill/>
          <a:ln>
            <a:noFill/>
          </a:ln>
        </p:spPr>
      </p:pic>
      <p:pic>
        <p:nvPicPr>
          <p:cNvPr id="359" name="Google Shape;359;g2b95bac4502_0_191"/>
          <p:cNvPicPr preferRelativeResize="0"/>
          <p:nvPr/>
        </p:nvPicPr>
        <p:blipFill rotWithShape="1">
          <a:blip r:embed="rId5">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rPr lang="en-US" sz="5200"/>
              <a:t>Navigazione in Internet</a:t>
            </a:r>
            <a:endParaRPr/>
          </a:p>
          <a:p>
            <a:pPr indent="0" lvl="0" marL="0" rtl="0" algn="ctr">
              <a:lnSpc>
                <a:spcPct val="90000"/>
              </a:lnSpc>
              <a:spcBef>
                <a:spcPts val="1000"/>
              </a:spcBef>
              <a:spcAft>
                <a:spcPts val="0"/>
              </a:spcAft>
              <a:buClr>
                <a:schemeClr val="dk1"/>
              </a:buClr>
              <a:buSzPct val="100000"/>
              <a:buNone/>
            </a:pPr>
            <a:r>
              <a:rPr lang="en-US" sz="5200"/>
              <a:t>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 </a:t>
            </a:r>
            <a:endParaRPr/>
          </a:p>
        </p:txBody>
      </p:sp>
      <p:pic>
        <p:nvPicPr>
          <p:cNvPr id="112" name="Google Shape;112;p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sp>
        <p:nvSpPr>
          <p:cNvPr id="113" name="Google Shape;113;p3"/>
          <p:cNvSpPr/>
          <p:nvPr/>
        </p:nvSpPr>
        <p:spPr>
          <a:xfrm>
            <a:off x="1087561" y="3656231"/>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114" name="Google Shape;114;p3"/>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pic>
        <p:nvPicPr>
          <p:cNvPr id="115" name="Google Shape;115;p3"/>
          <p:cNvPicPr preferRelativeResize="0"/>
          <p:nvPr/>
        </p:nvPicPr>
        <p:blipFill rotWithShape="1">
          <a:blip r:embed="rId5">
            <a:alphaModFix/>
          </a:blip>
          <a:srcRect b="0" l="0" r="0" t="0"/>
          <a:stretch/>
        </p:blipFill>
        <p:spPr>
          <a:xfrm>
            <a:off x="4924425" y="152400"/>
            <a:ext cx="7115177" cy="475271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23"/>
          <p:cNvPicPr preferRelativeResize="0"/>
          <p:nvPr/>
        </p:nvPicPr>
        <p:blipFill rotWithShape="1">
          <a:blip r:embed="rId3">
            <a:alphaModFix/>
          </a:blip>
          <a:srcRect b="0" l="0" r="0" t="0"/>
          <a:stretch/>
        </p:blipFill>
        <p:spPr>
          <a:xfrm>
            <a:off x="547325" y="97715"/>
            <a:ext cx="2557807" cy="2557807"/>
          </a:xfrm>
          <a:prstGeom prst="rect">
            <a:avLst/>
          </a:prstGeom>
          <a:noFill/>
          <a:ln>
            <a:noFill/>
          </a:ln>
        </p:spPr>
      </p:pic>
      <p:sp>
        <p:nvSpPr>
          <p:cNvPr id="365" name="Google Shape;365;p23"/>
          <p:cNvSpPr/>
          <p:nvPr/>
        </p:nvSpPr>
        <p:spPr>
          <a:xfrm rot="5400000">
            <a:off x="-114994" y="3487047"/>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6" name="Google Shape;366;p23"/>
          <p:cNvSpPr/>
          <p:nvPr/>
        </p:nvSpPr>
        <p:spPr>
          <a:xfrm rot="5400000">
            <a:off x="-114991" y="2091470"/>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7" name="Google Shape;367;p23"/>
          <p:cNvSpPr/>
          <p:nvPr/>
        </p:nvSpPr>
        <p:spPr>
          <a:xfrm>
            <a:off x="3832264" y="716530"/>
            <a:ext cx="7017988"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accent1"/>
                </a:solidFill>
                <a:latin typeface="Calibri"/>
                <a:ea typeface="Calibri"/>
                <a:cs typeface="Calibri"/>
                <a:sym typeface="Calibri"/>
              </a:rPr>
              <a:t>Promuovere l'occupazione inclusiva nel settore GLAM attraverso l'innovazione aperta</a:t>
            </a:r>
            <a:endParaRPr b="0" i="0" sz="4000" u="none" cap="none" strike="noStrike">
              <a:solidFill>
                <a:schemeClr val="accent1"/>
              </a:solidFill>
              <a:latin typeface="Calibri"/>
              <a:ea typeface="Calibri"/>
              <a:cs typeface="Calibri"/>
              <a:sym typeface="Calibri"/>
            </a:endParaRPr>
          </a:p>
        </p:txBody>
      </p:sp>
      <p:pic>
        <p:nvPicPr>
          <p:cNvPr id="368" name="Google Shape;368;p23"/>
          <p:cNvPicPr preferRelativeResize="0"/>
          <p:nvPr/>
        </p:nvPicPr>
        <p:blipFill rotWithShape="1">
          <a:blip r:embed="rId4">
            <a:alphaModFix/>
          </a:blip>
          <a:srcRect b="0" l="0" r="0" t="0"/>
          <a:stretch/>
        </p:blipFill>
        <p:spPr>
          <a:xfrm>
            <a:off x="9554893" y="3103160"/>
            <a:ext cx="1524273" cy="979627"/>
          </a:xfrm>
          <a:prstGeom prst="rect">
            <a:avLst/>
          </a:prstGeom>
          <a:noFill/>
          <a:ln>
            <a:noFill/>
          </a:ln>
        </p:spPr>
      </p:pic>
      <p:pic>
        <p:nvPicPr>
          <p:cNvPr id="369" name="Google Shape;369;p23"/>
          <p:cNvPicPr preferRelativeResize="0"/>
          <p:nvPr/>
        </p:nvPicPr>
        <p:blipFill rotWithShape="1">
          <a:blip r:embed="rId5">
            <a:alphaModFix/>
          </a:blip>
          <a:srcRect b="0" l="0" r="0" t="0"/>
          <a:stretch/>
        </p:blipFill>
        <p:spPr>
          <a:xfrm>
            <a:off x="3880074" y="4675114"/>
            <a:ext cx="2129231" cy="1086684"/>
          </a:xfrm>
          <a:prstGeom prst="rect">
            <a:avLst/>
          </a:prstGeom>
          <a:noFill/>
          <a:ln>
            <a:noFill/>
          </a:ln>
        </p:spPr>
      </p:pic>
      <p:pic>
        <p:nvPicPr>
          <p:cNvPr id="370" name="Google Shape;370;p23"/>
          <p:cNvPicPr preferRelativeResize="0"/>
          <p:nvPr/>
        </p:nvPicPr>
        <p:blipFill rotWithShape="1">
          <a:blip r:embed="rId6">
            <a:alphaModFix/>
          </a:blip>
          <a:srcRect b="0" l="0" r="0" t="0"/>
          <a:stretch/>
        </p:blipFill>
        <p:spPr>
          <a:xfrm>
            <a:off x="6381827" y="4739380"/>
            <a:ext cx="2869200" cy="723043"/>
          </a:xfrm>
          <a:prstGeom prst="rect">
            <a:avLst/>
          </a:prstGeom>
          <a:noFill/>
          <a:ln>
            <a:noFill/>
          </a:ln>
        </p:spPr>
      </p:pic>
      <p:pic>
        <p:nvPicPr>
          <p:cNvPr id="371" name="Google Shape;371;p23"/>
          <p:cNvPicPr preferRelativeResize="0"/>
          <p:nvPr/>
        </p:nvPicPr>
        <p:blipFill rotWithShape="1">
          <a:blip r:embed="rId7">
            <a:alphaModFix/>
          </a:blip>
          <a:srcRect b="0" l="0" r="0" t="0"/>
          <a:stretch/>
        </p:blipFill>
        <p:spPr>
          <a:xfrm>
            <a:off x="9847014" y="4638603"/>
            <a:ext cx="1003238" cy="823820"/>
          </a:xfrm>
          <a:prstGeom prst="rect">
            <a:avLst/>
          </a:prstGeom>
          <a:noFill/>
          <a:ln>
            <a:noFill/>
          </a:ln>
        </p:spPr>
      </p:pic>
      <p:pic>
        <p:nvPicPr>
          <p:cNvPr id="372" name="Google Shape;372;p23"/>
          <p:cNvPicPr preferRelativeResize="0"/>
          <p:nvPr/>
        </p:nvPicPr>
        <p:blipFill rotWithShape="1">
          <a:blip r:embed="rId8">
            <a:alphaModFix/>
          </a:blip>
          <a:srcRect b="0" l="0" r="0" t="0"/>
          <a:stretch/>
        </p:blipFill>
        <p:spPr>
          <a:xfrm>
            <a:off x="4055240" y="2759937"/>
            <a:ext cx="1773548" cy="1773548"/>
          </a:xfrm>
          <a:prstGeom prst="rect">
            <a:avLst/>
          </a:prstGeom>
          <a:noFill/>
          <a:ln>
            <a:noFill/>
          </a:ln>
        </p:spPr>
      </p:pic>
      <p:sp>
        <p:nvSpPr>
          <p:cNvPr id="373" name="Google Shape;373;p23"/>
          <p:cNvSpPr txBox="1"/>
          <p:nvPr/>
        </p:nvSpPr>
        <p:spPr>
          <a:xfrm>
            <a:off x="2396766" y="6305861"/>
            <a:ext cx="60944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Numero del progetto: 2022-1-AT01-KA220-ADU-00008513</a:t>
            </a:r>
            <a:endParaRPr b="0" i="0" sz="1800" u="none" cap="none" strike="noStrike">
              <a:solidFill>
                <a:schemeClr val="dk1"/>
              </a:solidFill>
              <a:latin typeface="Calibri"/>
              <a:ea typeface="Calibri"/>
              <a:cs typeface="Calibri"/>
              <a:sym typeface="Calibri"/>
            </a:endParaRPr>
          </a:p>
        </p:txBody>
      </p:sp>
      <p:pic>
        <p:nvPicPr>
          <p:cNvPr id="374" name="Google Shape;374;p23"/>
          <p:cNvPicPr preferRelativeResize="0"/>
          <p:nvPr/>
        </p:nvPicPr>
        <p:blipFill rotWithShape="1">
          <a:blip r:embed="rId9">
            <a:alphaModFix/>
          </a:blip>
          <a:srcRect b="0" l="0" r="0" t="0"/>
          <a:stretch/>
        </p:blipFill>
        <p:spPr>
          <a:xfrm>
            <a:off x="5828788" y="3491779"/>
            <a:ext cx="3540351" cy="639272"/>
          </a:xfrm>
          <a:prstGeom prst="rect">
            <a:avLst/>
          </a:prstGeom>
          <a:noFill/>
          <a:ln>
            <a:noFill/>
          </a:ln>
        </p:spPr>
      </p:pic>
      <p:pic>
        <p:nvPicPr>
          <p:cNvPr id="375" name="Google Shape;375;p23"/>
          <p:cNvPicPr preferRelativeResize="0"/>
          <p:nvPr/>
        </p:nvPicPr>
        <p:blipFill rotWithShape="1">
          <a:blip r:embed="rId10">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accent1"/>
                </a:solidFill>
              </a:rPr>
              <a:t>Che cos'è la navigazione del sito web?</a:t>
            </a:r>
            <a:endParaRPr>
              <a:solidFill>
                <a:schemeClr val="accent1"/>
              </a:solidFill>
            </a:endParaRPr>
          </a:p>
        </p:txBody>
      </p:sp>
      <p:pic>
        <p:nvPicPr>
          <p:cNvPr id="122" name="Google Shape;122;p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sp>
        <p:nvSpPr>
          <p:cNvPr id="123" name="Google Shape;123;p4"/>
          <p:cNvSpPr txBox="1"/>
          <p:nvPr>
            <p:ph idx="1" type="body"/>
          </p:nvPr>
        </p:nvSpPr>
        <p:spPr>
          <a:xfrm>
            <a:off x="838200" y="1825625"/>
            <a:ext cx="10515600" cy="4351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rPr lang="en-US"/>
              <a:t>La navigazione online o in un sito web </a:t>
            </a:r>
            <a:r>
              <a:rPr b="1" lang="en-US"/>
              <a:t>è l'atto di cliccare e cercare tra le risorse di Internet, come le varie pagine che compongono un sito web. </a:t>
            </a:r>
            <a:r>
              <a:rPr lang="en-US"/>
              <a:t>Oltre alle pagine web, Internet offre anche una </a:t>
            </a:r>
            <a:r>
              <a:rPr b="1" lang="en-US"/>
              <a:t>serie di altri tipi di contenuti, come video, musica e immagini.</a:t>
            </a:r>
            <a:endParaRPr/>
          </a:p>
        </p:txBody>
      </p:sp>
      <p:pic>
        <p:nvPicPr>
          <p:cNvPr id="124" name="Google Shape;124;p4"/>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pic>
        <p:nvPicPr>
          <p:cNvPr id="125" name="Google Shape;125;p4"/>
          <p:cNvPicPr preferRelativeResize="0"/>
          <p:nvPr/>
        </p:nvPicPr>
        <p:blipFill rotWithShape="1">
          <a:blip r:embed="rId5">
            <a:alphaModFix/>
          </a:blip>
          <a:srcRect b="0" l="0" r="0" t="0"/>
          <a:stretch/>
        </p:blipFill>
        <p:spPr>
          <a:xfrm>
            <a:off x="3347763" y="3583425"/>
            <a:ext cx="5496475" cy="3091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accent1"/>
                </a:solidFill>
              </a:rPr>
              <a:t>Esempi di navigazione in Internet</a:t>
            </a:r>
            <a:endParaRPr>
              <a:solidFill>
                <a:schemeClr val="accent1"/>
              </a:solidFill>
            </a:endParaRPr>
          </a:p>
        </p:txBody>
      </p:sp>
      <p:pic>
        <p:nvPicPr>
          <p:cNvPr id="132" name="Google Shape;132;p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sp>
        <p:nvSpPr>
          <p:cNvPr id="133" name="Google Shape;133;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US"/>
              <a:t>Alcuni esempi di navigazione in Internet sono:</a:t>
            </a:r>
            <a:endParaRPr/>
          </a:p>
          <a:p>
            <a:pPr indent="-228600" lvl="0" marL="228600" rtl="0" algn="l">
              <a:lnSpc>
                <a:spcPct val="90000"/>
              </a:lnSpc>
              <a:spcBef>
                <a:spcPts val="1000"/>
              </a:spcBef>
              <a:spcAft>
                <a:spcPts val="0"/>
              </a:spcAft>
              <a:buClr>
                <a:schemeClr val="dk1"/>
              </a:buClr>
              <a:buSzPct val="100000"/>
              <a:buChar char="•"/>
            </a:pPr>
            <a:r>
              <a:rPr lang="en-US"/>
              <a:t>ricerca e didattica: apprendimento online, riviste accademiche, giornali, podcast</a:t>
            </a:r>
            <a:endParaRPr/>
          </a:p>
          <a:p>
            <a:pPr indent="-228600" lvl="0" marL="228600" rtl="0" algn="l">
              <a:lnSpc>
                <a:spcPct val="90000"/>
              </a:lnSpc>
              <a:spcBef>
                <a:spcPts val="1000"/>
              </a:spcBef>
              <a:spcAft>
                <a:spcPts val="0"/>
              </a:spcAft>
              <a:buClr>
                <a:schemeClr val="dk1"/>
              </a:buClr>
              <a:buSzPct val="100000"/>
              <a:buChar char="•"/>
            </a:pPr>
            <a:r>
              <a:rPr lang="en-US"/>
              <a:t>acquisti online: commercio elettronico attraverso </a:t>
            </a:r>
            <a:r>
              <a:rPr lang="en-US">
                <a:highlight>
                  <a:srgbClr val="FFFFFF"/>
                </a:highlight>
              </a:rPr>
              <a:t>piattaforme come Amazon, eBay e Aliexpress</a:t>
            </a:r>
            <a:endParaRPr/>
          </a:p>
          <a:p>
            <a:pPr indent="-169861" lvl="0" marL="228600" rtl="0" algn="l">
              <a:lnSpc>
                <a:spcPct val="90000"/>
              </a:lnSpc>
              <a:spcBef>
                <a:spcPts val="1000"/>
              </a:spcBef>
              <a:spcAft>
                <a:spcPts val="0"/>
              </a:spcAft>
              <a:buSzPct val="64285"/>
              <a:buChar char="•"/>
            </a:pPr>
            <a:r>
              <a:rPr lang="en-US"/>
              <a:t>Consumo di notizie ed eventi attuali: musica, siti web come CNN, BBC, Reuters, piattaforme di social media.</a:t>
            </a:r>
            <a:endParaRPr/>
          </a:p>
          <a:p>
            <a:pPr indent="0" lvl="0" marL="0" rtl="0" algn="l">
              <a:lnSpc>
                <a:spcPct val="90000"/>
              </a:lnSpc>
              <a:spcBef>
                <a:spcPts val="1000"/>
              </a:spcBef>
              <a:spcAft>
                <a:spcPts val="0"/>
              </a:spcAft>
              <a:buClr>
                <a:schemeClr val="dk1"/>
              </a:buClr>
              <a:buSzPct val="100000"/>
              <a:buNone/>
            </a:pPr>
            <a:r>
              <a:t/>
            </a:r>
            <a:endParaRPr/>
          </a:p>
        </p:txBody>
      </p:sp>
      <p:pic>
        <p:nvPicPr>
          <p:cNvPr id="134" name="Google Shape;134;p5"/>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pic>
        <p:nvPicPr>
          <p:cNvPr id="135" name="Google Shape;135;p5"/>
          <p:cNvPicPr preferRelativeResize="0"/>
          <p:nvPr/>
        </p:nvPicPr>
        <p:blipFill rotWithShape="1">
          <a:blip r:embed="rId5">
            <a:alphaModFix/>
          </a:blip>
          <a:srcRect b="0" l="0" r="0" t="0"/>
          <a:stretch/>
        </p:blipFill>
        <p:spPr>
          <a:xfrm>
            <a:off x="6172200" y="1843088"/>
            <a:ext cx="5867400" cy="33004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b83960fe09_0_0"/>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ctr">
              <a:lnSpc>
                <a:spcPct val="90000"/>
              </a:lnSpc>
              <a:spcBef>
                <a:spcPts val="1000"/>
              </a:spcBef>
              <a:spcAft>
                <a:spcPts val="0"/>
              </a:spcAft>
              <a:buClr>
                <a:schemeClr val="dk1"/>
              </a:buClr>
              <a:buSzPct val="100000"/>
              <a:buNone/>
            </a:pPr>
            <a:r>
              <a:rPr lang="en-US" sz="5200"/>
              <a:t>Connessione a Internet</a:t>
            </a:r>
            <a:endParaRPr/>
          </a:p>
          <a:p>
            <a:pPr indent="0" lvl="0" marL="0" rtl="0" algn="ctr">
              <a:lnSpc>
                <a:spcPct val="90000"/>
              </a:lnSpc>
              <a:spcBef>
                <a:spcPts val="1000"/>
              </a:spcBef>
              <a:spcAft>
                <a:spcPts val="0"/>
              </a:spcAft>
              <a:buClr>
                <a:schemeClr val="dk1"/>
              </a:buClr>
              <a:buSzPct val="100000"/>
              <a:buNone/>
            </a:pPr>
            <a:r>
              <a:rPr lang="en-US" sz="5200"/>
              <a:t>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 </a:t>
            </a:r>
            <a:endParaRPr/>
          </a:p>
        </p:txBody>
      </p:sp>
      <p:pic>
        <p:nvPicPr>
          <p:cNvPr id="141" name="Google Shape;141;g2b83960fe09_0_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sp>
        <p:nvSpPr>
          <p:cNvPr id="142" name="Google Shape;142;g2b83960fe09_0_0"/>
          <p:cNvSpPr/>
          <p:nvPr/>
        </p:nvSpPr>
        <p:spPr>
          <a:xfrm>
            <a:off x="1060667" y="4086537"/>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143" name="Google Shape;143;g2b83960fe09_0_0"/>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pic>
        <p:nvPicPr>
          <p:cNvPr id="144" name="Google Shape;144;g2b83960fe09_0_0"/>
          <p:cNvPicPr preferRelativeResize="0"/>
          <p:nvPr/>
        </p:nvPicPr>
        <p:blipFill rotWithShape="1">
          <a:blip r:embed="rId5">
            <a:alphaModFix/>
          </a:blip>
          <a:srcRect b="0" l="0" r="0" t="0"/>
          <a:stretch/>
        </p:blipFill>
        <p:spPr>
          <a:xfrm>
            <a:off x="4924425" y="152400"/>
            <a:ext cx="4174201" cy="62628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b83960fe09_0_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accent1"/>
                </a:solidFill>
              </a:rPr>
              <a:t>Connessione a Internet</a:t>
            </a:r>
            <a:endParaRPr>
              <a:solidFill>
                <a:schemeClr val="accent1"/>
              </a:solidFill>
            </a:endParaRPr>
          </a:p>
        </p:txBody>
      </p:sp>
      <p:pic>
        <p:nvPicPr>
          <p:cNvPr id="151" name="Google Shape;151;g2b83960fe09_0_2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sp>
        <p:nvSpPr>
          <p:cNvPr id="152" name="Google Shape;152;g2b83960fe09_0_23"/>
          <p:cNvSpPr txBox="1"/>
          <p:nvPr>
            <p:ph idx="1" type="body"/>
          </p:nvPr>
        </p:nvSpPr>
        <p:spPr>
          <a:xfrm>
            <a:off x="411600" y="1614625"/>
            <a:ext cx="107136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90000"/>
              </a:lnSpc>
              <a:spcBef>
                <a:spcPts val="1000"/>
              </a:spcBef>
              <a:spcAft>
                <a:spcPts val="0"/>
              </a:spcAft>
              <a:buSzPts val="1800"/>
              <a:buNone/>
            </a:pPr>
            <a:r>
              <a:rPr lang="en-US"/>
              <a:t>La connessione a Internet è il primo passo verso il suo utilizzo. A seconda del tipo di dispositivo utilizzato, è possibile farlo utilizzando una connessione cablata o wireless. Con le funzionalità wireless integrate, ci si connette a Internet senza bisogno di hardware o cavi aggiuntivi.</a:t>
            </a:r>
            <a:endParaRPr/>
          </a:p>
          <a:p>
            <a:pPr indent="0" lvl="0" marL="0" rtl="0" algn="l">
              <a:lnSpc>
                <a:spcPct val="90000"/>
              </a:lnSpc>
              <a:spcBef>
                <a:spcPts val="1000"/>
              </a:spcBef>
              <a:spcAft>
                <a:spcPts val="0"/>
              </a:spcAft>
              <a:buClr>
                <a:schemeClr val="dk1"/>
              </a:buClr>
              <a:buSzPts val="2800"/>
              <a:buNone/>
            </a:pPr>
            <a:r>
              <a:t/>
            </a:r>
            <a:endParaRPr/>
          </a:p>
        </p:txBody>
      </p:sp>
      <p:pic>
        <p:nvPicPr>
          <p:cNvPr id="153" name="Google Shape;153;g2b83960fe09_0_23"/>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pic>
        <p:nvPicPr>
          <p:cNvPr id="154" name="Google Shape;154;g2b83960fe09_0_23"/>
          <p:cNvPicPr preferRelativeResize="0"/>
          <p:nvPr/>
        </p:nvPicPr>
        <p:blipFill rotWithShape="1">
          <a:blip r:embed="rId5">
            <a:alphaModFix/>
          </a:blip>
          <a:srcRect b="0" l="20124" r="19551" t="0"/>
          <a:stretch/>
        </p:blipFill>
        <p:spPr>
          <a:xfrm>
            <a:off x="5129125" y="3277550"/>
            <a:ext cx="3778973" cy="35236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b83960fe09_0_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accent1"/>
                </a:solidFill>
              </a:rPr>
              <a:t>Connessione a Internet</a:t>
            </a:r>
            <a:endParaRPr>
              <a:solidFill>
                <a:schemeClr val="accent1"/>
              </a:solidFill>
            </a:endParaRPr>
          </a:p>
        </p:txBody>
      </p:sp>
      <p:pic>
        <p:nvPicPr>
          <p:cNvPr id="161" name="Google Shape;161;g2b83960fe09_0_3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sp>
        <p:nvSpPr>
          <p:cNvPr id="162" name="Google Shape;162;g2b83960fe09_0_35"/>
          <p:cNvSpPr txBox="1"/>
          <p:nvPr>
            <p:ph idx="1" type="body"/>
          </p:nvPr>
        </p:nvSpPr>
        <p:spPr>
          <a:xfrm>
            <a:off x="838200" y="1825625"/>
            <a:ext cx="10444200" cy="4351200"/>
          </a:xfrm>
          <a:prstGeom prst="rect">
            <a:avLst/>
          </a:prstGeom>
          <a:noFill/>
          <a:ln>
            <a:noFill/>
          </a:ln>
        </p:spPr>
        <p:txBody>
          <a:bodyPr anchorCtr="0" anchor="t" bIns="45700" lIns="91425" spcFirstLastPara="1" rIns="91425" wrap="square" tIns="45700">
            <a:normAutofit/>
          </a:bodyPr>
          <a:lstStyle/>
          <a:p>
            <a:pPr indent="0" lvl="0" marL="457200" rtl="0" algn="l">
              <a:lnSpc>
                <a:spcPct val="90000"/>
              </a:lnSpc>
              <a:spcBef>
                <a:spcPts val="1000"/>
              </a:spcBef>
              <a:spcAft>
                <a:spcPts val="0"/>
              </a:spcAft>
              <a:buSzPts val="1800"/>
              <a:buNone/>
            </a:pPr>
            <a:r>
              <a:rPr lang="en-US"/>
              <a:t>Una volta stabilita la connessione a Internet, sarà necessario un browser web per recuperare le informazioni desiderate. Il software che consente di visualizzare e interagire con le pagine Web si chiama </a:t>
            </a:r>
            <a:r>
              <a:rPr b="1" lang="en-US"/>
              <a:t>browser Web</a:t>
            </a:r>
            <a:r>
              <a:rPr lang="en-US"/>
              <a:t>. </a:t>
            </a:r>
            <a:endParaRPr/>
          </a:p>
          <a:p>
            <a:pPr indent="0" lvl="0" marL="457200" rtl="0" algn="l">
              <a:lnSpc>
                <a:spcPct val="90000"/>
              </a:lnSpc>
              <a:spcBef>
                <a:spcPts val="1000"/>
              </a:spcBef>
              <a:spcAft>
                <a:spcPts val="0"/>
              </a:spcAft>
              <a:buSzPts val="1800"/>
              <a:buNone/>
            </a:pPr>
            <a:r>
              <a:rPr lang="en-US"/>
              <a:t>I browser web più utilizzati sono </a:t>
            </a:r>
            <a:r>
              <a:rPr b="1" lang="en-US"/>
              <a:t>Microsoft Edge, Apple Safari, Mozilla Firefox e Google Chrome</a:t>
            </a:r>
            <a:r>
              <a:rPr lang="en-US"/>
              <a:t>. </a:t>
            </a:r>
            <a:endParaRPr/>
          </a:p>
        </p:txBody>
      </p:sp>
      <p:pic>
        <p:nvPicPr>
          <p:cNvPr id="163" name="Google Shape;163;g2b83960fe09_0_35"/>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ctr">
              <a:lnSpc>
                <a:spcPct val="90000"/>
              </a:lnSpc>
              <a:spcBef>
                <a:spcPts val="1000"/>
              </a:spcBef>
              <a:spcAft>
                <a:spcPts val="0"/>
              </a:spcAft>
              <a:buClr>
                <a:schemeClr val="dk1"/>
              </a:buClr>
              <a:buSzPct val="100000"/>
              <a:buNone/>
            </a:pPr>
            <a:r>
              <a:rPr lang="en-US" sz="5200"/>
              <a:t>Come navigare in Internet</a:t>
            </a:r>
            <a:endParaRPr/>
          </a:p>
          <a:p>
            <a:pPr indent="0" lvl="0" marL="0" rtl="0" algn="ctr">
              <a:lnSpc>
                <a:spcPct val="90000"/>
              </a:lnSpc>
              <a:spcBef>
                <a:spcPts val="1000"/>
              </a:spcBef>
              <a:spcAft>
                <a:spcPts val="0"/>
              </a:spcAft>
              <a:buClr>
                <a:schemeClr val="dk1"/>
              </a:buClr>
              <a:buSzPct val="100000"/>
              <a:buNone/>
            </a:pPr>
            <a:r>
              <a:rPr lang="en-US" sz="5200"/>
              <a:t> </a:t>
            </a:r>
            <a:endParaRPr/>
          </a:p>
          <a:p>
            <a:pPr indent="0" lvl="0" marL="0" rtl="0" algn="ctr">
              <a:lnSpc>
                <a:spcPct val="90000"/>
              </a:lnSpc>
              <a:spcBef>
                <a:spcPts val="1000"/>
              </a:spcBef>
              <a:spcAft>
                <a:spcPts val="0"/>
              </a:spcAft>
              <a:buClr>
                <a:schemeClr val="dk1"/>
              </a:buClr>
              <a:buSzPct val="100000"/>
              <a:buNone/>
            </a:pPr>
            <a:r>
              <a:t/>
            </a:r>
            <a:endParaRPr sz="5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 </a:t>
            </a:r>
            <a:endParaRPr/>
          </a:p>
        </p:txBody>
      </p:sp>
      <p:pic>
        <p:nvPicPr>
          <p:cNvPr id="169" name="Google Shape;169;p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sp>
        <p:nvSpPr>
          <p:cNvPr id="170" name="Google Shape;170;p8"/>
          <p:cNvSpPr/>
          <p:nvPr/>
        </p:nvSpPr>
        <p:spPr>
          <a:xfrm>
            <a:off x="1060667" y="4086537"/>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171" name="Google Shape;171;p8"/>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pic>
        <p:nvPicPr>
          <p:cNvPr id="172" name="Google Shape;172;p8"/>
          <p:cNvPicPr preferRelativeResize="0"/>
          <p:nvPr/>
        </p:nvPicPr>
        <p:blipFill rotWithShape="1">
          <a:blip r:embed="rId5">
            <a:alphaModFix/>
          </a:blip>
          <a:srcRect b="0" l="0" r="0" t="0"/>
          <a:stretch/>
        </p:blipFill>
        <p:spPr>
          <a:xfrm>
            <a:off x="4924425" y="152400"/>
            <a:ext cx="7115177" cy="448172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2023-12-01T07:14:57.0000000Z</dcterms:created>
  <dc:creator>admin</dc:creator>
</cp:coreProperties>
</file>