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ljjGgXLV481ZtUXpFiX4Tta31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75" autoAdjust="0"/>
  </p:normalViewPr>
  <p:slideViewPr>
    <p:cSldViewPr snapToGrid="0">
      <p:cViewPr varScale="1">
        <p:scale>
          <a:sx n="69" d="100"/>
          <a:sy n="69" d="100"/>
        </p:scale>
        <p:origin x="112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yourdictionary.com/ur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echterms.com/definition/lin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b83960fe0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2b83960fe09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Οι</a:t>
            </a:r>
            <a:r>
              <a:rPr lang="en-US" dirty="0"/>
              <a:t> </a:t>
            </a:r>
            <a:r>
              <a:rPr lang="en-US" dirty="0" err="1"/>
              <a:t>χρήστες</a:t>
            </a:r>
            <a:r>
              <a:rPr lang="en-US" dirty="0"/>
              <a:t> μπ</a:t>
            </a:r>
            <a:r>
              <a:rPr lang="en-US" dirty="0" err="1"/>
              <a:t>ορούν</a:t>
            </a:r>
            <a:r>
              <a:rPr lang="en-US" dirty="0"/>
              <a:t> να </a:t>
            </a:r>
            <a:r>
              <a:rPr lang="en-US" dirty="0" err="1"/>
              <a:t>έχουν</a:t>
            </a:r>
            <a:r>
              <a:rPr lang="en-US" dirty="0"/>
              <a:t> π</a:t>
            </a:r>
            <a:r>
              <a:rPr lang="en-US" dirty="0" err="1"/>
              <a:t>ρόσ</a:t>
            </a:r>
            <a:r>
              <a:rPr lang="en-US" dirty="0"/>
              <a:t>βαση και να μοιράζονται πληροφορίες από όλο τον κόσμο μέσω του διαδικτύου, ενός τεράστιου δικτύου συνδεδεμένων υπολογιστών και διακομιστών. Υπ</a:t>
            </a:r>
            <a:r>
              <a:rPr lang="en-US" dirty="0" err="1"/>
              <a:t>άρχουν</a:t>
            </a:r>
            <a:r>
              <a:rPr lang="en-US" dirty="0"/>
              <a:t> 3 </a:t>
            </a:r>
            <a:r>
              <a:rPr lang="en-US" dirty="0" err="1"/>
              <a:t>τρό</a:t>
            </a:r>
            <a:r>
              <a:rPr lang="en-US" dirty="0"/>
              <a:t>ποι πλοήγησης στο διαδίκτυο: </a:t>
            </a:r>
            <a:endParaRPr dirty="0"/>
          </a:p>
          <a:p>
            <a:pPr marL="457200" lvl="0" indent="-317500" algn="l" rtl="0">
              <a:lnSpc>
                <a:spcPct val="100000"/>
              </a:lnSpc>
              <a:spcBef>
                <a:spcPts val="0"/>
              </a:spcBef>
              <a:spcAft>
                <a:spcPts val="0"/>
              </a:spcAft>
              <a:buSzPts val="1400"/>
              <a:buChar char="•"/>
            </a:pPr>
            <a:r>
              <a:rPr lang="en-US" dirty="0" err="1"/>
              <a:t>Πληκτρολόγηση</a:t>
            </a:r>
            <a:r>
              <a:rPr lang="en-US" dirty="0"/>
              <a:t> </a:t>
            </a:r>
            <a:r>
              <a:rPr lang="en-US" dirty="0" err="1"/>
              <a:t>μι</a:t>
            </a:r>
            <a:r>
              <a:rPr lang="en-US" dirty="0"/>
              <a:t>ας διεύθυνσης ιστού (URL) </a:t>
            </a:r>
            <a:endParaRPr dirty="0"/>
          </a:p>
          <a:p>
            <a:pPr marL="457200" lvl="0" indent="-317500" algn="l" rtl="0">
              <a:lnSpc>
                <a:spcPct val="100000"/>
              </a:lnSpc>
              <a:spcBef>
                <a:spcPts val="0"/>
              </a:spcBef>
              <a:spcAft>
                <a:spcPts val="0"/>
              </a:spcAft>
              <a:buSzPts val="1400"/>
              <a:buChar char="•"/>
            </a:pPr>
            <a:r>
              <a:rPr lang="el-GR" dirty="0"/>
              <a:t>Ακολουθώντας συνδέσμους </a:t>
            </a:r>
          </a:p>
          <a:p>
            <a:pPr marL="457200" lvl="0" indent="-317500" algn="l" rtl="0">
              <a:lnSpc>
                <a:spcPct val="100000"/>
              </a:lnSpc>
              <a:spcBef>
                <a:spcPts val="0"/>
              </a:spcBef>
              <a:spcAft>
                <a:spcPts val="0"/>
              </a:spcAft>
              <a:buSzPts val="1400"/>
              <a:buChar char="•"/>
            </a:pPr>
            <a:r>
              <a:rPr lang="en-US" dirty="0" err="1"/>
              <a:t>Εύρεση</a:t>
            </a:r>
            <a:r>
              <a:rPr lang="en-US" dirty="0"/>
              <a:t> </a:t>
            </a:r>
            <a:r>
              <a:rPr lang="en-US" dirty="0" err="1"/>
              <a:t>ενός</a:t>
            </a:r>
            <a:r>
              <a:rPr lang="en-US" dirty="0"/>
              <a:t> </a:t>
            </a:r>
            <a:r>
              <a:rPr lang="en-US" dirty="0" err="1"/>
              <a:t>ιστότο</a:t>
            </a:r>
            <a:r>
              <a:rPr lang="en-US" dirty="0"/>
              <a:t>που μέσω μηχανών αναζήτησης</a:t>
            </a:r>
            <a:endParaRPr dirty="0"/>
          </a:p>
        </p:txBody>
      </p:sp>
      <p:sp>
        <p:nvSpPr>
          <p:cNvPr id="176" name="Google Shape;176;g2b83960fe09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b8a4b776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2b8a4b776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b8a4b7768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b83960fe09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2b83960fe09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b83960fe09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b83960fe09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Η ικανότητα πλοήγησης σε διάφορες ιστοσελίδες είναι μια από τις πιο σημαντικές δεξιότητες που πρέπει να κατανοήσετε όταν χρησιμοποιείτε το διαδίκτυο. </a:t>
            </a:r>
            <a:endParaRPr/>
          </a:p>
          <a:p>
            <a:pPr marL="0" lvl="0" indent="0" algn="l" rtl="0">
              <a:lnSpc>
                <a:spcPct val="100000"/>
              </a:lnSpc>
              <a:spcBef>
                <a:spcPts val="0"/>
              </a:spcBef>
              <a:spcAft>
                <a:spcPts val="0"/>
              </a:spcAft>
              <a:buClr>
                <a:schemeClr val="dk1"/>
              </a:buClr>
              <a:buSzPts val="1100"/>
              <a:buFont typeface="Arial"/>
              <a:buNone/>
            </a:pPr>
            <a:r>
              <a:rPr lang="en-US" u="sng">
                <a:solidFill>
                  <a:schemeClr val="hlink"/>
                </a:solidFill>
                <a:hlinkClick r:id="rId3"/>
              </a:rPr>
              <a:t>Το URL </a:t>
            </a:r>
            <a:r>
              <a:rPr lang="en-US"/>
              <a:t>σημαίνει Uniform Resource Locator. Η διεύθυνση URL, ή διεύθυνση ιστού, είναι η διεύθυνση ενός δικτυακού τόπου στο διαδίκτυο. Ακριβώς όπως η διεύθυνση του δρόμου, η διεύθυνση ιστού είναι ο τρόπος με τον οποίο εντοπίζετε τον ιστότοπο που θέλετε.</a:t>
            </a:r>
            <a:endParaRPr/>
          </a:p>
        </p:txBody>
      </p:sp>
      <p:sp>
        <p:nvSpPr>
          <p:cNvPr id="203" name="Google Shape;203;g2b83960fe09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b83960fe09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b83960fe09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g2b83960fe09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b95bac450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g2b95bac4502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Συνήθως, ένας </a:t>
            </a:r>
            <a:r>
              <a:rPr lang="en-US" u="sng">
                <a:solidFill>
                  <a:schemeClr val="hlink"/>
                </a:solidFill>
                <a:hlinkClick r:id="rId3"/>
              </a:rPr>
              <a:t>σύνδεσμος </a:t>
            </a:r>
            <a:r>
              <a:rPr lang="en-US"/>
              <a:t>είναι ένα κείμενο ή μια εικόνα που, όταν κάνετε κλικ, σας κατευθύνει σε ένα διαφορετικό αρχείο ή σελίδα στον ίδιο ιστότοπο ή σε άλλους ιστότοπους.</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Πώς μπορείτε να καταλάβετε ποιο κείμενο ή ποια εικόνα περιέχει έναν σύνδεσμο; Ο δείκτης γίνεται ένα χέρι που δείχνει.</a:t>
            </a:r>
            <a:endParaRPr/>
          </a:p>
        </p:txBody>
      </p:sp>
      <p:sp>
        <p:nvSpPr>
          <p:cNvPr id="221" name="Google Shape;221;g2b95bac4502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b95bac4502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2b95bac4502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err="1"/>
              <a:t>Μι</a:t>
            </a:r>
            <a:r>
              <a:rPr lang="en-US" dirty="0"/>
              <a:t>α ιστοσελίδα και ένας </a:t>
            </a:r>
            <a:r>
              <a:rPr lang="el-GR" dirty="0"/>
              <a:t>ιστότοπος </a:t>
            </a:r>
            <a:r>
              <a:rPr lang="en-US" dirty="0" err="1"/>
              <a:t>δεν</a:t>
            </a:r>
            <a:r>
              <a:rPr lang="en-US" dirty="0"/>
              <a:t> είναι το ίδιο πράγμα. </a:t>
            </a:r>
            <a:r>
              <a:rPr lang="en-US" dirty="0" err="1"/>
              <a:t>Μι</a:t>
            </a:r>
            <a:r>
              <a:rPr lang="en-US" dirty="0"/>
              <a:t>α συλλογή ιστοσελίδων αποτελεί έναν ιστότοπο.</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US" dirty="0"/>
              <a:t>Ο </a:t>
            </a:r>
            <a:r>
              <a:rPr lang="el-GR" dirty="0"/>
              <a:t>ιστότοπος </a:t>
            </a:r>
            <a:r>
              <a:rPr lang="en-US" dirty="0" err="1"/>
              <a:t>της</a:t>
            </a:r>
            <a:r>
              <a:rPr lang="en-US" dirty="0"/>
              <a:t> Δημόσιας Βιβλιοθήκης της Βοστώνης, για παράδειγμα, βρίσκεται στη διεύθυνση www.bpl.org και αποτελείται από εκατοντάδες ιστοσελίδες.</a:t>
            </a:r>
            <a:endParaRPr dirty="0"/>
          </a:p>
        </p:txBody>
      </p:sp>
      <p:sp>
        <p:nvSpPr>
          <p:cNvPr id="231" name="Google Shape;231;g2b95bac4502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919063e83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g2b919063e83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b83960fe09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2b83960fe09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Η προσβασιμότητα στο διαδίκτυο αναφέρεται στην παροχή ίσων ευκαιριών σε άτομα με αναπηρία. Για παράδειγμα, ένα άτομο με προβλήματα ακοής θα μπορούσε να πληκτρολογήσει με τη χρήση στοματικών ράβδων, ένα άτομο με προβλήματα όρασης θα μπορούσε να παρακολουθήσει βίντεο με λεζάντες και ένα άτομο με προβλήματα όρασης θα μπορούσε να διαβάσει κείμενο στην οθόνη με τη χρήση προγραμμάτων ανάγνωσης οθόνης.</a:t>
            </a: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SzPts val="1400"/>
              <a:buNone/>
            </a:pPr>
            <a:endParaRPr/>
          </a:p>
        </p:txBody>
      </p:sp>
      <p:sp>
        <p:nvSpPr>
          <p:cNvPr id="250" name="Google Shape;250;g2b83960fe09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b919063e83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2b919063e83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Το WCAG 2.0 αναφέρεται στις Οδηγίες Προσβασιμότητας Περιεχομένου Ιστού, οι οποίες δημοσιεύονται από την Πρωτοβουλία Προσβασιμότητας Ιστού (WAI) του World Wide Web Consortium (W3C). Οι Οδηγίες για την Προσβασιμότητα του Περιεχομένου του Ιστού (WCAG) 2.0 παρέχουν συστάσεις για να γίνει το περιεχόμενο του Ιστού πιο προσβάσιμο.</a:t>
            </a:r>
            <a:endParaRPr/>
          </a:p>
        </p:txBody>
      </p:sp>
      <p:sp>
        <p:nvSpPr>
          <p:cNvPr id="260" name="Google Shape;260;g2b919063e83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err="1"/>
              <a:t>Οι</a:t>
            </a:r>
            <a:r>
              <a:rPr lang="en-US" dirty="0"/>
              <a:t> </a:t>
            </a:r>
            <a:r>
              <a:rPr lang="en-US" dirty="0" err="1"/>
              <a:t>στόχοι</a:t>
            </a:r>
            <a:r>
              <a:rPr lang="en-US" dirty="0"/>
              <a:t> α</a:t>
            </a:r>
            <a:r>
              <a:rPr lang="en-US" dirty="0" err="1"/>
              <a:t>υτής</a:t>
            </a:r>
            <a:r>
              <a:rPr lang="en-US" dirty="0"/>
              <a:t> </a:t>
            </a:r>
            <a:r>
              <a:rPr lang="en-US" dirty="0" err="1"/>
              <a:t>της</a:t>
            </a:r>
            <a:r>
              <a:rPr lang="en-US" dirty="0"/>
              <a:t> </a:t>
            </a:r>
            <a:r>
              <a:rPr lang="en-US" dirty="0" err="1"/>
              <a:t>συνεδρί</a:t>
            </a:r>
            <a:r>
              <a:rPr lang="en-US" dirty="0"/>
              <a:t>ας είναι οι εκπαιδευόμενοι να κατανοήσουν τον ορισμό και τη σημασία της πλοήγησης στο διαδίκτυο για τους επαγγελματίες του </a:t>
            </a:r>
            <a:r>
              <a:rPr lang="el-GR" dirty="0"/>
              <a:t>τομέα </a:t>
            </a:r>
            <a:r>
              <a:rPr lang="en-US" dirty="0"/>
              <a:t>GLAM, να </a:t>
            </a:r>
            <a:r>
              <a:rPr lang="en-US" dirty="0" err="1"/>
              <a:t>διερευνήσουν</a:t>
            </a:r>
            <a:r>
              <a:rPr lang="en-US" dirty="0"/>
              <a:t> </a:t>
            </a:r>
            <a:r>
              <a:rPr lang="en-US" dirty="0" err="1"/>
              <a:t>τους</a:t>
            </a:r>
            <a:r>
              <a:rPr lang="en-US" dirty="0"/>
              <a:t> </a:t>
            </a:r>
            <a:r>
              <a:rPr lang="en-US" dirty="0" err="1"/>
              <a:t>δι</a:t>
            </a:r>
            <a:r>
              <a:rPr lang="en-US" dirty="0"/>
              <a:t>αφορετικούς τρόπους πλοήγησης στο διαδίκτυο και να παρουσιάσουν τις φιλικές προς το χρήστη προσεγγίσεις για την πλοήγηση στο διαδίκτυο που σχετίζονται με τον τομέα GLAM. </a:t>
            </a:r>
            <a:r>
              <a:rPr lang="en-US" dirty="0" err="1"/>
              <a:t>Με</a:t>
            </a:r>
            <a:r>
              <a:rPr lang="en-US" dirty="0"/>
              <a:t> </a:t>
            </a:r>
            <a:r>
              <a:rPr lang="en-US" dirty="0" err="1"/>
              <a:t>την</a:t>
            </a:r>
            <a:r>
              <a:rPr lang="en-US" dirty="0"/>
              <a:t> </a:t>
            </a:r>
            <a:r>
              <a:rPr lang="en-US" dirty="0" err="1"/>
              <a:t>ολοκλήρωση</a:t>
            </a:r>
            <a:r>
              <a:rPr lang="en-US" dirty="0"/>
              <a:t> α</a:t>
            </a:r>
            <a:r>
              <a:rPr lang="en-US" dirty="0" err="1"/>
              <a:t>υτής</a:t>
            </a:r>
            <a:r>
              <a:rPr lang="en-US" dirty="0"/>
              <a:t> </a:t>
            </a:r>
            <a:r>
              <a:rPr lang="en-US" dirty="0" err="1"/>
              <a:t>της</a:t>
            </a:r>
            <a:r>
              <a:rPr lang="en-US" dirty="0"/>
              <a:t> </a:t>
            </a:r>
            <a:r>
              <a:rPr lang="en-US" dirty="0" err="1"/>
              <a:t>συνεδρί</a:t>
            </a:r>
            <a:r>
              <a:rPr lang="en-US" dirty="0"/>
              <a:t>ας, θα είναι σε θέση να ορίζουν την ηλεκτρονική πλοήγηση, να διερευνούν τους τρόπους πλοήγησης στο διαδίκτυο για πολυάριθμες εργασίες και να διακρίνουν τις φιλικές προς τον χρήστη προσεγγίσεις για την ηλεκτρονική πλοήγηση που σχετίζονται με τις καθημερινές εργασίες σε θέσεις </a:t>
            </a:r>
            <a:r>
              <a:rPr lang="el-GR" dirty="0"/>
              <a:t>στον τομέα </a:t>
            </a:r>
            <a:r>
              <a:rPr lang="en-US" dirty="0"/>
              <a:t>GLAM.</a:t>
            </a:r>
            <a:endParaRPr dirty="0"/>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b919063e8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2b919063e8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g2b919063e8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b95bac4502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b95bac4502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4400"/>
              <a:buFont typeface="Calibri"/>
              <a:buNone/>
            </a:pPr>
            <a:r>
              <a:rPr lang="en-US" dirty="0"/>
              <a:t>Τα απαρα</a:t>
            </a:r>
            <a:r>
              <a:rPr lang="en-US" dirty="0" err="1"/>
              <a:t>ίτητ</a:t>
            </a:r>
            <a:r>
              <a:rPr lang="en-US" dirty="0"/>
              <a:t>α βασικά στοιχεία για την φιλική προς το χρήστη πλοήγηση στο Διαδίκτυο περιλαμβάνουν την </a:t>
            </a:r>
            <a:r>
              <a:rPr lang="el-GR" dirty="0"/>
              <a:t>ε</a:t>
            </a:r>
            <a:r>
              <a:rPr lang="en-US" dirty="0" err="1"/>
              <a:t>υκολί</a:t>
            </a:r>
            <a:r>
              <a:rPr lang="en-US" dirty="0"/>
              <a:t>α, τα γραφικά, την </a:t>
            </a:r>
            <a:r>
              <a:rPr lang="el-GR" dirty="0"/>
              <a:t>α</a:t>
            </a:r>
            <a:r>
              <a:rPr lang="en-US" dirty="0"/>
              <a:t>π</a:t>
            </a:r>
            <a:r>
              <a:rPr lang="en-US" dirty="0" err="1"/>
              <a:t>λότητ</a:t>
            </a:r>
            <a:r>
              <a:rPr lang="en-US" dirty="0"/>
              <a:t>α</a:t>
            </a:r>
            <a:r>
              <a:rPr lang="el-GR" dirty="0"/>
              <a:t> και</a:t>
            </a:r>
            <a:r>
              <a:rPr lang="en-US" dirty="0"/>
              <a:t> την </a:t>
            </a:r>
            <a:r>
              <a:rPr lang="el-GR" dirty="0"/>
              <a:t>ο</a:t>
            </a:r>
            <a:r>
              <a:rPr lang="en-US" dirty="0" err="1"/>
              <a:t>μοιομορφί</a:t>
            </a:r>
            <a:r>
              <a:rPr lang="en-US" dirty="0"/>
              <a:t>α </a:t>
            </a:r>
            <a:endParaRPr dirty="0"/>
          </a:p>
        </p:txBody>
      </p:sp>
      <p:sp>
        <p:nvSpPr>
          <p:cNvPr id="279" name="Google Shape;279;g2b95bac4502_0_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b95bac4502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2b95bac4502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Η ιδέα είναι να υπάρχει πλοήγηση που να οδηγεί τον χρήστη με ευκολία. Για να γίνει αυτό, είναι κρίσιμο να οργανωθεί το περιεχόμενο της εφαρμογής έτσι ώστε να αντιστοιχεί στις ενέργειες στις οποίες οι χρήστες είναι πιο πιθανό να προβούν. Ως αποτέλεσμα, θα τους είναι ευκολότερο να εντοπίσουν αυτό που χρειάζονται.</a:t>
            </a:r>
            <a:endParaRPr/>
          </a:p>
          <a:p>
            <a:pPr marL="0" lvl="0" indent="0" algn="l" rtl="0">
              <a:lnSpc>
                <a:spcPct val="100000"/>
              </a:lnSpc>
              <a:spcBef>
                <a:spcPts val="0"/>
              </a:spcBef>
              <a:spcAft>
                <a:spcPts val="0"/>
              </a:spcAft>
              <a:buSzPts val="1400"/>
              <a:buNone/>
            </a:pPr>
            <a:endParaRPr/>
          </a:p>
        </p:txBody>
      </p:sp>
      <p:sp>
        <p:nvSpPr>
          <p:cNvPr id="289" name="Google Shape;289;g2b95bac4502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b95bac4502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b95bac4502_0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Είναι ευκολότερο για τους χρήστες να αναγνωρίζουν κάτι και να το θυμούνται. Προκειμένου να μειωθεί ο όγκος των πληροφοριών που πρέπει να θυμούνται οι χρήστες, είναι ζωτικής σημασίας να γίνουν προφανείς οι διαθέσιμες επιλογές και ενέργειες. Για να μπορούν οι χρήστες να εντοπίζουν γρήγορα και εύκολα αυτό που χρειάζονται, η πλοήγηση πρέπει να είναι πάντα άμεσα διαθέσιμη, όχι μόνο όταν αναμένεται να χρειαστεί.</a:t>
            </a: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SzPts val="1400"/>
              <a:buNone/>
            </a:pPr>
            <a:endParaRPr/>
          </a:p>
        </p:txBody>
      </p:sp>
      <p:sp>
        <p:nvSpPr>
          <p:cNvPr id="298" name="Google Shape;298;g2b95bac4502_0_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b95bac4502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2b95bac4502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Οι χρήστες θα πρέπει να μπορούν να πλοηγούνται γρήγορα και εύκολα από το ένα μέρος στο άλλο. Θα πρέπει να λειτουργούν χωρίς περαιτέρω καθοδήγηση. Η χρήση άμεσα αναγνωρίσιμης εικονογραφίας, όπως ένα καλάθι αγορών, είναι μια φανταστική απεικόνιση αυτού, καθώς οι χρήστες γνωρίζουν ότι κάνοντας κλικ σε αυτό θα μπορέσουν να πραγματοποιήσουν μια αγορά.</a:t>
            </a: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SzPts val="1400"/>
              <a:buNone/>
            </a:pPr>
            <a:endParaRPr/>
          </a:p>
        </p:txBody>
      </p:sp>
      <p:sp>
        <p:nvSpPr>
          <p:cNvPr id="307" name="Google Shape;307;g2b95bac4502_0_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b95bac4502_0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2b95bac4502_0_1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Για να διευκολυνθούν οι χρήστες να ανακαλύψουν αυτό που χρειάζονται, τα στοιχεία πλοήγησης θα πρέπει να τοποθετούνται με συνέπεια στις διάφορες οθόνες της εφαρμογής για κινητά. Οι χρήστες είναι πιο πρόθυμοι να αλληλεπιδράσουν με την εφαρμογή εάν τα μηνύματα και οι ενέργειες είναι συνεπή σε όλη την εφαρμογή.</a:t>
            </a: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Clr>
                <a:schemeClr val="dk1"/>
              </a:buClr>
              <a:buSzPts val="2800"/>
              <a:buFont typeface="Arial"/>
              <a:buNone/>
            </a:pPr>
            <a:endParaRPr/>
          </a:p>
          <a:p>
            <a:pPr marL="0" lvl="0" indent="0" algn="l" rtl="0">
              <a:lnSpc>
                <a:spcPct val="100000"/>
              </a:lnSpc>
              <a:spcBef>
                <a:spcPts val="0"/>
              </a:spcBef>
              <a:spcAft>
                <a:spcPts val="0"/>
              </a:spcAft>
              <a:buSzPts val="1400"/>
              <a:buNone/>
            </a:pPr>
            <a:endParaRPr/>
          </a:p>
        </p:txBody>
      </p:sp>
      <p:sp>
        <p:nvSpPr>
          <p:cNvPr id="316" name="Google Shape;316;g2b95bac4502_0_1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b95bac4502_0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g2b95bac4502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b95bac4502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2b95bac4502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Ποιοι</a:t>
            </a:r>
            <a:r>
              <a:rPr lang="en-US" dirty="0"/>
              <a:t> </a:t>
            </a:r>
            <a:r>
              <a:rPr lang="en-US" dirty="0" err="1"/>
              <a:t>είν</a:t>
            </a:r>
            <a:r>
              <a:rPr lang="en-US" dirty="0"/>
              <a:t>αι οι τύποι διαδικτυακής πλοήγησης για τους οποίους ενδιαφέρονται τα ιδρύματα GLAM; Μπορεί να είναι για συνεργασία με:</a:t>
            </a:r>
            <a:endParaRPr dirty="0"/>
          </a:p>
          <a:p>
            <a:pPr marL="457200" lvl="0" indent="-317500" algn="l" rtl="0">
              <a:lnSpc>
                <a:spcPct val="100000"/>
              </a:lnSpc>
              <a:spcBef>
                <a:spcPts val="0"/>
              </a:spcBef>
              <a:spcAft>
                <a:spcPts val="0"/>
              </a:spcAft>
              <a:buSzPts val="1400"/>
              <a:buChar char="•"/>
            </a:pPr>
            <a:r>
              <a:rPr lang="en-US" dirty="0" err="1"/>
              <a:t>Ψηφι</a:t>
            </a:r>
            <a:r>
              <a:rPr lang="en-US" dirty="0"/>
              <a:t>ακά αρχεία, έργα τέχνης και εικόνες</a:t>
            </a:r>
            <a:endParaRPr dirty="0"/>
          </a:p>
          <a:p>
            <a:pPr marL="457200" lvl="0" indent="-317500" algn="l" rtl="0">
              <a:lnSpc>
                <a:spcPct val="100000"/>
              </a:lnSpc>
              <a:spcBef>
                <a:spcPts val="0"/>
              </a:spcBef>
              <a:spcAft>
                <a:spcPts val="0"/>
              </a:spcAft>
              <a:buSzPts val="1400"/>
              <a:buChar char="•"/>
            </a:pPr>
            <a:r>
              <a:rPr lang="en-US" dirty="0" err="1"/>
              <a:t>Ψηφι</a:t>
            </a:r>
            <a:r>
              <a:rPr lang="en-US" dirty="0"/>
              <a:t>ακές εκθέσεις</a:t>
            </a:r>
            <a:endParaRPr dirty="0"/>
          </a:p>
          <a:p>
            <a:pPr marL="457200" lvl="0" indent="-317500" algn="l" rtl="0">
              <a:lnSpc>
                <a:spcPct val="100000"/>
              </a:lnSpc>
              <a:spcBef>
                <a:spcPts val="0"/>
              </a:spcBef>
              <a:spcAft>
                <a:spcPts val="0"/>
              </a:spcAft>
              <a:buSzPts val="1400"/>
              <a:buChar char="•"/>
            </a:pPr>
            <a:r>
              <a:rPr lang="en-US" dirty="0" err="1"/>
              <a:t>Ψηφι</a:t>
            </a:r>
            <a:r>
              <a:rPr lang="en-US" dirty="0"/>
              <a:t>ακή αφήγηση</a:t>
            </a:r>
            <a:endParaRPr dirty="0"/>
          </a:p>
          <a:p>
            <a:pPr marL="457200" lvl="0" indent="-317500" algn="l" rtl="0">
              <a:lnSpc>
                <a:spcPct val="100000"/>
              </a:lnSpc>
              <a:spcBef>
                <a:spcPts val="0"/>
              </a:spcBef>
              <a:spcAft>
                <a:spcPts val="0"/>
              </a:spcAft>
              <a:buSzPts val="1400"/>
              <a:buChar char="•"/>
            </a:pPr>
            <a:r>
              <a:rPr lang="en-US" dirty="0" err="1"/>
              <a:t>Εικονικές</a:t>
            </a:r>
            <a:r>
              <a:rPr lang="en-US" dirty="0"/>
              <a:t> </a:t>
            </a:r>
            <a:r>
              <a:rPr lang="en-US" dirty="0" err="1"/>
              <a:t>εκθέσεις</a:t>
            </a:r>
            <a:endParaRPr dirty="0"/>
          </a:p>
          <a:p>
            <a:pPr marL="457200" lvl="0" indent="-317500" algn="l" rtl="0">
              <a:lnSpc>
                <a:spcPct val="100000"/>
              </a:lnSpc>
              <a:spcBef>
                <a:spcPts val="0"/>
              </a:spcBef>
              <a:spcAft>
                <a:spcPts val="0"/>
              </a:spcAft>
              <a:buSzPts val="1400"/>
              <a:buChar char="•"/>
            </a:pPr>
            <a:r>
              <a:rPr lang="en-US" dirty="0" err="1"/>
              <a:t>Περιεχόμενο</a:t>
            </a:r>
            <a:r>
              <a:rPr lang="en-US" dirty="0"/>
              <a:t> </a:t>
            </a:r>
            <a:r>
              <a:rPr lang="en-US" dirty="0" err="1"/>
              <a:t>των</a:t>
            </a:r>
            <a:r>
              <a:rPr lang="en-US" dirty="0"/>
              <a:t> </a:t>
            </a:r>
            <a:r>
              <a:rPr lang="en-US" dirty="0" err="1"/>
              <a:t>μέσων</a:t>
            </a:r>
            <a:r>
              <a:rPr lang="en-US" dirty="0"/>
              <a:t> </a:t>
            </a:r>
            <a:r>
              <a:rPr lang="en-US" dirty="0" err="1"/>
              <a:t>κοινωνικής</a:t>
            </a:r>
            <a:r>
              <a:rPr lang="en-US" dirty="0"/>
              <a:t> </a:t>
            </a:r>
            <a:r>
              <a:rPr lang="en-US" dirty="0" err="1"/>
              <a:t>δικτύωσης</a:t>
            </a:r>
            <a:endParaRPr dirty="0"/>
          </a:p>
          <a:p>
            <a:pPr marL="457200" lvl="0" indent="-317500" algn="l" rtl="0">
              <a:lnSpc>
                <a:spcPct val="100000"/>
              </a:lnSpc>
              <a:spcBef>
                <a:spcPts val="0"/>
              </a:spcBef>
              <a:spcAft>
                <a:spcPts val="0"/>
              </a:spcAft>
              <a:buSzPts val="1400"/>
              <a:buChar char="•"/>
            </a:pPr>
            <a:r>
              <a:rPr lang="en-US" dirty="0" err="1"/>
              <a:t>Θεσμικοί</a:t>
            </a:r>
            <a:r>
              <a:rPr lang="en-US" dirty="0"/>
              <a:t> δικτυα</a:t>
            </a:r>
            <a:r>
              <a:rPr lang="en-US" dirty="0" err="1"/>
              <a:t>κοί</a:t>
            </a:r>
            <a:r>
              <a:rPr lang="en-US" dirty="0"/>
              <a:t> </a:t>
            </a:r>
            <a:r>
              <a:rPr lang="en-US" dirty="0" err="1"/>
              <a:t>τό</a:t>
            </a:r>
            <a:r>
              <a:rPr lang="en-US" dirty="0"/>
              <a:t>ποι GLAM</a:t>
            </a:r>
            <a:endParaRPr dirty="0"/>
          </a:p>
          <a:p>
            <a:pPr marL="457200" lvl="0" indent="-317500" algn="l" rtl="0">
              <a:lnSpc>
                <a:spcPct val="100000"/>
              </a:lnSpc>
              <a:spcBef>
                <a:spcPts val="0"/>
              </a:spcBef>
              <a:spcAft>
                <a:spcPts val="0"/>
              </a:spcAft>
              <a:buSzPts val="1400"/>
              <a:buChar char="•"/>
            </a:pPr>
            <a:r>
              <a:rPr lang="en-US" dirty="0"/>
              <a:t>Απ</a:t>
            </a:r>
            <a:r>
              <a:rPr lang="en-US" dirty="0" err="1"/>
              <a:t>οθήκευση</a:t>
            </a:r>
            <a:r>
              <a:rPr lang="en-US" dirty="0"/>
              <a:t> </a:t>
            </a:r>
            <a:r>
              <a:rPr lang="en-US" dirty="0" err="1"/>
              <a:t>δεδομένων</a:t>
            </a:r>
            <a:r>
              <a:rPr lang="en-US" dirty="0"/>
              <a:t> - πλα</a:t>
            </a:r>
            <a:r>
              <a:rPr lang="en-US" dirty="0" err="1"/>
              <a:t>τφόρμες</a:t>
            </a:r>
            <a:r>
              <a:rPr lang="en-US" dirty="0"/>
              <a:t> cloud </a:t>
            </a:r>
            <a:endParaRPr dirty="0"/>
          </a:p>
        </p:txBody>
      </p:sp>
      <p:sp>
        <p:nvSpPr>
          <p:cNvPr id="334" name="Google Shape;334;g2b95bac4502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b83960fe09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2b83960fe09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Ας ανακεφαλαιώσουμε για να δούμε περί τίνος επρόκειτο αυτή η συνεδρίαση.</a:t>
            </a:r>
            <a:endParaRPr/>
          </a:p>
          <a:p>
            <a:pPr marL="457200" lvl="0" indent="-317500" algn="l" rtl="0">
              <a:lnSpc>
                <a:spcPct val="100000"/>
              </a:lnSpc>
              <a:spcBef>
                <a:spcPts val="0"/>
              </a:spcBef>
              <a:spcAft>
                <a:spcPts val="0"/>
              </a:spcAft>
              <a:buSzPts val="1400"/>
              <a:buChar char="-"/>
            </a:pPr>
            <a:r>
              <a:rPr lang="en-US"/>
              <a:t>Τι είναι η διαδικτυακή πλοήγηση;</a:t>
            </a:r>
            <a:endParaRPr/>
          </a:p>
          <a:p>
            <a:pPr marL="457200" lvl="0" indent="-317500" algn="l" rtl="0">
              <a:lnSpc>
                <a:spcPct val="100000"/>
              </a:lnSpc>
              <a:spcBef>
                <a:spcPts val="0"/>
              </a:spcBef>
              <a:spcAft>
                <a:spcPts val="0"/>
              </a:spcAft>
              <a:buSzPts val="1400"/>
              <a:buChar char="-"/>
            </a:pPr>
            <a:r>
              <a:rPr lang="en-US"/>
              <a:t>Πόσο συχνά συναντάτε προσβάσιμους ιστότοπους;</a:t>
            </a:r>
            <a:endParaRPr/>
          </a:p>
        </p:txBody>
      </p:sp>
      <p:sp>
        <p:nvSpPr>
          <p:cNvPr id="344" name="Google Shape;344;g2b83960fe09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b95bac4502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2b95bac4502_0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g2b95bac4502_0_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Η </a:t>
            </a:r>
            <a:r>
              <a:rPr lang="en-US" dirty="0" err="1"/>
              <a:t>δι</a:t>
            </a:r>
            <a:r>
              <a:rPr lang="en-US" dirty="0"/>
              <a:t>αδικτυακή πλοήγηση ή πλοήγηση σε ιστότοπους είναι η πράξη του κλικ και της αναζήτησης μέσα από πόρους στο διαδίκτυο, όπως οι διάφορες σελίδες που αποτελούν έναν ιστότοπο. </a:t>
            </a:r>
            <a:r>
              <a:rPr lang="en-US" dirty="0" err="1"/>
              <a:t>Εκτός</a:t>
            </a:r>
            <a:r>
              <a:rPr lang="en-US" dirty="0"/>
              <a:t> από </a:t>
            </a:r>
            <a:r>
              <a:rPr lang="en-US" dirty="0" err="1"/>
              <a:t>τις</a:t>
            </a:r>
            <a:r>
              <a:rPr lang="en-US" dirty="0"/>
              <a:t> </a:t>
            </a:r>
            <a:r>
              <a:rPr lang="en-US" dirty="0" err="1"/>
              <a:t>ιστοσελίδες</a:t>
            </a:r>
            <a:r>
              <a:rPr lang="en-US" dirty="0"/>
              <a:t>, </a:t>
            </a:r>
            <a:r>
              <a:rPr lang="en-US" dirty="0" err="1"/>
              <a:t>το</a:t>
            </a:r>
            <a:r>
              <a:rPr lang="en-US" dirty="0"/>
              <a:t> </a:t>
            </a:r>
            <a:r>
              <a:rPr lang="en-US" dirty="0" err="1"/>
              <a:t>δι</a:t>
            </a:r>
            <a:r>
              <a:rPr lang="en-US" dirty="0"/>
              <a:t>αδίκτυο προσφέρει επίσης μια ποικιλία άλλων τύπων περιεχομένου, όπως βίντεο, μουσική και εικόνες. Η π</a:t>
            </a:r>
            <a:r>
              <a:rPr lang="en-US" dirty="0" err="1"/>
              <a:t>λοήγηση</a:t>
            </a:r>
            <a:r>
              <a:rPr lang="en-US" dirty="0"/>
              <a:t> </a:t>
            </a:r>
            <a:r>
              <a:rPr lang="en-US" dirty="0" err="1"/>
              <a:t>στο</a:t>
            </a:r>
            <a:r>
              <a:rPr lang="en-US" dirty="0"/>
              <a:t> </a:t>
            </a:r>
            <a:r>
              <a:rPr lang="en-US" dirty="0" err="1"/>
              <a:t>δι</a:t>
            </a:r>
            <a:r>
              <a:rPr lang="en-US" dirty="0"/>
              <a:t>αδίκτυο μπορεί να είναι συντριπτική για όσους είναι νέοι σε αυτό, αλλά με μερικές βασικές συμβουλές και κόλπα, μπορείτε να βρείτε εύκολα τις πληροφορίες που χρειάζεστε και να αξιοποιήσετε στο έπακρο την εμπειρία σας στο διαδίκτυο.</a:t>
            </a:r>
            <a:endParaRPr dirty="0"/>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Παρα</a:t>
            </a:r>
            <a:r>
              <a:rPr lang="en-US" dirty="0" err="1"/>
              <a:t>δείγμ</a:t>
            </a:r>
            <a:r>
              <a:rPr lang="en-US" dirty="0"/>
              <a:t>ατα πλοήγησης στο διαδίκτυο περιλαμβάνουν:</a:t>
            </a:r>
            <a:endParaRPr dirty="0"/>
          </a:p>
          <a:p>
            <a:pPr marL="0" lvl="0" indent="0" algn="l" rtl="0">
              <a:lnSpc>
                <a:spcPct val="100000"/>
              </a:lnSpc>
              <a:spcBef>
                <a:spcPts val="0"/>
              </a:spcBef>
              <a:spcAft>
                <a:spcPts val="0"/>
              </a:spcAft>
              <a:buClr>
                <a:schemeClr val="dk1"/>
              </a:buClr>
              <a:buSzPts val="2800"/>
              <a:buFont typeface="Arial"/>
              <a:buNone/>
            </a:pPr>
            <a:r>
              <a:rPr lang="en-US" dirty="0" err="1"/>
              <a:t>Μερικά</a:t>
            </a:r>
            <a:r>
              <a:rPr lang="en-US" dirty="0"/>
              <a:t> παρα</a:t>
            </a:r>
            <a:r>
              <a:rPr lang="en-US" dirty="0" err="1"/>
              <a:t>δείγμ</a:t>
            </a:r>
            <a:r>
              <a:rPr lang="en-US" dirty="0"/>
              <a:t>ατα πλοήγησης στο Διαδίκτυο περιλαμβάνουν:</a:t>
            </a:r>
            <a:endParaRPr dirty="0"/>
          </a:p>
          <a:p>
            <a:pPr marL="457200" lvl="0" indent="-317500" algn="l" rtl="0">
              <a:lnSpc>
                <a:spcPct val="100000"/>
              </a:lnSpc>
              <a:spcBef>
                <a:spcPts val="0"/>
              </a:spcBef>
              <a:spcAft>
                <a:spcPts val="0"/>
              </a:spcAft>
              <a:buSzPts val="1400"/>
              <a:buChar char="•"/>
            </a:pPr>
            <a:r>
              <a:rPr lang="en-US" dirty="0" err="1"/>
              <a:t>έρευν</a:t>
            </a:r>
            <a:r>
              <a:rPr lang="en-US" dirty="0"/>
              <a:t>α και εκπαίδευση: διαδικτυακή μάθηση, ακαδημαϊκά περιοδικά, εφημερίδες, podcasts</a:t>
            </a:r>
            <a:endParaRPr dirty="0"/>
          </a:p>
          <a:p>
            <a:pPr marL="457200" lvl="0" indent="-317500" algn="l" rtl="0">
              <a:lnSpc>
                <a:spcPct val="100000"/>
              </a:lnSpc>
              <a:spcBef>
                <a:spcPts val="0"/>
              </a:spcBef>
              <a:spcAft>
                <a:spcPts val="0"/>
              </a:spcAft>
              <a:buSzPts val="1400"/>
              <a:buChar char="•"/>
            </a:pPr>
            <a:r>
              <a:rPr lang="en-US" dirty="0" err="1"/>
              <a:t>ηλεκτρονικές</a:t>
            </a:r>
            <a:r>
              <a:rPr lang="en-US" dirty="0"/>
              <a:t> α</a:t>
            </a:r>
            <a:r>
              <a:rPr lang="en-US" dirty="0" err="1"/>
              <a:t>γορές</a:t>
            </a:r>
            <a:r>
              <a:rPr lang="en-US" dirty="0"/>
              <a:t>: </a:t>
            </a:r>
            <a:r>
              <a:rPr lang="en-US" dirty="0" err="1"/>
              <a:t>ηλεκτρονικό</a:t>
            </a:r>
            <a:r>
              <a:rPr lang="en-US" dirty="0"/>
              <a:t> </a:t>
            </a:r>
            <a:r>
              <a:rPr lang="en-US" dirty="0" err="1"/>
              <a:t>εμ</a:t>
            </a:r>
            <a:r>
              <a:rPr lang="en-US" dirty="0"/>
              <a:t>πόριο μέσω πλατφορμών όπως το Amazon, το eBay και το Aliexpress</a:t>
            </a:r>
            <a:endParaRPr dirty="0"/>
          </a:p>
          <a:p>
            <a:pPr marL="457200" lvl="0" indent="-317500" algn="l" rtl="0">
              <a:lnSpc>
                <a:spcPct val="100000"/>
              </a:lnSpc>
              <a:spcBef>
                <a:spcPts val="0"/>
              </a:spcBef>
              <a:spcAft>
                <a:spcPts val="0"/>
              </a:spcAft>
              <a:buSzPts val="1400"/>
              <a:buChar char="•"/>
            </a:pPr>
            <a:r>
              <a:rPr lang="en-US" dirty="0"/>
              <a:t>Κατα</a:t>
            </a:r>
            <a:r>
              <a:rPr lang="en-US" dirty="0" err="1"/>
              <a:t>νάλωση</a:t>
            </a:r>
            <a:r>
              <a:rPr lang="en-US" dirty="0"/>
              <a:t> </a:t>
            </a:r>
            <a:r>
              <a:rPr lang="en-US" dirty="0" err="1"/>
              <a:t>ειδήσεων</a:t>
            </a:r>
            <a:r>
              <a:rPr lang="en-US" dirty="0"/>
              <a:t> και </a:t>
            </a:r>
            <a:r>
              <a:rPr lang="en-US" dirty="0" err="1"/>
              <a:t>τρέχοντ</a:t>
            </a:r>
            <a:r>
              <a:rPr lang="en-US" dirty="0"/>
              <a:t>α γεγονότα: μουσική, ιστότοποι όπως CNN, BBC, Reuters, πλατφόρμες κοινωνικής δικτύωσης</a:t>
            </a:r>
            <a:endParaRPr dirty="0"/>
          </a:p>
        </p:txBody>
      </p:sp>
      <p:sp>
        <p:nvSpPr>
          <p:cNvPr id="129" name="Google Shape;1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83960fe0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b83960fe0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b83960fe09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b83960fe09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Η σύνδεση στο διαδίκτυο είναι το πρώτο βήμα προς τη χρήση του. Ανάλογα με το είδος της συσκευής που χρησιμοποιείτε, μπορείτε να το πετύχετε αυτό χρησιμοποιώντας είτε ενσύρματη είτε ασύρματη σύνδεση. Με ενσωματωμένες ασύρματες δυνατότητες, η πλειονότητα των σύγχρονων φορητών υπολογιστών, των smartphones και των tablet σας επιτρέπει να συνδεθείτε στο διαδίκτυο χωρίς να χρειάζεστε επιπλέον υλικό ή καλώδια.</a:t>
            </a:r>
            <a:endParaRPr/>
          </a:p>
        </p:txBody>
      </p:sp>
      <p:sp>
        <p:nvSpPr>
          <p:cNvPr id="148" name="Google Shape;148;g2b83960fe09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83960fe09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2b83960fe09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Μετά τη δημιουργία σύνδεσης στο διαδίκτυο, απαιτείται ένα πρόγραμμα περιήγησης στο διαδίκτυο για την ανάκτηση των επιθυμητών πληροφοριών. Το λογισμικό που σας επιτρέπει να βλέπετε και να αλληλεπιδράτε με ιστοσελίδες ονομάζεται πρόγραμμα περιήγησης στο διαδίκτυο. Τα πιο διαδεδομένα προγράμματα περιήγησης ιστού είναι το Microsoft Edge, το Apple Safari, το Mozilla Firefox και το Google Chrome. Ίσως θελήσετε να δοκιμάσετε μερικά διαφορετικά προγράμματα περιήγησης πριν αποφασίσετε ποιο ανταποκρίνεται καλύτερα στις ανάγκες σας, καθώς το καθένα προσφέρει μια μοναδική συλλογή χαρακτηριστικών και λειτουργιών.</a:t>
            </a:r>
            <a:endParaRPr/>
          </a:p>
        </p:txBody>
      </p:sp>
      <p:sp>
        <p:nvSpPr>
          <p:cNvPr id="158" name="Google Shape;158;g2b83960fe09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a:spLocks noGrp="1"/>
          </p:cNvSpPr>
          <p:nvPr>
            <p:ph type="pic" idx="2"/>
          </p:nvPr>
        </p:nvSpPr>
        <p:spPr>
          <a:xfrm>
            <a:off x="5183188" y="987425"/>
            <a:ext cx="6172200" cy="4873625"/>
          </a:xfrm>
          <a:prstGeom prst="rect">
            <a:avLst/>
          </a:prstGeom>
          <a:noFill/>
          <a:ln>
            <a:noFill/>
          </a:ln>
        </p:spPr>
      </p:sp>
      <p:sp>
        <p:nvSpPr>
          <p:cNvPr id="33" name="Google Shape;33;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 name="Google Shape;5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qa8zTufDzio"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3.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hyperlink" Target="http://www.yourdictionary.com/ur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3.jpg"/><Relationship Id="rId5" Type="http://schemas.openxmlformats.org/officeDocument/2006/relationships/hyperlink" Target="http://drive.google.com/file/d/1PxCyLGlmRqgkgU3X-UVB7fFBQZk72QBW/view" TargetMode="Externa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2.jpg"/><Relationship Id="rId4" Type="http://schemas.openxmlformats.org/officeDocument/2006/relationships/hyperlink" Target="http://www.techterms.com/definition/lin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hyperlink" Target="https://www.w3.org/WAI/standards-guidelines/wcag/"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hyperlink" Target="http://drive.google.com/file/d/1pE01oV2ksqIbjff74tpQLzVt4w4MTjPO/view" TargetMode="Externa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hyperlink" Target="https://guides.bpl.org/internetbasics/navigating"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1.png"/><Relationship Id="rId7"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2.jpg"/><Relationship Id="rId4" Type="http://schemas.openxmlformats.org/officeDocument/2006/relationships/image" Target="../media/image24.jp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187542" y="3102449"/>
            <a:ext cx="6454200" cy="526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n-US" sz="3600" dirty="0"/>
            </a:br>
            <a:r>
              <a:rPr lang="el-GR" sz="3600" b="1" dirty="0"/>
              <a:t>Πρόγραμμα μικτής μάθησης</a:t>
            </a:r>
            <a:endParaRPr sz="3600" b="1" dirty="0"/>
          </a:p>
        </p:txBody>
      </p:sp>
      <p:sp>
        <p:nvSpPr>
          <p:cNvPr id="89" name="Google Shape;89;p1"/>
          <p:cNvSpPr txBox="1">
            <a:spLocks noGrp="1"/>
          </p:cNvSpPr>
          <p:nvPr>
            <p:ph type="subTitle" idx="1"/>
          </p:nvPr>
        </p:nvSpPr>
        <p:spPr>
          <a:xfrm>
            <a:off x="4187541" y="3865213"/>
            <a:ext cx="6454200" cy="16077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400"/>
              <a:buNone/>
            </a:pPr>
            <a:r>
              <a:rPr lang="en-US" b="1"/>
              <a:t>Ενότητα 1: Ο ψηφιακός τομέας GLAM </a:t>
            </a:r>
            <a:endParaRPr b="1"/>
          </a:p>
          <a:p>
            <a:pPr marL="0" lvl="0" indent="0" algn="ctr" rtl="0">
              <a:lnSpc>
                <a:spcPct val="90000"/>
              </a:lnSpc>
              <a:spcBef>
                <a:spcPts val="0"/>
              </a:spcBef>
              <a:spcAft>
                <a:spcPts val="0"/>
              </a:spcAft>
              <a:buClr>
                <a:schemeClr val="dk1"/>
              </a:buClr>
              <a:buSzPts val="2400"/>
              <a:buNone/>
            </a:pPr>
            <a:r>
              <a:rPr lang="en-US" b="1"/>
              <a:t>Συνεδρία 3: Πλοήγηση στο διαδίκτυο</a:t>
            </a:r>
            <a:endParaRPr b="1"/>
          </a:p>
          <a:p>
            <a:pPr marL="0" lvl="0" indent="0" algn="ctr" rtl="0">
              <a:lnSpc>
                <a:spcPct val="90000"/>
              </a:lnSpc>
              <a:spcBef>
                <a:spcPts val="1000"/>
              </a:spcBef>
              <a:spcAft>
                <a:spcPts val="0"/>
              </a:spcAft>
              <a:buClr>
                <a:schemeClr val="dk1"/>
              </a:buClr>
              <a:buSzPts val="2400"/>
              <a:buNone/>
            </a:pPr>
            <a:r>
              <a:rPr lang="en-US"/>
              <a:t>Αναπτύχθηκε από: </a:t>
            </a:r>
            <a:endParaRPr/>
          </a:p>
          <a:p>
            <a:pPr marL="0" lvl="0" indent="0" algn="ctr" rtl="0">
              <a:lnSpc>
                <a:spcPct val="90000"/>
              </a:lnSpc>
              <a:spcBef>
                <a:spcPts val="1000"/>
              </a:spcBef>
              <a:spcAft>
                <a:spcPts val="0"/>
              </a:spcAft>
              <a:buClr>
                <a:schemeClr val="dk1"/>
              </a:buClr>
              <a:buSzPts val="2400"/>
              <a:buNone/>
            </a:pPr>
            <a:r>
              <a:rPr lang="en-US"/>
              <a:t>Κέντρο Έρευνας και Εκπαίδευσης SYNTHESIS</a:t>
            </a:r>
            <a:endParaRPr/>
          </a:p>
        </p:txBody>
      </p:sp>
      <p:pic>
        <p:nvPicPr>
          <p:cNvPr id="90" name="Google Shape;90;p1"/>
          <p:cNvPicPr preferRelativeResize="0"/>
          <p:nvPr/>
        </p:nvPicPr>
        <p:blipFill rotWithShape="1">
          <a:blip r:embed="rId3">
            <a:alphaModFix/>
          </a:blip>
          <a:srcRect/>
          <a:stretch/>
        </p:blipFill>
        <p:spPr>
          <a:xfrm>
            <a:off x="698154" y="-39188"/>
            <a:ext cx="2557807" cy="2557807"/>
          </a:xfrm>
          <a:prstGeom prst="rect">
            <a:avLst/>
          </a:prstGeom>
          <a:noFill/>
          <a:ln>
            <a:noFill/>
          </a:ln>
        </p:spPr>
      </p:pic>
      <p:sp>
        <p:nvSpPr>
          <p:cNvPr id="91" name="Google Shape;91;p1"/>
          <p:cNvSpPr txBox="1"/>
          <p:nvPr/>
        </p:nvSpPr>
        <p:spPr>
          <a:xfrm>
            <a:off x="491040" y="6098152"/>
            <a:ext cx="8445000" cy="57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 Αριθμός έργου: 2022-1-AT01-KA220-ADU-00008513</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rot="5400000">
            <a:off x="-114992" y="3041120"/>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rot="5400000">
            <a:off x="-114993" y="1801018"/>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p:nvPr/>
        </p:nvSpPr>
        <p:spPr>
          <a:xfrm>
            <a:off x="3905689" y="355580"/>
            <a:ext cx="7017900" cy="19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sz="4000" b="0" i="0" u="none" strike="noStrike" cap="none">
              <a:solidFill>
                <a:schemeClr val="accent1"/>
              </a:solidFill>
              <a:latin typeface="Calibri"/>
              <a:ea typeface="Calibri"/>
              <a:cs typeface="Calibri"/>
              <a:sym typeface="Calibri"/>
            </a:endParaRPr>
          </a:p>
        </p:txBody>
      </p:sp>
      <p:pic>
        <p:nvPicPr>
          <p:cNvPr id="95" name="Google Shape;95;p1"/>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b83960fe09_0_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Πώς να πλοηγηθείτε στο Διαδίκτυο</a:t>
            </a:r>
            <a:endParaRPr/>
          </a:p>
        </p:txBody>
      </p:sp>
      <p:pic>
        <p:nvPicPr>
          <p:cNvPr id="179" name="Google Shape;179;g2b83960fe09_0_7"/>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80" name="Google Shape;180;g2b83960fe09_0_7"/>
          <p:cNvSpPr txBox="1">
            <a:spLocks noGrp="1"/>
          </p:cNvSpPr>
          <p:nvPr>
            <p:ph type="body" idx="1"/>
          </p:nvPr>
        </p:nvSpPr>
        <p:spPr>
          <a:xfrm>
            <a:off x="838200" y="1825625"/>
            <a:ext cx="104085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dirty="0"/>
              <a:t>Υπ</a:t>
            </a:r>
            <a:r>
              <a:rPr lang="en-US" dirty="0" err="1"/>
              <a:t>άρχουν</a:t>
            </a:r>
            <a:r>
              <a:rPr lang="en-US" dirty="0"/>
              <a:t> 3 </a:t>
            </a:r>
            <a:r>
              <a:rPr lang="en-US" dirty="0" err="1"/>
              <a:t>τρό</a:t>
            </a:r>
            <a:r>
              <a:rPr lang="en-US" dirty="0"/>
              <a:t>ποι πλοήγησης στο διαδίκτυο: </a:t>
            </a:r>
            <a:endParaRPr dirty="0"/>
          </a:p>
          <a:p>
            <a:pPr marL="228600" lvl="0" indent="-228600" algn="l" rtl="0">
              <a:lnSpc>
                <a:spcPct val="90000"/>
              </a:lnSpc>
              <a:spcBef>
                <a:spcPts val="1000"/>
              </a:spcBef>
              <a:spcAft>
                <a:spcPts val="0"/>
              </a:spcAft>
              <a:buClr>
                <a:schemeClr val="dk1"/>
              </a:buClr>
              <a:buSzPts val="2800"/>
              <a:buChar char="•"/>
            </a:pPr>
            <a:r>
              <a:rPr lang="en-US" dirty="0" err="1"/>
              <a:t>Πληκτρολόγηση</a:t>
            </a:r>
            <a:r>
              <a:rPr lang="en-US" dirty="0"/>
              <a:t> </a:t>
            </a:r>
            <a:r>
              <a:rPr lang="en-US" dirty="0" err="1"/>
              <a:t>μι</a:t>
            </a:r>
            <a:r>
              <a:rPr lang="en-US" dirty="0"/>
              <a:t>ας διεύθυνσης ιστού (URL) </a:t>
            </a:r>
            <a:endParaRPr dirty="0"/>
          </a:p>
          <a:p>
            <a:pPr marL="228600" lvl="0" indent="-228600" algn="l" rtl="0">
              <a:lnSpc>
                <a:spcPct val="90000"/>
              </a:lnSpc>
              <a:spcBef>
                <a:spcPts val="1000"/>
              </a:spcBef>
              <a:spcAft>
                <a:spcPts val="0"/>
              </a:spcAft>
              <a:buClr>
                <a:schemeClr val="dk1"/>
              </a:buClr>
              <a:buSzPts val="2800"/>
              <a:buChar char="•"/>
            </a:pPr>
            <a:r>
              <a:rPr lang="en-US" dirty="0"/>
              <a:t>Ακολουθ</a:t>
            </a:r>
            <a:r>
              <a:rPr lang="el-GR" dirty="0"/>
              <a:t>ώντας</a:t>
            </a:r>
            <a:r>
              <a:rPr lang="en-US" dirty="0"/>
              <a:t> σ</a:t>
            </a:r>
            <a:r>
              <a:rPr lang="el-GR" dirty="0"/>
              <a:t>υ</a:t>
            </a:r>
            <a:r>
              <a:rPr lang="en-US" dirty="0" err="1"/>
              <a:t>νδ</a:t>
            </a:r>
            <a:r>
              <a:rPr lang="el-GR" dirty="0"/>
              <a:t>έ</a:t>
            </a:r>
            <a:r>
              <a:rPr lang="en-US" dirty="0" err="1"/>
              <a:t>σμο</a:t>
            </a:r>
            <a:r>
              <a:rPr lang="el-GR" dirty="0"/>
              <a:t>υς</a:t>
            </a:r>
            <a:r>
              <a:rPr lang="en-US" dirty="0"/>
              <a:t> </a:t>
            </a:r>
            <a:endParaRPr dirty="0"/>
          </a:p>
          <a:p>
            <a:pPr marL="228600" lvl="0" indent="-228600" algn="l" rtl="0">
              <a:lnSpc>
                <a:spcPct val="90000"/>
              </a:lnSpc>
              <a:spcBef>
                <a:spcPts val="1000"/>
              </a:spcBef>
              <a:spcAft>
                <a:spcPts val="0"/>
              </a:spcAft>
              <a:buClr>
                <a:schemeClr val="dk1"/>
              </a:buClr>
              <a:buSzPts val="2800"/>
              <a:buChar char="•"/>
            </a:pPr>
            <a:r>
              <a:rPr lang="en-US" dirty="0" err="1"/>
              <a:t>Εύρεση</a:t>
            </a:r>
            <a:r>
              <a:rPr lang="en-US" dirty="0"/>
              <a:t> </a:t>
            </a:r>
            <a:r>
              <a:rPr lang="en-US" dirty="0" err="1"/>
              <a:t>ενός</a:t>
            </a:r>
            <a:r>
              <a:rPr lang="en-US" dirty="0"/>
              <a:t> </a:t>
            </a:r>
            <a:r>
              <a:rPr lang="en-US" dirty="0" err="1"/>
              <a:t>ιστότο</a:t>
            </a:r>
            <a:r>
              <a:rPr lang="en-US" dirty="0"/>
              <a:t>που μέσω μιας μηχανής αναζήτησης </a:t>
            </a:r>
            <a:endParaRPr dirty="0"/>
          </a:p>
        </p:txBody>
      </p:sp>
      <p:pic>
        <p:nvPicPr>
          <p:cNvPr id="181" name="Google Shape;181;g2b83960fe09_0_7"/>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82" name="Google Shape;182;g2b83960fe09_0_7"/>
          <p:cNvPicPr preferRelativeResize="0"/>
          <p:nvPr/>
        </p:nvPicPr>
        <p:blipFill rotWithShape="1">
          <a:blip r:embed="rId5">
            <a:clrChange>
              <a:clrFrom>
                <a:srgbClr val="FFFFFF"/>
              </a:clrFrom>
              <a:clrTo>
                <a:srgbClr val="FFFFFF">
                  <a:alpha val="0"/>
                </a:srgbClr>
              </a:clrTo>
            </a:clrChange>
            <a:alphaModFix/>
          </a:blip>
          <a:srcRect r="50290"/>
          <a:stretch/>
        </p:blipFill>
        <p:spPr>
          <a:xfrm>
            <a:off x="8487814" y="1027975"/>
            <a:ext cx="3383674" cy="3828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g2b8a4b77687_0_0" descr="We show you how to find what you want on the internet by using internet browsers. Learn about browsers, websites, email addresses and search engines." title="Navigating the internet">
            <a:hlinkClick r:id="rId3"/>
          </p:cNvPr>
          <p:cNvPicPr preferRelativeResize="0"/>
          <p:nvPr/>
        </p:nvPicPr>
        <p:blipFill rotWithShape="1">
          <a:blip r:embed="rId4">
            <a:alphaModFix/>
          </a:blip>
          <a:srcRect/>
          <a:stretch/>
        </p:blipFill>
        <p:spPr>
          <a:xfrm>
            <a:off x="2565565" y="1104025"/>
            <a:ext cx="7060863" cy="3971750"/>
          </a:xfrm>
          <a:prstGeom prst="rect">
            <a:avLst/>
          </a:prstGeom>
          <a:noFill/>
          <a:ln>
            <a:noFill/>
          </a:ln>
        </p:spPr>
      </p:pic>
      <p:pic>
        <p:nvPicPr>
          <p:cNvPr id="189" name="Google Shape;189;g2b8a4b77687_0_0"/>
          <p:cNvPicPr preferRelativeResize="0"/>
          <p:nvPr/>
        </p:nvPicPr>
        <p:blipFill rotWithShape="1">
          <a:blip r:embed="rId5">
            <a:alphaModFix/>
          </a:blip>
          <a:srcRect/>
          <a:stretch/>
        </p:blipFill>
        <p:spPr>
          <a:xfrm>
            <a:off x="320512" y="5585931"/>
            <a:ext cx="1182064" cy="1182064"/>
          </a:xfrm>
          <a:prstGeom prst="rect">
            <a:avLst/>
          </a:prstGeom>
          <a:noFill/>
          <a:ln>
            <a:noFill/>
          </a:ln>
        </p:spPr>
      </p:pic>
      <p:pic>
        <p:nvPicPr>
          <p:cNvPr id="190" name="Google Shape;190;g2b8a4b77687_0_0"/>
          <p:cNvPicPr preferRelativeResize="0"/>
          <p:nvPr/>
        </p:nvPicPr>
        <p:blipFill rotWithShape="1">
          <a:blip r:embed="rId6">
            <a:alphaModFix/>
          </a:blip>
          <a:srcRect/>
          <a:stretch/>
        </p:blipFill>
        <p:spPr>
          <a:xfrm>
            <a:off x="9251027" y="6148955"/>
            <a:ext cx="2505896" cy="526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b83960fe09_0_1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83200"/>
              <a:buNone/>
            </a:pPr>
            <a:r>
              <a:rPr lang="en-US" sz="6250"/>
              <a:t>Ιστοσελίδες και ιστότοποι</a:t>
            </a:r>
            <a:endParaRPr sz="6250"/>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96" name="Google Shape;196;g2b83960fe09_0_16"/>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97" name="Google Shape;197;g2b83960fe09_0_16"/>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98" name="Google Shape;198;g2b83960fe09_0_16"/>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99" name="Google Shape;199;g2b83960fe09_0_16"/>
          <p:cNvPicPr preferRelativeResize="0"/>
          <p:nvPr/>
        </p:nvPicPr>
        <p:blipFill rotWithShape="1">
          <a:blip r:embed="rId5">
            <a:alphaModFix/>
          </a:blip>
          <a:srcRect/>
          <a:stretch/>
        </p:blipFill>
        <p:spPr>
          <a:xfrm>
            <a:off x="4924288" y="152400"/>
            <a:ext cx="7115310" cy="47423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b83960fe09_0_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Τι είναι η διεύθυνση URL;</a:t>
            </a:r>
            <a:endParaRPr>
              <a:solidFill>
                <a:schemeClr val="accent1"/>
              </a:solidFill>
            </a:endParaRPr>
          </a:p>
        </p:txBody>
      </p:sp>
      <p:pic>
        <p:nvPicPr>
          <p:cNvPr id="206" name="Google Shape;206;g2b83960fe09_0_51"/>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207" name="Google Shape;207;g2b83960fe09_0_51"/>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1000"/>
              </a:spcBef>
              <a:spcAft>
                <a:spcPts val="0"/>
              </a:spcAft>
              <a:buSzPts val="1800"/>
              <a:buNone/>
            </a:pPr>
            <a:r>
              <a:rPr lang="en-US"/>
              <a:t>Η ικανότητα πλοήγησης σε διάφορες ιστοσελίδες είναι μια από τις πιο σημαντικές δεξιότητες που πρέπει να κατανοήσετε όταν χρησιμοποιείτε το διαδίκτυο. </a:t>
            </a:r>
            <a:endParaRPr/>
          </a:p>
          <a:p>
            <a:pPr marL="457200" lvl="0" indent="0" algn="l" rtl="0">
              <a:lnSpc>
                <a:spcPct val="100000"/>
              </a:lnSpc>
              <a:spcBef>
                <a:spcPts val="1000"/>
              </a:spcBef>
              <a:spcAft>
                <a:spcPts val="0"/>
              </a:spcAft>
              <a:buSzPts val="1800"/>
              <a:buNone/>
            </a:pPr>
            <a:r>
              <a:rPr lang="en-US" u="sng">
                <a:solidFill>
                  <a:schemeClr val="hlink"/>
                </a:solidFill>
                <a:hlinkClick r:id="rId4"/>
              </a:rPr>
              <a:t>Το URL </a:t>
            </a:r>
            <a:r>
              <a:rPr lang="en-US"/>
              <a:t>σημαίνει Uniform Resource Locator. Η διεύθυνση URL, ή διεύθυνση ιστού, είναι η διεύθυνση ενός δικτυακού τόπου στο διαδίκτυο. Ακριβώς όπως η διεύθυνση του δρόμου, η διεύθυνση ιστού είναι ο τρόπος με τον οποίο εντοπίζετε τον ιστότοπο που θέλετε.</a:t>
            </a:r>
            <a:endParaRPr/>
          </a:p>
          <a:p>
            <a:pPr marL="0" lvl="0" indent="0" algn="l" rtl="0">
              <a:lnSpc>
                <a:spcPct val="90000"/>
              </a:lnSpc>
              <a:spcBef>
                <a:spcPts val="1000"/>
              </a:spcBef>
              <a:spcAft>
                <a:spcPts val="0"/>
              </a:spcAft>
              <a:buClr>
                <a:schemeClr val="dk1"/>
              </a:buClr>
              <a:buSzPts val="2800"/>
              <a:buNone/>
            </a:pPr>
            <a:endParaRPr/>
          </a:p>
        </p:txBody>
      </p:sp>
      <p:pic>
        <p:nvPicPr>
          <p:cNvPr id="208" name="Google Shape;208;g2b83960fe09_0_5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b83960fe09_0_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Τι είναι ένα URL</a:t>
            </a:r>
            <a:endParaRPr>
              <a:solidFill>
                <a:schemeClr val="accent1"/>
              </a:solidFill>
            </a:endParaRPr>
          </a:p>
        </p:txBody>
      </p:sp>
      <p:pic>
        <p:nvPicPr>
          <p:cNvPr id="215" name="Google Shape;215;g2b83960fe09_0_6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16" name="Google Shape;216;g2b83960fe09_0_6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17" name="Google Shape;217;g2b83960fe09_0_60" title="What is a URL_.mp4">
            <a:hlinkClick r:id="rId5"/>
          </p:cNvPr>
          <p:cNvPicPr preferRelativeResize="0"/>
          <p:nvPr/>
        </p:nvPicPr>
        <p:blipFill rotWithShape="1">
          <a:blip r:embed="rId6">
            <a:alphaModFix/>
          </a:blip>
          <a:srcRect/>
          <a:stretch/>
        </p:blipFill>
        <p:spPr>
          <a:xfrm>
            <a:off x="3095563" y="1581950"/>
            <a:ext cx="6000875" cy="45006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2b95bac4502_0_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Τι είναι ένας σύνδεσμος</a:t>
            </a:r>
            <a:endParaRPr>
              <a:solidFill>
                <a:schemeClr val="accent1"/>
              </a:solidFill>
            </a:endParaRPr>
          </a:p>
        </p:txBody>
      </p:sp>
      <p:pic>
        <p:nvPicPr>
          <p:cNvPr id="224" name="Google Shape;224;g2b95bac4502_0_19"/>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225" name="Google Shape;225;g2b95bac4502_0_19"/>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1000"/>
              </a:spcBef>
              <a:spcAft>
                <a:spcPts val="0"/>
              </a:spcAft>
              <a:buClr>
                <a:schemeClr val="dk1"/>
              </a:buClr>
              <a:buSzPts val="1100"/>
              <a:buFont typeface="Arial"/>
              <a:buNone/>
            </a:pPr>
            <a:r>
              <a:rPr lang="en-US"/>
              <a:t>Συνήθως, ένας </a:t>
            </a:r>
            <a:r>
              <a:rPr lang="en-US" u="sng">
                <a:solidFill>
                  <a:schemeClr val="hlink"/>
                </a:solidFill>
                <a:hlinkClick r:id="rId4"/>
              </a:rPr>
              <a:t>σύνδεσμος </a:t>
            </a:r>
            <a:r>
              <a:rPr lang="en-US"/>
              <a:t>είναι ένα κείμενο ή μια εικόνα που, όταν κάνετε κλικ, σας κατευθύνει σε ένα διαφορετικό αρχείο ή σελίδα στον ίδιο ή σε άλλους ιστότοπους.</a:t>
            </a:r>
            <a:endParaRPr/>
          </a:p>
          <a:p>
            <a:pPr marL="457200" lvl="0" indent="0" algn="l" rtl="0">
              <a:lnSpc>
                <a:spcPct val="100000"/>
              </a:lnSpc>
              <a:spcBef>
                <a:spcPts val="1000"/>
              </a:spcBef>
              <a:spcAft>
                <a:spcPts val="0"/>
              </a:spcAft>
              <a:buClr>
                <a:schemeClr val="dk1"/>
              </a:buClr>
              <a:buSzPts val="1100"/>
              <a:buFont typeface="Arial"/>
              <a:buNone/>
            </a:pPr>
            <a:endParaRPr/>
          </a:p>
          <a:p>
            <a:pPr marL="457200" lvl="0" indent="0" algn="l" rtl="0">
              <a:lnSpc>
                <a:spcPct val="100000"/>
              </a:lnSpc>
              <a:spcBef>
                <a:spcPts val="1000"/>
              </a:spcBef>
              <a:spcAft>
                <a:spcPts val="0"/>
              </a:spcAft>
              <a:buClr>
                <a:schemeClr val="dk1"/>
              </a:buClr>
              <a:buSzPts val="1100"/>
              <a:buFont typeface="Arial"/>
              <a:buNone/>
            </a:pPr>
            <a:r>
              <a:rPr lang="en-US"/>
              <a:t>Πώς μπορείτε να καταλάβετε ποιο κείμενο ή ποια εικόνα περιέχει έναν σύνδεσμο; Ο δείκτης γίνεται ένα χέρι που δείχνει.</a:t>
            </a:r>
            <a:endParaRPr/>
          </a:p>
          <a:p>
            <a:pPr marL="457200" lvl="0" indent="0" algn="l" rtl="0">
              <a:lnSpc>
                <a:spcPct val="100000"/>
              </a:lnSpc>
              <a:spcBef>
                <a:spcPts val="1000"/>
              </a:spcBef>
              <a:spcAft>
                <a:spcPts val="0"/>
              </a:spcAft>
              <a:buSzPts val="1800"/>
              <a:buNone/>
            </a:pPr>
            <a:endParaRPr/>
          </a:p>
          <a:p>
            <a:pPr marL="0" lvl="0" indent="0" algn="l" rtl="0">
              <a:lnSpc>
                <a:spcPct val="90000"/>
              </a:lnSpc>
              <a:spcBef>
                <a:spcPts val="1000"/>
              </a:spcBef>
              <a:spcAft>
                <a:spcPts val="0"/>
              </a:spcAft>
              <a:buClr>
                <a:schemeClr val="dk1"/>
              </a:buClr>
              <a:buSzPts val="2800"/>
              <a:buNone/>
            </a:pPr>
            <a:endParaRPr/>
          </a:p>
        </p:txBody>
      </p:sp>
      <p:pic>
        <p:nvPicPr>
          <p:cNvPr id="226" name="Google Shape;226;g2b95bac4502_0_19"/>
          <p:cNvPicPr preferRelativeResize="0"/>
          <p:nvPr/>
        </p:nvPicPr>
        <p:blipFill rotWithShape="1">
          <a:blip r:embed="rId5">
            <a:alphaModFix/>
          </a:blip>
          <a:srcRect/>
          <a:stretch/>
        </p:blipFill>
        <p:spPr>
          <a:xfrm>
            <a:off x="9251027" y="6148955"/>
            <a:ext cx="2505896" cy="526238"/>
          </a:xfrm>
          <a:prstGeom prst="rect">
            <a:avLst/>
          </a:prstGeom>
          <a:noFill/>
          <a:ln>
            <a:noFill/>
          </a:ln>
        </p:spPr>
      </p:pic>
      <p:pic>
        <p:nvPicPr>
          <p:cNvPr id="227" name="Google Shape;227;g2b95bac4502_0_19"/>
          <p:cNvPicPr preferRelativeResize="0"/>
          <p:nvPr/>
        </p:nvPicPr>
        <p:blipFill rotWithShape="1">
          <a:blip r:embed="rId6">
            <a:alphaModFix/>
          </a:blip>
          <a:srcRect l="27877" t="22070" r="24230" b="19103"/>
          <a:stretch/>
        </p:blipFill>
        <p:spPr>
          <a:xfrm>
            <a:off x="4487650" y="4882025"/>
            <a:ext cx="2595398" cy="1793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b95bac4502_0_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Ιστοσελίδα</a:t>
            </a:r>
            <a:endParaRPr>
              <a:solidFill>
                <a:schemeClr val="accent1"/>
              </a:solidFill>
            </a:endParaRPr>
          </a:p>
        </p:txBody>
      </p:sp>
      <p:pic>
        <p:nvPicPr>
          <p:cNvPr id="234" name="Google Shape;234;g2b95bac4502_0_2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235" name="Google Shape;235;g2b95bac4502_0_28"/>
          <p:cNvSpPr txBox="1">
            <a:spLocks noGrp="1"/>
          </p:cNvSpPr>
          <p:nvPr>
            <p:ph type="body" idx="1"/>
          </p:nvPr>
        </p:nvSpPr>
        <p:spPr>
          <a:xfrm>
            <a:off x="838200" y="1825625"/>
            <a:ext cx="97530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1000"/>
              </a:spcBef>
              <a:spcAft>
                <a:spcPts val="0"/>
              </a:spcAft>
              <a:buSzPts val="1800"/>
              <a:buNone/>
            </a:pPr>
            <a:r>
              <a:rPr lang="en-US" dirty="0" err="1"/>
              <a:t>Μι</a:t>
            </a:r>
            <a:r>
              <a:rPr lang="en-US" dirty="0"/>
              <a:t>α ιστοσελίδα και ένας </a:t>
            </a:r>
            <a:r>
              <a:rPr lang="el-GR" dirty="0"/>
              <a:t>ιστότοπος </a:t>
            </a:r>
            <a:r>
              <a:rPr lang="en-US" dirty="0" err="1"/>
              <a:t>δεν</a:t>
            </a:r>
            <a:r>
              <a:rPr lang="en-US" dirty="0"/>
              <a:t> είναι το ίδιο πράγμα. </a:t>
            </a:r>
            <a:r>
              <a:rPr lang="en-US" dirty="0" err="1"/>
              <a:t>Μι</a:t>
            </a:r>
            <a:r>
              <a:rPr lang="en-US" dirty="0"/>
              <a:t>α συλλογή ιστοσελίδων αποτελεί έναν ιστότοπο.</a:t>
            </a:r>
            <a:endParaRPr dirty="0"/>
          </a:p>
          <a:p>
            <a:pPr marL="457200" lvl="0" indent="0" algn="l" rtl="0">
              <a:lnSpc>
                <a:spcPct val="100000"/>
              </a:lnSpc>
              <a:spcBef>
                <a:spcPts val="1000"/>
              </a:spcBef>
              <a:spcAft>
                <a:spcPts val="0"/>
              </a:spcAft>
              <a:buSzPts val="1800"/>
              <a:buNone/>
            </a:pPr>
            <a:endParaRPr dirty="0"/>
          </a:p>
          <a:p>
            <a:pPr marL="457200" lvl="0" indent="0" algn="l" rtl="0">
              <a:lnSpc>
                <a:spcPct val="100000"/>
              </a:lnSpc>
              <a:spcBef>
                <a:spcPts val="1000"/>
              </a:spcBef>
              <a:spcAft>
                <a:spcPts val="0"/>
              </a:spcAft>
              <a:buSzPts val="1800"/>
              <a:buNone/>
            </a:pPr>
            <a:r>
              <a:rPr lang="en-US" dirty="0"/>
              <a:t>Ο </a:t>
            </a:r>
            <a:r>
              <a:rPr lang="el-GR" dirty="0"/>
              <a:t>ιστότοπος </a:t>
            </a:r>
            <a:r>
              <a:rPr lang="en-US" dirty="0" err="1"/>
              <a:t>της</a:t>
            </a:r>
            <a:r>
              <a:rPr lang="en-US" dirty="0"/>
              <a:t> Δημόσιας Βιβλιοθήκης της Βοστώνης, για παράδειγμα, βρίσκεται στη διεύθυνση www.bpl.org και αποτελείται από εκατοντάδες ιστοσελίδες.</a:t>
            </a:r>
            <a:endParaRPr dirty="0"/>
          </a:p>
          <a:p>
            <a:pPr marL="457200" lvl="0" indent="0" algn="l" rtl="0">
              <a:lnSpc>
                <a:spcPct val="100000"/>
              </a:lnSpc>
              <a:spcBef>
                <a:spcPts val="1000"/>
              </a:spcBef>
              <a:spcAft>
                <a:spcPts val="0"/>
              </a:spcAft>
              <a:buSzPts val="1800"/>
              <a:buNone/>
            </a:pPr>
            <a:endParaRPr dirty="0"/>
          </a:p>
          <a:p>
            <a:pPr marL="457200" lvl="0" indent="0" algn="l" rtl="0">
              <a:lnSpc>
                <a:spcPct val="100000"/>
              </a:lnSpc>
              <a:spcBef>
                <a:spcPts val="1000"/>
              </a:spcBef>
              <a:spcAft>
                <a:spcPts val="0"/>
              </a:spcAft>
              <a:buSzPts val="1800"/>
              <a:buNone/>
            </a:pPr>
            <a:endParaRPr dirty="0"/>
          </a:p>
          <a:p>
            <a:pPr marL="0" lvl="0" indent="0" algn="l" rtl="0">
              <a:lnSpc>
                <a:spcPct val="90000"/>
              </a:lnSpc>
              <a:spcBef>
                <a:spcPts val="1000"/>
              </a:spcBef>
              <a:spcAft>
                <a:spcPts val="0"/>
              </a:spcAft>
              <a:buClr>
                <a:schemeClr val="dk1"/>
              </a:buClr>
              <a:buSzPts val="2800"/>
              <a:buNone/>
            </a:pPr>
            <a:endParaRPr dirty="0"/>
          </a:p>
        </p:txBody>
      </p:sp>
      <p:pic>
        <p:nvPicPr>
          <p:cNvPr id="236" name="Google Shape;236;g2b95bac4502_0_2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37" name="Google Shape;237;g2b95bac4502_0_28"/>
          <p:cNvPicPr preferRelativeResize="0"/>
          <p:nvPr/>
        </p:nvPicPr>
        <p:blipFill rotWithShape="1">
          <a:blip r:embed="rId5">
            <a:alphaModFix/>
          </a:blip>
          <a:srcRect/>
          <a:stretch/>
        </p:blipFill>
        <p:spPr>
          <a:xfrm>
            <a:off x="3889225" y="4838225"/>
            <a:ext cx="3650952" cy="2053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b919063e83_0_9"/>
          <p:cNvSpPr txBox="1">
            <a:spLocks noGrp="1"/>
          </p:cNvSpPr>
          <p:nvPr>
            <p:ph type="body" idx="1"/>
          </p:nvPr>
        </p:nvSpPr>
        <p:spPr>
          <a:xfrm>
            <a:off x="839800" y="971925"/>
            <a:ext cx="3932100" cy="48972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74285"/>
              <a:buNone/>
            </a:pPr>
            <a:r>
              <a:rPr lang="en-US" sz="7000"/>
              <a:t>Φιλική προς το χρήστη και προσβάσιμη πλοήγηση στο διαδίκτυο</a:t>
            </a:r>
            <a:endParaRPr sz="7000"/>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243" name="Google Shape;243;g2b919063e83_0_9"/>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244" name="Google Shape;244;g2b919063e83_0_9"/>
          <p:cNvSpPr/>
          <p:nvPr/>
        </p:nvSpPr>
        <p:spPr>
          <a:xfrm>
            <a:off x="1068492" y="4285812"/>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245" name="Google Shape;245;g2b919063e83_0_9"/>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46" name="Google Shape;246;g2b919063e83_0_9"/>
          <p:cNvPicPr preferRelativeResize="0"/>
          <p:nvPr/>
        </p:nvPicPr>
        <p:blipFill rotWithShape="1">
          <a:blip r:embed="rId5">
            <a:alphaModFix/>
          </a:blip>
          <a:srcRect/>
          <a:stretch/>
        </p:blipFill>
        <p:spPr>
          <a:xfrm>
            <a:off x="4924288" y="152400"/>
            <a:ext cx="5844152" cy="58441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b83960fe09_0_6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Προσβασιμότητα στον Παγκόσμιο Ιστό</a:t>
            </a:r>
            <a:endParaRPr/>
          </a:p>
        </p:txBody>
      </p:sp>
      <p:sp>
        <p:nvSpPr>
          <p:cNvPr id="253" name="Google Shape;253;g2b83960fe09_0_6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Clr>
                <a:schemeClr val="dk1"/>
              </a:buClr>
              <a:buSzPts val="700"/>
              <a:buNone/>
            </a:pPr>
            <a:r>
              <a:rPr lang="en-US" sz="11307" b="1"/>
              <a:t>Η προσβασιμότητα στο διαδίκτυο </a:t>
            </a:r>
            <a:r>
              <a:rPr lang="en-US" sz="11307"/>
              <a:t>αναφέρεται στην παροχή ίσων ευκαιριών σε άτομα με αναπηρία. </a:t>
            </a:r>
            <a:endParaRPr sz="11307"/>
          </a:p>
          <a:p>
            <a:pPr marL="0" lvl="0" indent="0" algn="l" rtl="0">
              <a:lnSpc>
                <a:spcPct val="100000"/>
              </a:lnSpc>
              <a:spcBef>
                <a:spcPts val="0"/>
              </a:spcBef>
              <a:spcAft>
                <a:spcPts val="0"/>
              </a:spcAft>
              <a:buClr>
                <a:schemeClr val="dk1"/>
              </a:buClr>
              <a:buSzPts val="700"/>
              <a:buNone/>
            </a:pPr>
            <a:endParaRPr sz="11307"/>
          </a:p>
          <a:p>
            <a:pPr marL="0" lvl="0" indent="0" algn="l" rtl="0">
              <a:lnSpc>
                <a:spcPct val="100000"/>
              </a:lnSpc>
              <a:spcBef>
                <a:spcPts val="0"/>
              </a:spcBef>
              <a:spcAft>
                <a:spcPts val="0"/>
              </a:spcAft>
              <a:buClr>
                <a:schemeClr val="dk1"/>
              </a:buClr>
              <a:buSzPts val="700"/>
              <a:buNone/>
            </a:pPr>
            <a:r>
              <a:rPr lang="en-US" sz="11307"/>
              <a:t>Για παράδειγμα, ένα άτομο με προβλήματα ακοής θα μπορούσε να πληκτρολογήσει με τη χρήση στοματικών ράβδων, ένα άτομο με προβλήματα όρασης θα μπορούσε να παρακολουθήσει βίντεο με λεζάντες και ένα άτομο με προβλήματα όρασης θα μπορούσε να διαβάσει κείμενο στην οθόνη με τη χρήση προγραμμάτων ανάγνωσης οθόνης.</a:t>
            </a: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ct val="61999"/>
              <a:buNone/>
            </a:pPr>
            <a:endParaRPr sz="4516"/>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54" name="Google Shape;254;g2b83960fe09_0_69"/>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55" name="Google Shape;255;g2b83960fe09_0_69"/>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56" name="Google Shape;256;g2b83960fe09_0_69"/>
          <p:cNvPicPr preferRelativeResize="0"/>
          <p:nvPr/>
        </p:nvPicPr>
        <p:blipFill rotWithShape="1">
          <a:blip r:embed="rId5">
            <a:alphaModFix/>
          </a:blip>
          <a:srcRect l="29912" t="23670" r="29383" b="25293"/>
          <a:stretch/>
        </p:blipFill>
        <p:spPr>
          <a:xfrm>
            <a:off x="4547625" y="4673900"/>
            <a:ext cx="3096749" cy="2184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b919063e83_0_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Οδηγίες προσβασιμότητας περιεχομένου ιστού</a:t>
            </a:r>
            <a:endParaRPr/>
          </a:p>
        </p:txBody>
      </p:sp>
      <p:sp>
        <p:nvSpPr>
          <p:cNvPr id="263" name="Google Shape;263;g2b919063e83_0_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0"/>
              </a:spcBef>
              <a:spcAft>
                <a:spcPts val="0"/>
              </a:spcAft>
              <a:buClr>
                <a:schemeClr val="dk1"/>
              </a:buClr>
              <a:buSzPts val="700"/>
              <a:buNone/>
            </a:pPr>
            <a:r>
              <a:rPr lang="en-US" sz="11307" u="sng">
                <a:solidFill>
                  <a:schemeClr val="hlink"/>
                </a:solidFill>
                <a:hlinkClick r:id="rId3"/>
              </a:rPr>
              <a:t>Το WCAG 2.0 </a:t>
            </a:r>
            <a:r>
              <a:rPr lang="en-US" sz="11307"/>
              <a:t>αναφέρεται στις Οδηγίες Προσβασιμότητας Περιεχομένου Ιστού, οι οποίες δημοσιεύονται από την Πρωτοβουλία Προσβασιμότητας Ιστού (WAI) του World Wide Web Consortium (W3C). </a:t>
            </a: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ts val="700"/>
              <a:buNone/>
            </a:pPr>
            <a:r>
              <a:rPr lang="en-US" sz="11307"/>
              <a:t>Οι Οδηγίες για την προσβασιμότητα του περιεχομένου του Παγκόσμιου Ιστού (WCAG) 2.0 παρέχουν συστάσεις για να γίνει το περιεχόμενο του Παγκόσμιου Ιστού πιο προσβάσιμο.</a:t>
            </a: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ts val="700"/>
              <a:buNone/>
            </a:pPr>
            <a:endParaRPr sz="11307"/>
          </a:p>
          <a:p>
            <a:pPr marL="0" lvl="0" indent="0" algn="l" rtl="0">
              <a:lnSpc>
                <a:spcPct val="90000"/>
              </a:lnSpc>
              <a:spcBef>
                <a:spcPts val="0"/>
              </a:spcBef>
              <a:spcAft>
                <a:spcPts val="0"/>
              </a:spcAft>
              <a:buClr>
                <a:schemeClr val="dk1"/>
              </a:buClr>
              <a:buSzPct val="61999"/>
              <a:buNone/>
            </a:pPr>
            <a:endParaRPr sz="4516"/>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64" name="Google Shape;264;g2b919063e83_0_23"/>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265" name="Google Shape;265;g2b919063e83_0_23"/>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body" idx="1"/>
          </p:nvPr>
        </p:nvSpPr>
        <p:spPr>
          <a:xfrm>
            <a:off x="839787" y="668337"/>
            <a:ext cx="5157787" cy="5854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2800"/>
              <a:buNone/>
            </a:pPr>
            <a:r>
              <a:rPr lang="en-US" sz="2800" b="0">
                <a:solidFill>
                  <a:schemeClr val="accent1"/>
                </a:solidFill>
              </a:rPr>
              <a:t>Στόχοι της συνεδρίας:</a:t>
            </a:r>
            <a:endParaRPr sz="2800"/>
          </a:p>
        </p:txBody>
      </p:sp>
      <p:sp>
        <p:nvSpPr>
          <p:cNvPr id="102" name="Google Shape;102;p2"/>
          <p:cNvSpPr txBox="1">
            <a:spLocks noGrp="1"/>
          </p:cNvSpPr>
          <p:nvPr>
            <p:ph type="body" idx="2"/>
          </p:nvPr>
        </p:nvSpPr>
        <p:spPr>
          <a:xfrm>
            <a:off x="839788" y="1338606"/>
            <a:ext cx="5157787" cy="485105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Κατα</a:t>
            </a:r>
            <a:r>
              <a:rPr lang="en-US" dirty="0" err="1"/>
              <a:t>νόηση</a:t>
            </a:r>
            <a:r>
              <a:rPr lang="en-US" dirty="0"/>
              <a:t> </a:t>
            </a:r>
            <a:r>
              <a:rPr lang="en-US" dirty="0" err="1"/>
              <a:t>του</a:t>
            </a:r>
            <a:r>
              <a:rPr lang="en-US" dirty="0"/>
              <a:t> </a:t>
            </a:r>
            <a:r>
              <a:rPr lang="en-US" dirty="0" err="1"/>
              <a:t>ορισμού</a:t>
            </a:r>
            <a:r>
              <a:rPr lang="en-US" dirty="0"/>
              <a:t> και </a:t>
            </a:r>
            <a:r>
              <a:rPr lang="en-US" dirty="0" err="1"/>
              <a:t>της</a:t>
            </a:r>
            <a:r>
              <a:rPr lang="en-US" dirty="0"/>
              <a:t> </a:t>
            </a:r>
            <a:r>
              <a:rPr lang="en-US" dirty="0" err="1"/>
              <a:t>σημ</a:t>
            </a:r>
            <a:r>
              <a:rPr lang="en-US" dirty="0"/>
              <a:t>ασία</a:t>
            </a:r>
            <a:r>
              <a:rPr lang="el-GR" dirty="0"/>
              <a:t>ς</a:t>
            </a:r>
            <a:r>
              <a:rPr lang="en-US" dirty="0"/>
              <a:t> </a:t>
            </a:r>
            <a:r>
              <a:rPr lang="en-US" dirty="0" err="1"/>
              <a:t>της</a:t>
            </a:r>
            <a:r>
              <a:rPr lang="en-US" dirty="0"/>
              <a:t> π</a:t>
            </a:r>
            <a:r>
              <a:rPr lang="en-US" dirty="0" err="1"/>
              <a:t>λοήγησης</a:t>
            </a:r>
            <a:r>
              <a:rPr lang="en-US" dirty="0"/>
              <a:t> </a:t>
            </a:r>
            <a:r>
              <a:rPr lang="en-US" dirty="0" err="1"/>
              <a:t>στο</a:t>
            </a:r>
            <a:r>
              <a:rPr lang="en-US" dirty="0"/>
              <a:t> </a:t>
            </a:r>
            <a:r>
              <a:rPr lang="en-US" dirty="0" err="1"/>
              <a:t>δι</a:t>
            </a:r>
            <a:r>
              <a:rPr lang="en-US" dirty="0"/>
              <a:t>αδίκτυο για τους επαγγελματίες του </a:t>
            </a:r>
            <a:r>
              <a:rPr lang="el-GR" dirty="0"/>
              <a:t>τομέα </a:t>
            </a:r>
            <a:r>
              <a:rPr lang="en-US" dirty="0"/>
              <a:t>GLAM</a:t>
            </a:r>
            <a:endParaRPr dirty="0"/>
          </a:p>
          <a:p>
            <a:pPr marL="228600" lvl="0" indent="-228600" algn="l" rtl="0">
              <a:lnSpc>
                <a:spcPct val="90000"/>
              </a:lnSpc>
              <a:spcBef>
                <a:spcPts val="1000"/>
              </a:spcBef>
              <a:spcAft>
                <a:spcPts val="0"/>
              </a:spcAft>
              <a:buClr>
                <a:schemeClr val="dk1"/>
              </a:buClr>
              <a:buSzPts val="2800"/>
              <a:buChar char="•"/>
            </a:pPr>
            <a:r>
              <a:rPr lang="en-US" dirty="0" err="1"/>
              <a:t>Εξερεύνηση</a:t>
            </a:r>
            <a:r>
              <a:rPr lang="en-US" dirty="0"/>
              <a:t> </a:t>
            </a:r>
            <a:r>
              <a:rPr lang="en-US" dirty="0" err="1"/>
              <a:t>των</a:t>
            </a:r>
            <a:r>
              <a:rPr lang="en-US" dirty="0"/>
              <a:t> </a:t>
            </a:r>
            <a:r>
              <a:rPr lang="en-US" dirty="0" err="1"/>
              <a:t>δι</a:t>
            </a:r>
            <a:r>
              <a:rPr lang="en-US" dirty="0"/>
              <a:t>αφορετικών τρόπων πλοήγησης στο διαδίκτυο </a:t>
            </a:r>
            <a:endParaRPr dirty="0"/>
          </a:p>
          <a:p>
            <a:pPr marL="228600" lvl="0" indent="-228600" algn="l" rtl="0">
              <a:lnSpc>
                <a:spcPct val="90000"/>
              </a:lnSpc>
              <a:spcBef>
                <a:spcPts val="1000"/>
              </a:spcBef>
              <a:spcAft>
                <a:spcPts val="0"/>
              </a:spcAft>
              <a:buClr>
                <a:schemeClr val="dk1"/>
              </a:buClr>
              <a:buSzPts val="2800"/>
              <a:buChar char="•"/>
            </a:pPr>
            <a:r>
              <a:rPr lang="en-US" dirty="0" err="1"/>
              <a:t>Εξοικείωση</a:t>
            </a:r>
            <a:r>
              <a:rPr lang="en-US" dirty="0"/>
              <a:t> </a:t>
            </a:r>
            <a:r>
              <a:rPr lang="en-US" dirty="0" err="1"/>
              <a:t>με</a:t>
            </a:r>
            <a:r>
              <a:rPr lang="en-US" dirty="0"/>
              <a:t> </a:t>
            </a:r>
            <a:r>
              <a:rPr lang="en-US" dirty="0" err="1"/>
              <a:t>φιλικές</a:t>
            </a:r>
            <a:r>
              <a:rPr lang="en-US" dirty="0"/>
              <a:t> π</a:t>
            </a:r>
            <a:r>
              <a:rPr lang="en-US" dirty="0" err="1"/>
              <a:t>ρος</a:t>
            </a:r>
            <a:r>
              <a:rPr lang="en-US" dirty="0"/>
              <a:t> </a:t>
            </a:r>
            <a:r>
              <a:rPr lang="en-US" dirty="0" err="1"/>
              <a:t>το</a:t>
            </a:r>
            <a:r>
              <a:rPr lang="en-US" dirty="0"/>
              <a:t> </a:t>
            </a:r>
            <a:r>
              <a:rPr lang="en-US" dirty="0" err="1"/>
              <a:t>χρήστη</a:t>
            </a:r>
            <a:r>
              <a:rPr lang="en-US" dirty="0"/>
              <a:t> π</a:t>
            </a:r>
            <a:r>
              <a:rPr lang="en-US" dirty="0" err="1"/>
              <a:t>ροσεγγίσεις</a:t>
            </a:r>
            <a:r>
              <a:rPr lang="en-US" dirty="0"/>
              <a:t> </a:t>
            </a:r>
            <a:r>
              <a:rPr lang="en-US" dirty="0" err="1"/>
              <a:t>γι</a:t>
            </a:r>
            <a:r>
              <a:rPr lang="en-US" dirty="0"/>
              <a:t>α την ηλεκτρονική πλοήγηση που αφορούν τον τομέα GLAM</a:t>
            </a:r>
            <a:endParaRPr dirty="0"/>
          </a:p>
        </p:txBody>
      </p:sp>
      <p:sp>
        <p:nvSpPr>
          <p:cNvPr id="103" name="Google Shape;103;p2"/>
          <p:cNvSpPr txBox="1">
            <a:spLocks noGrp="1"/>
          </p:cNvSpPr>
          <p:nvPr>
            <p:ph type="body" idx="4"/>
          </p:nvPr>
        </p:nvSpPr>
        <p:spPr>
          <a:xfrm>
            <a:off x="6172200" y="1338606"/>
            <a:ext cx="5183188" cy="4851057"/>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US" dirty="0" err="1"/>
              <a:t>Με</a:t>
            </a:r>
            <a:r>
              <a:rPr lang="en-US" dirty="0"/>
              <a:t> </a:t>
            </a:r>
            <a:r>
              <a:rPr lang="en-US" dirty="0" err="1"/>
              <a:t>την</a:t>
            </a:r>
            <a:r>
              <a:rPr lang="en-US" dirty="0"/>
              <a:t> </a:t>
            </a:r>
            <a:r>
              <a:rPr lang="en-US" dirty="0" err="1"/>
              <a:t>ολοκλήρωση</a:t>
            </a:r>
            <a:r>
              <a:rPr lang="en-US" dirty="0"/>
              <a:t> α</a:t>
            </a:r>
            <a:r>
              <a:rPr lang="en-US" dirty="0" err="1"/>
              <a:t>υτής</a:t>
            </a:r>
            <a:r>
              <a:rPr lang="en-US" dirty="0"/>
              <a:t> </a:t>
            </a:r>
            <a:r>
              <a:rPr lang="en-US" dirty="0" err="1"/>
              <a:t>της</a:t>
            </a:r>
            <a:r>
              <a:rPr lang="en-US" dirty="0"/>
              <a:t> </a:t>
            </a:r>
            <a:r>
              <a:rPr lang="el-GR" dirty="0"/>
              <a:t>συνεδρίας</a:t>
            </a:r>
            <a:r>
              <a:rPr lang="en-US" dirty="0"/>
              <a:t>, οι εκπαιδευόμενοι θα πρέπει να είναι σε θέση να:</a:t>
            </a:r>
            <a:endParaRPr dirty="0"/>
          </a:p>
          <a:p>
            <a:pPr marL="228600" lvl="0" indent="-228600" algn="l" rtl="0">
              <a:lnSpc>
                <a:spcPct val="90000"/>
              </a:lnSpc>
              <a:spcBef>
                <a:spcPts val="1000"/>
              </a:spcBef>
              <a:spcAft>
                <a:spcPts val="0"/>
              </a:spcAft>
              <a:buClr>
                <a:schemeClr val="dk1"/>
              </a:buClr>
              <a:buSzPts val="2800"/>
              <a:buChar char="•"/>
            </a:pPr>
            <a:r>
              <a:rPr lang="en-US" dirty="0" err="1"/>
              <a:t>Ορίζουν</a:t>
            </a:r>
            <a:r>
              <a:rPr lang="en-US" dirty="0"/>
              <a:t> </a:t>
            </a:r>
            <a:r>
              <a:rPr lang="en-US" dirty="0" err="1"/>
              <a:t>την</a:t>
            </a:r>
            <a:r>
              <a:rPr lang="en-US" dirty="0"/>
              <a:t> online π</a:t>
            </a:r>
            <a:r>
              <a:rPr lang="en-US" dirty="0" err="1"/>
              <a:t>λοήγηση</a:t>
            </a:r>
            <a:endParaRPr dirty="0"/>
          </a:p>
          <a:p>
            <a:pPr marL="228600" lvl="0" indent="-228600" algn="l" rtl="0">
              <a:lnSpc>
                <a:spcPct val="90000"/>
              </a:lnSpc>
              <a:spcBef>
                <a:spcPts val="1000"/>
              </a:spcBef>
              <a:spcAft>
                <a:spcPts val="0"/>
              </a:spcAft>
              <a:buClr>
                <a:schemeClr val="dk1"/>
              </a:buClr>
              <a:buSzPts val="2800"/>
              <a:buChar char="•"/>
            </a:pPr>
            <a:r>
              <a:rPr lang="en-US" dirty="0" err="1"/>
              <a:t>Εξερευνούν</a:t>
            </a:r>
            <a:r>
              <a:rPr lang="en-US" dirty="0"/>
              <a:t> π</a:t>
            </a:r>
            <a:r>
              <a:rPr lang="en-US" dirty="0" err="1"/>
              <a:t>ώς</a:t>
            </a:r>
            <a:r>
              <a:rPr lang="en-US" dirty="0"/>
              <a:t> να π</a:t>
            </a:r>
            <a:r>
              <a:rPr lang="en-US" dirty="0" err="1"/>
              <a:t>λοηγούντ</a:t>
            </a:r>
            <a:r>
              <a:rPr lang="en-US" dirty="0"/>
              <a:t>αι στο διαδίκτυο για πολυάριθμες εργασίες</a:t>
            </a:r>
            <a:endParaRPr dirty="0"/>
          </a:p>
          <a:p>
            <a:pPr marL="228600" lvl="0" indent="-228600" algn="l" rtl="0">
              <a:lnSpc>
                <a:spcPct val="90000"/>
              </a:lnSpc>
              <a:spcBef>
                <a:spcPts val="1000"/>
              </a:spcBef>
              <a:spcAft>
                <a:spcPts val="0"/>
              </a:spcAft>
              <a:buClr>
                <a:schemeClr val="dk1"/>
              </a:buClr>
              <a:buSzPts val="2800"/>
              <a:buChar char="•"/>
            </a:pPr>
            <a:r>
              <a:rPr lang="en-US" dirty="0"/>
              <a:t>Να </a:t>
            </a:r>
            <a:r>
              <a:rPr lang="en-US" dirty="0" err="1"/>
              <a:t>δι</a:t>
            </a:r>
            <a:r>
              <a:rPr lang="en-US" dirty="0"/>
              <a:t>ακρίνουν φιλικές προς το χρήστη προσεγγίσεις για την ηλεκτρονική πλοήγηση που σχετίζονται με τα καθημερινά καθήκοντα σε θέσεις</a:t>
            </a:r>
            <a:r>
              <a:rPr lang="el-GR" dirty="0"/>
              <a:t> του τομέα</a:t>
            </a:r>
            <a:r>
              <a:rPr lang="en-US" dirty="0"/>
              <a:t> GLAM</a:t>
            </a:r>
            <a:endParaRPr dirty="0"/>
          </a:p>
        </p:txBody>
      </p:sp>
      <p:pic>
        <p:nvPicPr>
          <p:cNvPr id="104" name="Google Shape;104;p2"/>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05" name="Google Shape;105;p2"/>
          <p:cNvSpPr txBox="1"/>
          <p:nvPr/>
        </p:nvSpPr>
        <p:spPr>
          <a:xfrm>
            <a:off x="6172200" y="668337"/>
            <a:ext cx="5157787" cy="58542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accent1"/>
              </a:buClr>
              <a:buSzPts val="2800"/>
              <a:buFont typeface="Arial"/>
              <a:buNone/>
            </a:pPr>
            <a:r>
              <a:rPr lang="en-US" sz="2800" b="0" i="0" u="none" strike="noStrike" cap="none">
                <a:solidFill>
                  <a:schemeClr val="accent1"/>
                </a:solidFill>
                <a:latin typeface="Calibri"/>
                <a:ea typeface="Calibri"/>
                <a:cs typeface="Calibri"/>
                <a:sym typeface="Calibri"/>
              </a:rPr>
              <a:t>Μαθησιακά αποτελέσματα:</a:t>
            </a:r>
            <a:endParaRPr sz="2800" b="1" i="0" u="none" strike="noStrike" cap="none">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g2b919063e83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Προσβασιμότητα στον Παγκόσμιο Ιστό</a:t>
            </a:r>
            <a:endParaRPr/>
          </a:p>
        </p:txBody>
      </p:sp>
      <p:sp>
        <p:nvSpPr>
          <p:cNvPr id="272" name="Google Shape;272;g2b919063e83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sz="4516"/>
          </a:p>
          <a:p>
            <a:pPr marL="0" lvl="0" indent="0" algn="l" rtl="0">
              <a:lnSpc>
                <a:spcPct val="90000"/>
              </a:lnSpc>
              <a:spcBef>
                <a:spcPts val="0"/>
              </a:spcBef>
              <a:spcAft>
                <a:spcPts val="0"/>
              </a:spcAft>
              <a:buClr>
                <a:schemeClr val="dk1"/>
              </a:buClr>
              <a:buSzPts val="2800"/>
              <a:buNone/>
            </a:pPr>
            <a:endParaRPr sz="4516"/>
          </a:p>
          <a:p>
            <a:pPr marL="0" lvl="0" indent="0" algn="l" rtl="0">
              <a:lnSpc>
                <a:spcPct val="90000"/>
              </a:lnSpc>
              <a:spcBef>
                <a:spcPts val="0"/>
              </a:spcBef>
              <a:spcAft>
                <a:spcPts val="0"/>
              </a:spcAft>
              <a:buClr>
                <a:schemeClr val="dk1"/>
              </a:buClr>
              <a:buSzPts val="2800"/>
              <a:buNone/>
            </a:pPr>
            <a:endParaRPr sz="4516"/>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p:txBody>
      </p:sp>
      <p:pic>
        <p:nvPicPr>
          <p:cNvPr id="273" name="Google Shape;273;g2b919063e83_0_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74" name="Google Shape;274;g2b919063e83_0_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75" name="Google Shape;275;g2b919063e83_0_0" title="WCAG for beginners - What are the Web Content Accessibility Guidelines_ - Web Accessibility (1).mp4">
            <a:hlinkClick r:id="rId5"/>
          </p:cNvPr>
          <p:cNvPicPr preferRelativeResize="0"/>
          <p:nvPr/>
        </p:nvPicPr>
        <p:blipFill rotWithShape="1">
          <a:blip r:embed="rId6">
            <a:alphaModFix/>
          </a:blip>
          <a:srcRect/>
          <a:stretch/>
        </p:blipFill>
        <p:spPr>
          <a:xfrm>
            <a:off x="3810000" y="17145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1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b95bac4502_0_7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Απαραίτητες βάσεις για φιλική προς το χρήστη πλοήγηση στο Διαδίκτυο</a:t>
            </a:r>
            <a:endParaRPr/>
          </a:p>
        </p:txBody>
      </p:sp>
      <p:sp>
        <p:nvSpPr>
          <p:cNvPr id="282" name="Google Shape;282;g2b95bac4502_0_7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Ευκολία</a:t>
            </a:r>
            <a:endParaRPr/>
          </a:p>
          <a:p>
            <a:pPr marL="228600" lvl="0" indent="-228600" algn="l" rtl="0">
              <a:lnSpc>
                <a:spcPct val="90000"/>
              </a:lnSpc>
              <a:spcBef>
                <a:spcPts val="1000"/>
              </a:spcBef>
              <a:spcAft>
                <a:spcPts val="0"/>
              </a:spcAft>
              <a:buClr>
                <a:schemeClr val="dk1"/>
              </a:buClr>
              <a:buSzPts val="2800"/>
              <a:buChar char="•"/>
            </a:pPr>
            <a:r>
              <a:rPr lang="en-US"/>
              <a:t>Γραφικά</a:t>
            </a:r>
            <a:endParaRPr b="0"/>
          </a:p>
          <a:p>
            <a:pPr marL="228600" lvl="0" indent="-228600" algn="l" rtl="0">
              <a:lnSpc>
                <a:spcPct val="90000"/>
              </a:lnSpc>
              <a:spcBef>
                <a:spcPts val="1000"/>
              </a:spcBef>
              <a:spcAft>
                <a:spcPts val="0"/>
              </a:spcAft>
              <a:buClr>
                <a:schemeClr val="dk1"/>
              </a:buClr>
              <a:buSzPts val="2800"/>
              <a:buChar char="•"/>
            </a:pPr>
            <a:r>
              <a:rPr lang="en-US"/>
              <a:t>Απλότητα</a:t>
            </a:r>
            <a:endParaRPr/>
          </a:p>
          <a:p>
            <a:pPr marL="228600" lvl="0" indent="-228600" algn="l" rtl="0">
              <a:lnSpc>
                <a:spcPct val="90000"/>
              </a:lnSpc>
              <a:spcBef>
                <a:spcPts val="1000"/>
              </a:spcBef>
              <a:spcAft>
                <a:spcPts val="0"/>
              </a:spcAft>
              <a:buClr>
                <a:schemeClr val="dk1"/>
              </a:buClr>
              <a:buSzPts val="2800"/>
              <a:buChar char="•"/>
            </a:pPr>
            <a:r>
              <a:rPr lang="en-US"/>
              <a:t>Ομοιομορφία</a:t>
            </a:r>
            <a:endParaRPr/>
          </a:p>
          <a:p>
            <a:pPr marL="228600" lvl="0" indent="-50800"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a:p>
            <a:pPr marL="179387" lvl="0" indent="-1585" algn="l" rtl="0">
              <a:lnSpc>
                <a:spcPct val="90000"/>
              </a:lnSpc>
              <a:spcBef>
                <a:spcPts val="1000"/>
              </a:spcBef>
              <a:spcAft>
                <a:spcPts val="0"/>
              </a:spcAft>
              <a:buClr>
                <a:schemeClr val="dk1"/>
              </a:buClr>
              <a:buSzPts val="2800"/>
              <a:buNone/>
            </a:pPr>
            <a:endParaRPr/>
          </a:p>
        </p:txBody>
      </p:sp>
      <p:pic>
        <p:nvPicPr>
          <p:cNvPr id="283" name="Google Shape;283;g2b95bac4502_0_74"/>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84" name="Google Shape;284;g2b95bac4502_0_74"/>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285" name="Google Shape;285;g2b95bac4502_0_74"/>
          <p:cNvPicPr preferRelativeResize="0"/>
          <p:nvPr/>
        </p:nvPicPr>
        <p:blipFill rotWithShape="1">
          <a:blip r:embed="rId5">
            <a:alphaModFix/>
          </a:blip>
          <a:srcRect l="26038" t="14074" r="25105" b="19910"/>
          <a:stretch/>
        </p:blipFill>
        <p:spPr>
          <a:xfrm>
            <a:off x="4128225" y="2314450"/>
            <a:ext cx="5044776" cy="3834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b95bac4502_0_8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Ευκολία</a:t>
            </a:r>
            <a:endParaRPr/>
          </a:p>
        </p:txBody>
      </p:sp>
      <p:sp>
        <p:nvSpPr>
          <p:cNvPr id="292" name="Google Shape;292;g2b95bac4502_0_8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ct val="69371"/>
              <a:buNone/>
            </a:pPr>
            <a:r>
              <a:rPr lang="en-US" sz="4036"/>
              <a:t>Η ιδέα είναι να υπάρχει πλοήγηση που να οδηγεί τον χρήστη με ευκολία. Για να γίνει αυτό, είναι κρίσιμο να οργανωθεί το περιεχόμενο της εφαρμογής έτσι ώστε να αντιστοιχεί στις ενέργειες στις οποίες οι χρήστες είναι πιο πιθανό να προβούν. Ως αποτέλεσμα, θα τους είναι ευκολότερο να εντοπίσουν αυτό που χρειάζονται.</a:t>
            </a: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293" name="Google Shape;293;g2b95bac4502_0_82"/>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294" name="Google Shape;294;g2b95bac4502_0_82"/>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b95bac4502_0_9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Γραφικά</a:t>
            </a:r>
            <a:endParaRPr/>
          </a:p>
        </p:txBody>
      </p:sp>
      <p:sp>
        <p:nvSpPr>
          <p:cNvPr id="301" name="Google Shape;301;g2b95bac4502_0_9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1"/>
              </a:buClr>
              <a:buSzPct val="46905"/>
              <a:buNone/>
            </a:pPr>
            <a:r>
              <a:rPr lang="en-US" sz="5969"/>
              <a:t>Είναι ευκολότερο για τους χρήστες να αναγνωρίζουν κάτι και να το θυμούνται. Προκειμένου να μειωθεί ο όγκος των πληροφοριών που πρέπει να θυμούνται οι χρήστες, είναι ζωτικής σημασίας να γίνουν προφανείς οι διαθέσιμες επιλογές και ενέργειες. Για να μπορούν οι χρήστες να εντοπίζουν γρήγορα και εύκολα αυτό που χρειάζονται, η πλοήγηση πρέπει να είναι πάντα άμεσα διαθέσιμη, όχι μόνο όταν αναμένεται να χρειαστεί.</a:t>
            </a:r>
            <a:endParaRPr sz="5969"/>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302" name="Google Shape;302;g2b95bac4502_0_90"/>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03" name="Google Shape;303;g2b95bac4502_0_90"/>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2b95bac4502_0_9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Απλότητα</a:t>
            </a:r>
            <a:endParaRPr/>
          </a:p>
        </p:txBody>
      </p:sp>
      <p:sp>
        <p:nvSpPr>
          <p:cNvPr id="310" name="Google Shape;310;g2b95bac4502_0_9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54624"/>
              <a:buNone/>
            </a:pPr>
            <a:r>
              <a:rPr lang="en-US" sz="5125" dirty="0" err="1"/>
              <a:t>Οι</a:t>
            </a:r>
            <a:r>
              <a:rPr lang="en-US" sz="5125" dirty="0"/>
              <a:t> </a:t>
            </a:r>
            <a:r>
              <a:rPr lang="en-US" sz="5125" dirty="0" err="1"/>
              <a:t>χρήστες</a:t>
            </a:r>
            <a:r>
              <a:rPr lang="en-US" sz="5125" dirty="0"/>
              <a:t> θα π</a:t>
            </a:r>
            <a:r>
              <a:rPr lang="en-US" sz="5125" dirty="0" err="1"/>
              <a:t>ρέ</a:t>
            </a:r>
            <a:r>
              <a:rPr lang="en-US" sz="5125" dirty="0"/>
              <a:t>πει να μπορούν να πλοηγούνται γρήγορα και εύκολα από το ένα μέρος στο άλλο. Θα π</a:t>
            </a:r>
            <a:r>
              <a:rPr lang="en-US" sz="5125" dirty="0" err="1"/>
              <a:t>ρέ</a:t>
            </a:r>
            <a:r>
              <a:rPr lang="en-US" sz="5125" dirty="0"/>
              <a:t>πει να λειτουργούν χωρίς περαιτέρω καθοδήγηση. Η </a:t>
            </a:r>
            <a:r>
              <a:rPr lang="en-US" sz="5125" dirty="0" err="1"/>
              <a:t>χρήση</a:t>
            </a:r>
            <a:r>
              <a:rPr lang="en-US" sz="5125" dirty="0"/>
              <a:t> </a:t>
            </a:r>
            <a:r>
              <a:rPr lang="en-US" sz="5125" dirty="0" err="1"/>
              <a:t>άμεσ</a:t>
            </a:r>
            <a:r>
              <a:rPr lang="en-US" sz="5125" dirty="0"/>
              <a:t>α αναγνωρίσιμης εικονογραφίας, όπως ένα καλάθι αγορών, είναι μια φανταστική απεικόνιση αυτού καθώς οι χρήστες γνωρίζουν ότι κάνοντας κλικ σε αυτό θα μπορέσουν να πραγματοποιήσουν μια αγορά.</a:t>
            </a:r>
            <a:endParaRPr sz="5125"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p:txBody>
      </p:sp>
      <p:pic>
        <p:nvPicPr>
          <p:cNvPr id="311" name="Google Shape;311;g2b95bac4502_0_98"/>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12" name="Google Shape;312;g2b95bac4502_0_98"/>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b95bac4502_0_10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Ομοιομορφία</a:t>
            </a:r>
            <a:endParaRPr/>
          </a:p>
        </p:txBody>
      </p:sp>
      <p:sp>
        <p:nvSpPr>
          <p:cNvPr id="319" name="Google Shape;319;g2b95bac4502_0_10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ct val="69371"/>
              <a:buNone/>
            </a:pPr>
            <a:r>
              <a:rPr lang="en-US" sz="4036"/>
              <a:t>Για να διευκολυνθούν οι χρήστες να ανακαλύψουν αυτό που χρειάζονται, τα στοιχεία πλοήγησης θα πρέπει να τοποθετούνται με συνέπεια στις διάφορες οθόνες της εφαρμογής για κινητά. Οι χρήστες είναι πιο πρόθυμοι να αλληλεπιδράσουν με την εφαρμογή εάν τα μηνύματα και οι ενέργειες είναι συνεπή σε όλη την εφαρμογή.</a:t>
            </a: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320" name="Google Shape;320;g2b95bac4502_0_106"/>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21" name="Google Shape;321;g2b95bac4502_0_106"/>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2b95bac4502_0_55"/>
          <p:cNvSpPr txBox="1">
            <a:spLocks noGrp="1"/>
          </p:cNvSpPr>
          <p:nvPr>
            <p:ph type="body" idx="1"/>
          </p:nvPr>
        </p:nvSpPr>
        <p:spPr>
          <a:xfrm>
            <a:off x="794925" y="1544825"/>
            <a:ext cx="3932100" cy="4324200"/>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59770"/>
              <a:buNone/>
            </a:pPr>
            <a:r>
              <a:rPr lang="en-US" sz="8700" dirty="0" err="1"/>
              <a:t>Πλοήγηση</a:t>
            </a:r>
            <a:r>
              <a:rPr lang="en-US" sz="8700" dirty="0"/>
              <a:t> </a:t>
            </a:r>
            <a:r>
              <a:rPr lang="en-US" sz="8700" dirty="0" err="1"/>
              <a:t>στο</a:t>
            </a:r>
            <a:r>
              <a:rPr lang="en-US" sz="8700" dirty="0"/>
              <a:t> </a:t>
            </a:r>
            <a:r>
              <a:rPr lang="en-US" sz="8700" dirty="0" err="1"/>
              <a:t>Δι</a:t>
            </a:r>
            <a:r>
              <a:rPr lang="en-US" sz="8700" dirty="0"/>
              <a:t>αδίκτυο για</a:t>
            </a:r>
            <a:r>
              <a:rPr lang="el-GR" sz="8700" dirty="0"/>
              <a:t> τον τομέα</a:t>
            </a:r>
            <a:r>
              <a:rPr lang="en-US" sz="8700" dirty="0"/>
              <a:t> GLAM</a:t>
            </a:r>
            <a:endParaRPr sz="8700" dirty="0"/>
          </a:p>
          <a:p>
            <a:pPr marL="0" lvl="0" indent="0" algn="ctr" rtl="0">
              <a:lnSpc>
                <a:spcPct val="90000"/>
              </a:lnSpc>
              <a:spcBef>
                <a:spcPts val="1000"/>
              </a:spcBef>
              <a:spcAft>
                <a:spcPts val="0"/>
              </a:spcAft>
              <a:buClr>
                <a:schemeClr val="dk1"/>
              </a:buClr>
              <a:buSzPct val="100000"/>
              <a:buNone/>
            </a:pPr>
            <a:r>
              <a:rPr lang="en-US" sz="5200" dirty="0"/>
              <a:t>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 </a:t>
            </a:r>
            <a:endParaRPr dirty="0"/>
          </a:p>
        </p:txBody>
      </p:sp>
      <p:pic>
        <p:nvPicPr>
          <p:cNvPr id="327" name="Google Shape;327;g2b95bac4502_0_55"/>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328" name="Google Shape;328;g2b95bac4502_0_55"/>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329" name="Google Shape;329;g2b95bac4502_0_55"/>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330" name="Google Shape;330;g2b95bac4502_0_55"/>
          <p:cNvPicPr preferRelativeResize="0"/>
          <p:nvPr/>
        </p:nvPicPr>
        <p:blipFill rotWithShape="1">
          <a:blip r:embed="rId5">
            <a:alphaModFix/>
          </a:blip>
          <a:srcRect/>
          <a:stretch/>
        </p:blipFill>
        <p:spPr>
          <a:xfrm>
            <a:off x="4942238" y="978225"/>
            <a:ext cx="7115314" cy="40399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2b95bac4502_0_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Τύποι διαδικτυακής πλοήγησης σημαντικοί για τον τομέα GLAM</a:t>
            </a:r>
            <a:endParaRPr/>
          </a:p>
        </p:txBody>
      </p:sp>
      <p:sp>
        <p:nvSpPr>
          <p:cNvPr id="337" name="Google Shape;337;g2b95bac4502_0_6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p>
            <a:pPr marL="228600" lvl="0" indent="-226059" algn="l" rtl="0">
              <a:lnSpc>
                <a:spcPct val="70000"/>
              </a:lnSpc>
              <a:spcBef>
                <a:spcPts val="0"/>
              </a:spcBef>
              <a:spcAft>
                <a:spcPts val="0"/>
              </a:spcAft>
              <a:buClr>
                <a:schemeClr val="dk1"/>
              </a:buClr>
              <a:buSzPts val="2760"/>
              <a:buChar char="•"/>
            </a:pPr>
            <a:r>
              <a:rPr lang="en-US" sz="2760"/>
              <a:t>Ψηφιακά αρχεία, έργα τέχνης και εικόνες</a:t>
            </a:r>
            <a:endParaRPr sz="2760"/>
          </a:p>
          <a:p>
            <a:pPr marL="228600" lvl="0" indent="-226059" algn="l" rtl="0">
              <a:lnSpc>
                <a:spcPct val="70000"/>
              </a:lnSpc>
              <a:spcBef>
                <a:spcPts val="1000"/>
              </a:spcBef>
              <a:spcAft>
                <a:spcPts val="0"/>
              </a:spcAft>
              <a:buClr>
                <a:schemeClr val="dk1"/>
              </a:buClr>
              <a:buSzPts val="2760"/>
              <a:buChar char="•"/>
            </a:pPr>
            <a:r>
              <a:rPr lang="en-US" sz="2760"/>
              <a:t>Ψηφιακές εκθέσεις</a:t>
            </a:r>
            <a:endParaRPr sz="2760"/>
          </a:p>
          <a:p>
            <a:pPr marL="228600" lvl="0" indent="-226059" algn="l" rtl="0">
              <a:lnSpc>
                <a:spcPct val="70000"/>
              </a:lnSpc>
              <a:spcBef>
                <a:spcPts val="1000"/>
              </a:spcBef>
              <a:spcAft>
                <a:spcPts val="0"/>
              </a:spcAft>
              <a:buClr>
                <a:schemeClr val="dk1"/>
              </a:buClr>
              <a:buSzPts val="2760"/>
              <a:buChar char="•"/>
            </a:pPr>
            <a:r>
              <a:rPr lang="en-US" sz="2760"/>
              <a:t>Ψηφιακή αφήγηση</a:t>
            </a:r>
            <a:endParaRPr sz="2760"/>
          </a:p>
          <a:p>
            <a:pPr marL="228600" lvl="0" indent="-226059" algn="l" rtl="0">
              <a:lnSpc>
                <a:spcPct val="70000"/>
              </a:lnSpc>
              <a:spcBef>
                <a:spcPts val="1000"/>
              </a:spcBef>
              <a:spcAft>
                <a:spcPts val="0"/>
              </a:spcAft>
              <a:buClr>
                <a:schemeClr val="dk1"/>
              </a:buClr>
              <a:buSzPts val="2760"/>
              <a:buChar char="•"/>
            </a:pPr>
            <a:r>
              <a:rPr lang="en-US" sz="2760"/>
              <a:t>Εικονικές εκθέσεις</a:t>
            </a:r>
            <a:endParaRPr sz="2760"/>
          </a:p>
          <a:p>
            <a:pPr marL="228600" lvl="0" indent="-226059" algn="l" rtl="0">
              <a:lnSpc>
                <a:spcPct val="70000"/>
              </a:lnSpc>
              <a:spcBef>
                <a:spcPts val="1000"/>
              </a:spcBef>
              <a:spcAft>
                <a:spcPts val="0"/>
              </a:spcAft>
              <a:buClr>
                <a:schemeClr val="dk1"/>
              </a:buClr>
              <a:buSzPts val="2760"/>
              <a:buChar char="•"/>
            </a:pPr>
            <a:r>
              <a:rPr lang="en-US" sz="2760"/>
              <a:t>Περιεχόμενο των μέσων κοινωνικής δικτύωσης</a:t>
            </a:r>
            <a:endParaRPr sz="2760"/>
          </a:p>
          <a:p>
            <a:pPr marL="228600" lvl="0" indent="-181610" algn="l" rtl="0">
              <a:lnSpc>
                <a:spcPct val="70000"/>
              </a:lnSpc>
              <a:spcBef>
                <a:spcPts val="1000"/>
              </a:spcBef>
              <a:spcAft>
                <a:spcPts val="0"/>
              </a:spcAft>
              <a:buSzPts val="2060"/>
              <a:buChar char="•"/>
            </a:pPr>
            <a:r>
              <a:rPr lang="en-US" sz="2760"/>
              <a:t>Θεσμικοί δικτυακοί τόποι GLAM</a:t>
            </a:r>
            <a:endParaRPr sz="2760"/>
          </a:p>
          <a:p>
            <a:pPr marL="228600" lvl="0" indent="-226059" algn="l" rtl="0">
              <a:lnSpc>
                <a:spcPct val="70000"/>
              </a:lnSpc>
              <a:spcBef>
                <a:spcPts val="1000"/>
              </a:spcBef>
              <a:spcAft>
                <a:spcPts val="0"/>
              </a:spcAft>
              <a:buSzPts val="2760"/>
              <a:buChar char="•"/>
            </a:pPr>
            <a:r>
              <a:rPr lang="en-US" sz="2760"/>
              <a:t>Αποθήκευση δεδομένων - πλατφόρμες cloud</a:t>
            </a:r>
            <a:endParaRPr sz="2760"/>
          </a:p>
          <a:p>
            <a:pPr marL="228600" lvl="0" indent="-50800" algn="l" rtl="0">
              <a:lnSpc>
                <a:spcPct val="70000"/>
              </a:lnSpc>
              <a:spcBef>
                <a:spcPts val="1000"/>
              </a:spcBef>
              <a:spcAft>
                <a:spcPts val="0"/>
              </a:spcAft>
              <a:buClr>
                <a:schemeClr val="dk1"/>
              </a:buClr>
              <a:buSzPts val="1960"/>
              <a:buNone/>
            </a:pPr>
            <a:endParaRPr sz="2760"/>
          </a:p>
          <a:p>
            <a:pPr marL="228600" lvl="0" indent="-50800" algn="l" rtl="0">
              <a:lnSpc>
                <a:spcPct val="70000"/>
              </a:lnSpc>
              <a:spcBef>
                <a:spcPts val="1000"/>
              </a:spcBef>
              <a:spcAft>
                <a:spcPts val="0"/>
              </a:spcAft>
              <a:buClr>
                <a:schemeClr val="dk1"/>
              </a:buClr>
              <a:buSzPts val="1960"/>
              <a:buNone/>
            </a:pPr>
            <a:endParaRPr sz="2760"/>
          </a:p>
          <a:p>
            <a:pPr marL="228600" lvl="0" indent="-50800" algn="l" rtl="0">
              <a:lnSpc>
                <a:spcPct val="70000"/>
              </a:lnSpc>
              <a:spcBef>
                <a:spcPts val="1000"/>
              </a:spcBef>
              <a:spcAft>
                <a:spcPts val="0"/>
              </a:spcAft>
              <a:buClr>
                <a:schemeClr val="dk1"/>
              </a:buClr>
              <a:buSzPts val="1960"/>
              <a:buNone/>
            </a:pPr>
            <a:endParaRPr sz="2760"/>
          </a:p>
          <a:p>
            <a:pPr marL="179387" lvl="0" indent="-1585" algn="l" rtl="0">
              <a:lnSpc>
                <a:spcPct val="70000"/>
              </a:lnSpc>
              <a:spcBef>
                <a:spcPts val="1000"/>
              </a:spcBef>
              <a:spcAft>
                <a:spcPts val="0"/>
              </a:spcAft>
              <a:buClr>
                <a:schemeClr val="dk1"/>
              </a:buClr>
              <a:buSzPts val="1960"/>
              <a:buNone/>
            </a:pPr>
            <a:endParaRPr sz="2760"/>
          </a:p>
          <a:p>
            <a:pPr marL="179387" lvl="0" indent="-1585" algn="l" rtl="0">
              <a:lnSpc>
                <a:spcPct val="70000"/>
              </a:lnSpc>
              <a:spcBef>
                <a:spcPts val="1000"/>
              </a:spcBef>
              <a:spcAft>
                <a:spcPts val="0"/>
              </a:spcAft>
              <a:buClr>
                <a:schemeClr val="dk1"/>
              </a:buClr>
              <a:buSzPts val="1960"/>
              <a:buNone/>
            </a:pPr>
            <a:endParaRPr sz="2760"/>
          </a:p>
          <a:p>
            <a:pPr marL="179387" lvl="0" indent="-1585" algn="l" rtl="0">
              <a:lnSpc>
                <a:spcPct val="70000"/>
              </a:lnSpc>
              <a:spcBef>
                <a:spcPts val="1000"/>
              </a:spcBef>
              <a:spcAft>
                <a:spcPts val="0"/>
              </a:spcAft>
              <a:buClr>
                <a:schemeClr val="dk1"/>
              </a:buClr>
              <a:buSzPts val="1960"/>
              <a:buNone/>
            </a:pPr>
            <a:endParaRPr sz="2760"/>
          </a:p>
          <a:p>
            <a:pPr marL="179387" lvl="0" indent="-1585" algn="l" rtl="0">
              <a:lnSpc>
                <a:spcPct val="70000"/>
              </a:lnSpc>
              <a:spcBef>
                <a:spcPts val="1000"/>
              </a:spcBef>
              <a:spcAft>
                <a:spcPts val="0"/>
              </a:spcAft>
              <a:buClr>
                <a:schemeClr val="dk1"/>
              </a:buClr>
              <a:buSzPts val="1960"/>
              <a:buNone/>
            </a:pPr>
            <a:endParaRPr sz="2760"/>
          </a:p>
        </p:txBody>
      </p:sp>
      <p:pic>
        <p:nvPicPr>
          <p:cNvPr id="338" name="Google Shape;338;g2b95bac4502_0_63"/>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39" name="Google Shape;339;g2b95bac4502_0_63"/>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340" name="Google Shape;340;g2b95bac4502_0_63"/>
          <p:cNvPicPr preferRelativeResize="0"/>
          <p:nvPr/>
        </p:nvPicPr>
        <p:blipFill rotWithShape="1">
          <a:blip r:embed="rId5">
            <a:alphaModFix/>
          </a:blip>
          <a:srcRect/>
          <a:stretch/>
        </p:blipFill>
        <p:spPr>
          <a:xfrm>
            <a:off x="6172200" y="1843225"/>
            <a:ext cx="5867400" cy="330041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b83960fe09_0_8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Αυτοαναστοχασμός</a:t>
            </a:r>
            <a:endParaRPr>
              <a:solidFill>
                <a:schemeClr val="accent1"/>
              </a:solidFill>
            </a:endParaRPr>
          </a:p>
        </p:txBody>
      </p:sp>
      <p:sp>
        <p:nvSpPr>
          <p:cNvPr id="347" name="Google Shape;347;g2b83960fe09_0_8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39285"/>
              <a:buFont typeface="Calibri"/>
              <a:buNone/>
            </a:pPr>
            <a:endParaRPr sz="11200" dirty="0"/>
          </a:p>
          <a:p>
            <a:pPr marL="0" lvl="0" indent="0" algn="l" rtl="0">
              <a:lnSpc>
                <a:spcPct val="90000"/>
              </a:lnSpc>
              <a:spcBef>
                <a:spcPts val="0"/>
              </a:spcBef>
              <a:spcAft>
                <a:spcPts val="0"/>
              </a:spcAft>
              <a:buClr>
                <a:schemeClr val="dk1"/>
              </a:buClr>
              <a:buSzPct val="39285"/>
              <a:buFont typeface="Calibri"/>
              <a:buNone/>
            </a:pPr>
            <a:r>
              <a:rPr lang="en-US" sz="11200" dirty="0" err="1"/>
              <a:t>Τι</a:t>
            </a:r>
            <a:r>
              <a:rPr lang="en-US" sz="11200" dirty="0"/>
              <a:t> </a:t>
            </a:r>
            <a:r>
              <a:rPr lang="en-US" sz="11200" dirty="0" err="1"/>
              <a:t>είν</a:t>
            </a:r>
            <a:r>
              <a:rPr lang="en-US" sz="11200" dirty="0"/>
              <a:t>αι η διαδικτυακή πλοήγηση;</a:t>
            </a:r>
            <a:endParaRPr sz="11200" dirty="0"/>
          </a:p>
          <a:p>
            <a:pPr marL="0" lvl="0" indent="0" algn="l" rtl="0">
              <a:lnSpc>
                <a:spcPct val="90000"/>
              </a:lnSpc>
              <a:spcBef>
                <a:spcPts val="0"/>
              </a:spcBef>
              <a:spcAft>
                <a:spcPts val="0"/>
              </a:spcAft>
              <a:buClr>
                <a:schemeClr val="dk1"/>
              </a:buClr>
              <a:buSzPct val="39285"/>
              <a:buFont typeface="Calibri"/>
              <a:buNone/>
            </a:pPr>
            <a:endParaRPr sz="11200" dirty="0"/>
          </a:p>
          <a:p>
            <a:pPr marL="0" lvl="0" indent="0" algn="l" rtl="0">
              <a:lnSpc>
                <a:spcPct val="90000"/>
              </a:lnSpc>
              <a:spcBef>
                <a:spcPts val="0"/>
              </a:spcBef>
              <a:spcAft>
                <a:spcPts val="0"/>
              </a:spcAft>
              <a:buClr>
                <a:schemeClr val="dk1"/>
              </a:buClr>
              <a:buSzPct val="39285"/>
              <a:buFont typeface="Calibri"/>
              <a:buNone/>
            </a:pPr>
            <a:r>
              <a:rPr lang="en-US" sz="11200" dirty="0" err="1"/>
              <a:t>Πόσο</a:t>
            </a:r>
            <a:r>
              <a:rPr lang="en-US" sz="11200" dirty="0"/>
              <a:t> </a:t>
            </a:r>
            <a:r>
              <a:rPr lang="en-US" sz="11200" dirty="0" err="1"/>
              <a:t>συχνά</a:t>
            </a:r>
            <a:r>
              <a:rPr lang="en-US" sz="11200" dirty="0"/>
              <a:t> </a:t>
            </a:r>
            <a:r>
              <a:rPr lang="en-US" sz="11200" dirty="0" err="1"/>
              <a:t>συν</a:t>
            </a:r>
            <a:r>
              <a:rPr lang="en-US" sz="11200" dirty="0"/>
              <a:t>αντάτε </a:t>
            </a:r>
            <a:endParaRPr sz="11200" dirty="0"/>
          </a:p>
          <a:p>
            <a:pPr marL="0" lvl="0" indent="0" algn="l" rtl="0">
              <a:lnSpc>
                <a:spcPct val="90000"/>
              </a:lnSpc>
              <a:spcBef>
                <a:spcPts val="0"/>
              </a:spcBef>
              <a:spcAft>
                <a:spcPts val="0"/>
              </a:spcAft>
              <a:buClr>
                <a:schemeClr val="dk1"/>
              </a:buClr>
              <a:buSzPct val="39285"/>
              <a:buFont typeface="Calibri"/>
              <a:buNone/>
            </a:pPr>
            <a:r>
              <a:rPr lang="en-US" sz="11200" dirty="0"/>
              <a:t>π</a:t>
            </a:r>
            <a:r>
              <a:rPr lang="en-US" sz="11200" dirty="0" err="1"/>
              <a:t>ροσ</a:t>
            </a:r>
            <a:r>
              <a:rPr lang="en-US" sz="11200" dirty="0"/>
              <a:t>βάσιμες ιστοσελίδες;</a:t>
            </a:r>
            <a:endParaRPr sz="11200" dirty="0"/>
          </a:p>
          <a:p>
            <a:pPr marL="0" lvl="0" indent="0" algn="l" rtl="0">
              <a:lnSpc>
                <a:spcPct val="90000"/>
              </a:lnSpc>
              <a:spcBef>
                <a:spcPts val="0"/>
              </a:spcBef>
              <a:spcAft>
                <a:spcPts val="0"/>
              </a:spcAft>
              <a:buClr>
                <a:schemeClr val="dk1"/>
              </a:buClr>
              <a:buSzPct val="39285"/>
              <a:buFont typeface="Calibri"/>
              <a:buNone/>
            </a:pPr>
            <a:endParaRPr sz="11200" dirty="0"/>
          </a:p>
          <a:p>
            <a:pPr marL="0" lvl="0" indent="0" algn="l" rtl="0">
              <a:lnSpc>
                <a:spcPct val="90000"/>
              </a:lnSpc>
              <a:spcBef>
                <a:spcPts val="0"/>
              </a:spcBef>
              <a:spcAft>
                <a:spcPts val="0"/>
              </a:spcAft>
              <a:buClr>
                <a:schemeClr val="dk1"/>
              </a:buClr>
              <a:buSzPct val="39285"/>
              <a:buFont typeface="Calibri"/>
              <a:buNone/>
            </a:pPr>
            <a:endParaRPr sz="11200" dirty="0"/>
          </a:p>
          <a:p>
            <a:pPr marL="0" lvl="0" indent="0" algn="l" rtl="0">
              <a:lnSpc>
                <a:spcPct val="90000"/>
              </a:lnSpc>
              <a:spcBef>
                <a:spcPts val="0"/>
              </a:spcBef>
              <a:spcAft>
                <a:spcPts val="0"/>
              </a:spcAft>
              <a:buClr>
                <a:schemeClr val="dk1"/>
              </a:buClr>
              <a:buSzPct val="69372"/>
              <a:buNone/>
            </a:pPr>
            <a:endParaRPr sz="4036"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228600" lvl="0" indent="-50800"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a:p>
            <a:pPr marL="179387" lvl="0" indent="-1585" algn="l" rtl="0">
              <a:lnSpc>
                <a:spcPct val="90000"/>
              </a:lnSpc>
              <a:spcBef>
                <a:spcPts val="1000"/>
              </a:spcBef>
              <a:spcAft>
                <a:spcPts val="0"/>
              </a:spcAft>
              <a:buClr>
                <a:schemeClr val="dk1"/>
              </a:buClr>
              <a:buSzPct val="100000"/>
              <a:buNone/>
            </a:pPr>
            <a:endParaRPr dirty="0"/>
          </a:p>
        </p:txBody>
      </p:sp>
      <p:pic>
        <p:nvPicPr>
          <p:cNvPr id="348" name="Google Shape;348;g2b83960fe09_0_81"/>
          <p:cNvPicPr preferRelativeResize="0"/>
          <p:nvPr/>
        </p:nvPicPr>
        <p:blipFill rotWithShape="1">
          <a:blip r:embed="rId3">
            <a:alphaModFix/>
          </a:blip>
          <a:srcRect/>
          <a:stretch/>
        </p:blipFill>
        <p:spPr>
          <a:xfrm>
            <a:off x="320512" y="5585931"/>
            <a:ext cx="1182064" cy="1182064"/>
          </a:xfrm>
          <a:prstGeom prst="rect">
            <a:avLst/>
          </a:prstGeom>
          <a:noFill/>
          <a:ln>
            <a:noFill/>
          </a:ln>
        </p:spPr>
      </p:pic>
      <p:pic>
        <p:nvPicPr>
          <p:cNvPr id="349" name="Google Shape;349;g2b83960fe09_0_81"/>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350" name="Google Shape;350;g2b83960fe09_0_81"/>
          <p:cNvPicPr preferRelativeResize="0"/>
          <p:nvPr/>
        </p:nvPicPr>
        <p:blipFill rotWithShape="1">
          <a:blip r:embed="rId5">
            <a:clrChange>
              <a:clrFrom>
                <a:srgbClr val="FFFFFF"/>
              </a:clrFrom>
              <a:clrTo>
                <a:srgbClr val="FFFFFF">
                  <a:alpha val="0"/>
                </a:srgbClr>
              </a:clrTo>
            </a:clrChange>
            <a:alphaModFix/>
          </a:blip>
          <a:srcRect l="21988" r="22399"/>
          <a:stretch/>
        </p:blipFill>
        <p:spPr>
          <a:xfrm>
            <a:off x="8466649" y="182807"/>
            <a:ext cx="3404839" cy="32119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2b95bac4502_0_1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Αναφορές</a:t>
            </a:r>
            <a:endParaRPr>
              <a:solidFill>
                <a:schemeClr val="accent1"/>
              </a:solidFill>
            </a:endParaRPr>
          </a:p>
        </p:txBody>
      </p:sp>
      <p:sp>
        <p:nvSpPr>
          <p:cNvPr id="357" name="Google Shape;357;g2b95bac4502_0_19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59862"/>
              <a:buFont typeface="Calibri"/>
              <a:buNone/>
            </a:pPr>
            <a:r>
              <a:rPr lang="en-US" sz="7350" u="sng">
                <a:solidFill>
                  <a:schemeClr val="hlink"/>
                </a:solidFill>
                <a:hlinkClick r:id="rId3"/>
              </a:rPr>
              <a:t>https://guides.bpl.org/internetbasics/navigating</a:t>
            </a:r>
            <a:endParaRPr sz="735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39285"/>
              <a:buFont typeface="Calibri"/>
              <a:buNone/>
            </a:pPr>
            <a:endParaRPr sz="11200"/>
          </a:p>
          <a:p>
            <a:pPr marL="0" lvl="0" indent="0" algn="l" rtl="0">
              <a:lnSpc>
                <a:spcPct val="90000"/>
              </a:lnSpc>
              <a:spcBef>
                <a:spcPts val="0"/>
              </a:spcBef>
              <a:spcAft>
                <a:spcPts val="0"/>
              </a:spcAft>
              <a:buClr>
                <a:schemeClr val="dk1"/>
              </a:buClr>
              <a:buSzPct val="69372"/>
              <a:buNone/>
            </a:pPr>
            <a:endParaRPr sz="4036"/>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228600" lvl="0" indent="-50800"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a:p>
            <a:pPr marL="179387" lvl="0" indent="-1585" algn="l" rtl="0">
              <a:lnSpc>
                <a:spcPct val="90000"/>
              </a:lnSpc>
              <a:spcBef>
                <a:spcPts val="1000"/>
              </a:spcBef>
              <a:spcAft>
                <a:spcPts val="0"/>
              </a:spcAft>
              <a:buClr>
                <a:schemeClr val="dk1"/>
              </a:buClr>
              <a:buSzPct val="100000"/>
              <a:buNone/>
            </a:pPr>
            <a:endParaRPr/>
          </a:p>
        </p:txBody>
      </p:sp>
      <p:pic>
        <p:nvPicPr>
          <p:cNvPr id="358" name="Google Shape;358;g2b95bac4502_0_191"/>
          <p:cNvPicPr preferRelativeResize="0"/>
          <p:nvPr/>
        </p:nvPicPr>
        <p:blipFill rotWithShape="1">
          <a:blip r:embed="rId4">
            <a:alphaModFix/>
          </a:blip>
          <a:srcRect/>
          <a:stretch/>
        </p:blipFill>
        <p:spPr>
          <a:xfrm>
            <a:off x="320512" y="5585931"/>
            <a:ext cx="1182064" cy="1182064"/>
          </a:xfrm>
          <a:prstGeom prst="rect">
            <a:avLst/>
          </a:prstGeom>
          <a:noFill/>
          <a:ln>
            <a:noFill/>
          </a:ln>
        </p:spPr>
      </p:pic>
      <p:pic>
        <p:nvPicPr>
          <p:cNvPr id="359" name="Google Shape;359;g2b95bac4502_0_191"/>
          <p:cNvPicPr preferRelativeResize="0"/>
          <p:nvPr/>
        </p:nvPicPr>
        <p:blipFill rotWithShape="1">
          <a:blip r:embed="rId5">
            <a:alphaModFix/>
          </a:blip>
          <a:srcRect/>
          <a:stretch/>
        </p:blipFill>
        <p:spPr>
          <a:xfrm>
            <a:off x="9251027" y="6148955"/>
            <a:ext cx="2505896" cy="5262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r>
              <a:rPr lang="en-US" sz="5200"/>
              <a:t>Πλοήγηση στο Διαδίκτυο</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12" name="Google Shape;112;p3"/>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13" name="Google Shape;113;p3"/>
          <p:cNvSpPr/>
          <p:nvPr/>
        </p:nvSpPr>
        <p:spPr>
          <a:xfrm>
            <a:off x="1087561" y="3656231"/>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14" name="Google Shape;114;p3"/>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15" name="Google Shape;115;p3"/>
          <p:cNvPicPr preferRelativeResize="0"/>
          <p:nvPr/>
        </p:nvPicPr>
        <p:blipFill rotWithShape="1">
          <a:blip r:embed="rId5">
            <a:alphaModFix/>
          </a:blip>
          <a:srcRect/>
          <a:stretch/>
        </p:blipFill>
        <p:spPr>
          <a:xfrm>
            <a:off x="4924425" y="152400"/>
            <a:ext cx="7115177" cy="47527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23"/>
          <p:cNvPicPr preferRelativeResize="0"/>
          <p:nvPr/>
        </p:nvPicPr>
        <p:blipFill rotWithShape="1">
          <a:blip r:embed="rId3">
            <a:alphaModFix/>
          </a:blip>
          <a:srcRect/>
          <a:stretch/>
        </p:blipFill>
        <p:spPr>
          <a:xfrm>
            <a:off x="547325" y="97715"/>
            <a:ext cx="2557807" cy="2557807"/>
          </a:xfrm>
          <a:prstGeom prst="rect">
            <a:avLst/>
          </a:prstGeom>
          <a:noFill/>
          <a:ln>
            <a:noFill/>
          </a:ln>
        </p:spPr>
      </p:pic>
      <p:sp>
        <p:nvSpPr>
          <p:cNvPr id="365" name="Google Shape;365;p23"/>
          <p:cNvSpPr/>
          <p:nvPr/>
        </p:nvSpPr>
        <p:spPr>
          <a:xfrm rot="5400000">
            <a:off x="-114994" y="3487047"/>
            <a:ext cx="3485945" cy="3255962"/>
          </a:xfrm>
          <a:prstGeom prst="triangle">
            <a:avLst>
              <a:gd name="adj" fmla="val 50000"/>
            </a:avLst>
          </a:prstGeom>
          <a:gradFill>
            <a:gsLst>
              <a:gs pos="0">
                <a:srgbClr val="50608A"/>
              </a:gs>
              <a:gs pos="50000">
                <a:srgbClr val="748BC8"/>
              </a:gs>
              <a:gs pos="100000">
                <a:srgbClr val="8BA7F0"/>
              </a:gs>
            </a:gsLst>
            <a:lin ang="135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6" name="Google Shape;366;p23"/>
          <p:cNvSpPr/>
          <p:nvPr/>
        </p:nvSpPr>
        <p:spPr>
          <a:xfrm rot="5400000">
            <a:off x="-114991" y="2091470"/>
            <a:ext cx="3485945" cy="3255962"/>
          </a:xfrm>
          <a:prstGeom prst="triangle">
            <a:avLst>
              <a:gd name="adj" fmla="val 50000"/>
            </a:avLst>
          </a:prstGeom>
          <a:gradFill>
            <a:gsLst>
              <a:gs pos="0">
                <a:srgbClr val="91735F"/>
              </a:gs>
              <a:gs pos="50000">
                <a:srgbClr val="D2A78A"/>
              </a:gs>
              <a:gs pos="100000">
                <a:srgbClr val="FCC8A6"/>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7" name="Google Shape;367;p23"/>
          <p:cNvSpPr/>
          <p:nvPr/>
        </p:nvSpPr>
        <p:spPr>
          <a:xfrm>
            <a:off x="3832264" y="716530"/>
            <a:ext cx="7017988"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sz="4000" b="0" i="0" u="none" strike="noStrike" cap="none">
              <a:solidFill>
                <a:schemeClr val="accent1"/>
              </a:solidFill>
              <a:latin typeface="Calibri"/>
              <a:ea typeface="Calibri"/>
              <a:cs typeface="Calibri"/>
              <a:sym typeface="Calibri"/>
            </a:endParaRPr>
          </a:p>
        </p:txBody>
      </p:sp>
      <p:pic>
        <p:nvPicPr>
          <p:cNvPr id="368" name="Google Shape;368;p23"/>
          <p:cNvPicPr preferRelativeResize="0"/>
          <p:nvPr/>
        </p:nvPicPr>
        <p:blipFill rotWithShape="1">
          <a:blip r:embed="rId4">
            <a:alphaModFix/>
          </a:blip>
          <a:srcRect/>
          <a:stretch/>
        </p:blipFill>
        <p:spPr>
          <a:xfrm>
            <a:off x="9554893" y="3103160"/>
            <a:ext cx="1524273" cy="979627"/>
          </a:xfrm>
          <a:prstGeom prst="rect">
            <a:avLst/>
          </a:prstGeom>
          <a:noFill/>
          <a:ln>
            <a:noFill/>
          </a:ln>
        </p:spPr>
      </p:pic>
      <p:pic>
        <p:nvPicPr>
          <p:cNvPr id="369" name="Google Shape;369;p23"/>
          <p:cNvPicPr preferRelativeResize="0"/>
          <p:nvPr/>
        </p:nvPicPr>
        <p:blipFill rotWithShape="1">
          <a:blip r:embed="rId5">
            <a:alphaModFix/>
          </a:blip>
          <a:srcRect/>
          <a:stretch/>
        </p:blipFill>
        <p:spPr>
          <a:xfrm>
            <a:off x="3880074" y="4675114"/>
            <a:ext cx="2129231" cy="1086684"/>
          </a:xfrm>
          <a:prstGeom prst="rect">
            <a:avLst/>
          </a:prstGeom>
          <a:noFill/>
          <a:ln>
            <a:noFill/>
          </a:ln>
        </p:spPr>
      </p:pic>
      <p:pic>
        <p:nvPicPr>
          <p:cNvPr id="370" name="Google Shape;370;p23"/>
          <p:cNvPicPr preferRelativeResize="0"/>
          <p:nvPr/>
        </p:nvPicPr>
        <p:blipFill rotWithShape="1">
          <a:blip r:embed="rId6">
            <a:alphaModFix/>
          </a:blip>
          <a:srcRect/>
          <a:stretch/>
        </p:blipFill>
        <p:spPr>
          <a:xfrm>
            <a:off x="6381827" y="4739380"/>
            <a:ext cx="2869200" cy="723043"/>
          </a:xfrm>
          <a:prstGeom prst="rect">
            <a:avLst/>
          </a:prstGeom>
          <a:noFill/>
          <a:ln>
            <a:noFill/>
          </a:ln>
        </p:spPr>
      </p:pic>
      <p:pic>
        <p:nvPicPr>
          <p:cNvPr id="371" name="Google Shape;371;p23"/>
          <p:cNvPicPr preferRelativeResize="0"/>
          <p:nvPr/>
        </p:nvPicPr>
        <p:blipFill rotWithShape="1">
          <a:blip r:embed="rId7">
            <a:alphaModFix/>
          </a:blip>
          <a:srcRect/>
          <a:stretch/>
        </p:blipFill>
        <p:spPr>
          <a:xfrm>
            <a:off x="9847014" y="4638603"/>
            <a:ext cx="1003238" cy="823820"/>
          </a:xfrm>
          <a:prstGeom prst="rect">
            <a:avLst/>
          </a:prstGeom>
          <a:noFill/>
          <a:ln>
            <a:noFill/>
          </a:ln>
        </p:spPr>
      </p:pic>
      <p:pic>
        <p:nvPicPr>
          <p:cNvPr id="372" name="Google Shape;372;p23"/>
          <p:cNvPicPr preferRelativeResize="0"/>
          <p:nvPr/>
        </p:nvPicPr>
        <p:blipFill rotWithShape="1">
          <a:blip r:embed="rId8">
            <a:alphaModFix/>
          </a:blip>
          <a:srcRect/>
          <a:stretch/>
        </p:blipFill>
        <p:spPr>
          <a:xfrm>
            <a:off x="4055240" y="2759937"/>
            <a:ext cx="1773548" cy="1773548"/>
          </a:xfrm>
          <a:prstGeom prst="rect">
            <a:avLst/>
          </a:prstGeom>
          <a:noFill/>
          <a:ln>
            <a:noFill/>
          </a:ln>
        </p:spPr>
      </p:pic>
      <p:sp>
        <p:nvSpPr>
          <p:cNvPr id="373" name="Google Shape;373;p23"/>
          <p:cNvSpPr txBox="1"/>
          <p:nvPr/>
        </p:nvSpPr>
        <p:spPr>
          <a:xfrm>
            <a:off x="2396766" y="6305861"/>
            <a:ext cx="60944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Αριθμός έργου: 2022-1-AT01-KA220-ADU-00008513</a:t>
            </a:r>
            <a:endParaRPr sz="1800" b="0" i="0" u="none" strike="noStrike" cap="none">
              <a:solidFill>
                <a:schemeClr val="dk1"/>
              </a:solidFill>
              <a:latin typeface="Calibri"/>
              <a:ea typeface="Calibri"/>
              <a:cs typeface="Calibri"/>
              <a:sym typeface="Calibri"/>
            </a:endParaRPr>
          </a:p>
        </p:txBody>
      </p:sp>
      <p:pic>
        <p:nvPicPr>
          <p:cNvPr id="374" name="Google Shape;374;p23"/>
          <p:cNvPicPr preferRelativeResize="0"/>
          <p:nvPr/>
        </p:nvPicPr>
        <p:blipFill rotWithShape="1">
          <a:blip r:embed="rId9">
            <a:alphaModFix/>
          </a:blip>
          <a:srcRect/>
          <a:stretch/>
        </p:blipFill>
        <p:spPr>
          <a:xfrm>
            <a:off x="5828788" y="3491779"/>
            <a:ext cx="3540351" cy="639272"/>
          </a:xfrm>
          <a:prstGeom prst="rect">
            <a:avLst/>
          </a:prstGeom>
          <a:noFill/>
          <a:ln>
            <a:noFill/>
          </a:ln>
        </p:spPr>
      </p:pic>
      <p:pic>
        <p:nvPicPr>
          <p:cNvPr id="375" name="Google Shape;375;p23"/>
          <p:cNvPicPr preferRelativeResize="0"/>
          <p:nvPr/>
        </p:nvPicPr>
        <p:blipFill rotWithShape="1">
          <a:blip r:embed="rId10">
            <a:alphaModFix/>
          </a:blip>
          <a:srcRect/>
          <a:stretch/>
        </p:blipFill>
        <p:spPr>
          <a:xfrm>
            <a:off x="9251027" y="6148955"/>
            <a:ext cx="2505896" cy="5262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err="1">
                <a:solidFill>
                  <a:schemeClr val="accent1"/>
                </a:solidFill>
              </a:rPr>
              <a:t>Τι</a:t>
            </a:r>
            <a:r>
              <a:rPr lang="en-US" dirty="0">
                <a:solidFill>
                  <a:schemeClr val="accent1"/>
                </a:solidFill>
              </a:rPr>
              <a:t> </a:t>
            </a:r>
            <a:r>
              <a:rPr lang="en-US" dirty="0" err="1">
                <a:solidFill>
                  <a:schemeClr val="accent1"/>
                </a:solidFill>
              </a:rPr>
              <a:t>είν</a:t>
            </a:r>
            <a:r>
              <a:rPr lang="en-US" dirty="0">
                <a:solidFill>
                  <a:schemeClr val="accent1"/>
                </a:solidFill>
              </a:rPr>
              <a:t>αι η πλοήγηση στο </a:t>
            </a:r>
            <a:r>
              <a:rPr lang="el-GR" dirty="0">
                <a:solidFill>
                  <a:schemeClr val="accent1"/>
                </a:solidFill>
              </a:rPr>
              <a:t>διαδίκτυο</a:t>
            </a:r>
            <a:r>
              <a:rPr lang="en-US" dirty="0">
                <a:solidFill>
                  <a:schemeClr val="accent1"/>
                </a:solidFill>
              </a:rPr>
              <a:t>;</a:t>
            </a:r>
            <a:endParaRPr dirty="0">
              <a:solidFill>
                <a:schemeClr val="accent1"/>
              </a:solidFill>
            </a:endParaRPr>
          </a:p>
        </p:txBody>
      </p:sp>
      <p:pic>
        <p:nvPicPr>
          <p:cNvPr id="122" name="Google Shape;122;p4"/>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23" name="Google Shape;123;p4"/>
          <p:cNvSpPr txBox="1">
            <a:spLocks noGrp="1"/>
          </p:cNvSpPr>
          <p:nvPr>
            <p:ph type="body" idx="1"/>
          </p:nvPr>
        </p:nvSpPr>
        <p:spPr>
          <a:xfrm>
            <a:off x="838200" y="1825625"/>
            <a:ext cx="10515600" cy="435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US" dirty="0"/>
              <a:t>Η </a:t>
            </a:r>
            <a:r>
              <a:rPr lang="en-US" dirty="0" err="1"/>
              <a:t>δι</a:t>
            </a:r>
            <a:r>
              <a:rPr lang="en-US" dirty="0"/>
              <a:t>αδικτυακή πλοήγηση ή πλοήγηση σε ιστότοπους </a:t>
            </a:r>
            <a:r>
              <a:rPr lang="en-US" b="1" dirty="0"/>
              <a:t>είναι η πράξη του κλικ και της αναζήτησης μέσα από πόρους στο διαδίκτυο, όπως οι διάφορες σελίδες που αποτελούν έναν ιστότοπο. </a:t>
            </a:r>
            <a:r>
              <a:rPr lang="en-US" b="1" dirty="0" err="1"/>
              <a:t>Εκτός</a:t>
            </a:r>
            <a:r>
              <a:rPr lang="en-US" b="1" dirty="0"/>
              <a:t> από </a:t>
            </a:r>
            <a:r>
              <a:rPr lang="en-US" b="1" dirty="0" err="1"/>
              <a:t>τις</a:t>
            </a:r>
            <a:r>
              <a:rPr lang="en-US" b="1" dirty="0"/>
              <a:t> </a:t>
            </a:r>
            <a:r>
              <a:rPr lang="en-US" dirty="0" err="1"/>
              <a:t>ιστοσελίδες</a:t>
            </a:r>
            <a:r>
              <a:rPr lang="en-US" dirty="0"/>
              <a:t>, </a:t>
            </a:r>
            <a:r>
              <a:rPr lang="en-US" dirty="0" err="1"/>
              <a:t>το</a:t>
            </a:r>
            <a:r>
              <a:rPr lang="en-US" dirty="0"/>
              <a:t> </a:t>
            </a:r>
            <a:r>
              <a:rPr lang="en-US" dirty="0" err="1"/>
              <a:t>δι</a:t>
            </a:r>
            <a:r>
              <a:rPr lang="en-US" dirty="0"/>
              <a:t>αδίκτυο προσφέρει επίσης μια </a:t>
            </a:r>
            <a:r>
              <a:rPr lang="en-US" b="1" dirty="0"/>
              <a:t>ποικιλία άλλων τύπων περιεχομένου, όπως βίντεο, μουσική και εικόνες.</a:t>
            </a:r>
            <a:endParaRPr dirty="0"/>
          </a:p>
        </p:txBody>
      </p:sp>
      <p:pic>
        <p:nvPicPr>
          <p:cNvPr id="124" name="Google Shape;124;p4"/>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25" name="Google Shape;125;p4"/>
          <p:cNvPicPr preferRelativeResize="0"/>
          <p:nvPr/>
        </p:nvPicPr>
        <p:blipFill rotWithShape="1">
          <a:blip r:embed="rId5">
            <a:alphaModFix/>
          </a:blip>
          <a:srcRect t="18387"/>
          <a:stretch/>
        </p:blipFill>
        <p:spPr>
          <a:xfrm>
            <a:off x="3347775" y="4151850"/>
            <a:ext cx="5496475" cy="2523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Παραδείγματα πλοήγησης στο Διαδίκτυο</a:t>
            </a:r>
            <a:endParaRPr>
              <a:solidFill>
                <a:schemeClr val="accent1"/>
              </a:solidFill>
            </a:endParaRPr>
          </a:p>
        </p:txBody>
      </p:sp>
      <p:pic>
        <p:nvPicPr>
          <p:cNvPr id="132" name="Google Shape;132;p5"/>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33" name="Google Shape;13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a:t>Μερικά παραδείγματα πλοήγησης στο Διαδίκτυο περιλαμβάνουν:</a:t>
            </a:r>
            <a:endParaRPr/>
          </a:p>
          <a:p>
            <a:pPr marL="228600" lvl="0" indent="-228600" algn="l" rtl="0">
              <a:lnSpc>
                <a:spcPct val="90000"/>
              </a:lnSpc>
              <a:spcBef>
                <a:spcPts val="1000"/>
              </a:spcBef>
              <a:spcAft>
                <a:spcPts val="0"/>
              </a:spcAft>
              <a:buClr>
                <a:schemeClr val="dk1"/>
              </a:buClr>
              <a:buSzPct val="100000"/>
              <a:buChar char="•"/>
            </a:pPr>
            <a:r>
              <a:rPr lang="en-US"/>
              <a:t>έρευνα και εκπαίδευση: διαδικτυακή μάθηση, ακαδημαϊκά περιοδικά, εφημερίδες, podcasts</a:t>
            </a:r>
            <a:endParaRPr/>
          </a:p>
          <a:p>
            <a:pPr marL="228600" lvl="0" indent="-228600" algn="l" rtl="0">
              <a:lnSpc>
                <a:spcPct val="90000"/>
              </a:lnSpc>
              <a:spcBef>
                <a:spcPts val="1000"/>
              </a:spcBef>
              <a:spcAft>
                <a:spcPts val="0"/>
              </a:spcAft>
              <a:buClr>
                <a:schemeClr val="dk1"/>
              </a:buClr>
              <a:buSzPct val="100000"/>
              <a:buChar char="•"/>
            </a:pPr>
            <a:r>
              <a:rPr lang="en-US"/>
              <a:t>ηλεκτρονικές αγορές: ηλεκτρονικό εμπόριο μέσω </a:t>
            </a:r>
            <a:r>
              <a:rPr lang="en-US">
                <a:highlight>
                  <a:srgbClr val="FFFFFF"/>
                </a:highlight>
              </a:rPr>
              <a:t>πλατφορμών όπως το Amazon, το eBay και το Aliexpress</a:t>
            </a:r>
            <a:endParaRPr/>
          </a:p>
          <a:p>
            <a:pPr marL="228600" lvl="0" indent="-169861" algn="l" rtl="0">
              <a:lnSpc>
                <a:spcPct val="90000"/>
              </a:lnSpc>
              <a:spcBef>
                <a:spcPts val="1000"/>
              </a:spcBef>
              <a:spcAft>
                <a:spcPts val="0"/>
              </a:spcAft>
              <a:buSzPct val="64285"/>
              <a:buChar char="•"/>
            </a:pPr>
            <a:r>
              <a:rPr lang="en-US"/>
              <a:t>Κατανάλωση ειδήσεων και τρέχοντα γεγονότα: μουσική, ιστότοποι όπως CNN, BBC, Reuters, πλατφόρμες κοινωνικής δικτύωσης</a:t>
            </a:r>
            <a:endParaRPr/>
          </a:p>
          <a:p>
            <a:pPr marL="0" lvl="0" indent="0" algn="l" rtl="0">
              <a:lnSpc>
                <a:spcPct val="90000"/>
              </a:lnSpc>
              <a:spcBef>
                <a:spcPts val="1000"/>
              </a:spcBef>
              <a:spcAft>
                <a:spcPts val="0"/>
              </a:spcAft>
              <a:buClr>
                <a:schemeClr val="dk1"/>
              </a:buClr>
              <a:buSzPct val="100000"/>
              <a:buNone/>
            </a:pPr>
            <a:endParaRPr/>
          </a:p>
        </p:txBody>
      </p:sp>
      <p:pic>
        <p:nvPicPr>
          <p:cNvPr id="134" name="Google Shape;134;p5"/>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35" name="Google Shape;135;p5"/>
          <p:cNvPicPr preferRelativeResize="0"/>
          <p:nvPr/>
        </p:nvPicPr>
        <p:blipFill rotWithShape="1">
          <a:blip r:embed="rId5">
            <a:alphaModFix/>
          </a:blip>
          <a:srcRect/>
          <a:stretch/>
        </p:blipFill>
        <p:spPr>
          <a:xfrm>
            <a:off x="6172200" y="1843088"/>
            <a:ext cx="5867400" cy="33004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83960fe09_0_0"/>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ctr" rtl="0">
              <a:lnSpc>
                <a:spcPct val="90000"/>
              </a:lnSpc>
              <a:spcBef>
                <a:spcPts val="1000"/>
              </a:spcBef>
              <a:spcAft>
                <a:spcPts val="0"/>
              </a:spcAft>
              <a:buClr>
                <a:schemeClr val="dk1"/>
              </a:buClr>
              <a:buSzPct val="100000"/>
              <a:buNone/>
            </a:pPr>
            <a:r>
              <a:rPr lang="en-US" sz="5200" dirty="0" err="1"/>
              <a:t>Σύνδεση</a:t>
            </a:r>
            <a:r>
              <a:rPr lang="en-US" sz="5200" dirty="0"/>
              <a:t> </a:t>
            </a:r>
            <a:r>
              <a:rPr lang="en-US" sz="5200" dirty="0" err="1"/>
              <a:t>στο</a:t>
            </a:r>
            <a:r>
              <a:rPr lang="en-US" sz="5200" dirty="0"/>
              <a:t> </a:t>
            </a:r>
            <a:r>
              <a:rPr lang="el-GR" sz="5200" dirty="0"/>
              <a:t>Διαδίκτυο</a:t>
            </a:r>
            <a:endParaRPr dirty="0"/>
          </a:p>
          <a:p>
            <a:pPr marL="0" lvl="0" indent="0" algn="ctr" rtl="0">
              <a:lnSpc>
                <a:spcPct val="90000"/>
              </a:lnSpc>
              <a:spcBef>
                <a:spcPts val="1000"/>
              </a:spcBef>
              <a:spcAft>
                <a:spcPts val="0"/>
              </a:spcAft>
              <a:buClr>
                <a:schemeClr val="dk1"/>
              </a:buClr>
              <a:buSzPct val="100000"/>
              <a:buNone/>
            </a:pPr>
            <a:r>
              <a:rPr lang="en-US" sz="5200" dirty="0"/>
              <a:t> </a:t>
            </a:r>
            <a:endParaRPr dirty="0"/>
          </a:p>
          <a:p>
            <a:pPr marL="0" lvl="0" indent="0" algn="ctr" rtl="0">
              <a:lnSpc>
                <a:spcPct val="90000"/>
              </a:lnSpc>
              <a:spcBef>
                <a:spcPts val="1000"/>
              </a:spcBef>
              <a:spcAft>
                <a:spcPts val="0"/>
              </a:spcAft>
              <a:buClr>
                <a:schemeClr val="dk1"/>
              </a:buClr>
              <a:buSzPct val="100000"/>
              <a:buNone/>
            </a:pPr>
            <a:endParaRPr sz="5200"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 </a:t>
            </a:r>
            <a:endParaRPr dirty="0"/>
          </a:p>
        </p:txBody>
      </p:sp>
      <p:pic>
        <p:nvPicPr>
          <p:cNvPr id="141" name="Google Shape;141;g2b83960fe09_0_0"/>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42" name="Google Shape;142;g2b83960fe09_0_0"/>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43" name="Google Shape;143;g2b83960fe09_0_0"/>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44" name="Google Shape;144;g2b83960fe09_0_0"/>
          <p:cNvPicPr preferRelativeResize="0"/>
          <p:nvPr/>
        </p:nvPicPr>
        <p:blipFill rotWithShape="1">
          <a:blip r:embed="rId5">
            <a:alphaModFix/>
          </a:blip>
          <a:srcRect/>
          <a:stretch/>
        </p:blipFill>
        <p:spPr>
          <a:xfrm>
            <a:off x="4924425" y="152400"/>
            <a:ext cx="4174201" cy="62628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b83960fe09_0_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Σύνδεση στο διαδίκτυο</a:t>
            </a:r>
            <a:endParaRPr>
              <a:solidFill>
                <a:schemeClr val="accent1"/>
              </a:solidFill>
            </a:endParaRPr>
          </a:p>
        </p:txBody>
      </p:sp>
      <p:pic>
        <p:nvPicPr>
          <p:cNvPr id="151" name="Google Shape;151;g2b83960fe09_0_23"/>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52" name="Google Shape;152;g2b83960fe09_0_23"/>
          <p:cNvSpPr txBox="1">
            <a:spLocks noGrp="1"/>
          </p:cNvSpPr>
          <p:nvPr>
            <p:ph type="body" idx="1"/>
          </p:nvPr>
        </p:nvSpPr>
        <p:spPr>
          <a:xfrm>
            <a:off x="411600" y="1614625"/>
            <a:ext cx="107136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1800"/>
              <a:buNone/>
            </a:pPr>
            <a:r>
              <a:rPr lang="en-US"/>
              <a:t>Η σύνδεση στο διαδίκτυο είναι το πρώτο βήμα προς τη χρήση του. Ανάλογα με το είδος της συσκευής που χρησιμοποιείτε, μπορείτε να το πετύχετε αυτό χρησιμοποιώντας είτε ενσύρματη είτε ασύρματη σύνδεση. Με τις ενσωματωμένες ασύρματες δυνατότητες, συνδέεστε στο διαδίκτυο χωρίς να χρειάζεστε επιπλέον υλικό ή καλώδια.</a:t>
            </a:r>
            <a:endParaRPr/>
          </a:p>
          <a:p>
            <a:pPr marL="0" lvl="0" indent="0" algn="l" rtl="0">
              <a:lnSpc>
                <a:spcPct val="90000"/>
              </a:lnSpc>
              <a:spcBef>
                <a:spcPts val="1000"/>
              </a:spcBef>
              <a:spcAft>
                <a:spcPts val="0"/>
              </a:spcAft>
              <a:buClr>
                <a:schemeClr val="dk1"/>
              </a:buClr>
              <a:buSzPts val="2800"/>
              <a:buNone/>
            </a:pPr>
            <a:endParaRPr/>
          </a:p>
        </p:txBody>
      </p:sp>
      <p:pic>
        <p:nvPicPr>
          <p:cNvPr id="153" name="Google Shape;153;g2b83960fe09_0_23"/>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54" name="Google Shape;154;g2b83960fe09_0_23"/>
          <p:cNvPicPr preferRelativeResize="0"/>
          <p:nvPr/>
        </p:nvPicPr>
        <p:blipFill rotWithShape="1">
          <a:blip r:embed="rId5">
            <a:clrChange>
              <a:clrFrom>
                <a:srgbClr val="FFFFFF"/>
              </a:clrFrom>
              <a:clrTo>
                <a:srgbClr val="FFFFFF">
                  <a:alpha val="0"/>
                </a:srgbClr>
              </a:clrTo>
            </a:clrChange>
            <a:alphaModFix/>
          </a:blip>
          <a:srcRect l="20124" r="19551"/>
          <a:stretch/>
        </p:blipFill>
        <p:spPr>
          <a:xfrm>
            <a:off x="4422696" y="3773701"/>
            <a:ext cx="3346608" cy="29942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b83960fe09_0_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solidFill>
                  <a:schemeClr val="accent1"/>
                </a:solidFill>
              </a:rPr>
              <a:t>Σύνδεση στο διαδίκτυο</a:t>
            </a:r>
            <a:endParaRPr>
              <a:solidFill>
                <a:schemeClr val="accent1"/>
              </a:solidFill>
            </a:endParaRPr>
          </a:p>
        </p:txBody>
      </p:sp>
      <p:pic>
        <p:nvPicPr>
          <p:cNvPr id="161" name="Google Shape;161;g2b83960fe09_0_35"/>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62" name="Google Shape;162;g2b83960fe09_0_35"/>
          <p:cNvSpPr txBox="1">
            <a:spLocks noGrp="1"/>
          </p:cNvSpPr>
          <p:nvPr>
            <p:ph type="body" idx="1"/>
          </p:nvPr>
        </p:nvSpPr>
        <p:spPr>
          <a:xfrm>
            <a:off x="838200" y="1825625"/>
            <a:ext cx="104442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1800"/>
              <a:buNone/>
            </a:pPr>
            <a:r>
              <a:rPr lang="en-US"/>
              <a:t>Μετά τη δημιουργία σύνδεσης στο διαδίκτυο, απαιτείται ένα πρόγραμμα περιήγησης στο διαδίκτυο για την ανάκτηση των επιθυμητών πληροφοριών. Το λογισμικό που σας επιτρέπει να βλέπετε και να αλληλεπιδράτε με ιστοσελίδες ονομάζεται </a:t>
            </a:r>
            <a:r>
              <a:rPr lang="en-US" b="1"/>
              <a:t>πρόγραμμα περιήγησης στο διαδίκτυο</a:t>
            </a:r>
            <a:r>
              <a:rPr lang="en-US"/>
              <a:t>. </a:t>
            </a:r>
            <a:endParaRPr/>
          </a:p>
          <a:p>
            <a:pPr marL="457200" lvl="0" indent="0" algn="l" rtl="0">
              <a:lnSpc>
                <a:spcPct val="90000"/>
              </a:lnSpc>
              <a:spcBef>
                <a:spcPts val="1000"/>
              </a:spcBef>
              <a:spcAft>
                <a:spcPts val="0"/>
              </a:spcAft>
              <a:buSzPts val="1800"/>
              <a:buNone/>
            </a:pPr>
            <a:r>
              <a:rPr lang="en-US"/>
              <a:t>Τα πιο διαδεδομένα προγράμματα περιήγησης ιστού είναι τα </a:t>
            </a:r>
            <a:r>
              <a:rPr lang="en-US" b="1"/>
              <a:t>Microsoft Edge, Apple Safari, Mozilla Firefox και Google Chrome</a:t>
            </a:r>
            <a:r>
              <a:rPr lang="en-US"/>
              <a:t>. </a:t>
            </a:r>
            <a:endParaRPr/>
          </a:p>
        </p:txBody>
      </p:sp>
      <p:pic>
        <p:nvPicPr>
          <p:cNvPr id="163" name="Google Shape;163;g2b83960fe09_0_35"/>
          <p:cNvPicPr preferRelativeResize="0"/>
          <p:nvPr/>
        </p:nvPicPr>
        <p:blipFill rotWithShape="1">
          <a:blip r:embed="rId4">
            <a:alphaModFix/>
          </a:blip>
          <a:srcRect/>
          <a:stretch/>
        </p:blipFill>
        <p:spPr>
          <a:xfrm>
            <a:off x="9251027" y="6148955"/>
            <a:ext cx="2505896" cy="5262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body" idx="1"/>
          </p:nvPr>
        </p:nvSpPr>
        <p:spPr>
          <a:xfrm>
            <a:off x="839800" y="1793901"/>
            <a:ext cx="3932100" cy="40752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ctr" rtl="0">
              <a:lnSpc>
                <a:spcPct val="90000"/>
              </a:lnSpc>
              <a:spcBef>
                <a:spcPts val="1000"/>
              </a:spcBef>
              <a:spcAft>
                <a:spcPts val="0"/>
              </a:spcAft>
              <a:buClr>
                <a:schemeClr val="dk1"/>
              </a:buClr>
              <a:buSzPct val="100000"/>
              <a:buNone/>
            </a:pPr>
            <a:endParaRPr sz="5200"/>
          </a:p>
          <a:p>
            <a:pPr marL="0" lvl="0" indent="0" algn="ctr" rtl="0">
              <a:lnSpc>
                <a:spcPct val="90000"/>
              </a:lnSpc>
              <a:spcBef>
                <a:spcPts val="1000"/>
              </a:spcBef>
              <a:spcAft>
                <a:spcPts val="0"/>
              </a:spcAft>
              <a:buClr>
                <a:schemeClr val="dk1"/>
              </a:buClr>
              <a:buSzPct val="100000"/>
              <a:buNone/>
            </a:pPr>
            <a:r>
              <a:rPr lang="en-US" sz="5200"/>
              <a:t>Πώς να πλοηγηθείτε στο Διαδίκτυο</a:t>
            </a:r>
            <a:endParaRPr/>
          </a:p>
          <a:p>
            <a:pPr marL="0" lvl="0" indent="0" algn="ctr" rtl="0">
              <a:lnSpc>
                <a:spcPct val="90000"/>
              </a:lnSpc>
              <a:spcBef>
                <a:spcPts val="1000"/>
              </a:spcBef>
              <a:spcAft>
                <a:spcPts val="0"/>
              </a:spcAft>
              <a:buClr>
                <a:schemeClr val="dk1"/>
              </a:buClr>
              <a:buSzPct val="100000"/>
              <a:buNone/>
            </a:pPr>
            <a:r>
              <a:rPr lang="en-US" sz="5200"/>
              <a:t> </a:t>
            </a:r>
            <a:endParaRPr/>
          </a:p>
          <a:p>
            <a:pPr marL="0" lvl="0" indent="0" algn="ctr" rtl="0">
              <a:lnSpc>
                <a:spcPct val="90000"/>
              </a:lnSpc>
              <a:spcBef>
                <a:spcPts val="1000"/>
              </a:spcBef>
              <a:spcAft>
                <a:spcPts val="0"/>
              </a:spcAft>
              <a:buClr>
                <a:schemeClr val="dk1"/>
              </a:buClr>
              <a:buSzPct val="100000"/>
              <a:buNone/>
            </a:pPr>
            <a:endParaRPr sz="5200"/>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a:t> </a:t>
            </a:r>
            <a:endParaRPr/>
          </a:p>
        </p:txBody>
      </p:sp>
      <p:pic>
        <p:nvPicPr>
          <p:cNvPr id="169" name="Google Shape;169;p8"/>
          <p:cNvPicPr preferRelativeResize="0"/>
          <p:nvPr/>
        </p:nvPicPr>
        <p:blipFill rotWithShape="1">
          <a:blip r:embed="rId3">
            <a:alphaModFix/>
          </a:blip>
          <a:srcRect/>
          <a:stretch/>
        </p:blipFill>
        <p:spPr>
          <a:xfrm>
            <a:off x="320512" y="5585931"/>
            <a:ext cx="1182064" cy="1182064"/>
          </a:xfrm>
          <a:prstGeom prst="rect">
            <a:avLst/>
          </a:prstGeom>
          <a:noFill/>
          <a:ln>
            <a:noFill/>
          </a:ln>
        </p:spPr>
      </p:pic>
      <p:sp>
        <p:nvSpPr>
          <p:cNvPr id="170" name="Google Shape;170;p8"/>
          <p:cNvSpPr/>
          <p:nvPr/>
        </p:nvSpPr>
        <p:spPr>
          <a:xfrm>
            <a:off x="1060667" y="408653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rgbClr val="2F549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71" name="Google Shape;171;p8"/>
          <p:cNvPicPr preferRelativeResize="0"/>
          <p:nvPr/>
        </p:nvPicPr>
        <p:blipFill rotWithShape="1">
          <a:blip r:embed="rId4">
            <a:alphaModFix/>
          </a:blip>
          <a:srcRect/>
          <a:stretch/>
        </p:blipFill>
        <p:spPr>
          <a:xfrm>
            <a:off x="9251027" y="6148955"/>
            <a:ext cx="2505896" cy="526238"/>
          </a:xfrm>
          <a:prstGeom prst="rect">
            <a:avLst/>
          </a:prstGeom>
          <a:noFill/>
          <a:ln>
            <a:noFill/>
          </a:ln>
        </p:spPr>
      </p:pic>
      <p:pic>
        <p:nvPicPr>
          <p:cNvPr id="172" name="Google Shape;172;p8"/>
          <p:cNvPicPr preferRelativeResize="0"/>
          <p:nvPr/>
        </p:nvPicPr>
        <p:blipFill rotWithShape="1">
          <a:blip r:embed="rId5">
            <a:alphaModFix/>
          </a:blip>
          <a:srcRect/>
          <a:stretch/>
        </p:blipFill>
        <p:spPr>
          <a:xfrm>
            <a:off x="4924425" y="152400"/>
            <a:ext cx="7115177" cy="448172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2248</Words>
  <Application>Microsoft Office PowerPoint</Application>
  <PresentationFormat>Widescreen</PresentationFormat>
  <Paragraphs>319</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 Πρόγραμμα μικτής μάθησης</vt:lpstr>
      <vt:lpstr>PowerPoint Presentation</vt:lpstr>
      <vt:lpstr>PowerPoint Presentation</vt:lpstr>
      <vt:lpstr>Τι είναι η πλοήγηση στο διαδίκτυο;</vt:lpstr>
      <vt:lpstr>Παραδείγματα πλοήγησης στο Διαδίκτυο</vt:lpstr>
      <vt:lpstr>PowerPoint Presentation</vt:lpstr>
      <vt:lpstr>Σύνδεση στο διαδίκτυο</vt:lpstr>
      <vt:lpstr>Σύνδεση στο διαδίκτυο</vt:lpstr>
      <vt:lpstr>PowerPoint Presentation</vt:lpstr>
      <vt:lpstr>Πώς να πλοηγηθείτε στο Διαδίκτυο</vt:lpstr>
      <vt:lpstr>PowerPoint Presentation</vt:lpstr>
      <vt:lpstr>PowerPoint Presentation</vt:lpstr>
      <vt:lpstr>Τι είναι η διεύθυνση URL;</vt:lpstr>
      <vt:lpstr>Τι είναι ένα URL</vt:lpstr>
      <vt:lpstr>Τι είναι ένας σύνδεσμος</vt:lpstr>
      <vt:lpstr>Ιστοσελίδα</vt:lpstr>
      <vt:lpstr>PowerPoint Presentation</vt:lpstr>
      <vt:lpstr>Προσβασιμότητα στον Παγκόσμιο Ιστό</vt:lpstr>
      <vt:lpstr>Οδηγίες προσβασιμότητας περιεχομένου ιστού</vt:lpstr>
      <vt:lpstr>Προσβασιμότητα στον Παγκόσμιο Ιστό</vt:lpstr>
      <vt:lpstr>Απαραίτητες βάσεις για φιλική προς το χρήστη πλοήγηση στο Διαδίκτυο</vt:lpstr>
      <vt:lpstr>Ευκολία</vt:lpstr>
      <vt:lpstr>Γραφικά</vt:lpstr>
      <vt:lpstr>Απλότητα</vt:lpstr>
      <vt:lpstr>Ομοιομορφία</vt:lpstr>
      <vt:lpstr>PowerPoint Presentation</vt:lpstr>
      <vt:lpstr>Τύποι διαδικτυακής πλοήγησης σημαντικοί για τον τομέα GLAM</vt:lpstr>
      <vt:lpstr>Αυτοαναστοχασμός</vt:lpstr>
      <vt:lpstr>Αναφορές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Πρόγραμμα μικτής μάθησης</dc:title>
  <dc:creator>admin</dc:creator>
  <cp:lastModifiedBy>Vicky Axaopoulou</cp:lastModifiedBy>
  <cp:revision>13</cp:revision>
  <dcterms:created xsi:type="dcterms:W3CDTF">2023-12-01T07:14:57Z</dcterms:created>
  <dcterms:modified xsi:type="dcterms:W3CDTF">2024-04-26T08:34:36Z</dcterms:modified>
</cp:coreProperties>
</file>