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6" roundtripDataSignature="AMtx7mih+6tJaam52ZVKtl3OP0KKbd+NU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1" d="100"/>
          <a:sy n="91" d="100"/>
        </p:scale>
        <p:origin x="341" y="67"/>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customschemas.google.com/relationships/presentationmetadata" Target="meta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‹Nr.›</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www.yourdictionary.com/url"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www.techterms.com/definition/link"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6" name="Google Shape;8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2b83960fe09_0_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5" name="Google Shape;175;g2b83960fe09_0_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Über das Internet, ein riesiges Netz aus miteinander verbundenen Computern und Servern, können die Benutzer auf Informationen aus der ganzen Welt zugreifen und diese austauschen. Es gibt 3 Möglichkeiten, im Internet zu navigieren: </a:t>
            </a:r>
            <a:endParaRPr/>
          </a:p>
          <a:p>
            <a:pPr marL="457200" lvl="0" indent="-317500" algn="l" rtl="0">
              <a:lnSpc>
                <a:spcPct val="100000"/>
              </a:lnSpc>
              <a:spcBef>
                <a:spcPts val="0"/>
              </a:spcBef>
              <a:spcAft>
                <a:spcPts val="0"/>
              </a:spcAft>
              <a:buSzPts val="1400"/>
              <a:buChar char="•"/>
            </a:pPr>
            <a:r>
              <a:rPr lang="en-US"/>
              <a:t>Eingeben einer Webadresse (URL) </a:t>
            </a:r>
            <a:endParaRPr/>
          </a:p>
          <a:p>
            <a:pPr marL="457200" lvl="0" indent="-317500" algn="l" rtl="0">
              <a:lnSpc>
                <a:spcPct val="100000"/>
              </a:lnSpc>
              <a:spcBef>
                <a:spcPts val="0"/>
              </a:spcBef>
              <a:spcAft>
                <a:spcPts val="0"/>
              </a:spcAft>
              <a:buSzPts val="1400"/>
              <a:buChar char="•"/>
            </a:pPr>
            <a:r>
              <a:rPr lang="en-US"/>
              <a:t>Folgende Links </a:t>
            </a:r>
            <a:endParaRPr/>
          </a:p>
          <a:p>
            <a:pPr marL="457200" lvl="0" indent="-317500" algn="l" rtl="0">
              <a:lnSpc>
                <a:spcPct val="100000"/>
              </a:lnSpc>
              <a:spcBef>
                <a:spcPts val="0"/>
              </a:spcBef>
              <a:spcAft>
                <a:spcPts val="0"/>
              </a:spcAft>
              <a:buSzPts val="1400"/>
              <a:buChar char="•"/>
            </a:pPr>
            <a:r>
              <a:rPr lang="en-US"/>
              <a:t>Auffinden einer Website mit Hilfe einer Suchmaschine</a:t>
            </a:r>
            <a:endParaRPr/>
          </a:p>
        </p:txBody>
      </p:sp>
      <p:sp>
        <p:nvSpPr>
          <p:cNvPr id="176" name="Google Shape;176;g2b83960fe09_0_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2b8a4b77687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5" name="Google Shape;185;g2b8a4b77687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6" name="Google Shape;186;g2b8a4b77687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2b83960fe09_0_1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3" name="Google Shape;193;g2b83960fe09_0_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2b83960fe09_0_5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2" name="Google Shape;202;g2b83960fe09_0_5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n-US"/>
              <a:t>Die Fähigkeit, durch verschiedene Webseiten zu navigieren, gehört zu den wichtigsten Fähigkeiten, die man bei der Nutzung des Internets erlernen muss. </a:t>
            </a:r>
            <a:endParaRPr/>
          </a:p>
          <a:p>
            <a:pPr marL="0" lvl="0" indent="0" algn="l" rtl="0">
              <a:lnSpc>
                <a:spcPct val="100000"/>
              </a:lnSpc>
              <a:spcBef>
                <a:spcPts val="0"/>
              </a:spcBef>
              <a:spcAft>
                <a:spcPts val="0"/>
              </a:spcAft>
              <a:buClr>
                <a:schemeClr val="dk1"/>
              </a:buClr>
              <a:buSzPts val="1100"/>
              <a:buFont typeface="Arial"/>
              <a:buNone/>
            </a:pPr>
            <a:r>
              <a:rPr lang="en-US" u="sng">
                <a:solidFill>
                  <a:schemeClr val="hlink"/>
                </a:solidFill>
                <a:hlinkClick r:id="rId3"/>
              </a:rPr>
              <a:t>URL </a:t>
            </a:r>
            <a:r>
              <a:rPr lang="en-US"/>
              <a:t>steht für Uniform Resource Locator. URL oder eine Webadresse ist die Adresse einer Website im Internet. Genau wie eine Straßenadresse dient eine Webadresse dazu, die gewünschte Website zu finden.</a:t>
            </a:r>
            <a:endParaRPr/>
          </a:p>
        </p:txBody>
      </p:sp>
      <p:sp>
        <p:nvSpPr>
          <p:cNvPr id="203" name="Google Shape;203;g2b83960fe09_0_5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2b83960fe09_0_6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1" name="Google Shape;211;g2b83960fe09_0_6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2" name="Google Shape;212;g2b83960fe09_0_6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2b95bac4502_0_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0" name="Google Shape;220;g2b95bac4502_0_1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r>
              <a:rPr lang="en-US" u="sng">
                <a:solidFill>
                  <a:schemeClr val="hlink"/>
                </a:solidFill>
                <a:hlinkClick r:id="rId3"/>
              </a:rPr>
              <a:t>Ein Link ist </a:t>
            </a:r>
            <a:r>
              <a:rPr lang="en-US"/>
              <a:t>in der Regel ein Text oder ein Bild, das beim Anklicken zu einer anderen Datei oder Seite auf derselben oder einer anderen Website führt.</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US"/>
              <a:t>Wie erkennen Sie, welcher Text oder welches Bild einen Link enthält? Der Zeiger wird zu einer zeigenden Hand.</a:t>
            </a:r>
            <a:endParaRPr/>
          </a:p>
        </p:txBody>
      </p:sp>
      <p:sp>
        <p:nvSpPr>
          <p:cNvPr id="221" name="Google Shape;221;g2b95bac4502_0_1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g2b95bac4502_0_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0" name="Google Shape;230;g2b95bac4502_0_2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r>
              <a:rPr lang="en-US"/>
              <a:t>Eine Webpage und eine Website sind nicht dasselbe. Eine Sammlung von Webseiten bildet eine Website.</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US"/>
              <a:t>Die Website der Boston Public Library zum Beispiel befindet sich unter www.bpl.org und besteht aus Hunderten von Webseiten.</a:t>
            </a:r>
            <a:endParaRPr/>
          </a:p>
        </p:txBody>
      </p:sp>
      <p:sp>
        <p:nvSpPr>
          <p:cNvPr id="231" name="Google Shape;231;g2b95bac4502_0_2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g2b919063e83_0_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0" name="Google Shape;240;g2b919063e83_0_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g2b83960fe09_0_6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9" name="Google Shape;249;g2b83960fe09_0_6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2800"/>
              <a:buFont typeface="Arial"/>
              <a:buNone/>
            </a:pPr>
            <a:r>
              <a:rPr lang="en-US"/>
              <a:t>Barrierefreiheit im Internet bedeutet, Menschen mit Behinderungen die gleichen Möglichkeiten zu bieten. So könnte beispielsweise eine Person mit einer Hörbehinderung mit Hilfe von Mundstiften tippen, eine Person mit einer Sehbehinderung könnte Videos mit Untertiteln ansehen, und eine Person mit einer Sehbehinderung könnte mit Hilfe von Bildschirmlesegeräten Text auf dem Bildschirm lesen.</a:t>
            </a:r>
            <a:endParaRPr/>
          </a:p>
          <a:p>
            <a:pPr marL="0" lvl="0" indent="0" algn="l" rtl="0">
              <a:lnSpc>
                <a:spcPct val="100000"/>
              </a:lnSpc>
              <a:spcBef>
                <a:spcPts val="0"/>
              </a:spcBef>
              <a:spcAft>
                <a:spcPts val="0"/>
              </a:spcAft>
              <a:buClr>
                <a:schemeClr val="dk1"/>
              </a:buClr>
              <a:buSzPts val="2800"/>
              <a:buFont typeface="Arial"/>
              <a:buNone/>
            </a:pPr>
            <a:endParaRPr/>
          </a:p>
          <a:p>
            <a:pPr marL="0" lvl="0" indent="0" algn="l" rtl="0">
              <a:lnSpc>
                <a:spcPct val="100000"/>
              </a:lnSpc>
              <a:spcBef>
                <a:spcPts val="0"/>
              </a:spcBef>
              <a:spcAft>
                <a:spcPts val="0"/>
              </a:spcAft>
              <a:buClr>
                <a:schemeClr val="dk1"/>
              </a:buClr>
              <a:buSzPts val="2800"/>
              <a:buFont typeface="Arial"/>
              <a:buNone/>
            </a:pPr>
            <a:endParaRPr/>
          </a:p>
          <a:p>
            <a:pPr marL="0" lvl="0" indent="0" algn="l" rtl="0">
              <a:lnSpc>
                <a:spcPct val="100000"/>
              </a:lnSpc>
              <a:spcBef>
                <a:spcPts val="0"/>
              </a:spcBef>
              <a:spcAft>
                <a:spcPts val="0"/>
              </a:spcAft>
              <a:buClr>
                <a:schemeClr val="dk1"/>
              </a:buClr>
              <a:buSzPts val="2800"/>
              <a:buFont typeface="Arial"/>
              <a:buNone/>
            </a:pPr>
            <a:endParaRPr/>
          </a:p>
          <a:p>
            <a:pPr marL="0" lvl="0" indent="0" algn="l" rtl="0">
              <a:lnSpc>
                <a:spcPct val="100000"/>
              </a:lnSpc>
              <a:spcBef>
                <a:spcPts val="0"/>
              </a:spcBef>
              <a:spcAft>
                <a:spcPts val="0"/>
              </a:spcAft>
              <a:buClr>
                <a:schemeClr val="dk1"/>
              </a:buClr>
              <a:buSzPts val="2800"/>
              <a:buFont typeface="Arial"/>
              <a:buNone/>
            </a:pPr>
            <a:endParaRPr/>
          </a:p>
          <a:p>
            <a:pPr marL="0" lvl="0" indent="0" algn="l" rtl="0">
              <a:lnSpc>
                <a:spcPct val="100000"/>
              </a:lnSpc>
              <a:spcBef>
                <a:spcPts val="0"/>
              </a:spcBef>
              <a:spcAft>
                <a:spcPts val="0"/>
              </a:spcAft>
              <a:buClr>
                <a:schemeClr val="dk1"/>
              </a:buClr>
              <a:buSzPts val="2800"/>
              <a:buFont typeface="Arial"/>
              <a:buNone/>
            </a:pPr>
            <a:endParaRPr/>
          </a:p>
          <a:p>
            <a:pPr marL="0" lvl="0" indent="0" algn="l" rtl="0">
              <a:lnSpc>
                <a:spcPct val="100000"/>
              </a:lnSpc>
              <a:spcBef>
                <a:spcPts val="0"/>
              </a:spcBef>
              <a:spcAft>
                <a:spcPts val="0"/>
              </a:spcAft>
              <a:buClr>
                <a:schemeClr val="dk1"/>
              </a:buClr>
              <a:buSzPts val="2800"/>
              <a:buFont typeface="Arial"/>
              <a:buNone/>
            </a:pPr>
            <a:endParaRPr/>
          </a:p>
          <a:p>
            <a:pPr marL="0" lvl="0" indent="0" algn="l" rtl="0">
              <a:lnSpc>
                <a:spcPct val="100000"/>
              </a:lnSpc>
              <a:spcBef>
                <a:spcPts val="0"/>
              </a:spcBef>
              <a:spcAft>
                <a:spcPts val="0"/>
              </a:spcAft>
              <a:buClr>
                <a:schemeClr val="dk1"/>
              </a:buClr>
              <a:buSzPts val="2800"/>
              <a:buFont typeface="Arial"/>
              <a:buNone/>
            </a:pPr>
            <a:endParaRPr/>
          </a:p>
          <a:p>
            <a:pPr marL="0" lvl="0" indent="0" algn="l" rtl="0">
              <a:lnSpc>
                <a:spcPct val="100000"/>
              </a:lnSpc>
              <a:spcBef>
                <a:spcPts val="0"/>
              </a:spcBef>
              <a:spcAft>
                <a:spcPts val="0"/>
              </a:spcAft>
              <a:buClr>
                <a:schemeClr val="dk1"/>
              </a:buClr>
              <a:buSzPts val="2800"/>
              <a:buFont typeface="Arial"/>
              <a:buNone/>
            </a:pPr>
            <a:endParaRPr/>
          </a:p>
          <a:p>
            <a:pPr marL="0" lvl="0" indent="0" algn="l" rtl="0">
              <a:lnSpc>
                <a:spcPct val="100000"/>
              </a:lnSpc>
              <a:spcBef>
                <a:spcPts val="0"/>
              </a:spcBef>
              <a:spcAft>
                <a:spcPts val="0"/>
              </a:spcAft>
              <a:buClr>
                <a:schemeClr val="dk1"/>
              </a:buClr>
              <a:buSzPts val="2800"/>
              <a:buFont typeface="Arial"/>
              <a:buNone/>
            </a:pPr>
            <a:endParaRPr/>
          </a:p>
          <a:p>
            <a:pPr marL="0" lvl="0" indent="0" algn="l" rtl="0">
              <a:lnSpc>
                <a:spcPct val="100000"/>
              </a:lnSpc>
              <a:spcBef>
                <a:spcPts val="0"/>
              </a:spcBef>
              <a:spcAft>
                <a:spcPts val="0"/>
              </a:spcAft>
              <a:buClr>
                <a:schemeClr val="dk1"/>
              </a:buClr>
              <a:buSzPts val="2800"/>
              <a:buFont typeface="Arial"/>
              <a:buNone/>
            </a:pPr>
            <a:endParaRPr/>
          </a:p>
          <a:p>
            <a:pPr marL="0" lvl="0" indent="0" algn="l" rtl="0">
              <a:lnSpc>
                <a:spcPct val="100000"/>
              </a:lnSpc>
              <a:spcBef>
                <a:spcPts val="0"/>
              </a:spcBef>
              <a:spcAft>
                <a:spcPts val="0"/>
              </a:spcAft>
              <a:buClr>
                <a:schemeClr val="dk1"/>
              </a:buClr>
              <a:buSzPts val="2800"/>
              <a:buFont typeface="Arial"/>
              <a:buNone/>
            </a:pPr>
            <a:endParaRPr/>
          </a:p>
          <a:p>
            <a:pPr marL="0" lvl="0" indent="0" algn="l" rtl="0">
              <a:lnSpc>
                <a:spcPct val="100000"/>
              </a:lnSpc>
              <a:spcBef>
                <a:spcPts val="0"/>
              </a:spcBef>
              <a:spcAft>
                <a:spcPts val="0"/>
              </a:spcAft>
              <a:buClr>
                <a:schemeClr val="dk1"/>
              </a:buClr>
              <a:buSzPts val="2800"/>
              <a:buFont typeface="Arial"/>
              <a:buNone/>
            </a:pPr>
            <a:endParaRPr/>
          </a:p>
          <a:p>
            <a:pPr marL="0" lvl="0" indent="0" algn="l" rtl="0">
              <a:lnSpc>
                <a:spcPct val="100000"/>
              </a:lnSpc>
              <a:spcBef>
                <a:spcPts val="0"/>
              </a:spcBef>
              <a:spcAft>
                <a:spcPts val="0"/>
              </a:spcAft>
              <a:buSzPts val="1400"/>
              <a:buNone/>
            </a:pPr>
            <a:endParaRPr/>
          </a:p>
        </p:txBody>
      </p:sp>
      <p:sp>
        <p:nvSpPr>
          <p:cNvPr id="250" name="Google Shape;250;g2b83960fe09_0_6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g2b919063e83_0_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9" name="Google Shape;259;g2b919063e83_0_2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WCAG 2.0 bezieht sich auf die Zugänglichkeitsrichtlinien für Webinhalte, die von der Web Accessibility Initiative (WAI) des World Wide Web Consortium (W3C) veröffentlicht werden. Die Zugänglichkeitsrichtlinien für Webinhalte (WCAG) 2.0 enthalten Empfehlungen für eine bessere Zugänglichkeit von Webinhalten.</a:t>
            </a:r>
            <a:endParaRPr/>
          </a:p>
        </p:txBody>
      </p:sp>
      <p:sp>
        <p:nvSpPr>
          <p:cNvPr id="260" name="Google Shape;260;g2b919063e83_0_2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8" name="Google Shape;98;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Ziel dieser Sitzung ist es, dass die Lernenden die Definition und die Bedeutung der Online-Navigation für GLAM-Fachleute verstehen, die verschiedenen Möglichkeiten der Online-Navigation erkunden und die benutzerfreundlichen Ansätze der Online-Navigation, die für den GLAM-Sektor relevant sind, vorstellen. Nach Abschluss dieser Sitzung werden die TeilnehmerInnen in der Lage sein, Online-Navigation zu definieren, die verschiedenen Möglichkeiten der Online-Navigation für zahlreiche Aufgaben zu erkunden und benutzerfreundliche Ansätze für die Online-Navigation zu unterscheiden, die für die täglichen Aufgaben in GLAM-Positionen relevant sind.</a:t>
            </a:r>
            <a:endParaRPr/>
          </a:p>
        </p:txBody>
      </p:sp>
      <p:sp>
        <p:nvSpPr>
          <p:cNvPr id="99" name="Google Shape;99;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g2b919063e83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8" name="Google Shape;268;g2b919063e83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9" name="Google Shape;269;g2b919063e83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g2b95bac4502_0_7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8" name="Google Shape;278;g2b95bac4502_0_7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a:p>
          <a:p>
            <a:pPr marL="0" lvl="0" indent="0" algn="l" rtl="0">
              <a:lnSpc>
                <a:spcPct val="100000"/>
              </a:lnSpc>
              <a:spcBef>
                <a:spcPts val="0"/>
              </a:spcBef>
              <a:spcAft>
                <a:spcPts val="0"/>
              </a:spcAft>
              <a:buClr>
                <a:schemeClr val="dk1"/>
              </a:buClr>
              <a:buSzPts val="4400"/>
              <a:buFont typeface="Calibri"/>
              <a:buNone/>
            </a:pPr>
            <a:r>
              <a:rPr lang="en-US"/>
              <a:t>Notwendige Grundlagen für eine benutzerfreundliche Navigation im Internet sind Leichtigkeit, Grafik, Vereinfachung, Einheitlichkeit </a:t>
            </a:r>
            <a:endParaRPr/>
          </a:p>
        </p:txBody>
      </p:sp>
      <p:sp>
        <p:nvSpPr>
          <p:cNvPr id="279" name="Google Shape;279;g2b95bac4502_0_7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g2b95bac4502_0_8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8" name="Google Shape;288;g2b95bac4502_0_8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2800"/>
              <a:buFont typeface="Arial"/>
              <a:buNone/>
            </a:pPr>
            <a:r>
              <a:rPr lang="en-US"/>
              <a:t>Die Idee ist, eine Navigation zu haben, die den Benutzer mit Leichtigkeit führt. Um dies zu erreichen, ist es wichtig, den Inhalt der App so anzuordnen, dass er mit den Aktionen korrespondiert, die die Nutzer höchstwahrscheinlich durchführen werden. So finden sie leichter, was sie brauchen.</a:t>
            </a:r>
            <a:endParaRPr/>
          </a:p>
          <a:p>
            <a:pPr marL="0" lvl="0" indent="0" algn="l" rtl="0">
              <a:lnSpc>
                <a:spcPct val="100000"/>
              </a:lnSpc>
              <a:spcBef>
                <a:spcPts val="0"/>
              </a:spcBef>
              <a:spcAft>
                <a:spcPts val="0"/>
              </a:spcAft>
              <a:buSzPts val="1400"/>
              <a:buNone/>
            </a:pPr>
            <a:endParaRPr/>
          </a:p>
        </p:txBody>
      </p:sp>
      <p:sp>
        <p:nvSpPr>
          <p:cNvPr id="289" name="Google Shape;289;g2b95bac4502_0_8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g2b95bac4502_0_9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7" name="Google Shape;297;g2b95bac4502_0_9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2800"/>
              <a:buFont typeface="Arial"/>
              <a:buNone/>
            </a:pPr>
            <a:r>
              <a:rPr lang="en-US"/>
              <a:t>Für die Benutzer ist es einfacher, etwas zu erkennen und sich daran zu erinnern. Um die Menge an Informationen zu reduzieren, die sich der Benutzer merken muss, ist es wichtig, die verfügbaren Optionen und Aktionen offensichtlich zu machen. Damit die Nutzer schnell und einfach das finden, was sie brauchen, sollte die Navigation immer verfügbar sein, nicht nur dann, wenn sie voraussichtlich benötigt wird.</a:t>
            </a:r>
            <a:endParaRPr/>
          </a:p>
          <a:p>
            <a:pPr marL="0" lvl="0" indent="0" algn="l" rtl="0">
              <a:lnSpc>
                <a:spcPct val="100000"/>
              </a:lnSpc>
              <a:spcBef>
                <a:spcPts val="0"/>
              </a:spcBef>
              <a:spcAft>
                <a:spcPts val="0"/>
              </a:spcAft>
              <a:buClr>
                <a:schemeClr val="dk1"/>
              </a:buClr>
              <a:buSzPts val="2800"/>
              <a:buFont typeface="Arial"/>
              <a:buNone/>
            </a:pPr>
            <a:endParaRPr/>
          </a:p>
          <a:p>
            <a:pPr marL="0" lvl="0" indent="0" algn="l" rtl="0">
              <a:lnSpc>
                <a:spcPct val="100000"/>
              </a:lnSpc>
              <a:spcBef>
                <a:spcPts val="0"/>
              </a:spcBef>
              <a:spcAft>
                <a:spcPts val="0"/>
              </a:spcAft>
              <a:buClr>
                <a:schemeClr val="dk1"/>
              </a:buClr>
              <a:buSzPts val="2800"/>
              <a:buFont typeface="Arial"/>
              <a:buNone/>
            </a:pPr>
            <a:endParaRPr/>
          </a:p>
          <a:p>
            <a:pPr marL="0" lvl="0" indent="0" algn="l" rtl="0">
              <a:lnSpc>
                <a:spcPct val="100000"/>
              </a:lnSpc>
              <a:spcBef>
                <a:spcPts val="0"/>
              </a:spcBef>
              <a:spcAft>
                <a:spcPts val="0"/>
              </a:spcAft>
              <a:buClr>
                <a:schemeClr val="dk1"/>
              </a:buClr>
              <a:buSzPts val="2800"/>
              <a:buFont typeface="Arial"/>
              <a:buNone/>
            </a:pPr>
            <a:endParaRPr/>
          </a:p>
          <a:p>
            <a:pPr marL="0" lvl="0" indent="0" algn="l" rtl="0">
              <a:lnSpc>
                <a:spcPct val="100000"/>
              </a:lnSpc>
              <a:spcBef>
                <a:spcPts val="0"/>
              </a:spcBef>
              <a:spcAft>
                <a:spcPts val="0"/>
              </a:spcAft>
              <a:buClr>
                <a:schemeClr val="dk1"/>
              </a:buClr>
              <a:buSzPts val="2800"/>
              <a:buFont typeface="Arial"/>
              <a:buNone/>
            </a:pPr>
            <a:endParaRPr/>
          </a:p>
          <a:p>
            <a:pPr marL="0" lvl="0" indent="0" algn="l" rtl="0">
              <a:lnSpc>
                <a:spcPct val="100000"/>
              </a:lnSpc>
              <a:spcBef>
                <a:spcPts val="0"/>
              </a:spcBef>
              <a:spcAft>
                <a:spcPts val="0"/>
              </a:spcAft>
              <a:buClr>
                <a:schemeClr val="dk1"/>
              </a:buClr>
              <a:buSzPts val="2800"/>
              <a:buFont typeface="Arial"/>
              <a:buNone/>
            </a:pPr>
            <a:endParaRPr/>
          </a:p>
          <a:p>
            <a:pPr marL="0" lvl="0" indent="0" algn="l" rtl="0">
              <a:lnSpc>
                <a:spcPct val="100000"/>
              </a:lnSpc>
              <a:spcBef>
                <a:spcPts val="0"/>
              </a:spcBef>
              <a:spcAft>
                <a:spcPts val="0"/>
              </a:spcAft>
              <a:buClr>
                <a:schemeClr val="dk1"/>
              </a:buClr>
              <a:buSzPts val="2800"/>
              <a:buFont typeface="Arial"/>
              <a:buNone/>
            </a:pPr>
            <a:endParaRPr/>
          </a:p>
          <a:p>
            <a:pPr marL="0" lvl="0" indent="0" algn="l" rtl="0">
              <a:lnSpc>
                <a:spcPct val="100000"/>
              </a:lnSpc>
              <a:spcBef>
                <a:spcPts val="0"/>
              </a:spcBef>
              <a:spcAft>
                <a:spcPts val="0"/>
              </a:spcAft>
              <a:buClr>
                <a:schemeClr val="dk1"/>
              </a:buClr>
              <a:buSzPts val="2800"/>
              <a:buFont typeface="Arial"/>
              <a:buNone/>
            </a:pPr>
            <a:endParaRPr/>
          </a:p>
          <a:p>
            <a:pPr marL="0" lvl="0" indent="0" algn="l" rtl="0">
              <a:lnSpc>
                <a:spcPct val="100000"/>
              </a:lnSpc>
              <a:spcBef>
                <a:spcPts val="0"/>
              </a:spcBef>
              <a:spcAft>
                <a:spcPts val="0"/>
              </a:spcAft>
              <a:buClr>
                <a:schemeClr val="dk1"/>
              </a:buClr>
              <a:buSzPts val="2800"/>
              <a:buFont typeface="Arial"/>
              <a:buNone/>
            </a:pPr>
            <a:endParaRPr/>
          </a:p>
          <a:p>
            <a:pPr marL="0" lvl="0" indent="0" algn="l" rtl="0">
              <a:lnSpc>
                <a:spcPct val="100000"/>
              </a:lnSpc>
              <a:spcBef>
                <a:spcPts val="0"/>
              </a:spcBef>
              <a:spcAft>
                <a:spcPts val="0"/>
              </a:spcAft>
              <a:buClr>
                <a:schemeClr val="dk1"/>
              </a:buClr>
              <a:buSzPts val="2800"/>
              <a:buFont typeface="Arial"/>
              <a:buNone/>
            </a:pPr>
            <a:endParaRPr/>
          </a:p>
          <a:p>
            <a:pPr marL="0" lvl="0" indent="0" algn="l" rtl="0">
              <a:lnSpc>
                <a:spcPct val="100000"/>
              </a:lnSpc>
              <a:spcBef>
                <a:spcPts val="0"/>
              </a:spcBef>
              <a:spcAft>
                <a:spcPts val="0"/>
              </a:spcAft>
              <a:buSzPts val="1400"/>
              <a:buNone/>
            </a:pPr>
            <a:endParaRPr/>
          </a:p>
        </p:txBody>
      </p:sp>
      <p:sp>
        <p:nvSpPr>
          <p:cNvPr id="298" name="Google Shape;298;g2b95bac4502_0_9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g2b95bac4502_0_9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6" name="Google Shape;306;g2b95bac4502_0_9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2800"/>
              <a:buFont typeface="Arial"/>
              <a:buNone/>
            </a:pPr>
            <a:r>
              <a:rPr lang="en-US"/>
              <a:t>Die Nutzer sollten in der Lage sein, schnell und einfach von einem Ort zum anderen zu navigieren. Sie sollten ohne weitere Anleitung funktionieren. Die Verwendung einer sofort erkennbaren Ikonographie, wie z. B. eines Warenkorbs, ist ein hervorragendes Beispiel dafür, da die Nutzer wissen, dass sie mit einem Klick darauf einen Kauf tätigen können.</a:t>
            </a:r>
            <a:endParaRPr/>
          </a:p>
          <a:p>
            <a:pPr marL="0" lvl="0" indent="0" algn="l" rtl="0">
              <a:lnSpc>
                <a:spcPct val="100000"/>
              </a:lnSpc>
              <a:spcBef>
                <a:spcPts val="0"/>
              </a:spcBef>
              <a:spcAft>
                <a:spcPts val="0"/>
              </a:spcAft>
              <a:buClr>
                <a:schemeClr val="dk1"/>
              </a:buClr>
              <a:buSzPts val="2800"/>
              <a:buFont typeface="Arial"/>
              <a:buNone/>
            </a:pPr>
            <a:endParaRPr/>
          </a:p>
          <a:p>
            <a:pPr marL="0" lvl="0" indent="0" algn="l" rtl="0">
              <a:lnSpc>
                <a:spcPct val="100000"/>
              </a:lnSpc>
              <a:spcBef>
                <a:spcPts val="0"/>
              </a:spcBef>
              <a:spcAft>
                <a:spcPts val="0"/>
              </a:spcAft>
              <a:buClr>
                <a:schemeClr val="dk1"/>
              </a:buClr>
              <a:buSzPts val="2800"/>
              <a:buFont typeface="Arial"/>
              <a:buNone/>
            </a:pPr>
            <a:endParaRPr/>
          </a:p>
          <a:p>
            <a:pPr marL="0" lvl="0" indent="0" algn="l" rtl="0">
              <a:lnSpc>
                <a:spcPct val="100000"/>
              </a:lnSpc>
              <a:spcBef>
                <a:spcPts val="0"/>
              </a:spcBef>
              <a:spcAft>
                <a:spcPts val="0"/>
              </a:spcAft>
              <a:buClr>
                <a:schemeClr val="dk1"/>
              </a:buClr>
              <a:buSzPts val="2800"/>
              <a:buFont typeface="Arial"/>
              <a:buNone/>
            </a:pPr>
            <a:endParaRPr/>
          </a:p>
          <a:p>
            <a:pPr marL="0" lvl="0" indent="0" algn="l" rtl="0">
              <a:lnSpc>
                <a:spcPct val="100000"/>
              </a:lnSpc>
              <a:spcBef>
                <a:spcPts val="0"/>
              </a:spcBef>
              <a:spcAft>
                <a:spcPts val="0"/>
              </a:spcAft>
              <a:buClr>
                <a:schemeClr val="dk1"/>
              </a:buClr>
              <a:buSzPts val="2800"/>
              <a:buFont typeface="Arial"/>
              <a:buNone/>
            </a:pPr>
            <a:endParaRPr/>
          </a:p>
          <a:p>
            <a:pPr marL="0" lvl="0" indent="0" algn="l" rtl="0">
              <a:lnSpc>
                <a:spcPct val="100000"/>
              </a:lnSpc>
              <a:spcBef>
                <a:spcPts val="0"/>
              </a:spcBef>
              <a:spcAft>
                <a:spcPts val="0"/>
              </a:spcAft>
              <a:buClr>
                <a:schemeClr val="dk1"/>
              </a:buClr>
              <a:buSzPts val="2800"/>
              <a:buFont typeface="Arial"/>
              <a:buNone/>
            </a:pPr>
            <a:endParaRPr/>
          </a:p>
          <a:p>
            <a:pPr marL="0" lvl="0" indent="0" algn="l" rtl="0">
              <a:lnSpc>
                <a:spcPct val="100000"/>
              </a:lnSpc>
              <a:spcBef>
                <a:spcPts val="0"/>
              </a:spcBef>
              <a:spcAft>
                <a:spcPts val="0"/>
              </a:spcAft>
              <a:buClr>
                <a:schemeClr val="dk1"/>
              </a:buClr>
              <a:buSzPts val="2800"/>
              <a:buFont typeface="Arial"/>
              <a:buNone/>
            </a:pPr>
            <a:endParaRPr/>
          </a:p>
          <a:p>
            <a:pPr marL="0" lvl="0" indent="0" algn="l" rtl="0">
              <a:lnSpc>
                <a:spcPct val="100000"/>
              </a:lnSpc>
              <a:spcBef>
                <a:spcPts val="0"/>
              </a:spcBef>
              <a:spcAft>
                <a:spcPts val="0"/>
              </a:spcAft>
              <a:buClr>
                <a:schemeClr val="dk1"/>
              </a:buClr>
              <a:buSzPts val="2800"/>
              <a:buFont typeface="Arial"/>
              <a:buNone/>
            </a:pPr>
            <a:endParaRPr/>
          </a:p>
          <a:p>
            <a:pPr marL="0" lvl="0" indent="0" algn="l" rtl="0">
              <a:lnSpc>
                <a:spcPct val="100000"/>
              </a:lnSpc>
              <a:spcBef>
                <a:spcPts val="0"/>
              </a:spcBef>
              <a:spcAft>
                <a:spcPts val="0"/>
              </a:spcAft>
              <a:buClr>
                <a:schemeClr val="dk1"/>
              </a:buClr>
              <a:buSzPts val="2800"/>
              <a:buFont typeface="Arial"/>
              <a:buNone/>
            </a:pPr>
            <a:endParaRPr/>
          </a:p>
          <a:p>
            <a:pPr marL="0" lvl="0" indent="0" algn="l" rtl="0">
              <a:lnSpc>
                <a:spcPct val="100000"/>
              </a:lnSpc>
              <a:spcBef>
                <a:spcPts val="0"/>
              </a:spcBef>
              <a:spcAft>
                <a:spcPts val="0"/>
              </a:spcAft>
              <a:buClr>
                <a:schemeClr val="dk1"/>
              </a:buClr>
              <a:buSzPts val="2800"/>
              <a:buFont typeface="Arial"/>
              <a:buNone/>
            </a:pPr>
            <a:endParaRPr/>
          </a:p>
          <a:p>
            <a:pPr marL="0" lvl="0" indent="0" algn="l" rtl="0">
              <a:lnSpc>
                <a:spcPct val="100000"/>
              </a:lnSpc>
              <a:spcBef>
                <a:spcPts val="0"/>
              </a:spcBef>
              <a:spcAft>
                <a:spcPts val="0"/>
              </a:spcAft>
              <a:buSzPts val="1400"/>
              <a:buNone/>
            </a:pPr>
            <a:endParaRPr/>
          </a:p>
        </p:txBody>
      </p:sp>
      <p:sp>
        <p:nvSpPr>
          <p:cNvPr id="307" name="Google Shape;307;g2b95bac4502_0_9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g2b95bac4502_0_10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5" name="Google Shape;315;g2b95bac4502_0_10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2800"/>
              <a:buFont typeface="Arial"/>
              <a:buNone/>
            </a:pPr>
            <a:r>
              <a:rPr lang="en-US"/>
              <a:t>Um es den Nutzern zu erleichtern, das zu finden, was sie brauchen, sollten die Navigationselemente in den verschiedenen Anzeigen der mobilen App einheitlich positioniert werden. Die Nutzer sind eher geneigt, mit der App zu interagieren, wenn die Botschaften und Aktionen durchgängig konsistent sind.</a:t>
            </a:r>
            <a:endParaRPr/>
          </a:p>
          <a:p>
            <a:pPr marL="0" lvl="0" indent="0" algn="l" rtl="0">
              <a:lnSpc>
                <a:spcPct val="100000"/>
              </a:lnSpc>
              <a:spcBef>
                <a:spcPts val="0"/>
              </a:spcBef>
              <a:spcAft>
                <a:spcPts val="0"/>
              </a:spcAft>
              <a:buClr>
                <a:schemeClr val="dk1"/>
              </a:buClr>
              <a:buSzPts val="2800"/>
              <a:buFont typeface="Arial"/>
              <a:buNone/>
            </a:pPr>
            <a:endParaRPr/>
          </a:p>
          <a:p>
            <a:pPr marL="0" lvl="0" indent="0" algn="l" rtl="0">
              <a:lnSpc>
                <a:spcPct val="100000"/>
              </a:lnSpc>
              <a:spcBef>
                <a:spcPts val="0"/>
              </a:spcBef>
              <a:spcAft>
                <a:spcPts val="0"/>
              </a:spcAft>
              <a:buClr>
                <a:schemeClr val="dk1"/>
              </a:buClr>
              <a:buSzPts val="2800"/>
              <a:buFont typeface="Arial"/>
              <a:buNone/>
            </a:pPr>
            <a:endParaRPr/>
          </a:p>
          <a:p>
            <a:pPr marL="0" lvl="0" indent="0" algn="l" rtl="0">
              <a:lnSpc>
                <a:spcPct val="100000"/>
              </a:lnSpc>
              <a:spcBef>
                <a:spcPts val="0"/>
              </a:spcBef>
              <a:spcAft>
                <a:spcPts val="0"/>
              </a:spcAft>
              <a:buClr>
                <a:schemeClr val="dk1"/>
              </a:buClr>
              <a:buSzPts val="2800"/>
              <a:buFont typeface="Arial"/>
              <a:buNone/>
            </a:pPr>
            <a:endParaRPr/>
          </a:p>
          <a:p>
            <a:pPr marL="0" lvl="0" indent="0" algn="l" rtl="0">
              <a:lnSpc>
                <a:spcPct val="100000"/>
              </a:lnSpc>
              <a:spcBef>
                <a:spcPts val="0"/>
              </a:spcBef>
              <a:spcAft>
                <a:spcPts val="0"/>
              </a:spcAft>
              <a:buClr>
                <a:schemeClr val="dk1"/>
              </a:buClr>
              <a:buSzPts val="2800"/>
              <a:buFont typeface="Arial"/>
              <a:buNone/>
            </a:pPr>
            <a:endParaRPr/>
          </a:p>
          <a:p>
            <a:pPr marL="0" lvl="0" indent="0" algn="l" rtl="0">
              <a:lnSpc>
                <a:spcPct val="100000"/>
              </a:lnSpc>
              <a:spcBef>
                <a:spcPts val="0"/>
              </a:spcBef>
              <a:spcAft>
                <a:spcPts val="0"/>
              </a:spcAft>
              <a:buClr>
                <a:schemeClr val="dk1"/>
              </a:buClr>
              <a:buSzPts val="2800"/>
              <a:buFont typeface="Arial"/>
              <a:buNone/>
            </a:pPr>
            <a:endParaRPr/>
          </a:p>
          <a:p>
            <a:pPr marL="0" lvl="0" indent="0" algn="l" rtl="0">
              <a:lnSpc>
                <a:spcPct val="100000"/>
              </a:lnSpc>
              <a:spcBef>
                <a:spcPts val="0"/>
              </a:spcBef>
              <a:spcAft>
                <a:spcPts val="0"/>
              </a:spcAft>
              <a:buClr>
                <a:schemeClr val="dk1"/>
              </a:buClr>
              <a:buSzPts val="2800"/>
              <a:buFont typeface="Arial"/>
              <a:buNone/>
            </a:pPr>
            <a:endParaRPr/>
          </a:p>
          <a:p>
            <a:pPr marL="0" lvl="0" indent="0" algn="l" rtl="0">
              <a:lnSpc>
                <a:spcPct val="100000"/>
              </a:lnSpc>
              <a:spcBef>
                <a:spcPts val="0"/>
              </a:spcBef>
              <a:spcAft>
                <a:spcPts val="0"/>
              </a:spcAft>
              <a:buClr>
                <a:schemeClr val="dk1"/>
              </a:buClr>
              <a:buSzPts val="2800"/>
              <a:buFont typeface="Arial"/>
              <a:buNone/>
            </a:pPr>
            <a:endParaRPr/>
          </a:p>
          <a:p>
            <a:pPr marL="0" lvl="0" indent="0" algn="l" rtl="0">
              <a:lnSpc>
                <a:spcPct val="100000"/>
              </a:lnSpc>
              <a:spcBef>
                <a:spcPts val="0"/>
              </a:spcBef>
              <a:spcAft>
                <a:spcPts val="0"/>
              </a:spcAft>
              <a:buClr>
                <a:schemeClr val="dk1"/>
              </a:buClr>
              <a:buSzPts val="2800"/>
              <a:buFont typeface="Arial"/>
              <a:buNone/>
            </a:pPr>
            <a:endParaRPr/>
          </a:p>
          <a:p>
            <a:pPr marL="0" lvl="0" indent="0" algn="l" rtl="0">
              <a:lnSpc>
                <a:spcPct val="100000"/>
              </a:lnSpc>
              <a:spcBef>
                <a:spcPts val="0"/>
              </a:spcBef>
              <a:spcAft>
                <a:spcPts val="0"/>
              </a:spcAft>
              <a:buClr>
                <a:schemeClr val="dk1"/>
              </a:buClr>
              <a:buSzPts val="2800"/>
              <a:buFont typeface="Arial"/>
              <a:buNone/>
            </a:pPr>
            <a:endParaRPr/>
          </a:p>
          <a:p>
            <a:pPr marL="0" lvl="0" indent="0" algn="l" rtl="0">
              <a:lnSpc>
                <a:spcPct val="100000"/>
              </a:lnSpc>
              <a:spcBef>
                <a:spcPts val="0"/>
              </a:spcBef>
              <a:spcAft>
                <a:spcPts val="0"/>
              </a:spcAft>
              <a:buSzPts val="1400"/>
              <a:buNone/>
            </a:pPr>
            <a:endParaRPr/>
          </a:p>
        </p:txBody>
      </p:sp>
      <p:sp>
        <p:nvSpPr>
          <p:cNvPr id="316" name="Google Shape;316;g2b95bac4502_0_10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g2b95bac4502_0_5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24" name="Google Shape;324;g2b95bac4502_0_5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g2b95bac4502_0_6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3" name="Google Shape;333;g2b95bac4502_0_6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An welchen Arten von Online-Navigation sind GLAM-Einrichtungen interessiert? Sie können für die Arbeit mit sein:</a:t>
            </a:r>
            <a:endParaRPr/>
          </a:p>
          <a:p>
            <a:pPr marL="457200" lvl="0" indent="-317500" algn="l" rtl="0">
              <a:lnSpc>
                <a:spcPct val="100000"/>
              </a:lnSpc>
              <a:spcBef>
                <a:spcPts val="0"/>
              </a:spcBef>
              <a:spcAft>
                <a:spcPts val="0"/>
              </a:spcAft>
              <a:buSzPts val="1400"/>
              <a:buChar char="•"/>
            </a:pPr>
            <a:r>
              <a:rPr lang="en-US"/>
              <a:t>Digitale Archive, Kunstwerke und Bilder</a:t>
            </a:r>
            <a:endParaRPr/>
          </a:p>
          <a:p>
            <a:pPr marL="457200" lvl="0" indent="-317500" algn="l" rtl="0">
              <a:lnSpc>
                <a:spcPct val="100000"/>
              </a:lnSpc>
              <a:spcBef>
                <a:spcPts val="0"/>
              </a:spcBef>
              <a:spcAft>
                <a:spcPts val="0"/>
              </a:spcAft>
              <a:buSzPts val="1400"/>
              <a:buChar char="•"/>
            </a:pPr>
            <a:r>
              <a:rPr lang="en-US"/>
              <a:t>Digitale Ausstellungen</a:t>
            </a:r>
            <a:endParaRPr/>
          </a:p>
          <a:p>
            <a:pPr marL="457200" lvl="0" indent="-317500" algn="l" rtl="0">
              <a:lnSpc>
                <a:spcPct val="100000"/>
              </a:lnSpc>
              <a:spcBef>
                <a:spcPts val="0"/>
              </a:spcBef>
              <a:spcAft>
                <a:spcPts val="0"/>
              </a:spcAft>
              <a:buSzPts val="1400"/>
              <a:buChar char="•"/>
            </a:pPr>
            <a:r>
              <a:rPr lang="en-US"/>
              <a:t>Digitales Geschichtenerzählen</a:t>
            </a:r>
            <a:endParaRPr/>
          </a:p>
          <a:p>
            <a:pPr marL="457200" lvl="0" indent="-317500" algn="l" rtl="0">
              <a:lnSpc>
                <a:spcPct val="100000"/>
              </a:lnSpc>
              <a:spcBef>
                <a:spcPts val="0"/>
              </a:spcBef>
              <a:spcAft>
                <a:spcPts val="0"/>
              </a:spcAft>
              <a:buSzPts val="1400"/>
              <a:buChar char="•"/>
            </a:pPr>
            <a:r>
              <a:rPr lang="en-US"/>
              <a:t>Virtuelle Ausstellungen</a:t>
            </a:r>
            <a:endParaRPr/>
          </a:p>
          <a:p>
            <a:pPr marL="457200" lvl="0" indent="-317500" algn="l" rtl="0">
              <a:lnSpc>
                <a:spcPct val="100000"/>
              </a:lnSpc>
              <a:spcBef>
                <a:spcPts val="0"/>
              </a:spcBef>
              <a:spcAft>
                <a:spcPts val="0"/>
              </a:spcAft>
              <a:buSzPts val="1400"/>
              <a:buChar char="•"/>
            </a:pPr>
            <a:r>
              <a:rPr lang="en-US"/>
              <a:t>Inhalt der sozialen Medien</a:t>
            </a:r>
            <a:endParaRPr/>
          </a:p>
          <a:p>
            <a:pPr marL="457200" lvl="0" indent="-317500" algn="l" rtl="0">
              <a:lnSpc>
                <a:spcPct val="100000"/>
              </a:lnSpc>
              <a:spcBef>
                <a:spcPts val="0"/>
              </a:spcBef>
              <a:spcAft>
                <a:spcPts val="0"/>
              </a:spcAft>
              <a:buSzPts val="1400"/>
              <a:buChar char="•"/>
            </a:pPr>
            <a:r>
              <a:rPr lang="en-US"/>
              <a:t>GLAM-Websites für Institutionen</a:t>
            </a:r>
            <a:endParaRPr/>
          </a:p>
          <a:p>
            <a:pPr marL="457200" lvl="0" indent="-317500" algn="l" rtl="0">
              <a:lnSpc>
                <a:spcPct val="100000"/>
              </a:lnSpc>
              <a:spcBef>
                <a:spcPts val="0"/>
              </a:spcBef>
              <a:spcAft>
                <a:spcPts val="0"/>
              </a:spcAft>
              <a:buSzPts val="1400"/>
              <a:buChar char="•"/>
            </a:pPr>
            <a:r>
              <a:rPr lang="en-US"/>
              <a:t>Datenspeicherung - Cloud-Plattformen </a:t>
            </a:r>
            <a:endParaRPr/>
          </a:p>
        </p:txBody>
      </p:sp>
      <p:sp>
        <p:nvSpPr>
          <p:cNvPr id="334" name="Google Shape;334;g2b95bac4502_0_6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g2b83960fe09_0_8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3" name="Google Shape;343;g2b83960fe09_0_8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4400"/>
              <a:buNone/>
            </a:pPr>
            <a:r>
              <a:rPr lang="en-US"/>
              <a:t>Lassen Sie uns noch einmal zusammenfassen, worum es in dieser Sitzung ging.</a:t>
            </a:r>
            <a:endParaRPr/>
          </a:p>
          <a:p>
            <a:pPr marL="457200" lvl="0" indent="-317500" algn="l" rtl="0">
              <a:lnSpc>
                <a:spcPct val="100000"/>
              </a:lnSpc>
              <a:spcBef>
                <a:spcPts val="0"/>
              </a:spcBef>
              <a:spcAft>
                <a:spcPts val="0"/>
              </a:spcAft>
              <a:buSzPts val="1400"/>
              <a:buChar char="-"/>
            </a:pPr>
            <a:r>
              <a:rPr lang="en-US"/>
              <a:t>Was ist Online-Navigation?</a:t>
            </a:r>
            <a:endParaRPr/>
          </a:p>
          <a:p>
            <a:pPr marL="457200" lvl="0" indent="-317500" algn="l" rtl="0">
              <a:lnSpc>
                <a:spcPct val="100000"/>
              </a:lnSpc>
              <a:spcBef>
                <a:spcPts val="0"/>
              </a:spcBef>
              <a:spcAft>
                <a:spcPts val="0"/>
              </a:spcAft>
              <a:buSzPts val="1400"/>
              <a:buChar char="-"/>
            </a:pPr>
            <a:r>
              <a:rPr lang="en-US"/>
              <a:t>Wie oft stoßen Sie auf barrierefreie Websites?</a:t>
            </a:r>
            <a:endParaRPr/>
          </a:p>
        </p:txBody>
      </p:sp>
      <p:sp>
        <p:nvSpPr>
          <p:cNvPr id="344" name="Google Shape;344;g2b83960fe09_0_8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g2b95bac4502_0_19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3" name="Google Shape;353;g2b95bac4502_0_19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54" name="Google Shape;354;g2b95bac4502_0_19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9" name="Google Shape;109;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62" name="Google Shape;362;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8" name="Google Shape;118;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Unter Online- oder Website-Navigation versteht man das Anklicken und Durchsuchen von Ressourcen im Internet, wie z. B. die verschiedenen Seiten einer Website. Neben Webseiten bietet das Internet auch eine Vielzahl anderer Arten von Inhalten, wie Videos, Musik und Bilder. Die Navigation im Internet kann für Neulinge überwältigend sein, aber mit ein paar grundlegenden Tipps und Tricks können Sie leicht die gewünschten Informationen finden und das Beste aus Ihrem Online-Erlebnis machen.</a:t>
            </a:r>
            <a:endParaRPr/>
          </a:p>
        </p:txBody>
      </p:sp>
      <p:sp>
        <p:nvSpPr>
          <p:cNvPr id="119" name="Google Shape;119;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8" name="Google Shape;128;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Beispiele für das Navigieren im Internet sind:</a:t>
            </a:r>
            <a:endParaRPr/>
          </a:p>
          <a:p>
            <a:pPr marL="0" lvl="0" indent="0" algn="l" rtl="0">
              <a:lnSpc>
                <a:spcPct val="100000"/>
              </a:lnSpc>
              <a:spcBef>
                <a:spcPts val="0"/>
              </a:spcBef>
              <a:spcAft>
                <a:spcPts val="0"/>
              </a:spcAft>
              <a:buClr>
                <a:schemeClr val="dk1"/>
              </a:buClr>
              <a:buSzPts val="2800"/>
              <a:buFont typeface="Arial"/>
              <a:buNone/>
            </a:pPr>
            <a:r>
              <a:rPr lang="en-US"/>
              <a:t>Einige Beispiele für das Navigieren im Internet sind:</a:t>
            </a:r>
            <a:endParaRPr/>
          </a:p>
          <a:p>
            <a:pPr marL="457200" lvl="0" indent="-317500" algn="l" rtl="0">
              <a:lnSpc>
                <a:spcPct val="100000"/>
              </a:lnSpc>
              <a:spcBef>
                <a:spcPts val="0"/>
              </a:spcBef>
              <a:spcAft>
                <a:spcPts val="0"/>
              </a:spcAft>
              <a:buSzPts val="1400"/>
              <a:buChar char="•"/>
            </a:pPr>
            <a:r>
              <a:rPr lang="en-US"/>
              <a:t>Forschung und Bildung: Online-Lernen, Fachzeitschriften, Zeitungen, Podcasts</a:t>
            </a:r>
            <a:endParaRPr/>
          </a:p>
          <a:p>
            <a:pPr marL="457200" lvl="0" indent="-317500" algn="l" rtl="0">
              <a:lnSpc>
                <a:spcPct val="100000"/>
              </a:lnSpc>
              <a:spcBef>
                <a:spcPts val="0"/>
              </a:spcBef>
              <a:spcAft>
                <a:spcPts val="0"/>
              </a:spcAft>
              <a:buSzPts val="1400"/>
              <a:buChar char="•"/>
            </a:pPr>
            <a:r>
              <a:rPr lang="en-US"/>
              <a:t>Online-Shopping: elektronischer Handel über Plattformen wie Amazon, eBay und Aliexpress</a:t>
            </a:r>
            <a:endParaRPr/>
          </a:p>
          <a:p>
            <a:pPr marL="457200" lvl="0" indent="-317500" algn="l" rtl="0">
              <a:lnSpc>
                <a:spcPct val="100000"/>
              </a:lnSpc>
              <a:spcBef>
                <a:spcPts val="0"/>
              </a:spcBef>
              <a:spcAft>
                <a:spcPts val="0"/>
              </a:spcAft>
              <a:buSzPts val="1400"/>
              <a:buChar char="•"/>
            </a:pPr>
            <a:r>
              <a:rPr lang="en-US"/>
              <a:t>Nachrichtenkonsum und aktuelle Ereignisse: Musik, Websites wie CNN, BBC, Reuters, Social Media-Plattformen</a:t>
            </a:r>
            <a:endParaRPr/>
          </a:p>
        </p:txBody>
      </p:sp>
      <p:sp>
        <p:nvSpPr>
          <p:cNvPr id="129" name="Google Shape;129;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2b83960fe09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8" name="Google Shape;138;g2b83960fe09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2b83960fe09_0_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7" name="Google Shape;147;g2b83960fe09_0_2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Die Verbindung mit dem Internet ist der erste Schritt zur Nutzung des Internets. Je nach Art des Geräts, das Sie verwenden, können Sie dies entweder über eine kabelgebundene oder drahtlose Verbindung erreichen. Die meisten modernen Laptops, Smartphones und Tablets verfügen über integrierte drahtlose Funktionen, mit denen Sie eine Verbindung zum Internet herstellen können, ohne dass Sie zusätzliche Hardware oder Kabel benötigen.</a:t>
            </a:r>
            <a:endParaRPr/>
          </a:p>
        </p:txBody>
      </p:sp>
      <p:sp>
        <p:nvSpPr>
          <p:cNvPr id="148" name="Google Shape;148;g2b83960fe09_0_2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2b83960fe09_0_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7" name="Google Shape;157;g2b83960fe09_0_3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Sobald eine Internetverbindung hergestellt ist, wird ein Webbrowser benötigt, um die gewünschten Informationen abzurufen. Die Software, mit der Sie Webseiten anzeigen und mit ihnen interagieren können, wird als Webbrowser bezeichnet. Die am häufigsten verwendeten Webbrowser sind Microsoft Edge, Apple Safari, Mozilla Firefox und Google Chrome. Vielleicht möchten Sie einige verschiedene Browser ausprobieren, bevor Sie sich entscheiden, welcher Ihren Anforderungen am besten entspricht, da jeder Browser eine einzigartige Sammlung von Merkmalen und Funktionen bietet.</a:t>
            </a:r>
            <a:endParaRPr/>
          </a:p>
        </p:txBody>
      </p:sp>
      <p:sp>
        <p:nvSpPr>
          <p:cNvPr id="158" name="Google Shape;158;g2b83960fe09_0_3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6" name="Google Shape;166;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5"/>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25"/>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‹Nr.›</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3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3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‹Nr.›</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3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3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‹Nr.›</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1"/>
        <p:cNvGrpSpPr/>
        <p:nvPr/>
      </p:nvGrpSpPr>
      <p:grpSpPr>
        <a:xfrm>
          <a:off x="0" y="0"/>
          <a:ext cx="0" cy="0"/>
          <a:chOff x="0" y="0"/>
          <a:chExt cx="0" cy="0"/>
        </a:xfrm>
      </p:grpSpPr>
      <p:sp>
        <p:nvSpPr>
          <p:cNvPr id="22" name="Google Shape;22;p26"/>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26"/>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4" name="Google Shape;24;p26"/>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 name="Google Shape;25;p26"/>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6" name="Google Shape;26;p26"/>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 name="Google Shape;27;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‹Nr.›</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30"/>
        <p:cNvGrpSpPr/>
        <p:nvPr/>
      </p:nvGrpSpPr>
      <p:grpSpPr>
        <a:xfrm>
          <a:off x="0" y="0"/>
          <a:ext cx="0" cy="0"/>
          <a:chOff x="0" y="0"/>
          <a:chExt cx="0" cy="0"/>
        </a:xfrm>
      </p:grpSpPr>
      <p:sp>
        <p:nvSpPr>
          <p:cNvPr id="31" name="Google Shape;31;p27"/>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27"/>
          <p:cNvSpPr>
            <a:spLocks noGrp="1"/>
          </p:cNvSpPr>
          <p:nvPr>
            <p:ph type="pic" idx="2"/>
          </p:nvPr>
        </p:nvSpPr>
        <p:spPr>
          <a:xfrm>
            <a:off x="5183188" y="987425"/>
            <a:ext cx="6172200" cy="4873625"/>
          </a:xfrm>
          <a:prstGeom prst="rect">
            <a:avLst/>
          </a:prstGeom>
          <a:noFill/>
          <a:ln>
            <a:noFill/>
          </a:ln>
        </p:spPr>
      </p:sp>
      <p:sp>
        <p:nvSpPr>
          <p:cNvPr id="33" name="Google Shape;33;p27"/>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34" name="Google Shape;34;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‹Nr.›</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Google Shape;38;p2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28"/>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28"/>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‹Nr.›</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44"/>
        <p:cNvGrpSpPr/>
        <p:nvPr/>
      </p:nvGrpSpPr>
      <p:grpSpPr>
        <a:xfrm>
          <a:off x="0" y="0"/>
          <a:ext cx="0" cy="0"/>
          <a:chOff x="0" y="0"/>
          <a:chExt cx="0" cy="0"/>
        </a:xfrm>
      </p:grpSpPr>
      <p:sp>
        <p:nvSpPr>
          <p:cNvPr id="45" name="Google Shape;45;p2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2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7" name="Google Shape;47;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‹Nr.›</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50"/>
        <p:cNvGrpSpPr/>
        <p:nvPr/>
      </p:nvGrpSpPr>
      <p:grpSpPr>
        <a:xfrm>
          <a:off x="0" y="0"/>
          <a:ext cx="0" cy="0"/>
          <a:chOff x="0" y="0"/>
          <a:chExt cx="0" cy="0"/>
        </a:xfrm>
      </p:grpSpPr>
      <p:sp>
        <p:nvSpPr>
          <p:cNvPr id="51" name="Google Shape;51;p30"/>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30"/>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53" name="Google Shape;53;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‹Nr.›</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6"/>
        <p:cNvGrpSpPr/>
        <p:nvPr/>
      </p:nvGrpSpPr>
      <p:grpSpPr>
        <a:xfrm>
          <a:off x="0" y="0"/>
          <a:ext cx="0" cy="0"/>
          <a:chOff x="0" y="0"/>
          <a:chExt cx="0" cy="0"/>
        </a:xfrm>
      </p:grpSpPr>
      <p:sp>
        <p:nvSpPr>
          <p:cNvPr id="57" name="Google Shape;57;p3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‹Nr.›</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1"/>
        <p:cNvGrpSpPr/>
        <p:nvPr/>
      </p:nvGrpSpPr>
      <p:grpSpPr>
        <a:xfrm>
          <a:off x="0" y="0"/>
          <a:ext cx="0" cy="0"/>
          <a:chOff x="0" y="0"/>
          <a:chExt cx="0" cy="0"/>
        </a:xfrm>
      </p:grpSpPr>
      <p:sp>
        <p:nvSpPr>
          <p:cNvPr id="62" name="Google Shape;62;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‹Nr.›</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5"/>
        <p:cNvGrpSpPr/>
        <p:nvPr/>
      </p:nvGrpSpPr>
      <p:grpSpPr>
        <a:xfrm>
          <a:off x="0" y="0"/>
          <a:ext cx="0" cy="0"/>
          <a:chOff x="0" y="0"/>
          <a:chExt cx="0" cy="0"/>
        </a:xfrm>
      </p:grpSpPr>
      <p:sp>
        <p:nvSpPr>
          <p:cNvPr id="66" name="Google Shape;66;p3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33"/>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8" name="Google Shape;68;p33"/>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‹Nr.›</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2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‹Nr.›</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image" Target="../media/image10.png"/><Relationship Id="rId4" Type="http://schemas.openxmlformats.org/officeDocument/2006/relationships/image" Target="../media/image2.jpg"/></Relationships>
</file>

<file path=ppt/slides/_rels/slide11.xml.rels><?xml version="1.0" encoding="UTF-8" standalone="yes"?>
<Relationships xmlns="http://schemas.openxmlformats.org/package/2006/relationships"><Relationship Id="rId3" Type="http://schemas.openxmlformats.org/officeDocument/2006/relationships/hyperlink" Target="http://www.youtube.com/watch?v=qa8zTufDzio" TargetMode="External"/><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image" Target="../media/image2.jpg"/><Relationship Id="rId5" Type="http://schemas.openxmlformats.org/officeDocument/2006/relationships/image" Target="../media/image3.png"/><Relationship Id="rId4" Type="http://schemas.openxmlformats.org/officeDocument/2006/relationships/image" Target="../media/image11.jp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image" Target="../media/image12.jpg"/><Relationship Id="rId4" Type="http://schemas.openxmlformats.org/officeDocument/2006/relationships/image" Target="../media/image2.jp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4.xml"/><Relationship Id="rId5" Type="http://schemas.openxmlformats.org/officeDocument/2006/relationships/image" Target="../media/image2.jpg"/><Relationship Id="rId4" Type="http://schemas.openxmlformats.org/officeDocument/2006/relationships/hyperlink" Target="http://www.yourdictionary.com/url"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image" Target="../media/image13.jpg"/><Relationship Id="rId5" Type="http://schemas.openxmlformats.org/officeDocument/2006/relationships/hyperlink" Target="http://drive.google.com/file/d/1PxCyLGlmRqgkgU3X-UVB7fFBQZk72QBW/view" TargetMode="External"/><Relationship Id="rId4" Type="http://schemas.openxmlformats.org/officeDocument/2006/relationships/image" Target="../media/image2.jp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4.xml"/><Relationship Id="rId6" Type="http://schemas.openxmlformats.org/officeDocument/2006/relationships/image" Target="../media/image14.png"/><Relationship Id="rId5" Type="http://schemas.openxmlformats.org/officeDocument/2006/relationships/image" Target="../media/image2.jpg"/><Relationship Id="rId4" Type="http://schemas.openxmlformats.org/officeDocument/2006/relationships/hyperlink" Target="http://www.techterms.com/definition/link"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4.xml"/><Relationship Id="rId5" Type="http://schemas.openxmlformats.org/officeDocument/2006/relationships/image" Target="../media/image15.png"/><Relationship Id="rId4" Type="http://schemas.openxmlformats.org/officeDocument/2006/relationships/image" Target="../media/image2.jp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3.xml"/><Relationship Id="rId5" Type="http://schemas.openxmlformats.org/officeDocument/2006/relationships/image" Target="../media/image16.jpg"/><Relationship Id="rId4" Type="http://schemas.openxmlformats.org/officeDocument/2006/relationships/image" Target="../media/image2.jp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5.xml"/><Relationship Id="rId5" Type="http://schemas.openxmlformats.org/officeDocument/2006/relationships/image" Target="../media/image17.png"/><Relationship Id="rId4" Type="http://schemas.openxmlformats.org/officeDocument/2006/relationships/image" Target="../media/image2.jpg"/></Relationships>
</file>

<file path=ppt/slides/_rels/slide19.xml.rels><?xml version="1.0" encoding="UTF-8" standalone="yes"?>
<Relationships xmlns="http://schemas.openxmlformats.org/package/2006/relationships"><Relationship Id="rId3" Type="http://schemas.openxmlformats.org/officeDocument/2006/relationships/hyperlink" Target="https://www.w3.org/WAI/standards-guidelines/wcag/" TargetMode="External"/><Relationship Id="rId2" Type="http://schemas.openxmlformats.org/officeDocument/2006/relationships/notesSlide" Target="../notesSlides/notesSlide19.xml"/><Relationship Id="rId1" Type="http://schemas.openxmlformats.org/officeDocument/2006/relationships/slideLayout" Target="../slideLayouts/slideLayout5.xml"/><Relationship Id="rId5" Type="http://schemas.openxmlformats.org/officeDocument/2006/relationships/image" Target="../media/image2.jp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5.xml"/><Relationship Id="rId6" Type="http://schemas.openxmlformats.org/officeDocument/2006/relationships/image" Target="../media/image18.jpg"/><Relationship Id="rId5" Type="http://schemas.openxmlformats.org/officeDocument/2006/relationships/hyperlink" Target="http://drive.google.com/file/d/1pE01oV2ksqIbjff74tpQLzVt4w4MTjPO/view" TargetMode="External"/><Relationship Id="rId4" Type="http://schemas.openxmlformats.org/officeDocument/2006/relationships/image" Target="../media/image2.jp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4.xml"/><Relationship Id="rId5" Type="http://schemas.openxmlformats.org/officeDocument/2006/relationships/image" Target="../media/image20.png"/><Relationship Id="rId4" Type="http://schemas.openxmlformats.org/officeDocument/2006/relationships/image" Target="../media/image19.jp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5.xml"/><Relationship Id="rId4" Type="http://schemas.openxmlformats.org/officeDocument/2006/relationships/image" Target="../media/image19.jp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5.xml"/><Relationship Id="rId4" Type="http://schemas.openxmlformats.org/officeDocument/2006/relationships/image" Target="../media/image19.jp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5.xml"/><Relationship Id="rId4" Type="http://schemas.openxmlformats.org/officeDocument/2006/relationships/image" Target="../media/image19.jp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5.xml"/><Relationship Id="rId4" Type="http://schemas.openxmlformats.org/officeDocument/2006/relationships/image" Target="../media/image19.jpg"/></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3.xml"/><Relationship Id="rId5" Type="http://schemas.openxmlformats.org/officeDocument/2006/relationships/image" Target="../media/image21.jpg"/><Relationship Id="rId4" Type="http://schemas.openxmlformats.org/officeDocument/2006/relationships/image" Target="../media/image2.jpg"/></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4.xml"/><Relationship Id="rId5" Type="http://schemas.openxmlformats.org/officeDocument/2006/relationships/image" Target="../media/image22.png"/><Relationship Id="rId4" Type="http://schemas.openxmlformats.org/officeDocument/2006/relationships/image" Target="../media/image2.jpg"/></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5.xml"/><Relationship Id="rId5" Type="http://schemas.openxmlformats.org/officeDocument/2006/relationships/image" Target="../media/image23.png"/><Relationship Id="rId4" Type="http://schemas.openxmlformats.org/officeDocument/2006/relationships/image" Target="../media/image2.jpg"/></Relationships>
</file>

<file path=ppt/slides/_rels/slide29.xml.rels><?xml version="1.0" encoding="UTF-8" standalone="yes"?>
<Relationships xmlns="http://schemas.openxmlformats.org/package/2006/relationships"><Relationship Id="rId3" Type="http://schemas.openxmlformats.org/officeDocument/2006/relationships/hyperlink" Target="https://guides.bpl.org/internetbasics/navigating" TargetMode="External"/><Relationship Id="rId2" Type="http://schemas.openxmlformats.org/officeDocument/2006/relationships/notesSlide" Target="../notesSlides/notesSlide29.xml"/><Relationship Id="rId1" Type="http://schemas.openxmlformats.org/officeDocument/2006/relationships/slideLayout" Target="../slideLayouts/slideLayout5.xml"/><Relationship Id="rId5" Type="http://schemas.openxmlformats.org/officeDocument/2006/relationships/image" Target="../media/image2.jp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4.jpg"/><Relationship Id="rId4" Type="http://schemas.openxmlformats.org/officeDocument/2006/relationships/image" Target="../media/image2.jpg"/></Relationships>
</file>

<file path=ppt/slides/_rels/slide30.xml.rels><?xml version="1.0" encoding="UTF-8" standalone="yes"?>
<Relationships xmlns="http://schemas.openxmlformats.org/package/2006/relationships"><Relationship Id="rId8" Type="http://schemas.openxmlformats.org/officeDocument/2006/relationships/image" Target="../media/image28.jpg"/><Relationship Id="rId3" Type="http://schemas.openxmlformats.org/officeDocument/2006/relationships/image" Target="../media/image1.png"/><Relationship Id="rId7" Type="http://schemas.openxmlformats.org/officeDocument/2006/relationships/image" Target="../media/image27.jpg"/><Relationship Id="rId2" Type="http://schemas.openxmlformats.org/officeDocument/2006/relationships/notesSlide" Target="../notesSlides/notesSlide30.xml"/><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10" Type="http://schemas.openxmlformats.org/officeDocument/2006/relationships/image" Target="../media/image2.jpg"/><Relationship Id="rId4" Type="http://schemas.openxmlformats.org/officeDocument/2006/relationships/image" Target="../media/image24.jpg"/><Relationship Id="rId9" Type="http://schemas.openxmlformats.org/officeDocument/2006/relationships/image" Target="../media/image29.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5.png"/><Relationship Id="rId4" Type="http://schemas.openxmlformats.org/officeDocument/2006/relationships/image" Target="../media/image2.jp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6.png"/><Relationship Id="rId4" Type="http://schemas.openxmlformats.org/officeDocument/2006/relationships/image" Target="../media/image2.jp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7.jpg"/><Relationship Id="rId4" Type="http://schemas.openxmlformats.org/officeDocument/2006/relationships/image" Target="../media/image2.jp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image" Target="../media/image8.png"/><Relationship Id="rId4" Type="http://schemas.openxmlformats.org/officeDocument/2006/relationships/image" Target="../media/image2.jp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2.jp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9.jpg"/><Relationship Id="rId4" Type="http://schemas.openxmlformats.org/officeDocument/2006/relationships/image" Target="../media/image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
          <p:cNvSpPr txBox="1">
            <a:spLocks noGrp="1"/>
          </p:cNvSpPr>
          <p:nvPr>
            <p:ph type="ctrTitle"/>
          </p:nvPr>
        </p:nvSpPr>
        <p:spPr>
          <a:xfrm>
            <a:off x="4049754" y="2686449"/>
            <a:ext cx="6454220" cy="526239"/>
          </a:xfrm>
          <a:prstGeom prst="rect">
            <a:avLst/>
          </a:prstGeom>
          <a:noFill/>
          <a:ln>
            <a:noFill/>
          </a:ln>
        </p:spPr>
        <p:txBody>
          <a:bodyPr spcFirstLastPara="1" wrap="square" lIns="91425" tIns="45700" rIns="91425" bIns="45700" anchor="b" anchorCtr="0">
            <a:normAutofit fontScale="90000"/>
          </a:bodyPr>
          <a:lstStyle/>
          <a:p>
            <a:pPr marL="0" lvl="0" indent="0" algn="ctr" rtl="0">
              <a:lnSpc>
                <a:spcPct val="90000"/>
              </a:lnSpc>
              <a:spcBef>
                <a:spcPts val="0"/>
              </a:spcBef>
              <a:spcAft>
                <a:spcPts val="0"/>
              </a:spcAft>
              <a:buClr>
                <a:schemeClr val="dk1"/>
              </a:buClr>
              <a:buSzPct val="100000"/>
              <a:buFont typeface="Calibri"/>
              <a:buNone/>
            </a:pPr>
            <a:br>
              <a:rPr lang="en-US" sz="3600"/>
            </a:br>
            <a:r>
              <a:rPr lang="en-US" sz="3600" b="1"/>
              <a:t>Blended Learning-Kurs</a:t>
            </a:r>
            <a:endParaRPr sz="3600" b="1"/>
          </a:p>
        </p:txBody>
      </p:sp>
      <p:sp>
        <p:nvSpPr>
          <p:cNvPr id="89" name="Google Shape;89;p1"/>
          <p:cNvSpPr txBox="1">
            <a:spLocks noGrp="1"/>
          </p:cNvSpPr>
          <p:nvPr>
            <p:ph type="subTitle" idx="1"/>
          </p:nvPr>
        </p:nvSpPr>
        <p:spPr>
          <a:xfrm>
            <a:off x="3079803" y="3673350"/>
            <a:ext cx="6454219" cy="1607774"/>
          </a:xfrm>
          <a:prstGeom prst="rect">
            <a:avLst/>
          </a:prstGeom>
          <a:noFill/>
          <a:ln>
            <a:noFill/>
          </a:ln>
        </p:spPr>
        <p:txBody>
          <a:bodyPr spcFirstLastPara="1" wrap="square" lIns="91425" tIns="45700" rIns="91425" bIns="45700" anchor="t" anchorCtr="0">
            <a:normAutofit lnSpcReduction="10000"/>
          </a:bodyPr>
          <a:lstStyle/>
          <a:p>
            <a:pPr marL="0" lvl="0" indent="0" algn="ctr" rtl="0">
              <a:lnSpc>
                <a:spcPct val="90000"/>
              </a:lnSpc>
              <a:spcBef>
                <a:spcPts val="0"/>
              </a:spcBef>
              <a:spcAft>
                <a:spcPts val="0"/>
              </a:spcAft>
              <a:buClr>
                <a:schemeClr val="dk1"/>
              </a:buClr>
              <a:buSzPts val="2400"/>
              <a:buNone/>
            </a:pPr>
            <a:r>
              <a:rPr lang="en-US" b="1"/>
              <a:t>Modul 1: Der digitale GLAM-Sektor </a:t>
            </a:r>
            <a:endParaRPr b="1"/>
          </a:p>
          <a:p>
            <a:pPr marL="0" lvl="0" indent="0" algn="ctr" rtl="0">
              <a:lnSpc>
                <a:spcPct val="90000"/>
              </a:lnSpc>
              <a:spcBef>
                <a:spcPts val="0"/>
              </a:spcBef>
              <a:spcAft>
                <a:spcPts val="0"/>
              </a:spcAft>
              <a:buClr>
                <a:schemeClr val="dk1"/>
              </a:buClr>
              <a:buSzPts val="2400"/>
              <a:buNone/>
            </a:pPr>
            <a:r>
              <a:rPr lang="en-US" b="1"/>
              <a:t>Sitzung 3: Navigieren im Internet</a:t>
            </a:r>
            <a:endParaRPr b="1"/>
          </a:p>
          <a:p>
            <a:pPr marL="0" lvl="0" indent="0" algn="ctr" rtl="0">
              <a:lnSpc>
                <a:spcPct val="90000"/>
              </a:lnSpc>
              <a:spcBef>
                <a:spcPts val="1000"/>
              </a:spcBef>
              <a:spcAft>
                <a:spcPts val="0"/>
              </a:spcAft>
              <a:buClr>
                <a:schemeClr val="dk1"/>
              </a:buClr>
              <a:buSzPts val="2400"/>
              <a:buNone/>
            </a:pPr>
            <a:r>
              <a:rPr lang="en-US"/>
              <a:t>Entwickelt von: </a:t>
            </a:r>
            <a:endParaRPr/>
          </a:p>
          <a:p>
            <a:pPr marL="0" lvl="0" indent="0" algn="ctr" rtl="0">
              <a:lnSpc>
                <a:spcPct val="90000"/>
              </a:lnSpc>
              <a:spcBef>
                <a:spcPts val="1000"/>
              </a:spcBef>
              <a:spcAft>
                <a:spcPts val="0"/>
              </a:spcAft>
              <a:buClr>
                <a:schemeClr val="dk1"/>
              </a:buClr>
              <a:buSzPts val="2400"/>
              <a:buNone/>
            </a:pPr>
            <a:r>
              <a:rPr lang="en-US"/>
              <a:t>SYNTHESIS Zentrum für Forschung und Bildung</a:t>
            </a:r>
            <a:endParaRPr/>
          </a:p>
        </p:txBody>
      </p:sp>
      <p:pic>
        <p:nvPicPr>
          <p:cNvPr id="90" name="Google Shape;90;p1"/>
          <p:cNvPicPr preferRelativeResize="0"/>
          <p:nvPr/>
        </p:nvPicPr>
        <p:blipFill rotWithShape="1">
          <a:blip r:embed="rId3">
            <a:alphaModFix/>
          </a:blip>
          <a:srcRect/>
          <a:stretch/>
        </p:blipFill>
        <p:spPr>
          <a:xfrm>
            <a:off x="698154" y="-39188"/>
            <a:ext cx="2557807" cy="2557807"/>
          </a:xfrm>
          <a:prstGeom prst="rect">
            <a:avLst/>
          </a:prstGeom>
          <a:noFill/>
          <a:ln>
            <a:noFill/>
          </a:ln>
        </p:spPr>
      </p:pic>
      <p:sp>
        <p:nvSpPr>
          <p:cNvPr id="91" name="Google Shape;91;p1"/>
          <p:cNvSpPr txBox="1"/>
          <p:nvPr/>
        </p:nvSpPr>
        <p:spPr>
          <a:xfrm>
            <a:off x="491040" y="6098152"/>
            <a:ext cx="8445000" cy="577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50"/>
              <a:buFont typeface="Arial"/>
              <a:buNone/>
            </a:pPr>
            <a:r>
              <a:rPr lang="en-US" sz="1050" b="0" i="0" u="none" strike="noStrike" cap="none">
                <a:solidFill>
                  <a:srgbClr val="000000"/>
                </a:solidFill>
                <a:latin typeface="Arial"/>
                <a:ea typeface="Arial"/>
                <a:cs typeface="Arial"/>
                <a:sym typeface="Arial"/>
              </a:rPr>
              <a:t>"Gefördert durch die Europäische Union. Die geäußerten Ansichten und Meinungen sind jedoch ausschließlich die des Autors/der Autoren und spiegeln nicht unbedingt die der Europäischen Union oder der OeAD-GmbH wider. Weder die Europäische Union noch die Bewilligungsbehörde können für diese verantwortlich gemacht werden." Projekt Nr.: 2022-1-AT01-KA220-ADU-00008513</a:t>
            </a:r>
            <a:endParaRPr sz="1400" b="0" i="0" u="none" strike="noStrike" cap="none">
              <a:solidFill>
                <a:srgbClr val="000000"/>
              </a:solidFill>
              <a:latin typeface="Arial"/>
              <a:ea typeface="Arial"/>
              <a:cs typeface="Arial"/>
              <a:sym typeface="Arial"/>
            </a:endParaRPr>
          </a:p>
        </p:txBody>
      </p:sp>
      <p:sp>
        <p:nvSpPr>
          <p:cNvPr id="92" name="Google Shape;92;p1"/>
          <p:cNvSpPr/>
          <p:nvPr/>
        </p:nvSpPr>
        <p:spPr>
          <a:xfrm rot="5400000">
            <a:off x="-114992" y="3041120"/>
            <a:ext cx="3485945" cy="3255962"/>
          </a:xfrm>
          <a:prstGeom prst="triangle">
            <a:avLst>
              <a:gd name="adj" fmla="val 50000"/>
            </a:avLst>
          </a:prstGeom>
          <a:gradFill>
            <a:gsLst>
              <a:gs pos="0">
                <a:srgbClr val="50608A"/>
              </a:gs>
              <a:gs pos="50000">
                <a:srgbClr val="748BC8"/>
              </a:gs>
              <a:gs pos="100000">
                <a:srgbClr val="8BA7F0"/>
              </a:gs>
            </a:gsLst>
            <a:lin ang="135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3" name="Google Shape;93;p1"/>
          <p:cNvSpPr/>
          <p:nvPr/>
        </p:nvSpPr>
        <p:spPr>
          <a:xfrm rot="5400000">
            <a:off x="-114993" y="1801018"/>
            <a:ext cx="3485945" cy="3255962"/>
          </a:xfrm>
          <a:prstGeom prst="triangle">
            <a:avLst>
              <a:gd name="adj" fmla="val 50000"/>
            </a:avLst>
          </a:prstGeom>
          <a:gradFill>
            <a:gsLst>
              <a:gs pos="0">
                <a:srgbClr val="91735F"/>
              </a:gs>
              <a:gs pos="50000">
                <a:srgbClr val="D2A78A"/>
              </a:gs>
              <a:gs pos="100000">
                <a:srgbClr val="FCC8A6"/>
              </a:gs>
            </a:gsLst>
            <a:path path="circle">
              <a:fillToRect l="100000" t="100000"/>
            </a:path>
            <a:tileRect r="-100000" b="-10000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4" name="Google Shape;94;p1"/>
          <p:cNvSpPr/>
          <p:nvPr/>
        </p:nvSpPr>
        <p:spPr>
          <a:xfrm>
            <a:off x="3832264" y="716530"/>
            <a:ext cx="7017988" cy="193899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000"/>
              <a:buFont typeface="Arial"/>
              <a:buNone/>
            </a:pPr>
            <a:r>
              <a:rPr lang="en-US" sz="4000" b="0" i="0" u="none" strike="noStrike" cap="none">
                <a:solidFill>
                  <a:schemeClr val="accent1"/>
                </a:solidFill>
                <a:latin typeface="Calibri"/>
                <a:ea typeface="Calibri"/>
                <a:cs typeface="Calibri"/>
                <a:sym typeface="Calibri"/>
              </a:rPr>
              <a:t>Förderung der integrativen Beschäftigung im GLAM-Sektor durch offene Innovation</a:t>
            </a:r>
            <a:endParaRPr sz="4000" b="0" i="0" u="none" strike="noStrike" cap="none">
              <a:solidFill>
                <a:schemeClr val="accent1"/>
              </a:solidFill>
              <a:latin typeface="Calibri"/>
              <a:ea typeface="Calibri"/>
              <a:cs typeface="Calibri"/>
              <a:sym typeface="Calibri"/>
            </a:endParaRPr>
          </a:p>
        </p:txBody>
      </p:sp>
      <p:pic>
        <p:nvPicPr>
          <p:cNvPr id="95" name="Google Shape;95;p1"/>
          <p:cNvPicPr preferRelativeResize="0"/>
          <p:nvPr/>
        </p:nvPicPr>
        <p:blipFill rotWithShape="1">
          <a:blip r:embed="rId4">
            <a:alphaModFix/>
          </a:blip>
          <a:srcRect/>
          <a:stretch/>
        </p:blipFill>
        <p:spPr>
          <a:xfrm>
            <a:off x="9251027" y="6148955"/>
            <a:ext cx="2505896" cy="526238"/>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g2b83960fe09_0_7"/>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Wie man im Internet navigiert</a:t>
            </a:r>
            <a:endParaRPr/>
          </a:p>
        </p:txBody>
      </p:sp>
      <p:pic>
        <p:nvPicPr>
          <p:cNvPr id="179" name="Google Shape;179;g2b83960fe09_0_7"/>
          <p:cNvPicPr preferRelativeResize="0"/>
          <p:nvPr/>
        </p:nvPicPr>
        <p:blipFill rotWithShape="1">
          <a:blip r:embed="rId3">
            <a:alphaModFix/>
          </a:blip>
          <a:srcRect/>
          <a:stretch/>
        </p:blipFill>
        <p:spPr>
          <a:xfrm>
            <a:off x="320512" y="5585931"/>
            <a:ext cx="1182064" cy="1182064"/>
          </a:xfrm>
          <a:prstGeom prst="rect">
            <a:avLst/>
          </a:prstGeom>
          <a:noFill/>
          <a:ln>
            <a:noFill/>
          </a:ln>
        </p:spPr>
      </p:pic>
      <p:sp>
        <p:nvSpPr>
          <p:cNvPr id="180" name="Google Shape;180;g2b83960fe09_0_7"/>
          <p:cNvSpPr txBox="1">
            <a:spLocks noGrp="1"/>
          </p:cNvSpPr>
          <p:nvPr>
            <p:ph type="body" idx="1"/>
          </p:nvPr>
        </p:nvSpPr>
        <p:spPr>
          <a:xfrm>
            <a:off x="838200" y="1825625"/>
            <a:ext cx="10408500" cy="43512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1000"/>
              </a:spcBef>
              <a:spcAft>
                <a:spcPts val="0"/>
              </a:spcAft>
              <a:buSzPts val="1800"/>
              <a:buNone/>
            </a:pPr>
            <a:r>
              <a:rPr lang="en-US"/>
              <a:t>Es gibt 3 Möglichkeiten, im Internet zu navigieren: </a:t>
            </a:r>
            <a:endParaRPr/>
          </a:p>
          <a:p>
            <a:pPr marL="228600" lvl="0" indent="-228600" algn="l" rtl="0">
              <a:lnSpc>
                <a:spcPct val="90000"/>
              </a:lnSpc>
              <a:spcBef>
                <a:spcPts val="1000"/>
              </a:spcBef>
              <a:spcAft>
                <a:spcPts val="0"/>
              </a:spcAft>
              <a:buClr>
                <a:schemeClr val="dk1"/>
              </a:buClr>
              <a:buSzPts val="2800"/>
              <a:buChar char="•"/>
            </a:pPr>
            <a:r>
              <a:rPr lang="en-US"/>
              <a:t>Eingeben einer Webadresse (URL) </a:t>
            </a:r>
            <a:endParaRPr/>
          </a:p>
          <a:p>
            <a:pPr marL="228600" lvl="0" indent="-228600" algn="l" rtl="0">
              <a:lnSpc>
                <a:spcPct val="90000"/>
              </a:lnSpc>
              <a:spcBef>
                <a:spcPts val="1000"/>
              </a:spcBef>
              <a:spcAft>
                <a:spcPts val="0"/>
              </a:spcAft>
              <a:buClr>
                <a:schemeClr val="dk1"/>
              </a:buClr>
              <a:buSzPts val="2800"/>
              <a:buChar char="•"/>
            </a:pPr>
            <a:r>
              <a:rPr lang="en-US"/>
              <a:t>Folgende Links </a:t>
            </a:r>
            <a:endParaRPr/>
          </a:p>
          <a:p>
            <a:pPr marL="228600" lvl="0" indent="-228600" algn="l" rtl="0">
              <a:lnSpc>
                <a:spcPct val="90000"/>
              </a:lnSpc>
              <a:spcBef>
                <a:spcPts val="1000"/>
              </a:spcBef>
              <a:spcAft>
                <a:spcPts val="0"/>
              </a:spcAft>
              <a:buClr>
                <a:schemeClr val="dk1"/>
              </a:buClr>
              <a:buSzPts val="2800"/>
              <a:buChar char="•"/>
            </a:pPr>
            <a:r>
              <a:rPr lang="en-US"/>
              <a:t>Auffinden einer Website über eine Suchmaschine </a:t>
            </a:r>
            <a:endParaRPr/>
          </a:p>
        </p:txBody>
      </p:sp>
      <p:pic>
        <p:nvPicPr>
          <p:cNvPr id="181" name="Google Shape;181;g2b83960fe09_0_7"/>
          <p:cNvPicPr preferRelativeResize="0"/>
          <p:nvPr/>
        </p:nvPicPr>
        <p:blipFill rotWithShape="1">
          <a:blip r:embed="rId4">
            <a:alphaModFix/>
          </a:blip>
          <a:srcRect/>
          <a:stretch/>
        </p:blipFill>
        <p:spPr>
          <a:xfrm>
            <a:off x="9251027" y="6148955"/>
            <a:ext cx="2505896" cy="526238"/>
          </a:xfrm>
          <a:prstGeom prst="rect">
            <a:avLst/>
          </a:prstGeom>
          <a:noFill/>
          <a:ln>
            <a:noFill/>
          </a:ln>
        </p:spPr>
      </p:pic>
      <p:pic>
        <p:nvPicPr>
          <p:cNvPr id="182" name="Google Shape;182;g2b83960fe09_0_7"/>
          <p:cNvPicPr preferRelativeResize="0"/>
          <p:nvPr/>
        </p:nvPicPr>
        <p:blipFill rotWithShape="1">
          <a:blip r:embed="rId5">
            <a:alphaModFix/>
          </a:blip>
          <a:srcRect l="10087" r="50289"/>
          <a:stretch/>
        </p:blipFill>
        <p:spPr>
          <a:xfrm>
            <a:off x="8549650" y="1690825"/>
            <a:ext cx="2697048" cy="3828924"/>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pic>
        <p:nvPicPr>
          <p:cNvPr id="188" name="Google Shape;188;g2b8a4b77687_0_0" descr="We show you how to find what you want on the internet by using internet browsers. Learn about browsers, websites, email addresses and search engines." title="Navigating the internet">
            <a:hlinkClick r:id="rId3"/>
          </p:cNvPr>
          <p:cNvPicPr preferRelativeResize="0"/>
          <p:nvPr/>
        </p:nvPicPr>
        <p:blipFill rotWithShape="1">
          <a:blip r:embed="rId4">
            <a:alphaModFix/>
          </a:blip>
          <a:srcRect/>
          <a:stretch/>
        </p:blipFill>
        <p:spPr>
          <a:xfrm>
            <a:off x="2565565" y="1104025"/>
            <a:ext cx="7060863" cy="3971750"/>
          </a:xfrm>
          <a:prstGeom prst="rect">
            <a:avLst/>
          </a:prstGeom>
          <a:noFill/>
          <a:ln>
            <a:noFill/>
          </a:ln>
        </p:spPr>
      </p:pic>
      <p:pic>
        <p:nvPicPr>
          <p:cNvPr id="189" name="Google Shape;189;g2b8a4b77687_0_0"/>
          <p:cNvPicPr preferRelativeResize="0"/>
          <p:nvPr/>
        </p:nvPicPr>
        <p:blipFill rotWithShape="1">
          <a:blip r:embed="rId5">
            <a:alphaModFix/>
          </a:blip>
          <a:srcRect/>
          <a:stretch/>
        </p:blipFill>
        <p:spPr>
          <a:xfrm>
            <a:off x="320512" y="5585931"/>
            <a:ext cx="1182064" cy="1182064"/>
          </a:xfrm>
          <a:prstGeom prst="rect">
            <a:avLst/>
          </a:prstGeom>
          <a:noFill/>
          <a:ln>
            <a:noFill/>
          </a:ln>
        </p:spPr>
      </p:pic>
      <p:pic>
        <p:nvPicPr>
          <p:cNvPr id="190" name="Google Shape;190;g2b8a4b77687_0_0"/>
          <p:cNvPicPr preferRelativeResize="0"/>
          <p:nvPr/>
        </p:nvPicPr>
        <p:blipFill rotWithShape="1">
          <a:blip r:embed="rId6">
            <a:alphaModFix/>
          </a:blip>
          <a:srcRect/>
          <a:stretch/>
        </p:blipFill>
        <p:spPr>
          <a:xfrm>
            <a:off x="9251027" y="6148955"/>
            <a:ext cx="2505896" cy="526238"/>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g2b83960fe09_0_16"/>
          <p:cNvSpPr txBox="1">
            <a:spLocks noGrp="1"/>
          </p:cNvSpPr>
          <p:nvPr>
            <p:ph type="body" idx="1"/>
          </p:nvPr>
        </p:nvSpPr>
        <p:spPr>
          <a:xfrm>
            <a:off x="839788" y="2057400"/>
            <a:ext cx="3932100" cy="3811500"/>
          </a:xfrm>
          <a:prstGeom prst="rect">
            <a:avLst/>
          </a:prstGeom>
          <a:noFill/>
          <a:ln>
            <a:noFill/>
          </a:ln>
        </p:spPr>
        <p:txBody>
          <a:bodyPr spcFirstLastPara="1" wrap="square" lIns="91425" tIns="45700" rIns="91425" bIns="45700" anchor="t" anchorCtr="0">
            <a:normAutofit fontScale="70000" lnSpcReduction="20000"/>
          </a:bodyPr>
          <a:lstStyle/>
          <a:p>
            <a:pPr marL="0" lvl="0" indent="0" algn="l" rtl="0">
              <a:lnSpc>
                <a:spcPct val="90000"/>
              </a:lnSpc>
              <a:spcBef>
                <a:spcPts val="0"/>
              </a:spcBef>
              <a:spcAft>
                <a:spcPts val="0"/>
              </a:spcAft>
              <a:buClr>
                <a:schemeClr val="dk1"/>
              </a:buClr>
              <a:buSzPct val="100000"/>
              <a:buNone/>
            </a:pPr>
            <a:endParaRPr/>
          </a:p>
          <a:p>
            <a:pPr marL="0" lvl="0" indent="0" algn="l" rtl="0">
              <a:lnSpc>
                <a:spcPct val="90000"/>
              </a:lnSpc>
              <a:spcBef>
                <a:spcPts val="1000"/>
              </a:spcBef>
              <a:spcAft>
                <a:spcPts val="0"/>
              </a:spcAft>
              <a:buClr>
                <a:schemeClr val="dk1"/>
              </a:buClr>
              <a:buSzPct val="100000"/>
              <a:buNone/>
            </a:pPr>
            <a:endParaRPr/>
          </a:p>
          <a:p>
            <a:pPr marL="0" lvl="0" indent="0" algn="ctr" rtl="0">
              <a:lnSpc>
                <a:spcPct val="90000"/>
              </a:lnSpc>
              <a:spcBef>
                <a:spcPts val="1000"/>
              </a:spcBef>
              <a:spcAft>
                <a:spcPts val="0"/>
              </a:spcAft>
              <a:buClr>
                <a:schemeClr val="dk1"/>
              </a:buClr>
              <a:buSzPct val="100000"/>
              <a:buNone/>
            </a:pPr>
            <a:endParaRPr sz="5200"/>
          </a:p>
          <a:p>
            <a:pPr marL="0" lvl="0" indent="0" algn="ctr" rtl="0">
              <a:lnSpc>
                <a:spcPct val="90000"/>
              </a:lnSpc>
              <a:spcBef>
                <a:spcPts val="1000"/>
              </a:spcBef>
              <a:spcAft>
                <a:spcPts val="0"/>
              </a:spcAft>
              <a:buClr>
                <a:schemeClr val="dk1"/>
              </a:buClr>
              <a:buSzPct val="100000"/>
              <a:buNone/>
            </a:pPr>
            <a:r>
              <a:rPr lang="en-US" sz="5200"/>
              <a:t>Web-Seiten und Websites</a:t>
            </a:r>
            <a:endParaRPr/>
          </a:p>
          <a:p>
            <a:pPr marL="0" lvl="0" indent="0" algn="ctr" rtl="0">
              <a:lnSpc>
                <a:spcPct val="90000"/>
              </a:lnSpc>
              <a:spcBef>
                <a:spcPts val="1000"/>
              </a:spcBef>
              <a:spcAft>
                <a:spcPts val="0"/>
              </a:spcAft>
              <a:buClr>
                <a:schemeClr val="dk1"/>
              </a:buClr>
              <a:buSzPct val="100000"/>
              <a:buNone/>
            </a:pPr>
            <a:r>
              <a:rPr lang="en-US" sz="5200"/>
              <a:t> </a:t>
            </a:r>
            <a:endParaRPr/>
          </a:p>
          <a:p>
            <a:pPr marL="0" lvl="0" indent="0" algn="ctr" rtl="0">
              <a:lnSpc>
                <a:spcPct val="90000"/>
              </a:lnSpc>
              <a:spcBef>
                <a:spcPts val="1000"/>
              </a:spcBef>
              <a:spcAft>
                <a:spcPts val="0"/>
              </a:spcAft>
              <a:buClr>
                <a:schemeClr val="dk1"/>
              </a:buClr>
              <a:buSzPct val="100000"/>
              <a:buNone/>
            </a:pPr>
            <a:endParaRPr sz="5200"/>
          </a:p>
          <a:p>
            <a:pPr marL="0" lvl="0" indent="0" algn="l" rtl="0">
              <a:lnSpc>
                <a:spcPct val="90000"/>
              </a:lnSpc>
              <a:spcBef>
                <a:spcPts val="1000"/>
              </a:spcBef>
              <a:spcAft>
                <a:spcPts val="0"/>
              </a:spcAft>
              <a:buClr>
                <a:schemeClr val="dk1"/>
              </a:buClr>
              <a:buSzPct val="100000"/>
              <a:buNone/>
            </a:pPr>
            <a:endParaRPr/>
          </a:p>
          <a:p>
            <a:pPr marL="0" lvl="0" indent="0" algn="l" rtl="0">
              <a:lnSpc>
                <a:spcPct val="90000"/>
              </a:lnSpc>
              <a:spcBef>
                <a:spcPts val="1000"/>
              </a:spcBef>
              <a:spcAft>
                <a:spcPts val="0"/>
              </a:spcAft>
              <a:buClr>
                <a:schemeClr val="dk1"/>
              </a:buClr>
              <a:buSzPct val="100000"/>
              <a:buNone/>
            </a:pPr>
            <a:endParaRPr/>
          </a:p>
          <a:p>
            <a:pPr marL="0" lvl="0" indent="0" algn="l" rtl="0">
              <a:lnSpc>
                <a:spcPct val="90000"/>
              </a:lnSpc>
              <a:spcBef>
                <a:spcPts val="1000"/>
              </a:spcBef>
              <a:spcAft>
                <a:spcPts val="0"/>
              </a:spcAft>
              <a:buClr>
                <a:schemeClr val="dk1"/>
              </a:buClr>
              <a:buSzPct val="100000"/>
              <a:buNone/>
            </a:pPr>
            <a:r>
              <a:rPr lang="en-US"/>
              <a:t> </a:t>
            </a:r>
            <a:endParaRPr/>
          </a:p>
        </p:txBody>
      </p:sp>
      <p:pic>
        <p:nvPicPr>
          <p:cNvPr id="196" name="Google Shape;196;g2b83960fe09_0_16"/>
          <p:cNvPicPr preferRelativeResize="0"/>
          <p:nvPr/>
        </p:nvPicPr>
        <p:blipFill rotWithShape="1">
          <a:blip r:embed="rId3">
            <a:alphaModFix/>
          </a:blip>
          <a:srcRect/>
          <a:stretch/>
        </p:blipFill>
        <p:spPr>
          <a:xfrm>
            <a:off x="320512" y="5585931"/>
            <a:ext cx="1182064" cy="1182064"/>
          </a:xfrm>
          <a:prstGeom prst="rect">
            <a:avLst/>
          </a:prstGeom>
          <a:noFill/>
          <a:ln>
            <a:noFill/>
          </a:ln>
        </p:spPr>
      </p:pic>
      <p:sp>
        <p:nvSpPr>
          <p:cNvPr id="197" name="Google Shape;197;g2b83960fe09_0_16"/>
          <p:cNvSpPr/>
          <p:nvPr/>
        </p:nvSpPr>
        <p:spPr>
          <a:xfrm>
            <a:off x="1060667" y="4086537"/>
            <a:ext cx="3474720" cy="18288"/>
          </a:xfrm>
          <a:custGeom>
            <a:avLst/>
            <a:gdLst/>
            <a:ahLst/>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cmpd="sng">
            <a:solidFill>
              <a:srgbClr val="2F549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chemeClr val="lt1"/>
              </a:solidFill>
              <a:latin typeface="Calibri"/>
              <a:ea typeface="Calibri"/>
              <a:cs typeface="Calibri"/>
              <a:sym typeface="Calibri"/>
            </a:endParaRPr>
          </a:p>
        </p:txBody>
      </p:sp>
      <p:pic>
        <p:nvPicPr>
          <p:cNvPr id="198" name="Google Shape;198;g2b83960fe09_0_16"/>
          <p:cNvPicPr preferRelativeResize="0"/>
          <p:nvPr/>
        </p:nvPicPr>
        <p:blipFill rotWithShape="1">
          <a:blip r:embed="rId4">
            <a:alphaModFix/>
          </a:blip>
          <a:srcRect/>
          <a:stretch/>
        </p:blipFill>
        <p:spPr>
          <a:xfrm>
            <a:off x="9251027" y="6148955"/>
            <a:ext cx="2505896" cy="526238"/>
          </a:xfrm>
          <a:prstGeom prst="rect">
            <a:avLst/>
          </a:prstGeom>
          <a:noFill/>
          <a:ln>
            <a:noFill/>
          </a:ln>
        </p:spPr>
      </p:pic>
      <p:pic>
        <p:nvPicPr>
          <p:cNvPr id="199" name="Google Shape;199;g2b83960fe09_0_16"/>
          <p:cNvPicPr preferRelativeResize="0"/>
          <p:nvPr/>
        </p:nvPicPr>
        <p:blipFill rotWithShape="1">
          <a:blip r:embed="rId5">
            <a:alphaModFix/>
          </a:blip>
          <a:srcRect/>
          <a:stretch/>
        </p:blipFill>
        <p:spPr>
          <a:xfrm>
            <a:off x="4924288" y="152400"/>
            <a:ext cx="7115310" cy="4742382"/>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g2b83960fe09_0_51"/>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solidFill>
                  <a:schemeClr val="accent1"/>
                </a:solidFill>
              </a:rPr>
              <a:t>Was ist eine URL?</a:t>
            </a:r>
            <a:endParaRPr>
              <a:solidFill>
                <a:schemeClr val="accent1"/>
              </a:solidFill>
            </a:endParaRPr>
          </a:p>
        </p:txBody>
      </p:sp>
      <p:pic>
        <p:nvPicPr>
          <p:cNvPr id="206" name="Google Shape;206;g2b83960fe09_0_51"/>
          <p:cNvPicPr preferRelativeResize="0"/>
          <p:nvPr/>
        </p:nvPicPr>
        <p:blipFill rotWithShape="1">
          <a:blip r:embed="rId3">
            <a:alphaModFix/>
          </a:blip>
          <a:srcRect/>
          <a:stretch/>
        </p:blipFill>
        <p:spPr>
          <a:xfrm>
            <a:off x="320512" y="5585931"/>
            <a:ext cx="1182064" cy="1182064"/>
          </a:xfrm>
          <a:prstGeom prst="rect">
            <a:avLst/>
          </a:prstGeom>
          <a:noFill/>
          <a:ln>
            <a:noFill/>
          </a:ln>
        </p:spPr>
      </p:pic>
      <p:sp>
        <p:nvSpPr>
          <p:cNvPr id="207" name="Google Shape;207;g2b83960fe09_0_51"/>
          <p:cNvSpPr txBox="1">
            <a:spLocks noGrp="1"/>
          </p:cNvSpPr>
          <p:nvPr>
            <p:ph type="body" idx="1"/>
          </p:nvPr>
        </p:nvSpPr>
        <p:spPr>
          <a:xfrm>
            <a:off x="838200" y="1825625"/>
            <a:ext cx="9753000" cy="4351200"/>
          </a:xfrm>
          <a:prstGeom prst="rect">
            <a:avLst/>
          </a:prstGeom>
          <a:noFill/>
          <a:ln>
            <a:noFill/>
          </a:ln>
        </p:spPr>
        <p:txBody>
          <a:bodyPr spcFirstLastPara="1" wrap="square" lIns="91425" tIns="45700" rIns="91425" bIns="45700" anchor="t" anchorCtr="0">
            <a:normAutofit/>
          </a:bodyPr>
          <a:lstStyle/>
          <a:p>
            <a:pPr marL="457200" lvl="0" indent="0" algn="l" rtl="0">
              <a:lnSpc>
                <a:spcPct val="100000"/>
              </a:lnSpc>
              <a:spcBef>
                <a:spcPts val="1000"/>
              </a:spcBef>
              <a:spcAft>
                <a:spcPts val="0"/>
              </a:spcAft>
              <a:buSzPts val="1800"/>
              <a:buNone/>
            </a:pPr>
            <a:r>
              <a:rPr lang="en-US"/>
              <a:t>Die Fähigkeit, durch verschiedene Webseiten zu navigieren, gehört zu den wichtigsten Fähigkeiten, die man bei der Nutzung des Internets erlernen muss. </a:t>
            </a:r>
            <a:endParaRPr/>
          </a:p>
          <a:p>
            <a:pPr marL="457200" lvl="0" indent="0" algn="l" rtl="0">
              <a:lnSpc>
                <a:spcPct val="100000"/>
              </a:lnSpc>
              <a:spcBef>
                <a:spcPts val="1000"/>
              </a:spcBef>
              <a:spcAft>
                <a:spcPts val="0"/>
              </a:spcAft>
              <a:buSzPts val="1800"/>
              <a:buNone/>
            </a:pPr>
            <a:r>
              <a:rPr lang="en-US" u="sng">
                <a:solidFill>
                  <a:schemeClr val="hlink"/>
                </a:solidFill>
                <a:hlinkClick r:id="rId4"/>
              </a:rPr>
              <a:t>URL </a:t>
            </a:r>
            <a:r>
              <a:rPr lang="en-US"/>
              <a:t>steht für Uniform Resource Locator. URL oder eine Webadresse ist die Adresse einer Website im Internet. Genau wie eine Straßenadresse dient eine Webadresse dazu, die gewünschte Website zu finden.</a:t>
            </a:r>
            <a:endParaRPr/>
          </a:p>
          <a:p>
            <a:pPr marL="0" lvl="0" indent="0" algn="l" rtl="0">
              <a:lnSpc>
                <a:spcPct val="90000"/>
              </a:lnSpc>
              <a:spcBef>
                <a:spcPts val="1000"/>
              </a:spcBef>
              <a:spcAft>
                <a:spcPts val="0"/>
              </a:spcAft>
              <a:buClr>
                <a:schemeClr val="dk1"/>
              </a:buClr>
              <a:buSzPts val="2800"/>
              <a:buNone/>
            </a:pPr>
            <a:endParaRPr/>
          </a:p>
        </p:txBody>
      </p:sp>
      <p:pic>
        <p:nvPicPr>
          <p:cNvPr id="208" name="Google Shape;208;g2b83960fe09_0_51"/>
          <p:cNvPicPr preferRelativeResize="0"/>
          <p:nvPr/>
        </p:nvPicPr>
        <p:blipFill rotWithShape="1">
          <a:blip r:embed="rId5">
            <a:alphaModFix/>
          </a:blip>
          <a:srcRect/>
          <a:stretch/>
        </p:blipFill>
        <p:spPr>
          <a:xfrm>
            <a:off x="9251027" y="6148955"/>
            <a:ext cx="2505896" cy="526238"/>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g2b83960fe09_0_60"/>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solidFill>
                  <a:schemeClr val="accent1"/>
                </a:solidFill>
              </a:rPr>
              <a:t>Was ist eine URL?</a:t>
            </a:r>
            <a:endParaRPr>
              <a:solidFill>
                <a:schemeClr val="accent1"/>
              </a:solidFill>
            </a:endParaRPr>
          </a:p>
        </p:txBody>
      </p:sp>
      <p:pic>
        <p:nvPicPr>
          <p:cNvPr id="215" name="Google Shape;215;g2b83960fe09_0_60"/>
          <p:cNvPicPr preferRelativeResize="0"/>
          <p:nvPr/>
        </p:nvPicPr>
        <p:blipFill rotWithShape="1">
          <a:blip r:embed="rId3">
            <a:alphaModFix/>
          </a:blip>
          <a:srcRect/>
          <a:stretch/>
        </p:blipFill>
        <p:spPr>
          <a:xfrm>
            <a:off x="320512" y="5585931"/>
            <a:ext cx="1182064" cy="1182064"/>
          </a:xfrm>
          <a:prstGeom prst="rect">
            <a:avLst/>
          </a:prstGeom>
          <a:noFill/>
          <a:ln>
            <a:noFill/>
          </a:ln>
        </p:spPr>
      </p:pic>
      <p:pic>
        <p:nvPicPr>
          <p:cNvPr id="216" name="Google Shape;216;g2b83960fe09_0_60"/>
          <p:cNvPicPr preferRelativeResize="0"/>
          <p:nvPr/>
        </p:nvPicPr>
        <p:blipFill rotWithShape="1">
          <a:blip r:embed="rId4">
            <a:alphaModFix/>
          </a:blip>
          <a:srcRect/>
          <a:stretch/>
        </p:blipFill>
        <p:spPr>
          <a:xfrm>
            <a:off x="9251027" y="6148955"/>
            <a:ext cx="2505896" cy="526238"/>
          </a:xfrm>
          <a:prstGeom prst="rect">
            <a:avLst/>
          </a:prstGeom>
          <a:noFill/>
          <a:ln>
            <a:noFill/>
          </a:ln>
        </p:spPr>
      </p:pic>
      <p:pic>
        <p:nvPicPr>
          <p:cNvPr id="217" name="Google Shape;217;g2b83960fe09_0_60" title="What is a URL_.mp4">
            <a:hlinkClick r:id="rId5"/>
          </p:cNvPr>
          <p:cNvPicPr preferRelativeResize="0"/>
          <p:nvPr/>
        </p:nvPicPr>
        <p:blipFill rotWithShape="1">
          <a:blip r:embed="rId6">
            <a:alphaModFix/>
          </a:blip>
          <a:srcRect/>
          <a:stretch/>
        </p:blipFill>
        <p:spPr>
          <a:xfrm>
            <a:off x="3095563" y="1581950"/>
            <a:ext cx="6000875" cy="4500656"/>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7"/>
                                        </p:tgtEl>
                                        <p:attrNameLst>
                                          <p:attrName>style.visibility</p:attrName>
                                        </p:attrNameLst>
                                      </p:cBhvr>
                                      <p:to>
                                        <p:strVal val="visible"/>
                                      </p:to>
                                    </p:set>
                                    <p:animEffect transition="in" filter="fade">
                                      <p:cBhvr>
                                        <p:cTn id="7" dur="1000"/>
                                        <p:tgtEl>
                                          <p:spTgt spid="2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g2b95bac4502_0_19"/>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solidFill>
                  <a:schemeClr val="accent1"/>
                </a:solidFill>
              </a:rPr>
              <a:t>Was ist ein Link?</a:t>
            </a:r>
            <a:endParaRPr>
              <a:solidFill>
                <a:schemeClr val="accent1"/>
              </a:solidFill>
            </a:endParaRPr>
          </a:p>
        </p:txBody>
      </p:sp>
      <p:pic>
        <p:nvPicPr>
          <p:cNvPr id="224" name="Google Shape;224;g2b95bac4502_0_19"/>
          <p:cNvPicPr preferRelativeResize="0"/>
          <p:nvPr/>
        </p:nvPicPr>
        <p:blipFill rotWithShape="1">
          <a:blip r:embed="rId3">
            <a:alphaModFix/>
          </a:blip>
          <a:srcRect/>
          <a:stretch/>
        </p:blipFill>
        <p:spPr>
          <a:xfrm>
            <a:off x="320512" y="5585931"/>
            <a:ext cx="1182064" cy="1182064"/>
          </a:xfrm>
          <a:prstGeom prst="rect">
            <a:avLst/>
          </a:prstGeom>
          <a:noFill/>
          <a:ln>
            <a:noFill/>
          </a:ln>
        </p:spPr>
      </p:pic>
      <p:sp>
        <p:nvSpPr>
          <p:cNvPr id="225" name="Google Shape;225;g2b95bac4502_0_19"/>
          <p:cNvSpPr txBox="1">
            <a:spLocks noGrp="1"/>
          </p:cNvSpPr>
          <p:nvPr>
            <p:ph type="body" idx="1"/>
          </p:nvPr>
        </p:nvSpPr>
        <p:spPr>
          <a:xfrm>
            <a:off x="838200" y="1825625"/>
            <a:ext cx="9753000" cy="4351200"/>
          </a:xfrm>
          <a:prstGeom prst="rect">
            <a:avLst/>
          </a:prstGeom>
          <a:noFill/>
          <a:ln>
            <a:noFill/>
          </a:ln>
        </p:spPr>
        <p:txBody>
          <a:bodyPr spcFirstLastPara="1" wrap="square" lIns="91425" tIns="45700" rIns="91425" bIns="45700" anchor="t" anchorCtr="0">
            <a:normAutofit/>
          </a:bodyPr>
          <a:lstStyle/>
          <a:p>
            <a:pPr marL="457200" lvl="0" indent="0" algn="l" rtl="0">
              <a:lnSpc>
                <a:spcPct val="100000"/>
              </a:lnSpc>
              <a:spcBef>
                <a:spcPts val="1000"/>
              </a:spcBef>
              <a:spcAft>
                <a:spcPts val="0"/>
              </a:spcAft>
              <a:buClr>
                <a:schemeClr val="dk1"/>
              </a:buClr>
              <a:buSzPts val="1100"/>
              <a:buFont typeface="Arial"/>
              <a:buNone/>
            </a:pPr>
            <a:r>
              <a:rPr lang="en-US" u="sng">
                <a:solidFill>
                  <a:schemeClr val="hlink"/>
                </a:solidFill>
                <a:hlinkClick r:id="rId4"/>
              </a:rPr>
              <a:t>Ein Link </a:t>
            </a:r>
            <a:r>
              <a:rPr lang="en-US">
                <a:uFill>
                  <a:noFill/>
                </a:uFill>
                <a:hlinkClick r:id="rId4"/>
              </a:rPr>
              <a:t>ist </a:t>
            </a:r>
            <a:r>
              <a:rPr lang="en-US"/>
              <a:t>in der Regel ein Text oder ein Bild, das beim Anklicken zu einer anderen Datei oder Seite auf derselben oder einer anderen Website führt.</a:t>
            </a:r>
            <a:endParaRPr/>
          </a:p>
          <a:p>
            <a:pPr marL="457200" lvl="0" indent="0" algn="l" rtl="0">
              <a:lnSpc>
                <a:spcPct val="100000"/>
              </a:lnSpc>
              <a:spcBef>
                <a:spcPts val="1000"/>
              </a:spcBef>
              <a:spcAft>
                <a:spcPts val="0"/>
              </a:spcAft>
              <a:buClr>
                <a:schemeClr val="dk1"/>
              </a:buClr>
              <a:buSzPts val="1100"/>
              <a:buFont typeface="Arial"/>
              <a:buNone/>
            </a:pPr>
            <a:endParaRPr/>
          </a:p>
          <a:p>
            <a:pPr marL="457200" lvl="0" indent="0" algn="l" rtl="0">
              <a:lnSpc>
                <a:spcPct val="100000"/>
              </a:lnSpc>
              <a:spcBef>
                <a:spcPts val="1000"/>
              </a:spcBef>
              <a:spcAft>
                <a:spcPts val="0"/>
              </a:spcAft>
              <a:buClr>
                <a:schemeClr val="dk1"/>
              </a:buClr>
              <a:buSzPts val="1100"/>
              <a:buFont typeface="Arial"/>
              <a:buNone/>
            </a:pPr>
            <a:r>
              <a:rPr lang="en-US"/>
              <a:t>Wie erkennen Sie, welcher Text oder welches Bild einen Link enthält? Der Zeiger wird zu einer zeigenden Hand.</a:t>
            </a:r>
            <a:endParaRPr/>
          </a:p>
          <a:p>
            <a:pPr marL="457200" lvl="0" indent="0" algn="l" rtl="0">
              <a:lnSpc>
                <a:spcPct val="100000"/>
              </a:lnSpc>
              <a:spcBef>
                <a:spcPts val="1000"/>
              </a:spcBef>
              <a:spcAft>
                <a:spcPts val="0"/>
              </a:spcAft>
              <a:buSzPts val="1800"/>
              <a:buNone/>
            </a:pPr>
            <a:endParaRPr/>
          </a:p>
          <a:p>
            <a:pPr marL="0" lvl="0" indent="0" algn="l" rtl="0">
              <a:lnSpc>
                <a:spcPct val="90000"/>
              </a:lnSpc>
              <a:spcBef>
                <a:spcPts val="1000"/>
              </a:spcBef>
              <a:spcAft>
                <a:spcPts val="0"/>
              </a:spcAft>
              <a:buClr>
                <a:schemeClr val="dk1"/>
              </a:buClr>
              <a:buSzPts val="2800"/>
              <a:buNone/>
            </a:pPr>
            <a:endParaRPr/>
          </a:p>
        </p:txBody>
      </p:sp>
      <p:pic>
        <p:nvPicPr>
          <p:cNvPr id="226" name="Google Shape;226;g2b95bac4502_0_19"/>
          <p:cNvPicPr preferRelativeResize="0"/>
          <p:nvPr/>
        </p:nvPicPr>
        <p:blipFill rotWithShape="1">
          <a:blip r:embed="rId5">
            <a:alphaModFix/>
          </a:blip>
          <a:srcRect/>
          <a:stretch/>
        </p:blipFill>
        <p:spPr>
          <a:xfrm>
            <a:off x="9251027" y="6148955"/>
            <a:ext cx="2505896" cy="526238"/>
          </a:xfrm>
          <a:prstGeom prst="rect">
            <a:avLst/>
          </a:prstGeom>
          <a:noFill/>
          <a:ln>
            <a:noFill/>
          </a:ln>
        </p:spPr>
      </p:pic>
      <p:pic>
        <p:nvPicPr>
          <p:cNvPr id="227" name="Google Shape;227;g2b95bac4502_0_19"/>
          <p:cNvPicPr preferRelativeResize="0"/>
          <p:nvPr/>
        </p:nvPicPr>
        <p:blipFill rotWithShape="1">
          <a:blip r:embed="rId6">
            <a:alphaModFix/>
          </a:blip>
          <a:srcRect l="27877" t="22070" r="24230" b="19103"/>
          <a:stretch/>
        </p:blipFill>
        <p:spPr>
          <a:xfrm>
            <a:off x="4417000" y="4807450"/>
            <a:ext cx="2595398" cy="179317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g2b95bac4502_0_28"/>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solidFill>
                  <a:schemeClr val="accent1"/>
                </a:solidFill>
              </a:rPr>
              <a:t>Website</a:t>
            </a:r>
            <a:endParaRPr>
              <a:solidFill>
                <a:schemeClr val="accent1"/>
              </a:solidFill>
            </a:endParaRPr>
          </a:p>
        </p:txBody>
      </p:sp>
      <p:pic>
        <p:nvPicPr>
          <p:cNvPr id="234" name="Google Shape;234;g2b95bac4502_0_28"/>
          <p:cNvPicPr preferRelativeResize="0"/>
          <p:nvPr/>
        </p:nvPicPr>
        <p:blipFill rotWithShape="1">
          <a:blip r:embed="rId3">
            <a:alphaModFix/>
          </a:blip>
          <a:srcRect/>
          <a:stretch/>
        </p:blipFill>
        <p:spPr>
          <a:xfrm>
            <a:off x="320512" y="5585931"/>
            <a:ext cx="1182064" cy="1182064"/>
          </a:xfrm>
          <a:prstGeom prst="rect">
            <a:avLst/>
          </a:prstGeom>
          <a:noFill/>
          <a:ln>
            <a:noFill/>
          </a:ln>
        </p:spPr>
      </p:pic>
      <p:sp>
        <p:nvSpPr>
          <p:cNvPr id="235" name="Google Shape;235;g2b95bac4502_0_28"/>
          <p:cNvSpPr txBox="1">
            <a:spLocks noGrp="1"/>
          </p:cNvSpPr>
          <p:nvPr>
            <p:ph type="body" idx="1"/>
          </p:nvPr>
        </p:nvSpPr>
        <p:spPr>
          <a:xfrm>
            <a:off x="838200" y="1825625"/>
            <a:ext cx="9753000" cy="4351200"/>
          </a:xfrm>
          <a:prstGeom prst="rect">
            <a:avLst/>
          </a:prstGeom>
          <a:noFill/>
          <a:ln>
            <a:noFill/>
          </a:ln>
        </p:spPr>
        <p:txBody>
          <a:bodyPr spcFirstLastPara="1" wrap="square" lIns="91425" tIns="45700" rIns="91425" bIns="45700" anchor="t" anchorCtr="0">
            <a:normAutofit/>
          </a:bodyPr>
          <a:lstStyle/>
          <a:p>
            <a:pPr marL="457200" lvl="0" indent="0" algn="l" rtl="0">
              <a:lnSpc>
                <a:spcPct val="100000"/>
              </a:lnSpc>
              <a:spcBef>
                <a:spcPts val="1000"/>
              </a:spcBef>
              <a:spcAft>
                <a:spcPts val="0"/>
              </a:spcAft>
              <a:buSzPts val="1800"/>
              <a:buNone/>
            </a:pPr>
            <a:r>
              <a:rPr lang="en-US"/>
              <a:t>Eine Webpage und eine Website sind nicht dasselbe. Eine Sammlung von Webseiten bildet eine Website.</a:t>
            </a:r>
            <a:endParaRPr/>
          </a:p>
          <a:p>
            <a:pPr marL="457200" lvl="0" indent="0" algn="l" rtl="0">
              <a:lnSpc>
                <a:spcPct val="100000"/>
              </a:lnSpc>
              <a:spcBef>
                <a:spcPts val="1000"/>
              </a:spcBef>
              <a:spcAft>
                <a:spcPts val="0"/>
              </a:spcAft>
              <a:buSzPts val="1800"/>
              <a:buNone/>
            </a:pPr>
            <a:endParaRPr/>
          </a:p>
          <a:p>
            <a:pPr marL="457200" lvl="0" indent="0" algn="l" rtl="0">
              <a:lnSpc>
                <a:spcPct val="100000"/>
              </a:lnSpc>
              <a:spcBef>
                <a:spcPts val="1000"/>
              </a:spcBef>
              <a:spcAft>
                <a:spcPts val="0"/>
              </a:spcAft>
              <a:buSzPts val="1800"/>
              <a:buNone/>
            </a:pPr>
            <a:r>
              <a:rPr lang="en-US"/>
              <a:t>Die Website der Boston Public Library zum Beispiel befindet sich unter www.bpl.org und besteht aus Hunderten von Webseiten.</a:t>
            </a:r>
            <a:endParaRPr/>
          </a:p>
          <a:p>
            <a:pPr marL="457200" lvl="0" indent="0" algn="l" rtl="0">
              <a:lnSpc>
                <a:spcPct val="100000"/>
              </a:lnSpc>
              <a:spcBef>
                <a:spcPts val="1000"/>
              </a:spcBef>
              <a:spcAft>
                <a:spcPts val="0"/>
              </a:spcAft>
              <a:buSzPts val="1800"/>
              <a:buNone/>
            </a:pPr>
            <a:endParaRPr/>
          </a:p>
          <a:p>
            <a:pPr marL="457200" lvl="0" indent="0" algn="l" rtl="0">
              <a:lnSpc>
                <a:spcPct val="100000"/>
              </a:lnSpc>
              <a:spcBef>
                <a:spcPts val="1000"/>
              </a:spcBef>
              <a:spcAft>
                <a:spcPts val="0"/>
              </a:spcAft>
              <a:buSzPts val="1800"/>
              <a:buNone/>
            </a:pPr>
            <a:endParaRPr/>
          </a:p>
          <a:p>
            <a:pPr marL="0" lvl="0" indent="0" algn="l" rtl="0">
              <a:lnSpc>
                <a:spcPct val="90000"/>
              </a:lnSpc>
              <a:spcBef>
                <a:spcPts val="1000"/>
              </a:spcBef>
              <a:spcAft>
                <a:spcPts val="0"/>
              </a:spcAft>
              <a:buClr>
                <a:schemeClr val="dk1"/>
              </a:buClr>
              <a:buSzPts val="2800"/>
              <a:buNone/>
            </a:pPr>
            <a:endParaRPr/>
          </a:p>
        </p:txBody>
      </p:sp>
      <p:pic>
        <p:nvPicPr>
          <p:cNvPr id="236" name="Google Shape;236;g2b95bac4502_0_28"/>
          <p:cNvPicPr preferRelativeResize="0"/>
          <p:nvPr/>
        </p:nvPicPr>
        <p:blipFill rotWithShape="1">
          <a:blip r:embed="rId4">
            <a:alphaModFix/>
          </a:blip>
          <a:srcRect/>
          <a:stretch/>
        </p:blipFill>
        <p:spPr>
          <a:xfrm>
            <a:off x="9251027" y="6148955"/>
            <a:ext cx="2505896" cy="526238"/>
          </a:xfrm>
          <a:prstGeom prst="rect">
            <a:avLst/>
          </a:prstGeom>
          <a:noFill/>
          <a:ln>
            <a:noFill/>
          </a:ln>
        </p:spPr>
      </p:pic>
      <p:pic>
        <p:nvPicPr>
          <p:cNvPr id="237" name="Google Shape;237;g2b95bac4502_0_28"/>
          <p:cNvPicPr preferRelativeResize="0"/>
          <p:nvPr/>
        </p:nvPicPr>
        <p:blipFill rotWithShape="1">
          <a:blip r:embed="rId5">
            <a:alphaModFix/>
          </a:blip>
          <a:srcRect/>
          <a:stretch/>
        </p:blipFill>
        <p:spPr>
          <a:xfrm>
            <a:off x="3889225" y="4414775"/>
            <a:ext cx="3650952" cy="205365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g2b919063e83_0_9"/>
          <p:cNvSpPr txBox="1">
            <a:spLocks noGrp="1"/>
          </p:cNvSpPr>
          <p:nvPr>
            <p:ph type="body" idx="1"/>
          </p:nvPr>
        </p:nvSpPr>
        <p:spPr>
          <a:xfrm>
            <a:off x="839788" y="2057400"/>
            <a:ext cx="3932100" cy="3811500"/>
          </a:xfrm>
          <a:prstGeom prst="rect">
            <a:avLst/>
          </a:prstGeom>
          <a:noFill/>
          <a:ln>
            <a:noFill/>
          </a:ln>
        </p:spPr>
        <p:txBody>
          <a:bodyPr spcFirstLastPara="1" wrap="square" lIns="91425" tIns="45700" rIns="91425" bIns="45700" anchor="t" anchorCtr="0">
            <a:normAutofit fontScale="62500" lnSpcReduction="20000"/>
          </a:bodyPr>
          <a:lstStyle/>
          <a:p>
            <a:pPr marL="0" lvl="0" indent="0" algn="l" rtl="0">
              <a:lnSpc>
                <a:spcPct val="90000"/>
              </a:lnSpc>
              <a:spcBef>
                <a:spcPts val="0"/>
              </a:spcBef>
              <a:spcAft>
                <a:spcPts val="0"/>
              </a:spcAft>
              <a:buClr>
                <a:schemeClr val="dk1"/>
              </a:buClr>
              <a:buSzPct val="100000"/>
              <a:buNone/>
            </a:pPr>
            <a:endParaRPr/>
          </a:p>
          <a:p>
            <a:pPr marL="0" lvl="0" indent="0" algn="l" rtl="0">
              <a:lnSpc>
                <a:spcPct val="90000"/>
              </a:lnSpc>
              <a:spcBef>
                <a:spcPts val="1000"/>
              </a:spcBef>
              <a:spcAft>
                <a:spcPts val="0"/>
              </a:spcAft>
              <a:buClr>
                <a:schemeClr val="dk1"/>
              </a:buClr>
              <a:buSzPct val="100000"/>
              <a:buNone/>
            </a:pPr>
            <a:endParaRPr/>
          </a:p>
          <a:p>
            <a:pPr marL="0" lvl="0" indent="0" algn="ctr" rtl="0">
              <a:lnSpc>
                <a:spcPct val="90000"/>
              </a:lnSpc>
              <a:spcBef>
                <a:spcPts val="1000"/>
              </a:spcBef>
              <a:spcAft>
                <a:spcPts val="0"/>
              </a:spcAft>
              <a:buClr>
                <a:schemeClr val="dk1"/>
              </a:buClr>
              <a:buSzPct val="100000"/>
              <a:buNone/>
            </a:pPr>
            <a:endParaRPr sz="5200"/>
          </a:p>
          <a:p>
            <a:pPr marL="0" lvl="0" indent="0" algn="ctr" rtl="0">
              <a:lnSpc>
                <a:spcPct val="90000"/>
              </a:lnSpc>
              <a:spcBef>
                <a:spcPts val="1000"/>
              </a:spcBef>
              <a:spcAft>
                <a:spcPts val="0"/>
              </a:spcAft>
              <a:buClr>
                <a:schemeClr val="dk1"/>
              </a:buClr>
              <a:buSzPct val="100000"/>
              <a:buNone/>
            </a:pPr>
            <a:r>
              <a:rPr lang="en-US" sz="5200"/>
              <a:t>Benutzerfreundliche und zugängliche Online-Navigation</a:t>
            </a:r>
            <a:endParaRPr/>
          </a:p>
          <a:p>
            <a:pPr marL="0" lvl="0" indent="0" algn="ctr" rtl="0">
              <a:lnSpc>
                <a:spcPct val="90000"/>
              </a:lnSpc>
              <a:spcBef>
                <a:spcPts val="1000"/>
              </a:spcBef>
              <a:spcAft>
                <a:spcPts val="0"/>
              </a:spcAft>
              <a:buClr>
                <a:schemeClr val="dk1"/>
              </a:buClr>
              <a:buSzPct val="100000"/>
              <a:buNone/>
            </a:pPr>
            <a:r>
              <a:rPr lang="en-US" sz="5200"/>
              <a:t> </a:t>
            </a:r>
            <a:endParaRPr/>
          </a:p>
          <a:p>
            <a:pPr marL="0" lvl="0" indent="0" algn="ctr" rtl="0">
              <a:lnSpc>
                <a:spcPct val="90000"/>
              </a:lnSpc>
              <a:spcBef>
                <a:spcPts val="1000"/>
              </a:spcBef>
              <a:spcAft>
                <a:spcPts val="0"/>
              </a:spcAft>
              <a:buClr>
                <a:schemeClr val="dk1"/>
              </a:buClr>
              <a:buSzPct val="100000"/>
              <a:buNone/>
            </a:pPr>
            <a:endParaRPr sz="5200"/>
          </a:p>
          <a:p>
            <a:pPr marL="0" lvl="0" indent="0" algn="l" rtl="0">
              <a:lnSpc>
                <a:spcPct val="90000"/>
              </a:lnSpc>
              <a:spcBef>
                <a:spcPts val="1000"/>
              </a:spcBef>
              <a:spcAft>
                <a:spcPts val="0"/>
              </a:spcAft>
              <a:buClr>
                <a:schemeClr val="dk1"/>
              </a:buClr>
              <a:buSzPct val="100000"/>
              <a:buNone/>
            </a:pPr>
            <a:endParaRPr/>
          </a:p>
          <a:p>
            <a:pPr marL="0" lvl="0" indent="0" algn="l" rtl="0">
              <a:lnSpc>
                <a:spcPct val="90000"/>
              </a:lnSpc>
              <a:spcBef>
                <a:spcPts val="1000"/>
              </a:spcBef>
              <a:spcAft>
                <a:spcPts val="0"/>
              </a:spcAft>
              <a:buClr>
                <a:schemeClr val="dk1"/>
              </a:buClr>
              <a:buSzPct val="100000"/>
              <a:buNone/>
            </a:pPr>
            <a:endParaRPr/>
          </a:p>
          <a:p>
            <a:pPr marL="0" lvl="0" indent="0" algn="l" rtl="0">
              <a:lnSpc>
                <a:spcPct val="90000"/>
              </a:lnSpc>
              <a:spcBef>
                <a:spcPts val="1000"/>
              </a:spcBef>
              <a:spcAft>
                <a:spcPts val="0"/>
              </a:spcAft>
              <a:buClr>
                <a:schemeClr val="dk1"/>
              </a:buClr>
              <a:buSzPct val="100000"/>
              <a:buNone/>
            </a:pPr>
            <a:r>
              <a:rPr lang="en-US"/>
              <a:t> </a:t>
            </a:r>
            <a:endParaRPr/>
          </a:p>
        </p:txBody>
      </p:sp>
      <p:pic>
        <p:nvPicPr>
          <p:cNvPr id="243" name="Google Shape;243;g2b919063e83_0_9"/>
          <p:cNvPicPr preferRelativeResize="0"/>
          <p:nvPr/>
        </p:nvPicPr>
        <p:blipFill rotWithShape="1">
          <a:blip r:embed="rId3">
            <a:alphaModFix/>
          </a:blip>
          <a:srcRect/>
          <a:stretch/>
        </p:blipFill>
        <p:spPr>
          <a:xfrm>
            <a:off x="320512" y="5585931"/>
            <a:ext cx="1182064" cy="1182064"/>
          </a:xfrm>
          <a:prstGeom prst="rect">
            <a:avLst/>
          </a:prstGeom>
          <a:noFill/>
          <a:ln>
            <a:noFill/>
          </a:ln>
        </p:spPr>
      </p:pic>
      <p:sp>
        <p:nvSpPr>
          <p:cNvPr id="244" name="Google Shape;244;g2b919063e83_0_9"/>
          <p:cNvSpPr/>
          <p:nvPr/>
        </p:nvSpPr>
        <p:spPr>
          <a:xfrm>
            <a:off x="1060667" y="4086537"/>
            <a:ext cx="3474720" cy="18288"/>
          </a:xfrm>
          <a:custGeom>
            <a:avLst/>
            <a:gdLst/>
            <a:ahLst/>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cmpd="sng">
            <a:solidFill>
              <a:srgbClr val="2F549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chemeClr val="lt1"/>
              </a:solidFill>
              <a:latin typeface="Calibri"/>
              <a:ea typeface="Calibri"/>
              <a:cs typeface="Calibri"/>
              <a:sym typeface="Calibri"/>
            </a:endParaRPr>
          </a:p>
        </p:txBody>
      </p:sp>
      <p:pic>
        <p:nvPicPr>
          <p:cNvPr id="245" name="Google Shape;245;g2b919063e83_0_9"/>
          <p:cNvPicPr preferRelativeResize="0"/>
          <p:nvPr/>
        </p:nvPicPr>
        <p:blipFill rotWithShape="1">
          <a:blip r:embed="rId4">
            <a:alphaModFix/>
          </a:blip>
          <a:srcRect/>
          <a:stretch/>
        </p:blipFill>
        <p:spPr>
          <a:xfrm>
            <a:off x="9251027" y="6148955"/>
            <a:ext cx="2505896" cy="526238"/>
          </a:xfrm>
          <a:prstGeom prst="rect">
            <a:avLst/>
          </a:prstGeom>
          <a:noFill/>
          <a:ln>
            <a:noFill/>
          </a:ln>
        </p:spPr>
      </p:pic>
      <p:pic>
        <p:nvPicPr>
          <p:cNvPr id="246" name="Google Shape;246;g2b919063e83_0_9"/>
          <p:cNvPicPr preferRelativeResize="0"/>
          <p:nvPr/>
        </p:nvPicPr>
        <p:blipFill rotWithShape="1">
          <a:blip r:embed="rId5">
            <a:alphaModFix/>
          </a:blip>
          <a:srcRect/>
          <a:stretch/>
        </p:blipFill>
        <p:spPr>
          <a:xfrm>
            <a:off x="4924288" y="152400"/>
            <a:ext cx="5844152" cy="5844152"/>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g2b83960fe09_0_69"/>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Zugänglichkeit des Internets</a:t>
            </a:r>
            <a:endParaRPr/>
          </a:p>
        </p:txBody>
      </p:sp>
      <p:sp>
        <p:nvSpPr>
          <p:cNvPr id="253" name="Google Shape;253;g2b83960fe09_0_69"/>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fontScale="25000" lnSpcReduction="20000"/>
          </a:bodyPr>
          <a:lstStyle/>
          <a:p>
            <a:pPr marL="0" lvl="0" indent="0" algn="l" rtl="0">
              <a:lnSpc>
                <a:spcPct val="100000"/>
              </a:lnSpc>
              <a:spcBef>
                <a:spcPts val="0"/>
              </a:spcBef>
              <a:spcAft>
                <a:spcPts val="0"/>
              </a:spcAft>
              <a:buClr>
                <a:schemeClr val="dk1"/>
              </a:buClr>
              <a:buSzPts val="700"/>
              <a:buNone/>
            </a:pPr>
            <a:r>
              <a:rPr lang="en-US" sz="11307" b="1"/>
              <a:t>Barrierefreiheit im Internet </a:t>
            </a:r>
            <a:r>
              <a:rPr lang="en-US" sz="11307"/>
              <a:t>bedeutet, Menschen mit Behinderungen die gleichen Möglichkeiten zu bieten. </a:t>
            </a:r>
            <a:endParaRPr sz="11307"/>
          </a:p>
          <a:p>
            <a:pPr marL="0" lvl="0" indent="0" algn="l" rtl="0">
              <a:lnSpc>
                <a:spcPct val="100000"/>
              </a:lnSpc>
              <a:spcBef>
                <a:spcPts val="0"/>
              </a:spcBef>
              <a:spcAft>
                <a:spcPts val="0"/>
              </a:spcAft>
              <a:buClr>
                <a:schemeClr val="dk1"/>
              </a:buClr>
              <a:buSzPts val="700"/>
              <a:buNone/>
            </a:pPr>
            <a:endParaRPr sz="11307"/>
          </a:p>
          <a:p>
            <a:pPr marL="0" lvl="0" indent="0" algn="l" rtl="0">
              <a:lnSpc>
                <a:spcPct val="100000"/>
              </a:lnSpc>
              <a:spcBef>
                <a:spcPts val="0"/>
              </a:spcBef>
              <a:spcAft>
                <a:spcPts val="0"/>
              </a:spcAft>
              <a:buClr>
                <a:schemeClr val="dk1"/>
              </a:buClr>
              <a:buSzPts val="700"/>
              <a:buNone/>
            </a:pPr>
            <a:r>
              <a:rPr lang="en-US" sz="11307"/>
              <a:t>So könnte beispielsweise eine Person mit einer Hörbehinderung mit Hilfe von Mundstiften tippen, eine Person mit einer Sehbehinderung könnte Videos mit Untertiteln ansehen und eine Person mit einer Sehbehinderung könnte mit Hilfe von Bildschirmlesegeräten Text auf dem Bildschirm lesen.</a:t>
            </a:r>
            <a:endParaRPr sz="11307"/>
          </a:p>
          <a:p>
            <a:pPr marL="0" lvl="0" indent="0" algn="l" rtl="0">
              <a:lnSpc>
                <a:spcPct val="90000"/>
              </a:lnSpc>
              <a:spcBef>
                <a:spcPts val="0"/>
              </a:spcBef>
              <a:spcAft>
                <a:spcPts val="0"/>
              </a:spcAft>
              <a:buClr>
                <a:schemeClr val="dk1"/>
              </a:buClr>
              <a:buSzPts val="700"/>
              <a:buNone/>
            </a:pPr>
            <a:endParaRPr sz="11307"/>
          </a:p>
          <a:p>
            <a:pPr marL="0" lvl="0" indent="0" algn="l" rtl="0">
              <a:lnSpc>
                <a:spcPct val="90000"/>
              </a:lnSpc>
              <a:spcBef>
                <a:spcPts val="0"/>
              </a:spcBef>
              <a:spcAft>
                <a:spcPts val="0"/>
              </a:spcAft>
              <a:buClr>
                <a:schemeClr val="dk1"/>
              </a:buClr>
              <a:buSzPts val="700"/>
              <a:buNone/>
            </a:pPr>
            <a:endParaRPr sz="11307"/>
          </a:p>
          <a:p>
            <a:pPr marL="0" lvl="0" indent="0" algn="l" rtl="0">
              <a:lnSpc>
                <a:spcPct val="90000"/>
              </a:lnSpc>
              <a:spcBef>
                <a:spcPts val="0"/>
              </a:spcBef>
              <a:spcAft>
                <a:spcPts val="0"/>
              </a:spcAft>
              <a:buClr>
                <a:schemeClr val="dk1"/>
              </a:buClr>
              <a:buSzPts val="700"/>
              <a:buNone/>
            </a:pPr>
            <a:endParaRPr sz="11307"/>
          </a:p>
          <a:p>
            <a:pPr marL="0" lvl="0" indent="0" algn="l" rtl="0">
              <a:lnSpc>
                <a:spcPct val="90000"/>
              </a:lnSpc>
              <a:spcBef>
                <a:spcPts val="0"/>
              </a:spcBef>
              <a:spcAft>
                <a:spcPts val="0"/>
              </a:spcAft>
              <a:buClr>
                <a:schemeClr val="dk1"/>
              </a:buClr>
              <a:buSzPts val="700"/>
              <a:buNone/>
            </a:pPr>
            <a:endParaRPr sz="11307"/>
          </a:p>
          <a:p>
            <a:pPr marL="0" lvl="0" indent="0" algn="l" rtl="0">
              <a:lnSpc>
                <a:spcPct val="90000"/>
              </a:lnSpc>
              <a:spcBef>
                <a:spcPts val="0"/>
              </a:spcBef>
              <a:spcAft>
                <a:spcPts val="0"/>
              </a:spcAft>
              <a:buClr>
                <a:schemeClr val="dk1"/>
              </a:buClr>
              <a:buSzPts val="700"/>
              <a:buNone/>
            </a:pPr>
            <a:endParaRPr sz="11307"/>
          </a:p>
          <a:p>
            <a:pPr marL="0" lvl="0" indent="0" algn="l" rtl="0">
              <a:lnSpc>
                <a:spcPct val="90000"/>
              </a:lnSpc>
              <a:spcBef>
                <a:spcPts val="0"/>
              </a:spcBef>
              <a:spcAft>
                <a:spcPts val="0"/>
              </a:spcAft>
              <a:buClr>
                <a:schemeClr val="dk1"/>
              </a:buClr>
              <a:buSzPct val="61999"/>
              <a:buNone/>
            </a:pPr>
            <a:endParaRPr sz="4516"/>
          </a:p>
          <a:p>
            <a:pPr marL="228600" lvl="0" indent="-50800" algn="l" rtl="0">
              <a:lnSpc>
                <a:spcPct val="90000"/>
              </a:lnSpc>
              <a:spcBef>
                <a:spcPts val="1000"/>
              </a:spcBef>
              <a:spcAft>
                <a:spcPts val="0"/>
              </a:spcAft>
              <a:buClr>
                <a:schemeClr val="dk1"/>
              </a:buClr>
              <a:buSzPct val="100000"/>
              <a:buNone/>
            </a:pPr>
            <a:endParaRPr/>
          </a:p>
          <a:p>
            <a:pPr marL="228600" lvl="0" indent="-50800" algn="l" rtl="0">
              <a:lnSpc>
                <a:spcPct val="90000"/>
              </a:lnSpc>
              <a:spcBef>
                <a:spcPts val="1000"/>
              </a:spcBef>
              <a:spcAft>
                <a:spcPts val="0"/>
              </a:spcAft>
              <a:buClr>
                <a:schemeClr val="dk1"/>
              </a:buClr>
              <a:buSzPct val="100000"/>
              <a:buNone/>
            </a:pPr>
            <a:endParaRPr/>
          </a:p>
          <a:p>
            <a:pPr marL="179387" lvl="0" indent="-1585" algn="l" rtl="0">
              <a:lnSpc>
                <a:spcPct val="90000"/>
              </a:lnSpc>
              <a:spcBef>
                <a:spcPts val="1000"/>
              </a:spcBef>
              <a:spcAft>
                <a:spcPts val="0"/>
              </a:spcAft>
              <a:buClr>
                <a:schemeClr val="dk1"/>
              </a:buClr>
              <a:buSzPct val="100000"/>
              <a:buNone/>
            </a:pPr>
            <a:endParaRPr/>
          </a:p>
          <a:p>
            <a:pPr marL="179387" lvl="0" indent="-1585" algn="l" rtl="0">
              <a:lnSpc>
                <a:spcPct val="90000"/>
              </a:lnSpc>
              <a:spcBef>
                <a:spcPts val="1000"/>
              </a:spcBef>
              <a:spcAft>
                <a:spcPts val="0"/>
              </a:spcAft>
              <a:buClr>
                <a:schemeClr val="dk1"/>
              </a:buClr>
              <a:buSzPct val="100000"/>
              <a:buNone/>
            </a:pPr>
            <a:endParaRPr/>
          </a:p>
          <a:p>
            <a:pPr marL="179387" lvl="0" indent="-1585" algn="l" rtl="0">
              <a:lnSpc>
                <a:spcPct val="90000"/>
              </a:lnSpc>
              <a:spcBef>
                <a:spcPts val="1000"/>
              </a:spcBef>
              <a:spcAft>
                <a:spcPts val="0"/>
              </a:spcAft>
              <a:buClr>
                <a:schemeClr val="dk1"/>
              </a:buClr>
              <a:buSzPct val="100000"/>
              <a:buNone/>
            </a:pPr>
            <a:endParaRPr/>
          </a:p>
          <a:p>
            <a:pPr marL="179387" lvl="0" indent="-1585" algn="l" rtl="0">
              <a:lnSpc>
                <a:spcPct val="90000"/>
              </a:lnSpc>
              <a:spcBef>
                <a:spcPts val="1000"/>
              </a:spcBef>
              <a:spcAft>
                <a:spcPts val="0"/>
              </a:spcAft>
              <a:buClr>
                <a:schemeClr val="dk1"/>
              </a:buClr>
              <a:buSzPct val="100000"/>
              <a:buNone/>
            </a:pPr>
            <a:endParaRPr/>
          </a:p>
        </p:txBody>
      </p:sp>
      <p:pic>
        <p:nvPicPr>
          <p:cNvPr id="254" name="Google Shape;254;g2b83960fe09_0_69"/>
          <p:cNvPicPr preferRelativeResize="0"/>
          <p:nvPr/>
        </p:nvPicPr>
        <p:blipFill rotWithShape="1">
          <a:blip r:embed="rId3">
            <a:alphaModFix/>
          </a:blip>
          <a:srcRect/>
          <a:stretch/>
        </p:blipFill>
        <p:spPr>
          <a:xfrm>
            <a:off x="320512" y="5585931"/>
            <a:ext cx="1182064" cy="1182064"/>
          </a:xfrm>
          <a:prstGeom prst="rect">
            <a:avLst/>
          </a:prstGeom>
          <a:noFill/>
          <a:ln>
            <a:noFill/>
          </a:ln>
        </p:spPr>
      </p:pic>
      <p:pic>
        <p:nvPicPr>
          <p:cNvPr id="255" name="Google Shape;255;g2b83960fe09_0_69"/>
          <p:cNvPicPr preferRelativeResize="0"/>
          <p:nvPr/>
        </p:nvPicPr>
        <p:blipFill rotWithShape="1">
          <a:blip r:embed="rId4">
            <a:alphaModFix/>
          </a:blip>
          <a:srcRect/>
          <a:stretch/>
        </p:blipFill>
        <p:spPr>
          <a:xfrm>
            <a:off x="9251027" y="6148955"/>
            <a:ext cx="2505896" cy="526238"/>
          </a:xfrm>
          <a:prstGeom prst="rect">
            <a:avLst/>
          </a:prstGeom>
          <a:noFill/>
          <a:ln>
            <a:noFill/>
          </a:ln>
        </p:spPr>
      </p:pic>
      <p:pic>
        <p:nvPicPr>
          <p:cNvPr id="256" name="Google Shape;256;g2b83960fe09_0_69"/>
          <p:cNvPicPr preferRelativeResize="0"/>
          <p:nvPr/>
        </p:nvPicPr>
        <p:blipFill rotWithShape="1">
          <a:blip r:embed="rId5">
            <a:alphaModFix/>
          </a:blip>
          <a:srcRect l="29911" t="23670" r="29386" b="25293"/>
          <a:stretch/>
        </p:blipFill>
        <p:spPr>
          <a:xfrm>
            <a:off x="4506775" y="4526275"/>
            <a:ext cx="3178450" cy="2241726"/>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g2b919063e83_0_23"/>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Leitlinien für die Zugänglichkeit von Webinhalten</a:t>
            </a:r>
            <a:endParaRPr/>
          </a:p>
        </p:txBody>
      </p:sp>
      <p:sp>
        <p:nvSpPr>
          <p:cNvPr id="263" name="Google Shape;263;g2b919063e83_0_23"/>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fontScale="25000" lnSpcReduction="20000"/>
          </a:bodyPr>
          <a:lstStyle/>
          <a:p>
            <a:pPr marL="0" lvl="0" indent="0" algn="l" rtl="0">
              <a:lnSpc>
                <a:spcPct val="90000"/>
              </a:lnSpc>
              <a:spcBef>
                <a:spcPts val="0"/>
              </a:spcBef>
              <a:spcAft>
                <a:spcPts val="0"/>
              </a:spcAft>
              <a:buClr>
                <a:schemeClr val="dk1"/>
              </a:buClr>
              <a:buSzPts val="700"/>
              <a:buNone/>
            </a:pPr>
            <a:r>
              <a:rPr lang="en-US" sz="11307" u="sng">
                <a:solidFill>
                  <a:schemeClr val="hlink"/>
                </a:solidFill>
                <a:hlinkClick r:id="rId3"/>
              </a:rPr>
              <a:t>WCAG 2.0 </a:t>
            </a:r>
            <a:r>
              <a:rPr lang="en-US" sz="11307"/>
              <a:t>bezieht sich auf die Zugänglichkeitsrichtlinien für Webinhalte, die von der Web Accessibility Initiative (WAI) des World Wide Web Consortium (W3C) veröffentlicht werden. </a:t>
            </a:r>
            <a:endParaRPr sz="11307"/>
          </a:p>
          <a:p>
            <a:pPr marL="0" lvl="0" indent="0" algn="l" rtl="0">
              <a:lnSpc>
                <a:spcPct val="90000"/>
              </a:lnSpc>
              <a:spcBef>
                <a:spcPts val="0"/>
              </a:spcBef>
              <a:spcAft>
                <a:spcPts val="0"/>
              </a:spcAft>
              <a:buClr>
                <a:schemeClr val="dk1"/>
              </a:buClr>
              <a:buSzPts val="700"/>
              <a:buNone/>
            </a:pPr>
            <a:endParaRPr sz="11307"/>
          </a:p>
          <a:p>
            <a:pPr marL="0" lvl="0" indent="0" algn="l" rtl="0">
              <a:lnSpc>
                <a:spcPct val="90000"/>
              </a:lnSpc>
              <a:spcBef>
                <a:spcPts val="0"/>
              </a:spcBef>
              <a:spcAft>
                <a:spcPts val="0"/>
              </a:spcAft>
              <a:buClr>
                <a:schemeClr val="dk1"/>
              </a:buClr>
              <a:buSzPts val="700"/>
              <a:buNone/>
            </a:pPr>
            <a:r>
              <a:rPr lang="en-US" sz="11307"/>
              <a:t>Die Zugänglichkeitsrichtlinien für Web-Inhalte (WCAG) 2.0 enthalten Empfehlungen für eine bessere Zugänglichkeit von Web-Inhalten.</a:t>
            </a:r>
            <a:endParaRPr sz="11307"/>
          </a:p>
          <a:p>
            <a:pPr marL="0" lvl="0" indent="0" algn="l" rtl="0">
              <a:lnSpc>
                <a:spcPct val="90000"/>
              </a:lnSpc>
              <a:spcBef>
                <a:spcPts val="0"/>
              </a:spcBef>
              <a:spcAft>
                <a:spcPts val="0"/>
              </a:spcAft>
              <a:buClr>
                <a:schemeClr val="dk1"/>
              </a:buClr>
              <a:buSzPts val="700"/>
              <a:buNone/>
            </a:pPr>
            <a:endParaRPr sz="11307"/>
          </a:p>
          <a:p>
            <a:pPr marL="0" lvl="0" indent="0" algn="l" rtl="0">
              <a:lnSpc>
                <a:spcPct val="90000"/>
              </a:lnSpc>
              <a:spcBef>
                <a:spcPts val="0"/>
              </a:spcBef>
              <a:spcAft>
                <a:spcPts val="0"/>
              </a:spcAft>
              <a:buClr>
                <a:schemeClr val="dk1"/>
              </a:buClr>
              <a:buSzPts val="700"/>
              <a:buNone/>
            </a:pPr>
            <a:endParaRPr sz="11307"/>
          </a:p>
          <a:p>
            <a:pPr marL="0" lvl="0" indent="0" algn="l" rtl="0">
              <a:lnSpc>
                <a:spcPct val="90000"/>
              </a:lnSpc>
              <a:spcBef>
                <a:spcPts val="0"/>
              </a:spcBef>
              <a:spcAft>
                <a:spcPts val="0"/>
              </a:spcAft>
              <a:buClr>
                <a:schemeClr val="dk1"/>
              </a:buClr>
              <a:buSzPts val="700"/>
              <a:buNone/>
            </a:pPr>
            <a:endParaRPr sz="11307"/>
          </a:p>
          <a:p>
            <a:pPr marL="0" lvl="0" indent="0" algn="l" rtl="0">
              <a:lnSpc>
                <a:spcPct val="90000"/>
              </a:lnSpc>
              <a:spcBef>
                <a:spcPts val="0"/>
              </a:spcBef>
              <a:spcAft>
                <a:spcPts val="0"/>
              </a:spcAft>
              <a:buClr>
                <a:schemeClr val="dk1"/>
              </a:buClr>
              <a:buSzPct val="61999"/>
              <a:buNone/>
            </a:pPr>
            <a:endParaRPr sz="4516"/>
          </a:p>
          <a:p>
            <a:pPr marL="228600" lvl="0" indent="-50800" algn="l" rtl="0">
              <a:lnSpc>
                <a:spcPct val="90000"/>
              </a:lnSpc>
              <a:spcBef>
                <a:spcPts val="1000"/>
              </a:spcBef>
              <a:spcAft>
                <a:spcPts val="0"/>
              </a:spcAft>
              <a:buClr>
                <a:schemeClr val="dk1"/>
              </a:buClr>
              <a:buSzPct val="100000"/>
              <a:buNone/>
            </a:pPr>
            <a:endParaRPr/>
          </a:p>
          <a:p>
            <a:pPr marL="228600" lvl="0" indent="-50800" algn="l" rtl="0">
              <a:lnSpc>
                <a:spcPct val="90000"/>
              </a:lnSpc>
              <a:spcBef>
                <a:spcPts val="1000"/>
              </a:spcBef>
              <a:spcAft>
                <a:spcPts val="0"/>
              </a:spcAft>
              <a:buClr>
                <a:schemeClr val="dk1"/>
              </a:buClr>
              <a:buSzPct val="100000"/>
              <a:buNone/>
            </a:pPr>
            <a:endParaRPr/>
          </a:p>
          <a:p>
            <a:pPr marL="179387" lvl="0" indent="-1585" algn="l" rtl="0">
              <a:lnSpc>
                <a:spcPct val="90000"/>
              </a:lnSpc>
              <a:spcBef>
                <a:spcPts val="1000"/>
              </a:spcBef>
              <a:spcAft>
                <a:spcPts val="0"/>
              </a:spcAft>
              <a:buClr>
                <a:schemeClr val="dk1"/>
              </a:buClr>
              <a:buSzPct val="100000"/>
              <a:buNone/>
            </a:pPr>
            <a:endParaRPr/>
          </a:p>
          <a:p>
            <a:pPr marL="179387" lvl="0" indent="-1585" algn="l" rtl="0">
              <a:lnSpc>
                <a:spcPct val="90000"/>
              </a:lnSpc>
              <a:spcBef>
                <a:spcPts val="1000"/>
              </a:spcBef>
              <a:spcAft>
                <a:spcPts val="0"/>
              </a:spcAft>
              <a:buClr>
                <a:schemeClr val="dk1"/>
              </a:buClr>
              <a:buSzPct val="100000"/>
              <a:buNone/>
            </a:pPr>
            <a:endParaRPr/>
          </a:p>
          <a:p>
            <a:pPr marL="179387" lvl="0" indent="-1585" algn="l" rtl="0">
              <a:lnSpc>
                <a:spcPct val="90000"/>
              </a:lnSpc>
              <a:spcBef>
                <a:spcPts val="1000"/>
              </a:spcBef>
              <a:spcAft>
                <a:spcPts val="0"/>
              </a:spcAft>
              <a:buClr>
                <a:schemeClr val="dk1"/>
              </a:buClr>
              <a:buSzPct val="100000"/>
              <a:buNone/>
            </a:pPr>
            <a:endParaRPr/>
          </a:p>
          <a:p>
            <a:pPr marL="179387" lvl="0" indent="-1585" algn="l" rtl="0">
              <a:lnSpc>
                <a:spcPct val="90000"/>
              </a:lnSpc>
              <a:spcBef>
                <a:spcPts val="1000"/>
              </a:spcBef>
              <a:spcAft>
                <a:spcPts val="0"/>
              </a:spcAft>
              <a:buClr>
                <a:schemeClr val="dk1"/>
              </a:buClr>
              <a:buSzPct val="100000"/>
              <a:buNone/>
            </a:pPr>
            <a:endParaRPr/>
          </a:p>
        </p:txBody>
      </p:sp>
      <p:pic>
        <p:nvPicPr>
          <p:cNvPr id="264" name="Google Shape;264;g2b919063e83_0_23"/>
          <p:cNvPicPr preferRelativeResize="0"/>
          <p:nvPr/>
        </p:nvPicPr>
        <p:blipFill rotWithShape="1">
          <a:blip r:embed="rId4">
            <a:alphaModFix/>
          </a:blip>
          <a:srcRect/>
          <a:stretch/>
        </p:blipFill>
        <p:spPr>
          <a:xfrm>
            <a:off x="320512" y="5585931"/>
            <a:ext cx="1182064" cy="1182064"/>
          </a:xfrm>
          <a:prstGeom prst="rect">
            <a:avLst/>
          </a:prstGeom>
          <a:noFill/>
          <a:ln>
            <a:noFill/>
          </a:ln>
        </p:spPr>
      </p:pic>
      <p:pic>
        <p:nvPicPr>
          <p:cNvPr id="265" name="Google Shape;265;g2b919063e83_0_23"/>
          <p:cNvPicPr preferRelativeResize="0"/>
          <p:nvPr/>
        </p:nvPicPr>
        <p:blipFill rotWithShape="1">
          <a:blip r:embed="rId5">
            <a:alphaModFix/>
          </a:blip>
          <a:srcRect/>
          <a:stretch/>
        </p:blipFill>
        <p:spPr>
          <a:xfrm>
            <a:off x="9251027" y="6148955"/>
            <a:ext cx="2505896" cy="526238"/>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2"/>
          <p:cNvSpPr txBox="1">
            <a:spLocks noGrp="1"/>
          </p:cNvSpPr>
          <p:nvPr>
            <p:ph type="body" idx="1"/>
          </p:nvPr>
        </p:nvSpPr>
        <p:spPr>
          <a:xfrm>
            <a:off x="839787" y="668337"/>
            <a:ext cx="5157787" cy="585428"/>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accent1"/>
              </a:buClr>
              <a:buSzPts val="2800"/>
              <a:buNone/>
            </a:pPr>
            <a:r>
              <a:rPr lang="en-US" sz="2800" b="0">
                <a:solidFill>
                  <a:schemeClr val="accent1"/>
                </a:solidFill>
              </a:rPr>
              <a:t>Ziele der Sitzung:</a:t>
            </a:r>
            <a:endParaRPr sz="2800"/>
          </a:p>
        </p:txBody>
      </p:sp>
      <p:sp>
        <p:nvSpPr>
          <p:cNvPr id="102" name="Google Shape;102;p2"/>
          <p:cNvSpPr txBox="1">
            <a:spLocks noGrp="1"/>
          </p:cNvSpPr>
          <p:nvPr>
            <p:ph type="body" idx="2"/>
          </p:nvPr>
        </p:nvSpPr>
        <p:spPr>
          <a:xfrm>
            <a:off x="839788" y="1338606"/>
            <a:ext cx="5157787" cy="4851057"/>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US"/>
              <a:t>Die Definition und Bedeutung der Online-Navigation für GLAM-Fachleute verstehen</a:t>
            </a:r>
            <a:endParaRPr/>
          </a:p>
          <a:p>
            <a:pPr marL="228600" lvl="0" indent="-228600" algn="l" rtl="0">
              <a:lnSpc>
                <a:spcPct val="90000"/>
              </a:lnSpc>
              <a:spcBef>
                <a:spcPts val="1000"/>
              </a:spcBef>
              <a:spcAft>
                <a:spcPts val="0"/>
              </a:spcAft>
              <a:buClr>
                <a:schemeClr val="dk1"/>
              </a:buClr>
              <a:buSzPts val="2800"/>
              <a:buChar char="•"/>
            </a:pPr>
            <a:r>
              <a:rPr lang="en-US"/>
              <a:t>Verschiedene Möglichkeiten der Online-Navigation erkunden</a:t>
            </a:r>
            <a:endParaRPr/>
          </a:p>
          <a:p>
            <a:pPr marL="228600" lvl="0" indent="-228600" algn="l" rtl="0">
              <a:lnSpc>
                <a:spcPct val="90000"/>
              </a:lnSpc>
              <a:spcBef>
                <a:spcPts val="1000"/>
              </a:spcBef>
              <a:spcAft>
                <a:spcPts val="0"/>
              </a:spcAft>
              <a:buClr>
                <a:schemeClr val="dk1"/>
              </a:buClr>
              <a:buSzPts val="2800"/>
              <a:buChar char="•"/>
            </a:pPr>
            <a:r>
              <a:rPr lang="en-US"/>
              <a:t>Einführung in die benutzerfreundlichen Ansätze der Online-Navigation, die für den GLAM-Sektor relevant sind</a:t>
            </a:r>
            <a:endParaRPr/>
          </a:p>
        </p:txBody>
      </p:sp>
      <p:sp>
        <p:nvSpPr>
          <p:cNvPr id="103" name="Google Shape;103;p2"/>
          <p:cNvSpPr txBox="1">
            <a:spLocks noGrp="1"/>
          </p:cNvSpPr>
          <p:nvPr>
            <p:ph type="body" idx="4"/>
          </p:nvPr>
        </p:nvSpPr>
        <p:spPr>
          <a:xfrm>
            <a:off x="6172200" y="1338606"/>
            <a:ext cx="5183188" cy="4851057"/>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r>
              <a:rPr lang="en-US"/>
              <a:t>Nach Abschluss dieser Lerneinheit sollten die Lernenden in der Lage sein:</a:t>
            </a:r>
            <a:endParaRPr/>
          </a:p>
          <a:p>
            <a:pPr marL="228600" lvl="0" indent="-228600" algn="l" rtl="0">
              <a:lnSpc>
                <a:spcPct val="90000"/>
              </a:lnSpc>
              <a:spcBef>
                <a:spcPts val="1000"/>
              </a:spcBef>
              <a:spcAft>
                <a:spcPts val="0"/>
              </a:spcAft>
              <a:buClr>
                <a:schemeClr val="dk1"/>
              </a:buClr>
              <a:buSzPts val="2800"/>
              <a:buChar char="•"/>
            </a:pPr>
            <a:r>
              <a:rPr lang="en-US"/>
              <a:t>Online-Navigation zu definieren</a:t>
            </a:r>
            <a:endParaRPr/>
          </a:p>
          <a:p>
            <a:pPr marL="228600" lvl="0" indent="-228600" algn="l" rtl="0">
              <a:lnSpc>
                <a:spcPct val="90000"/>
              </a:lnSpc>
              <a:spcBef>
                <a:spcPts val="1000"/>
              </a:spcBef>
              <a:spcAft>
                <a:spcPts val="0"/>
              </a:spcAft>
              <a:buClr>
                <a:schemeClr val="dk1"/>
              </a:buClr>
              <a:buSzPts val="2800"/>
              <a:buChar char="•"/>
            </a:pPr>
            <a:r>
              <a:rPr lang="en-US"/>
              <a:t>Für zahlreiche Aufgaben online navigieren </a:t>
            </a:r>
            <a:endParaRPr/>
          </a:p>
          <a:p>
            <a:pPr marL="228600" lvl="0" indent="-228600" algn="l" rtl="0">
              <a:lnSpc>
                <a:spcPct val="90000"/>
              </a:lnSpc>
              <a:spcBef>
                <a:spcPts val="1000"/>
              </a:spcBef>
              <a:spcAft>
                <a:spcPts val="0"/>
              </a:spcAft>
              <a:buClr>
                <a:schemeClr val="dk1"/>
              </a:buClr>
              <a:buSzPts val="2800"/>
              <a:buChar char="•"/>
            </a:pPr>
            <a:r>
              <a:rPr lang="en-US"/>
              <a:t>Benutzerfreundliche Ansätze zur Online-Navigation, die für die täglichen Aufgaben in GLAM-Positionen relevant sind zu unterscheiden</a:t>
            </a:r>
            <a:endParaRPr/>
          </a:p>
        </p:txBody>
      </p:sp>
      <p:pic>
        <p:nvPicPr>
          <p:cNvPr id="104" name="Google Shape;104;p2"/>
          <p:cNvPicPr preferRelativeResize="0"/>
          <p:nvPr/>
        </p:nvPicPr>
        <p:blipFill rotWithShape="1">
          <a:blip r:embed="rId3">
            <a:alphaModFix/>
          </a:blip>
          <a:srcRect/>
          <a:stretch/>
        </p:blipFill>
        <p:spPr>
          <a:xfrm>
            <a:off x="320512" y="5585931"/>
            <a:ext cx="1182064" cy="1182064"/>
          </a:xfrm>
          <a:prstGeom prst="rect">
            <a:avLst/>
          </a:prstGeom>
          <a:noFill/>
          <a:ln>
            <a:noFill/>
          </a:ln>
        </p:spPr>
      </p:pic>
      <p:sp>
        <p:nvSpPr>
          <p:cNvPr id="105" name="Google Shape;105;p2"/>
          <p:cNvSpPr txBox="1"/>
          <p:nvPr/>
        </p:nvSpPr>
        <p:spPr>
          <a:xfrm>
            <a:off x="6172200" y="668337"/>
            <a:ext cx="5157787" cy="585428"/>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accent1"/>
              </a:buClr>
              <a:buSzPts val="2800"/>
              <a:buFont typeface="Arial"/>
              <a:buNone/>
            </a:pPr>
            <a:r>
              <a:rPr lang="en-US" sz="2800" b="0" i="0" u="none" strike="noStrike" cap="none">
                <a:solidFill>
                  <a:schemeClr val="accent1"/>
                </a:solidFill>
                <a:latin typeface="Calibri"/>
                <a:ea typeface="Calibri"/>
                <a:cs typeface="Calibri"/>
                <a:sym typeface="Calibri"/>
              </a:rPr>
              <a:t>Lernergebnisse:</a:t>
            </a:r>
            <a:endParaRPr sz="2800" b="1" i="0" u="none" strike="noStrike" cap="none">
              <a:solidFill>
                <a:schemeClr val="dk1"/>
              </a:solidFill>
              <a:latin typeface="Calibri"/>
              <a:ea typeface="Calibri"/>
              <a:cs typeface="Calibri"/>
              <a:sym typeface="Calibri"/>
            </a:endParaRPr>
          </a:p>
        </p:txBody>
      </p:sp>
      <p:pic>
        <p:nvPicPr>
          <p:cNvPr id="106" name="Google Shape;106;p2"/>
          <p:cNvPicPr preferRelativeResize="0"/>
          <p:nvPr/>
        </p:nvPicPr>
        <p:blipFill rotWithShape="1">
          <a:blip r:embed="rId4">
            <a:alphaModFix/>
          </a:blip>
          <a:srcRect/>
          <a:stretch/>
        </p:blipFill>
        <p:spPr>
          <a:xfrm>
            <a:off x="9251027" y="6148955"/>
            <a:ext cx="2505896" cy="526238"/>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Google Shape;271;g2b919063e83_0_0"/>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Zugänglichkeit des Internets</a:t>
            </a:r>
            <a:endParaRPr/>
          </a:p>
        </p:txBody>
      </p:sp>
      <p:sp>
        <p:nvSpPr>
          <p:cNvPr id="272" name="Google Shape;272;g2b919063e83_0_0"/>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lnSpcReduction="20000"/>
          </a:bodyPr>
          <a:lstStyle/>
          <a:p>
            <a:pPr marL="0" lvl="0" indent="0" algn="l" rtl="0">
              <a:lnSpc>
                <a:spcPct val="90000"/>
              </a:lnSpc>
              <a:spcBef>
                <a:spcPts val="0"/>
              </a:spcBef>
              <a:spcAft>
                <a:spcPts val="0"/>
              </a:spcAft>
              <a:buClr>
                <a:schemeClr val="dk1"/>
              </a:buClr>
              <a:buSzPts val="2800"/>
              <a:buNone/>
            </a:pPr>
            <a:endParaRPr sz="4516"/>
          </a:p>
          <a:p>
            <a:pPr marL="0" lvl="0" indent="0" algn="l" rtl="0">
              <a:lnSpc>
                <a:spcPct val="90000"/>
              </a:lnSpc>
              <a:spcBef>
                <a:spcPts val="0"/>
              </a:spcBef>
              <a:spcAft>
                <a:spcPts val="0"/>
              </a:spcAft>
              <a:buClr>
                <a:schemeClr val="dk1"/>
              </a:buClr>
              <a:buSzPts val="2800"/>
              <a:buNone/>
            </a:pPr>
            <a:endParaRPr sz="4516"/>
          </a:p>
          <a:p>
            <a:pPr marL="0" lvl="0" indent="0" algn="l" rtl="0">
              <a:lnSpc>
                <a:spcPct val="90000"/>
              </a:lnSpc>
              <a:spcBef>
                <a:spcPts val="0"/>
              </a:spcBef>
              <a:spcAft>
                <a:spcPts val="0"/>
              </a:spcAft>
              <a:buClr>
                <a:schemeClr val="dk1"/>
              </a:buClr>
              <a:buSzPts val="2800"/>
              <a:buNone/>
            </a:pPr>
            <a:endParaRPr sz="4516"/>
          </a:p>
          <a:p>
            <a:pPr marL="228600" lvl="0" indent="-50800" algn="l" rtl="0">
              <a:lnSpc>
                <a:spcPct val="90000"/>
              </a:lnSpc>
              <a:spcBef>
                <a:spcPts val="1000"/>
              </a:spcBef>
              <a:spcAft>
                <a:spcPts val="0"/>
              </a:spcAft>
              <a:buClr>
                <a:schemeClr val="dk1"/>
              </a:buClr>
              <a:buSzPts val="2800"/>
              <a:buNone/>
            </a:pPr>
            <a:endParaRPr/>
          </a:p>
          <a:p>
            <a:pPr marL="228600" lvl="0" indent="-50800" algn="l" rtl="0">
              <a:lnSpc>
                <a:spcPct val="90000"/>
              </a:lnSpc>
              <a:spcBef>
                <a:spcPts val="1000"/>
              </a:spcBef>
              <a:spcAft>
                <a:spcPts val="0"/>
              </a:spcAft>
              <a:buClr>
                <a:schemeClr val="dk1"/>
              </a:buClr>
              <a:buSzPts val="2800"/>
              <a:buNone/>
            </a:pPr>
            <a:endParaRPr/>
          </a:p>
          <a:p>
            <a:pPr marL="179387" lvl="0" indent="-1585" algn="l" rtl="0">
              <a:lnSpc>
                <a:spcPct val="90000"/>
              </a:lnSpc>
              <a:spcBef>
                <a:spcPts val="1000"/>
              </a:spcBef>
              <a:spcAft>
                <a:spcPts val="0"/>
              </a:spcAft>
              <a:buClr>
                <a:schemeClr val="dk1"/>
              </a:buClr>
              <a:buSzPts val="2800"/>
              <a:buNone/>
            </a:pPr>
            <a:endParaRPr/>
          </a:p>
          <a:p>
            <a:pPr marL="179387" lvl="0" indent="-1585" algn="l" rtl="0">
              <a:lnSpc>
                <a:spcPct val="90000"/>
              </a:lnSpc>
              <a:spcBef>
                <a:spcPts val="1000"/>
              </a:spcBef>
              <a:spcAft>
                <a:spcPts val="0"/>
              </a:spcAft>
              <a:buClr>
                <a:schemeClr val="dk1"/>
              </a:buClr>
              <a:buSzPts val="2800"/>
              <a:buNone/>
            </a:pPr>
            <a:endParaRPr/>
          </a:p>
          <a:p>
            <a:pPr marL="179387" lvl="0" indent="-1585" algn="l" rtl="0">
              <a:lnSpc>
                <a:spcPct val="90000"/>
              </a:lnSpc>
              <a:spcBef>
                <a:spcPts val="1000"/>
              </a:spcBef>
              <a:spcAft>
                <a:spcPts val="0"/>
              </a:spcAft>
              <a:buClr>
                <a:schemeClr val="dk1"/>
              </a:buClr>
              <a:buSzPts val="2800"/>
              <a:buNone/>
            </a:pPr>
            <a:endParaRPr/>
          </a:p>
          <a:p>
            <a:pPr marL="179387" lvl="0" indent="-1585" algn="l" rtl="0">
              <a:lnSpc>
                <a:spcPct val="90000"/>
              </a:lnSpc>
              <a:spcBef>
                <a:spcPts val="1000"/>
              </a:spcBef>
              <a:spcAft>
                <a:spcPts val="0"/>
              </a:spcAft>
              <a:buClr>
                <a:schemeClr val="dk1"/>
              </a:buClr>
              <a:buSzPts val="2800"/>
              <a:buNone/>
            </a:pPr>
            <a:endParaRPr/>
          </a:p>
        </p:txBody>
      </p:sp>
      <p:pic>
        <p:nvPicPr>
          <p:cNvPr id="273" name="Google Shape;273;g2b919063e83_0_0"/>
          <p:cNvPicPr preferRelativeResize="0"/>
          <p:nvPr/>
        </p:nvPicPr>
        <p:blipFill rotWithShape="1">
          <a:blip r:embed="rId3">
            <a:alphaModFix/>
          </a:blip>
          <a:srcRect/>
          <a:stretch/>
        </p:blipFill>
        <p:spPr>
          <a:xfrm>
            <a:off x="320512" y="5585931"/>
            <a:ext cx="1182064" cy="1182064"/>
          </a:xfrm>
          <a:prstGeom prst="rect">
            <a:avLst/>
          </a:prstGeom>
          <a:noFill/>
          <a:ln>
            <a:noFill/>
          </a:ln>
        </p:spPr>
      </p:pic>
      <p:pic>
        <p:nvPicPr>
          <p:cNvPr id="274" name="Google Shape;274;g2b919063e83_0_0"/>
          <p:cNvPicPr preferRelativeResize="0"/>
          <p:nvPr/>
        </p:nvPicPr>
        <p:blipFill rotWithShape="1">
          <a:blip r:embed="rId4">
            <a:alphaModFix/>
          </a:blip>
          <a:srcRect/>
          <a:stretch/>
        </p:blipFill>
        <p:spPr>
          <a:xfrm>
            <a:off x="9251027" y="6148955"/>
            <a:ext cx="2505896" cy="526238"/>
          </a:xfrm>
          <a:prstGeom prst="rect">
            <a:avLst/>
          </a:prstGeom>
          <a:noFill/>
          <a:ln>
            <a:noFill/>
          </a:ln>
        </p:spPr>
      </p:pic>
      <p:pic>
        <p:nvPicPr>
          <p:cNvPr id="275" name="Google Shape;275;g2b919063e83_0_0" title="WCAG for beginners - What are the Web Content Accessibility Guidelines_ - Web Accessibility (1).mp4">
            <a:hlinkClick r:id="rId5"/>
          </p:cNvPr>
          <p:cNvPicPr preferRelativeResize="0"/>
          <p:nvPr/>
        </p:nvPicPr>
        <p:blipFill rotWithShape="1">
          <a:blip r:embed="rId6">
            <a:alphaModFix/>
          </a:blip>
          <a:srcRect/>
          <a:stretch/>
        </p:blipFill>
        <p:spPr>
          <a:xfrm>
            <a:off x="3810000" y="1714500"/>
            <a:ext cx="4572000" cy="34290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5"/>
                                        </p:tgtEl>
                                        <p:attrNameLst>
                                          <p:attrName>style.visibility</p:attrName>
                                        </p:attrNameLst>
                                      </p:cBhvr>
                                      <p:to>
                                        <p:strVal val="visible"/>
                                      </p:to>
                                    </p:set>
                                    <p:animEffect transition="in" filter="fade">
                                      <p:cBhvr>
                                        <p:cTn id="7" dur="1000"/>
                                        <p:tgtEl>
                                          <p:spTgt spid="2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Google Shape;281;g2b95bac4502_0_74"/>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Notwendige Grundlagen für eine benutzerfreundliche Navigation im Internet</a:t>
            </a:r>
            <a:endParaRPr/>
          </a:p>
        </p:txBody>
      </p:sp>
      <p:sp>
        <p:nvSpPr>
          <p:cNvPr id="282" name="Google Shape;282;g2b95bac4502_0_74"/>
          <p:cNvSpPr txBox="1">
            <a:spLocks noGrp="1"/>
          </p:cNvSpPr>
          <p:nvPr>
            <p:ph type="body" idx="1"/>
          </p:nvPr>
        </p:nvSpPr>
        <p:spPr>
          <a:xfrm>
            <a:off x="838200" y="1825625"/>
            <a:ext cx="5181600" cy="4351200"/>
          </a:xfrm>
          <a:prstGeom prst="rect">
            <a:avLst/>
          </a:prstGeom>
          <a:noFill/>
          <a:ln>
            <a:noFill/>
          </a:ln>
        </p:spPr>
        <p:txBody>
          <a:bodyPr spcFirstLastPara="1" wrap="square" lIns="91425" tIns="45700" rIns="91425" bIns="45700" anchor="t" anchorCtr="0">
            <a:normAutofit lnSpcReduction="20000"/>
          </a:bodyPr>
          <a:lstStyle/>
          <a:p>
            <a:pPr marL="228600" lvl="0" indent="-50800" algn="l" rtl="0">
              <a:lnSpc>
                <a:spcPct val="90000"/>
              </a:lnSpc>
              <a:spcBef>
                <a:spcPts val="0"/>
              </a:spcBef>
              <a:spcAft>
                <a:spcPts val="0"/>
              </a:spcAft>
              <a:buClr>
                <a:schemeClr val="dk1"/>
              </a:buClr>
              <a:buSzPts val="2800"/>
              <a:buNone/>
            </a:pPr>
            <a:endParaRPr/>
          </a:p>
          <a:p>
            <a:pPr marL="228600" lvl="0" indent="-228600" algn="l" rtl="0">
              <a:lnSpc>
                <a:spcPct val="90000"/>
              </a:lnSpc>
              <a:spcBef>
                <a:spcPts val="1000"/>
              </a:spcBef>
              <a:spcAft>
                <a:spcPts val="0"/>
              </a:spcAft>
              <a:buClr>
                <a:schemeClr val="dk1"/>
              </a:buClr>
              <a:buSzPts val="2800"/>
              <a:buChar char="•"/>
            </a:pPr>
            <a:r>
              <a:rPr lang="en-US"/>
              <a:t>Leichtigkeit</a:t>
            </a:r>
            <a:endParaRPr/>
          </a:p>
          <a:p>
            <a:pPr marL="228600" lvl="0" indent="-228600" algn="l" rtl="0">
              <a:lnSpc>
                <a:spcPct val="90000"/>
              </a:lnSpc>
              <a:spcBef>
                <a:spcPts val="1000"/>
              </a:spcBef>
              <a:spcAft>
                <a:spcPts val="0"/>
              </a:spcAft>
              <a:buClr>
                <a:schemeClr val="dk1"/>
              </a:buClr>
              <a:buSzPts val="2800"/>
              <a:buChar char="•"/>
            </a:pPr>
            <a:r>
              <a:rPr lang="en-US"/>
              <a:t>Grafiken</a:t>
            </a:r>
            <a:endParaRPr b="0"/>
          </a:p>
          <a:p>
            <a:pPr marL="228600" lvl="0" indent="-228600" algn="l" rtl="0">
              <a:lnSpc>
                <a:spcPct val="90000"/>
              </a:lnSpc>
              <a:spcBef>
                <a:spcPts val="1000"/>
              </a:spcBef>
              <a:spcAft>
                <a:spcPts val="0"/>
              </a:spcAft>
              <a:buClr>
                <a:schemeClr val="dk1"/>
              </a:buClr>
              <a:buSzPts val="2800"/>
              <a:buChar char="•"/>
            </a:pPr>
            <a:r>
              <a:rPr lang="en-US"/>
              <a:t>Vereinfachung</a:t>
            </a:r>
            <a:endParaRPr/>
          </a:p>
          <a:p>
            <a:pPr marL="228600" lvl="0" indent="-228600" algn="l" rtl="0">
              <a:lnSpc>
                <a:spcPct val="90000"/>
              </a:lnSpc>
              <a:spcBef>
                <a:spcPts val="1000"/>
              </a:spcBef>
              <a:spcAft>
                <a:spcPts val="0"/>
              </a:spcAft>
              <a:buClr>
                <a:schemeClr val="dk1"/>
              </a:buClr>
              <a:buSzPts val="2800"/>
              <a:buChar char="•"/>
            </a:pPr>
            <a:r>
              <a:rPr lang="en-US"/>
              <a:t>Einheitlichkeit</a:t>
            </a:r>
            <a:endParaRPr/>
          </a:p>
          <a:p>
            <a:pPr marL="228600" lvl="0" indent="-50800" algn="l" rtl="0">
              <a:lnSpc>
                <a:spcPct val="90000"/>
              </a:lnSpc>
              <a:spcBef>
                <a:spcPts val="1000"/>
              </a:spcBef>
              <a:spcAft>
                <a:spcPts val="0"/>
              </a:spcAft>
              <a:buClr>
                <a:schemeClr val="dk1"/>
              </a:buClr>
              <a:buSzPts val="2800"/>
              <a:buNone/>
            </a:pPr>
            <a:endParaRPr/>
          </a:p>
          <a:p>
            <a:pPr marL="179387" lvl="0" indent="-1585" algn="l" rtl="0">
              <a:lnSpc>
                <a:spcPct val="90000"/>
              </a:lnSpc>
              <a:spcBef>
                <a:spcPts val="1000"/>
              </a:spcBef>
              <a:spcAft>
                <a:spcPts val="0"/>
              </a:spcAft>
              <a:buClr>
                <a:schemeClr val="dk1"/>
              </a:buClr>
              <a:buSzPts val="2800"/>
              <a:buNone/>
            </a:pPr>
            <a:endParaRPr/>
          </a:p>
          <a:p>
            <a:pPr marL="179387" lvl="0" indent="-1585" algn="l" rtl="0">
              <a:lnSpc>
                <a:spcPct val="90000"/>
              </a:lnSpc>
              <a:spcBef>
                <a:spcPts val="1000"/>
              </a:spcBef>
              <a:spcAft>
                <a:spcPts val="0"/>
              </a:spcAft>
              <a:buClr>
                <a:schemeClr val="dk1"/>
              </a:buClr>
              <a:buSzPts val="2800"/>
              <a:buNone/>
            </a:pPr>
            <a:endParaRPr/>
          </a:p>
          <a:p>
            <a:pPr marL="179387" lvl="0" indent="-1585" algn="l" rtl="0">
              <a:lnSpc>
                <a:spcPct val="90000"/>
              </a:lnSpc>
              <a:spcBef>
                <a:spcPts val="1000"/>
              </a:spcBef>
              <a:spcAft>
                <a:spcPts val="0"/>
              </a:spcAft>
              <a:buClr>
                <a:schemeClr val="dk1"/>
              </a:buClr>
              <a:buSzPts val="2800"/>
              <a:buNone/>
            </a:pPr>
            <a:endParaRPr/>
          </a:p>
          <a:p>
            <a:pPr marL="179387" lvl="0" indent="-1585" algn="l" rtl="0">
              <a:lnSpc>
                <a:spcPct val="90000"/>
              </a:lnSpc>
              <a:spcBef>
                <a:spcPts val="1000"/>
              </a:spcBef>
              <a:spcAft>
                <a:spcPts val="0"/>
              </a:spcAft>
              <a:buClr>
                <a:schemeClr val="dk1"/>
              </a:buClr>
              <a:buSzPts val="2800"/>
              <a:buNone/>
            </a:pPr>
            <a:endParaRPr/>
          </a:p>
        </p:txBody>
      </p:sp>
      <p:pic>
        <p:nvPicPr>
          <p:cNvPr id="283" name="Google Shape;283;g2b95bac4502_0_74"/>
          <p:cNvPicPr preferRelativeResize="0"/>
          <p:nvPr/>
        </p:nvPicPr>
        <p:blipFill rotWithShape="1">
          <a:blip r:embed="rId3">
            <a:alphaModFix/>
          </a:blip>
          <a:srcRect/>
          <a:stretch/>
        </p:blipFill>
        <p:spPr>
          <a:xfrm>
            <a:off x="320512" y="5585931"/>
            <a:ext cx="1182064" cy="1182064"/>
          </a:xfrm>
          <a:prstGeom prst="rect">
            <a:avLst/>
          </a:prstGeom>
          <a:noFill/>
          <a:ln>
            <a:noFill/>
          </a:ln>
        </p:spPr>
      </p:pic>
      <p:pic>
        <p:nvPicPr>
          <p:cNvPr id="284" name="Google Shape;284;g2b95bac4502_0_74"/>
          <p:cNvPicPr preferRelativeResize="0"/>
          <p:nvPr/>
        </p:nvPicPr>
        <p:blipFill rotWithShape="1">
          <a:blip r:embed="rId4">
            <a:alphaModFix/>
          </a:blip>
          <a:srcRect/>
          <a:stretch/>
        </p:blipFill>
        <p:spPr>
          <a:xfrm>
            <a:off x="9251027" y="6148955"/>
            <a:ext cx="2505896" cy="526238"/>
          </a:xfrm>
          <a:prstGeom prst="rect">
            <a:avLst/>
          </a:prstGeom>
          <a:noFill/>
          <a:ln>
            <a:noFill/>
          </a:ln>
        </p:spPr>
      </p:pic>
      <p:pic>
        <p:nvPicPr>
          <p:cNvPr id="285" name="Google Shape;285;g2b95bac4502_0_74"/>
          <p:cNvPicPr preferRelativeResize="0"/>
          <p:nvPr/>
        </p:nvPicPr>
        <p:blipFill rotWithShape="1">
          <a:blip r:embed="rId5">
            <a:alphaModFix/>
          </a:blip>
          <a:srcRect l="26038" t="14074" r="25105" b="19910"/>
          <a:stretch/>
        </p:blipFill>
        <p:spPr>
          <a:xfrm>
            <a:off x="4128225" y="2314450"/>
            <a:ext cx="5044776" cy="3834499"/>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Google Shape;291;g2b95bac4502_0_82"/>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Leichtigkeit</a:t>
            </a:r>
            <a:endParaRPr/>
          </a:p>
        </p:txBody>
      </p:sp>
      <p:sp>
        <p:nvSpPr>
          <p:cNvPr id="292" name="Google Shape;292;g2b95bac4502_0_82"/>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fontScale="70000" lnSpcReduction="20000"/>
          </a:bodyPr>
          <a:lstStyle/>
          <a:p>
            <a:pPr marL="0" lvl="0" indent="0" algn="l" rtl="0">
              <a:lnSpc>
                <a:spcPct val="90000"/>
              </a:lnSpc>
              <a:spcBef>
                <a:spcPts val="0"/>
              </a:spcBef>
              <a:spcAft>
                <a:spcPts val="0"/>
              </a:spcAft>
              <a:buClr>
                <a:schemeClr val="dk1"/>
              </a:buClr>
              <a:buSzPct val="69371"/>
              <a:buNone/>
            </a:pPr>
            <a:r>
              <a:rPr lang="en-US" sz="4036"/>
              <a:t>Die Idee ist, eine Navigation zu haben, die den Benutzer mit Leichtigkeit führt. Um dies zu erreichen, ist es wichtig, den Inhalt der App so anzuordnen, dass er mit den Aktionen korrespondiert, die die Nutzer höchstwahrscheinlich durchführen werden. So finden sie leichter, was sie brauchen.</a:t>
            </a:r>
            <a:endParaRPr sz="4036"/>
          </a:p>
          <a:p>
            <a:pPr marL="0" lvl="0" indent="0" algn="l" rtl="0">
              <a:lnSpc>
                <a:spcPct val="90000"/>
              </a:lnSpc>
              <a:spcBef>
                <a:spcPts val="1000"/>
              </a:spcBef>
              <a:spcAft>
                <a:spcPts val="0"/>
              </a:spcAft>
              <a:buClr>
                <a:schemeClr val="dk1"/>
              </a:buClr>
              <a:buSzPct val="100000"/>
              <a:buNone/>
            </a:pPr>
            <a:endParaRPr/>
          </a:p>
          <a:p>
            <a:pPr marL="0" lvl="0" indent="0" algn="l" rtl="0">
              <a:lnSpc>
                <a:spcPct val="90000"/>
              </a:lnSpc>
              <a:spcBef>
                <a:spcPts val="1000"/>
              </a:spcBef>
              <a:spcAft>
                <a:spcPts val="0"/>
              </a:spcAft>
              <a:buClr>
                <a:schemeClr val="dk1"/>
              </a:buClr>
              <a:buSzPct val="100000"/>
              <a:buNone/>
            </a:pPr>
            <a:endParaRPr/>
          </a:p>
          <a:p>
            <a:pPr marL="228600" lvl="0" indent="-228600" algn="l" rtl="0">
              <a:lnSpc>
                <a:spcPct val="90000"/>
              </a:lnSpc>
              <a:spcBef>
                <a:spcPts val="1000"/>
              </a:spcBef>
              <a:spcAft>
                <a:spcPts val="0"/>
              </a:spcAft>
              <a:buClr>
                <a:schemeClr val="dk1"/>
              </a:buClr>
              <a:buSzPct val="100000"/>
              <a:buNone/>
            </a:pPr>
            <a:endParaRPr/>
          </a:p>
          <a:p>
            <a:pPr marL="228600" lvl="0" indent="-50800" algn="l" rtl="0">
              <a:lnSpc>
                <a:spcPct val="90000"/>
              </a:lnSpc>
              <a:spcBef>
                <a:spcPts val="1000"/>
              </a:spcBef>
              <a:spcAft>
                <a:spcPts val="0"/>
              </a:spcAft>
              <a:buClr>
                <a:schemeClr val="dk1"/>
              </a:buClr>
              <a:buSzPct val="100000"/>
              <a:buNone/>
            </a:pPr>
            <a:endParaRPr/>
          </a:p>
          <a:p>
            <a:pPr marL="228600" lvl="0" indent="-50800" algn="l" rtl="0">
              <a:lnSpc>
                <a:spcPct val="90000"/>
              </a:lnSpc>
              <a:spcBef>
                <a:spcPts val="1000"/>
              </a:spcBef>
              <a:spcAft>
                <a:spcPts val="0"/>
              </a:spcAft>
              <a:buClr>
                <a:schemeClr val="dk1"/>
              </a:buClr>
              <a:buSzPct val="100000"/>
              <a:buNone/>
            </a:pPr>
            <a:endParaRPr/>
          </a:p>
          <a:p>
            <a:pPr marL="179387" lvl="0" indent="-1585" algn="l" rtl="0">
              <a:lnSpc>
                <a:spcPct val="90000"/>
              </a:lnSpc>
              <a:spcBef>
                <a:spcPts val="1000"/>
              </a:spcBef>
              <a:spcAft>
                <a:spcPts val="0"/>
              </a:spcAft>
              <a:buClr>
                <a:schemeClr val="dk1"/>
              </a:buClr>
              <a:buSzPct val="100000"/>
              <a:buNone/>
            </a:pPr>
            <a:endParaRPr/>
          </a:p>
          <a:p>
            <a:pPr marL="179387" lvl="0" indent="-1585" algn="l" rtl="0">
              <a:lnSpc>
                <a:spcPct val="90000"/>
              </a:lnSpc>
              <a:spcBef>
                <a:spcPts val="1000"/>
              </a:spcBef>
              <a:spcAft>
                <a:spcPts val="0"/>
              </a:spcAft>
              <a:buClr>
                <a:schemeClr val="dk1"/>
              </a:buClr>
              <a:buSzPct val="100000"/>
              <a:buNone/>
            </a:pPr>
            <a:endParaRPr/>
          </a:p>
          <a:p>
            <a:pPr marL="179387" lvl="0" indent="-1585" algn="l" rtl="0">
              <a:lnSpc>
                <a:spcPct val="90000"/>
              </a:lnSpc>
              <a:spcBef>
                <a:spcPts val="1000"/>
              </a:spcBef>
              <a:spcAft>
                <a:spcPts val="0"/>
              </a:spcAft>
              <a:buClr>
                <a:schemeClr val="dk1"/>
              </a:buClr>
              <a:buSzPct val="100000"/>
              <a:buNone/>
            </a:pPr>
            <a:endParaRPr/>
          </a:p>
          <a:p>
            <a:pPr marL="179387" lvl="0" indent="-1585" algn="l" rtl="0">
              <a:lnSpc>
                <a:spcPct val="90000"/>
              </a:lnSpc>
              <a:spcBef>
                <a:spcPts val="1000"/>
              </a:spcBef>
              <a:spcAft>
                <a:spcPts val="0"/>
              </a:spcAft>
              <a:buClr>
                <a:schemeClr val="dk1"/>
              </a:buClr>
              <a:buSzPct val="100000"/>
              <a:buNone/>
            </a:pPr>
            <a:endParaRPr/>
          </a:p>
        </p:txBody>
      </p:sp>
      <p:pic>
        <p:nvPicPr>
          <p:cNvPr id="293" name="Google Shape;293;g2b95bac4502_0_82"/>
          <p:cNvPicPr preferRelativeResize="0"/>
          <p:nvPr/>
        </p:nvPicPr>
        <p:blipFill rotWithShape="1">
          <a:blip r:embed="rId3">
            <a:alphaModFix/>
          </a:blip>
          <a:srcRect/>
          <a:stretch/>
        </p:blipFill>
        <p:spPr>
          <a:xfrm>
            <a:off x="320512" y="5585931"/>
            <a:ext cx="1182064" cy="1182064"/>
          </a:xfrm>
          <a:prstGeom prst="rect">
            <a:avLst/>
          </a:prstGeom>
          <a:noFill/>
          <a:ln>
            <a:noFill/>
          </a:ln>
        </p:spPr>
      </p:pic>
      <p:pic>
        <p:nvPicPr>
          <p:cNvPr id="294" name="Google Shape;294;g2b95bac4502_0_82"/>
          <p:cNvPicPr preferRelativeResize="0"/>
          <p:nvPr/>
        </p:nvPicPr>
        <p:blipFill rotWithShape="1">
          <a:blip r:embed="rId4">
            <a:alphaModFix/>
          </a:blip>
          <a:srcRect/>
          <a:stretch/>
        </p:blipFill>
        <p:spPr>
          <a:xfrm>
            <a:off x="9251027" y="6148955"/>
            <a:ext cx="2505896" cy="526238"/>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Google Shape;300;g2b95bac4502_0_90"/>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Grafiken</a:t>
            </a:r>
            <a:endParaRPr/>
          </a:p>
        </p:txBody>
      </p:sp>
      <p:sp>
        <p:nvSpPr>
          <p:cNvPr id="301" name="Google Shape;301;g2b95bac4502_0_90"/>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fontScale="47500" lnSpcReduction="20000"/>
          </a:bodyPr>
          <a:lstStyle/>
          <a:p>
            <a:pPr marL="0" lvl="0" indent="0" algn="l" rtl="0">
              <a:lnSpc>
                <a:spcPct val="90000"/>
              </a:lnSpc>
              <a:spcBef>
                <a:spcPts val="0"/>
              </a:spcBef>
              <a:spcAft>
                <a:spcPts val="0"/>
              </a:spcAft>
              <a:buClr>
                <a:schemeClr val="dk1"/>
              </a:buClr>
              <a:buSzPct val="46905"/>
              <a:buNone/>
            </a:pPr>
            <a:r>
              <a:rPr lang="en-US" sz="5969"/>
              <a:t>Für die Benutzer ist es einfacher, etwas zu erkennen und sich daran zu erinnern. Um die Menge an Informationen zu reduzieren, die sich der Benutzer merken muss, ist es wichtig, die verfügbaren Optionen und Aktionen offensichtlich zu machen. Damit die Nutzer schnell und einfach das finden, was sie brauchen, sollte die Navigation immer verfügbar sein, nicht nur dann, wenn sie voraussichtlich benötigt wird.</a:t>
            </a:r>
            <a:endParaRPr sz="5969"/>
          </a:p>
          <a:p>
            <a:pPr marL="0" lvl="0" indent="0" algn="l" rtl="0">
              <a:lnSpc>
                <a:spcPct val="90000"/>
              </a:lnSpc>
              <a:spcBef>
                <a:spcPts val="1000"/>
              </a:spcBef>
              <a:spcAft>
                <a:spcPts val="0"/>
              </a:spcAft>
              <a:buClr>
                <a:schemeClr val="dk1"/>
              </a:buClr>
              <a:buSzPct val="100000"/>
              <a:buNone/>
            </a:pPr>
            <a:endParaRPr/>
          </a:p>
          <a:p>
            <a:pPr marL="0" lvl="0" indent="0" algn="l" rtl="0">
              <a:lnSpc>
                <a:spcPct val="90000"/>
              </a:lnSpc>
              <a:spcBef>
                <a:spcPts val="1000"/>
              </a:spcBef>
              <a:spcAft>
                <a:spcPts val="0"/>
              </a:spcAft>
              <a:buClr>
                <a:schemeClr val="dk1"/>
              </a:buClr>
              <a:buSzPct val="100000"/>
              <a:buNone/>
            </a:pPr>
            <a:endParaRPr/>
          </a:p>
          <a:p>
            <a:pPr marL="228600" lvl="0" indent="-228600" algn="l" rtl="0">
              <a:lnSpc>
                <a:spcPct val="90000"/>
              </a:lnSpc>
              <a:spcBef>
                <a:spcPts val="1000"/>
              </a:spcBef>
              <a:spcAft>
                <a:spcPts val="0"/>
              </a:spcAft>
              <a:buClr>
                <a:schemeClr val="dk1"/>
              </a:buClr>
              <a:buSzPct val="100000"/>
              <a:buNone/>
            </a:pPr>
            <a:endParaRPr/>
          </a:p>
          <a:p>
            <a:pPr marL="228600" lvl="0" indent="-50800" algn="l" rtl="0">
              <a:lnSpc>
                <a:spcPct val="90000"/>
              </a:lnSpc>
              <a:spcBef>
                <a:spcPts val="1000"/>
              </a:spcBef>
              <a:spcAft>
                <a:spcPts val="0"/>
              </a:spcAft>
              <a:buClr>
                <a:schemeClr val="dk1"/>
              </a:buClr>
              <a:buSzPct val="100000"/>
              <a:buNone/>
            </a:pPr>
            <a:endParaRPr/>
          </a:p>
          <a:p>
            <a:pPr marL="228600" lvl="0" indent="-50800" algn="l" rtl="0">
              <a:lnSpc>
                <a:spcPct val="90000"/>
              </a:lnSpc>
              <a:spcBef>
                <a:spcPts val="1000"/>
              </a:spcBef>
              <a:spcAft>
                <a:spcPts val="0"/>
              </a:spcAft>
              <a:buClr>
                <a:schemeClr val="dk1"/>
              </a:buClr>
              <a:buSzPct val="100000"/>
              <a:buNone/>
            </a:pPr>
            <a:endParaRPr/>
          </a:p>
          <a:p>
            <a:pPr marL="179387" lvl="0" indent="-1585" algn="l" rtl="0">
              <a:lnSpc>
                <a:spcPct val="90000"/>
              </a:lnSpc>
              <a:spcBef>
                <a:spcPts val="1000"/>
              </a:spcBef>
              <a:spcAft>
                <a:spcPts val="0"/>
              </a:spcAft>
              <a:buClr>
                <a:schemeClr val="dk1"/>
              </a:buClr>
              <a:buSzPct val="100000"/>
              <a:buNone/>
            </a:pPr>
            <a:endParaRPr/>
          </a:p>
          <a:p>
            <a:pPr marL="179387" lvl="0" indent="-1585" algn="l" rtl="0">
              <a:lnSpc>
                <a:spcPct val="90000"/>
              </a:lnSpc>
              <a:spcBef>
                <a:spcPts val="1000"/>
              </a:spcBef>
              <a:spcAft>
                <a:spcPts val="0"/>
              </a:spcAft>
              <a:buClr>
                <a:schemeClr val="dk1"/>
              </a:buClr>
              <a:buSzPct val="100000"/>
              <a:buNone/>
            </a:pPr>
            <a:endParaRPr/>
          </a:p>
          <a:p>
            <a:pPr marL="179387" lvl="0" indent="-1585" algn="l" rtl="0">
              <a:lnSpc>
                <a:spcPct val="90000"/>
              </a:lnSpc>
              <a:spcBef>
                <a:spcPts val="1000"/>
              </a:spcBef>
              <a:spcAft>
                <a:spcPts val="0"/>
              </a:spcAft>
              <a:buClr>
                <a:schemeClr val="dk1"/>
              </a:buClr>
              <a:buSzPct val="100000"/>
              <a:buNone/>
            </a:pPr>
            <a:endParaRPr/>
          </a:p>
          <a:p>
            <a:pPr marL="179387" lvl="0" indent="-1585" algn="l" rtl="0">
              <a:lnSpc>
                <a:spcPct val="90000"/>
              </a:lnSpc>
              <a:spcBef>
                <a:spcPts val="1000"/>
              </a:spcBef>
              <a:spcAft>
                <a:spcPts val="0"/>
              </a:spcAft>
              <a:buClr>
                <a:schemeClr val="dk1"/>
              </a:buClr>
              <a:buSzPct val="100000"/>
              <a:buNone/>
            </a:pPr>
            <a:endParaRPr/>
          </a:p>
        </p:txBody>
      </p:sp>
      <p:pic>
        <p:nvPicPr>
          <p:cNvPr id="302" name="Google Shape;302;g2b95bac4502_0_90"/>
          <p:cNvPicPr preferRelativeResize="0"/>
          <p:nvPr/>
        </p:nvPicPr>
        <p:blipFill rotWithShape="1">
          <a:blip r:embed="rId3">
            <a:alphaModFix/>
          </a:blip>
          <a:srcRect/>
          <a:stretch/>
        </p:blipFill>
        <p:spPr>
          <a:xfrm>
            <a:off x="320512" y="5585931"/>
            <a:ext cx="1182064" cy="1182064"/>
          </a:xfrm>
          <a:prstGeom prst="rect">
            <a:avLst/>
          </a:prstGeom>
          <a:noFill/>
          <a:ln>
            <a:noFill/>
          </a:ln>
        </p:spPr>
      </p:pic>
      <p:pic>
        <p:nvPicPr>
          <p:cNvPr id="303" name="Google Shape;303;g2b95bac4502_0_90"/>
          <p:cNvPicPr preferRelativeResize="0"/>
          <p:nvPr/>
        </p:nvPicPr>
        <p:blipFill rotWithShape="1">
          <a:blip r:embed="rId4">
            <a:alphaModFix/>
          </a:blip>
          <a:srcRect/>
          <a:stretch/>
        </p:blipFill>
        <p:spPr>
          <a:xfrm>
            <a:off x="9251027" y="6148955"/>
            <a:ext cx="2505896" cy="526238"/>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Google Shape;309;g2b95bac4502_0_98"/>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Vereinfachung</a:t>
            </a:r>
            <a:endParaRPr/>
          </a:p>
        </p:txBody>
      </p:sp>
      <p:sp>
        <p:nvSpPr>
          <p:cNvPr id="310" name="Google Shape;310;g2b95bac4502_0_98"/>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fontScale="55000" lnSpcReduction="20000"/>
          </a:bodyPr>
          <a:lstStyle/>
          <a:p>
            <a:pPr marL="0" lvl="0" indent="0" algn="l" rtl="0">
              <a:lnSpc>
                <a:spcPct val="90000"/>
              </a:lnSpc>
              <a:spcBef>
                <a:spcPts val="0"/>
              </a:spcBef>
              <a:spcAft>
                <a:spcPts val="0"/>
              </a:spcAft>
              <a:buClr>
                <a:schemeClr val="dk1"/>
              </a:buClr>
              <a:buSzPct val="54624"/>
              <a:buNone/>
            </a:pPr>
            <a:r>
              <a:rPr lang="en-US" sz="5125"/>
              <a:t>Die Nutzer sollten in der Lage sein, schnell und einfach von einem Ort zum anderen zu navigieren. Sie sollten ohne weitere Anleitung funktionieren. Die Verwendung einer sofort erkennbaren Ikonographie, wie z. B. eines Warenkorbs, ist ein hervorragendes Beispiel dafür, da die Nutzer wissen, dass sie mit einem Klick darauf einen Kauf tätigen können.</a:t>
            </a:r>
            <a:endParaRPr sz="5125"/>
          </a:p>
          <a:p>
            <a:pPr marL="0" lvl="0" indent="0" algn="l" rtl="0">
              <a:lnSpc>
                <a:spcPct val="90000"/>
              </a:lnSpc>
              <a:spcBef>
                <a:spcPts val="1000"/>
              </a:spcBef>
              <a:spcAft>
                <a:spcPts val="0"/>
              </a:spcAft>
              <a:buClr>
                <a:schemeClr val="dk1"/>
              </a:buClr>
              <a:buSzPct val="100000"/>
              <a:buNone/>
            </a:pPr>
            <a:endParaRPr/>
          </a:p>
          <a:p>
            <a:pPr marL="0" lvl="0" indent="0" algn="l" rtl="0">
              <a:lnSpc>
                <a:spcPct val="90000"/>
              </a:lnSpc>
              <a:spcBef>
                <a:spcPts val="1000"/>
              </a:spcBef>
              <a:spcAft>
                <a:spcPts val="0"/>
              </a:spcAft>
              <a:buClr>
                <a:schemeClr val="dk1"/>
              </a:buClr>
              <a:buSzPct val="100000"/>
              <a:buNone/>
            </a:pPr>
            <a:endParaRPr/>
          </a:p>
          <a:p>
            <a:pPr marL="228600" lvl="0" indent="-228600" algn="l" rtl="0">
              <a:lnSpc>
                <a:spcPct val="90000"/>
              </a:lnSpc>
              <a:spcBef>
                <a:spcPts val="1000"/>
              </a:spcBef>
              <a:spcAft>
                <a:spcPts val="0"/>
              </a:spcAft>
              <a:buClr>
                <a:schemeClr val="dk1"/>
              </a:buClr>
              <a:buSzPct val="100000"/>
              <a:buNone/>
            </a:pPr>
            <a:endParaRPr/>
          </a:p>
          <a:p>
            <a:pPr marL="228600" lvl="0" indent="-50800" algn="l" rtl="0">
              <a:lnSpc>
                <a:spcPct val="90000"/>
              </a:lnSpc>
              <a:spcBef>
                <a:spcPts val="1000"/>
              </a:spcBef>
              <a:spcAft>
                <a:spcPts val="0"/>
              </a:spcAft>
              <a:buClr>
                <a:schemeClr val="dk1"/>
              </a:buClr>
              <a:buSzPct val="100000"/>
              <a:buNone/>
            </a:pPr>
            <a:endParaRPr/>
          </a:p>
          <a:p>
            <a:pPr marL="228600" lvl="0" indent="-50800" algn="l" rtl="0">
              <a:lnSpc>
                <a:spcPct val="90000"/>
              </a:lnSpc>
              <a:spcBef>
                <a:spcPts val="1000"/>
              </a:spcBef>
              <a:spcAft>
                <a:spcPts val="0"/>
              </a:spcAft>
              <a:buClr>
                <a:schemeClr val="dk1"/>
              </a:buClr>
              <a:buSzPct val="100000"/>
              <a:buNone/>
            </a:pPr>
            <a:endParaRPr/>
          </a:p>
          <a:p>
            <a:pPr marL="179387" lvl="0" indent="-1585" algn="l" rtl="0">
              <a:lnSpc>
                <a:spcPct val="90000"/>
              </a:lnSpc>
              <a:spcBef>
                <a:spcPts val="1000"/>
              </a:spcBef>
              <a:spcAft>
                <a:spcPts val="0"/>
              </a:spcAft>
              <a:buClr>
                <a:schemeClr val="dk1"/>
              </a:buClr>
              <a:buSzPct val="100000"/>
              <a:buNone/>
            </a:pPr>
            <a:endParaRPr/>
          </a:p>
          <a:p>
            <a:pPr marL="179387" lvl="0" indent="-1585" algn="l" rtl="0">
              <a:lnSpc>
                <a:spcPct val="90000"/>
              </a:lnSpc>
              <a:spcBef>
                <a:spcPts val="1000"/>
              </a:spcBef>
              <a:spcAft>
                <a:spcPts val="0"/>
              </a:spcAft>
              <a:buClr>
                <a:schemeClr val="dk1"/>
              </a:buClr>
              <a:buSzPct val="100000"/>
              <a:buNone/>
            </a:pPr>
            <a:endParaRPr/>
          </a:p>
          <a:p>
            <a:pPr marL="179387" lvl="0" indent="-1585" algn="l" rtl="0">
              <a:lnSpc>
                <a:spcPct val="90000"/>
              </a:lnSpc>
              <a:spcBef>
                <a:spcPts val="1000"/>
              </a:spcBef>
              <a:spcAft>
                <a:spcPts val="0"/>
              </a:spcAft>
              <a:buClr>
                <a:schemeClr val="dk1"/>
              </a:buClr>
              <a:buSzPct val="100000"/>
              <a:buNone/>
            </a:pPr>
            <a:endParaRPr/>
          </a:p>
          <a:p>
            <a:pPr marL="179387" lvl="0" indent="-1585" algn="l" rtl="0">
              <a:lnSpc>
                <a:spcPct val="90000"/>
              </a:lnSpc>
              <a:spcBef>
                <a:spcPts val="1000"/>
              </a:spcBef>
              <a:spcAft>
                <a:spcPts val="0"/>
              </a:spcAft>
              <a:buClr>
                <a:schemeClr val="dk1"/>
              </a:buClr>
              <a:buSzPct val="100000"/>
              <a:buNone/>
            </a:pPr>
            <a:endParaRPr/>
          </a:p>
        </p:txBody>
      </p:sp>
      <p:pic>
        <p:nvPicPr>
          <p:cNvPr id="311" name="Google Shape;311;g2b95bac4502_0_98"/>
          <p:cNvPicPr preferRelativeResize="0"/>
          <p:nvPr/>
        </p:nvPicPr>
        <p:blipFill rotWithShape="1">
          <a:blip r:embed="rId3">
            <a:alphaModFix/>
          </a:blip>
          <a:srcRect/>
          <a:stretch/>
        </p:blipFill>
        <p:spPr>
          <a:xfrm>
            <a:off x="320512" y="5585931"/>
            <a:ext cx="1182064" cy="1182064"/>
          </a:xfrm>
          <a:prstGeom prst="rect">
            <a:avLst/>
          </a:prstGeom>
          <a:noFill/>
          <a:ln>
            <a:noFill/>
          </a:ln>
        </p:spPr>
      </p:pic>
      <p:pic>
        <p:nvPicPr>
          <p:cNvPr id="312" name="Google Shape;312;g2b95bac4502_0_98"/>
          <p:cNvPicPr preferRelativeResize="0"/>
          <p:nvPr/>
        </p:nvPicPr>
        <p:blipFill rotWithShape="1">
          <a:blip r:embed="rId4">
            <a:alphaModFix/>
          </a:blip>
          <a:srcRect/>
          <a:stretch/>
        </p:blipFill>
        <p:spPr>
          <a:xfrm>
            <a:off x="9251027" y="6148955"/>
            <a:ext cx="2505896" cy="526238"/>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sp>
        <p:nvSpPr>
          <p:cNvPr id="318" name="Google Shape;318;g2b95bac4502_0_106"/>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Einheitlichkeit</a:t>
            </a:r>
            <a:endParaRPr/>
          </a:p>
        </p:txBody>
      </p:sp>
      <p:sp>
        <p:nvSpPr>
          <p:cNvPr id="319" name="Google Shape;319;g2b95bac4502_0_106"/>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fontScale="70000" lnSpcReduction="20000"/>
          </a:bodyPr>
          <a:lstStyle/>
          <a:p>
            <a:pPr marL="0" lvl="0" indent="0" algn="l" rtl="0">
              <a:lnSpc>
                <a:spcPct val="90000"/>
              </a:lnSpc>
              <a:spcBef>
                <a:spcPts val="0"/>
              </a:spcBef>
              <a:spcAft>
                <a:spcPts val="0"/>
              </a:spcAft>
              <a:buClr>
                <a:schemeClr val="dk1"/>
              </a:buClr>
              <a:buSzPct val="69371"/>
              <a:buNone/>
            </a:pPr>
            <a:r>
              <a:rPr lang="en-US" sz="4036"/>
              <a:t>Um es den Nutzern zu erleichtern, das zu finden, was sie brauchen, sollten die Navigationselemente in den verschiedenen Anzeigen der mobilen App einheitlich positioniert werden. Die Nutzer sind eher geneigt, mit der App zu interagieren, wenn die Botschaften und Aktionen durchgängig konsistent sind.</a:t>
            </a:r>
            <a:endParaRPr sz="4036"/>
          </a:p>
          <a:p>
            <a:pPr marL="0" lvl="0" indent="0" algn="l" rtl="0">
              <a:lnSpc>
                <a:spcPct val="90000"/>
              </a:lnSpc>
              <a:spcBef>
                <a:spcPts val="1000"/>
              </a:spcBef>
              <a:spcAft>
                <a:spcPts val="0"/>
              </a:spcAft>
              <a:buClr>
                <a:schemeClr val="dk1"/>
              </a:buClr>
              <a:buSzPct val="100000"/>
              <a:buNone/>
            </a:pPr>
            <a:endParaRPr/>
          </a:p>
          <a:p>
            <a:pPr marL="0" lvl="0" indent="0" algn="l" rtl="0">
              <a:lnSpc>
                <a:spcPct val="90000"/>
              </a:lnSpc>
              <a:spcBef>
                <a:spcPts val="1000"/>
              </a:spcBef>
              <a:spcAft>
                <a:spcPts val="0"/>
              </a:spcAft>
              <a:buClr>
                <a:schemeClr val="dk1"/>
              </a:buClr>
              <a:buSzPct val="100000"/>
              <a:buNone/>
            </a:pPr>
            <a:endParaRPr/>
          </a:p>
          <a:p>
            <a:pPr marL="228600" lvl="0" indent="-228600" algn="l" rtl="0">
              <a:lnSpc>
                <a:spcPct val="90000"/>
              </a:lnSpc>
              <a:spcBef>
                <a:spcPts val="1000"/>
              </a:spcBef>
              <a:spcAft>
                <a:spcPts val="0"/>
              </a:spcAft>
              <a:buClr>
                <a:schemeClr val="dk1"/>
              </a:buClr>
              <a:buSzPct val="100000"/>
              <a:buNone/>
            </a:pPr>
            <a:endParaRPr/>
          </a:p>
          <a:p>
            <a:pPr marL="228600" lvl="0" indent="-50800" algn="l" rtl="0">
              <a:lnSpc>
                <a:spcPct val="90000"/>
              </a:lnSpc>
              <a:spcBef>
                <a:spcPts val="1000"/>
              </a:spcBef>
              <a:spcAft>
                <a:spcPts val="0"/>
              </a:spcAft>
              <a:buClr>
                <a:schemeClr val="dk1"/>
              </a:buClr>
              <a:buSzPct val="100000"/>
              <a:buNone/>
            </a:pPr>
            <a:endParaRPr/>
          </a:p>
          <a:p>
            <a:pPr marL="228600" lvl="0" indent="-50800" algn="l" rtl="0">
              <a:lnSpc>
                <a:spcPct val="90000"/>
              </a:lnSpc>
              <a:spcBef>
                <a:spcPts val="1000"/>
              </a:spcBef>
              <a:spcAft>
                <a:spcPts val="0"/>
              </a:spcAft>
              <a:buClr>
                <a:schemeClr val="dk1"/>
              </a:buClr>
              <a:buSzPct val="100000"/>
              <a:buNone/>
            </a:pPr>
            <a:endParaRPr/>
          </a:p>
          <a:p>
            <a:pPr marL="179387" lvl="0" indent="-1585" algn="l" rtl="0">
              <a:lnSpc>
                <a:spcPct val="90000"/>
              </a:lnSpc>
              <a:spcBef>
                <a:spcPts val="1000"/>
              </a:spcBef>
              <a:spcAft>
                <a:spcPts val="0"/>
              </a:spcAft>
              <a:buClr>
                <a:schemeClr val="dk1"/>
              </a:buClr>
              <a:buSzPct val="100000"/>
              <a:buNone/>
            </a:pPr>
            <a:endParaRPr/>
          </a:p>
          <a:p>
            <a:pPr marL="179387" lvl="0" indent="-1585" algn="l" rtl="0">
              <a:lnSpc>
                <a:spcPct val="90000"/>
              </a:lnSpc>
              <a:spcBef>
                <a:spcPts val="1000"/>
              </a:spcBef>
              <a:spcAft>
                <a:spcPts val="0"/>
              </a:spcAft>
              <a:buClr>
                <a:schemeClr val="dk1"/>
              </a:buClr>
              <a:buSzPct val="100000"/>
              <a:buNone/>
            </a:pPr>
            <a:endParaRPr/>
          </a:p>
          <a:p>
            <a:pPr marL="179387" lvl="0" indent="-1585" algn="l" rtl="0">
              <a:lnSpc>
                <a:spcPct val="90000"/>
              </a:lnSpc>
              <a:spcBef>
                <a:spcPts val="1000"/>
              </a:spcBef>
              <a:spcAft>
                <a:spcPts val="0"/>
              </a:spcAft>
              <a:buClr>
                <a:schemeClr val="dk1"/>
              </a:buClr>
              <a:buSzPct val="100000"/>
              <a:buNone/>
            </a:pPr>
            <a:endParaRPr/>
          </a:p>
          <a:p>
            <a:pPr marL="179387" lvl="0" indent="-1585" algn="l" rtl="0">
              <a:lnSpc>
                <a:spcPct val="90000"/>
              </a:lnSpc>
              <a:spcBef>
                <a:spcPts val="1000"/>
              </a:spcBef>
              <a:spcAft>
                <a:spcPts val="0"/>
              </a:spcAft>
              <a:buClr>
                <a:schemeClr val="dk1"/>
              </a:buClr>
              <a:buSzPct val="100000"/>
              <a:buNone/>
            </a:pPr>
            <a:endParaRPr/>
          </a:p>
        </p:txBody>
      </p:sp>
      <p:pic>
        <p:nvPicPr>
          <p:cNvPr id="320" name="Google Shape;320;g2b95bac4502_0_106"/>
          <p:cNvPicPr preferRelativeResize="0"/>
          <p:nvPr/>
        </p:nvPicPr>
        <p:blipFill rotWithShape="1">
          <a:blip r:embed="rId3">
            <a:alphaModFix/>
          </a:blip>
          <a:srcRect/>
          <a:stretch/>
        </p:blipFill>
        <p:spPr>
          <a:xfrm>
            <a:off x="320512" y="5585931"/>
            <a:ext cx="1182064" cy="1182064"/>
          </a:xfrm>
          <a:prstGeom prst="rect">
            <a:avLst/>
          </a:prstGeom>
          <a:noFill/>
          <a:ln>
            <a:noFill/>
          </a:ln>
        </p:spPr>
      </p:pic>
      <p:pic>
        <p:nvPicPr>
          <p:cNvPr id="321" name="Google Shape;321;g2b95bac4502_0_106"/>
          <p:cNvPicPr preferRelativeResize="0"/>
          <p:nvPr/>
        </p:nvPicPr>
        <p:blipFill rotWithShape="1">
          <a:blip r:embed="rId4">
            <a:alphaModFix/>
          </a:blip>
          <a:srcRect/>
          <a:stretch/>
        </p:blipFill>
        <p:spPr>
          <a:xfrm>
            <a:off x="9251027" y="6148955"/>
            <a:ext cx="2505896" cy="526238"/>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326" name="Google Shape;326;g2b95bac4502_0_55"/>
          <p:cNvSpPr txBox="1">
            <a:spLocks noGrp="1"/>
          </p:cNvSpPr>
          <p:nvPr>
            <p:ph type="body" idx="1"/>
          </p:nvPr>
        </p:nvSpPr>
        <p:spPr>
          <a:xfrm>
            <a:off x="794913" y="2057400"/>
            <a:ext cx="3932100" cy="3811500"/>
          </a:xfrm>
          <a:prstGeom prst="rect">
            <a:avLst/>
          </a:prstGeom>
          <a:noFill/>
          <a:ln>
            <a:noFill/>
          </a:ln>
        </p:spPr>
        <p:txBody>
          <a:bodyPr spcFirstLastPara="1" wrap="square" lIns="91425" tIns="45700" rIns="91425" bIns="45700" anchor="t" anchorCtr="0">
            <a:normAutofit fontScale="70000" lnSpcReduction="20000"/>
          </a:bodyPr>
          <a:lstStyle/>
          <a:p>
            <a:pPr marL="0" lvl="0" indent="0" algn="l" rtl="0">
              <a:lnSpc>
                <a:spcPct val="90000"/>
              </a:lnSpc>
              <a:spcBef>
                <a:spcPts val="0"/>
              </a:spcBef>
              <a:spcAft>
                <a:spcPts val="0"/>
              </a:spcAft>
              <a:buClr>
                <a:schemeClr val="dk1"/>
              </a:buClr>
              <a:buSzPct val="100000"/>
              <a:buNone/>
            </a:pPr>
            <a:endParaRPr/>
          </a:p>
          <a:p>
            <a:pPr marL="0" lvl="0" indent="0" algn="l" rtl="0">
              <a:lnSpc>
                <a:spcPct val="90000"/>
              </a:lnSpc>
              <a:spcBef>
                <a:spcPts val="1000"/>
              </a:spcBef>
              <a:spcAft>
                <a:spcPts val="0"/>
              </a:spcAft>
              <a:buClr>
                <a:schemeClr val="dk1"/>
              </a:buClr>
              <a:buSzPct val="100000"/>
              <a:buNone/>
            </a:pPr>
            <a:endParaRPr/>
          </a:p>
          <a:p>
            <a:pPr marL="0" lvl="0" indent="0" algn="ctr" rtl="0">
              <a:lnSpc>
                <a:spcPct val="90000"/>
              </a:lnSpc>
              <a:spcBef>
                <a:spcPts val="1000"/>
              </a:spcBef>
              <a:spcAft>
                <a:spcPts val="0"/>
              </a:spcAft>
              <a:buClr>
                <a:schemeClr val="dk1"/>
              </a:buClr>
              <a:buSzPct val="100000"/>
              <a:buNone/>
            </a:pPr>
            <a:endParaRPr sz="5200"/>
          </a:p>
          <a:p>
            <a:pPr marL="0" lvl="0" indent="0" algn="l" rtl="0">
              <a:lnSpc>
                <a:spcPct val="90000"/>
              </a:lnSpc>
              <a:spcBef>
                <a:spcPts val="1000"/>
              </a:spcBef>
              <a:spcAft>
                <a:spcPts val="0"/>
              </a:spcAft>
              <a:buClr>
                <a:schemeClr val="dk1"/>
              </a:buClr>
              <a:buSzPct val="100000"/>
              <a:buNone/>
            </a:pPr>
            <a:r>
              <a:rPr lang="en-US" sz="5200"/>
              <a:t>Navigieren im Internet für GLAM</a:t>
            </a:r>
            <a:endParaRPr/>
          </a:p>
          <a:p>
            <a:pPr marL="0" lvl="0" indent="0" algn="ctr" rtl="0">
              <a:lnSpc>
                <a:spcPct val="90000"/>
              </a:lnSpc>
              <a:spcBef>
                <a:spcPts val="1000"/>
              </a:spcBef>
              <a:spcAft>
                <a:spcPts val="0"/>
              </a:spcAft>
              <a:buClr>
                <a:schemeClr val="dk1"/>
              </a:buClr>
              <a:buSzPct val="100000"/>
              <a:buNone/>
            </a:pPr>
            <a:r>
              <a:rPr lang="en-US" sz="5200"/>
              <a:t> </a:t>
            </a:r>
            <a:endParaRPr/>
          </a:p>
          <a:p>
            <a:pPr marL="0" lvl="0" indent="0" algn="ctr" rtl="0">
              <a:lnSpc>
                <a:spcPct val="90000"/>
              </a:lnSpc>
              <a:spcBef>
                <a:spcPts val="1000"/>
              </a:spcBef>
              <a:spcAft>
                <a:spcPts val="0"/>
              </a:spcAft>
              <a:buClr>
                <a:schemeClr val="dk1"/>
              </a:buClr>
              <a:buSzPct val="100000"/>
              <a:buNone/>
            </a:pPr>
            <a:endParaRPr sz="5200"/>
          </a:p>
          <a:p>
            <a:pPr marL="0" lvl="0" indent="0" algn="l" rtl="0">
              <a:lnSpc>
                <a:spcPct val="90000"/>
              </a:lnSpc>
              <a:spcBef>
                <a:spcPts val="1000"/>
              </a:spcBef>
              <a:spcAft>
                <a:spcPts val="0"/>
              </a:spcAft>
              <a:buClr>
                <a:schemeClr val="dk1"/>
              </a:buClr>
              <a:buSzPct val="100000"/>
              <a:buNone/>
            </a:pPr>
            <a:endParaRPr/>
          </a:p>
          <a:p>
            <a:pPr marL="0" lvl="0" indent="0" algn="l" rtl="0">
              <a:lnSpc>
                <a:spcPct val="90000"/>
              </a:lnSpc>
              <a:spcBef>
                <a:spcPts val="1000"/>
              </a:spcBef>
              <a:spcAft>
                <a:spcPts val="0"/>
              </a:spcAft>
              <a:buClr>
                <a:schemeClr val="dk1"/>
              </a:buClr>
              <a:buSzPct val="100000"/>
              <a:buNone/>
            </a:pPr>
            <a:endParaRPr/>
          </a:p>
          <a:p>
            <a:pPr marL="0" lvl="0" indent="0" algn="l" rtl="0">
              <a:lnSpc>
                <a:spcPct val="90000"/>
              </a:lnSpc>
              <a:spcBef>
                <a:spcPts val="1000"/>
              </a:spcBef>
              <a:spcAft>
                <a:spcPts val="0"/>
              </a:spcAft>
              <a:buClr>
                <a:schemeClr val="dk1"/>
              </a:buClr>
              <a:buSzPct val="100000"/>
              <a:buNone/>
            </a:pPr>
            <a:r>
              <a:rPr lang="en-US"/>
              <a:t> </a:t>
            </a:r>
            <a:endParaRPr/>
          </a:p>
        </p:txBody>
      </p:sp>
      <p:pic>
        <p:nvPicPr>
          <p:cNvPr id="327" name="Google Shape;327;g2b95bac4502_0_55"/>
          <p:cNvPicPr preferRelativeResize="0"/>
          <p:nvPr/>
        </p:nvPicPr>
        <p:blipFill rotWithShape="1">
          <a:blip r:embed="rId3">
            <a:alphaModFix/>
          </a:blip>
          <a:srcRect/>
          <a:stretch/>
        </p:blipFill>
        <p:spPr>
          <a:xfrm>
            <a:off x="320512" y="5585931"/>
            <a:ext cx="1182064" cy="1182064"/>
          </a:xfrm>
          <a:prstGeom prst="rect">
            <a:avLst/>
          </a:prstGeom>
          <a:noFill/>
          <a:ln>
            <a:noFill/>
          </a:ln>
        </p:spPr>
      </p:pic>
      <p:sp>
        <p:nvSpPr>
          <p:cNvPr id="328" name="Google Shape;328;g2b95bac4502_0_55"/>
          <p:cNvSpPr/>
          <p:nvPr/>
        </p:nvSpPr>
        <p:spPr>
          <a:xfrm>
            <a:off x="1060667" y="4086537"/>
            <a:ext cx="3474720" cy="18288"/>
          </a:xfrm>
          <a:custGeom>
            <a:avLst/>
            <a:gdLst/>
            <a:ahLst/>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cmpd="sng">
            <a:solidFill>
              <a:srgbClr val="2F549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chemeClr val="lt1"/>
              </a:solidFill>
              <a:latin typeface="Calibri"/>
              <a:ea typeface="Calibri"/>
              <a:cs typeface="Calibri"/>
              <a:sym typeface="Calibri"/>
            </a:endParaRPr>
          </a:p>
        </p:txBody>
      </p:sp>
      <p:pic>
        <p:nvPicPr>
          <p:cNvPr id="329" name="Google Shape;329;g2b95bac4502_0_55"/>
          <p:cNvPicPr preferRelativeResize="0"/>
          <p:nvPr/>
        </p:nvPicPr>
        <p:blipFill rotWithShape="1">
          <a:blip r:embed="rId4">
            <a:alphaModFix/>
          </a:blip>
          <a:srcRect/>
          <a:stretch/>
        </p:blipFill>
        <p:spPr>
          <a:xfrm>
            <a:off x="9251027" y="6148955"/>
            <a:ext cx="2505896" cy="526238"/>
          </a:xfrm>
          <a:prstGeom prst="rect">
            <a:avLst/>
          </a:prstGeom>
          <a:noFill/>
          <a:ln>
            <a:noFill/>
          </a:ln>
        </p:spPr>
      </p:pic>
      <p:pic>
        <p:nvPicPr>
          <p:cNvPr id="330" name="Google Shape;330;g2b95bac4502_0_55"/>
          <p:cNvPicPr preferRelativeResize="0"/>
          <p:nvPr/>
        </p:nvPicPr>
        <p:blipFill rotWithShape="1">
          <a:blip r:embed="rId5">
            <a:alphaModFix/>
          </a:blip>
          <a:srcRect/>
          <a:stretch/>
        </p:blipFill>
        <p:spPr>
          <a:xfrm>
            <a:off x="4942238" y="978225"/>
            <a:ext cx="7115314" cy="4039948"/>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sp>
        <p:nvSpPr>
          <p:cNvPr id="336" name="Google Shape;336;g2b95bac4502_0_63"/>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Für den GLAM-Sektor wichtige Arten der Online-Navigation</a:t>
            </a:r>
            <a:endParaRPr/>
          </a:p>
        </p:txBody>
      </p:sp>
      <p:sp>
        <p:nvSpPr>
          <p:cNvPr id="337" name="Google Shape;337;g2b95bac4502_0_63"/>
          <p:cNvSpPr txBox="1">
            <a:spLocks noGrp="1"/>
          </p:cNvSpPr>
          <p:nvPr>
            <p:ph type="body" idx="1"/>
          </p:nvPr>
        </p:nvSpPr>
        <p:spPr>
          <a:xfrm>
            <a:off x="838200" y="1825625"/>
            <a:ext cx="6248400" cy="4323300"/>
          </a:xfrm>
          <a:prstGeom prst="rect">
            <a:avLst/>
          </a:prstGeom>
          <a:noFill/>
          <a:ln>
            <a:noFill/>
          </a:ln>
        </p:spPr>
        <p:txBody>
          <a:bodyPr spcFirstLastPara="1" wrap="square" lIns="91425" tIns="45700" rIns="91425" bIns="45700" anchor="t" anchorCtr="0">
            <a:noAutofit/>
          </a:bodyPr>
          <a:lstStyle/>
          <a:p>
            <a:pPr marL="228600" lvl="0" indent="-226059" algn="l" rtl="0">
              <a:lnSpc>
                <a:spcPct val="70000"/>
              </a:lnSpc>
              <a:spcBef>
                <a:spcPts val="0"/>
              </a:spcBef>
              <a:spcAft>
                <a:spcPts val="0"/>
              </a:spcAft>
              <a:buClr>
                <a:schemeClr val="dk1"/>
              </a:buClr>
              <a:buSzPts val="2760"/>
              <a:buChar char="•"/>
            </a:pPr>
            <a:r>
              <a:rPr lang="en-US" sz="2760"/>
              <a:t>Digitale Archive, Kunstwerke und Bilder</a:t>
            </a:r>
            <a:endParaRPr sz="2760"/>
          </a:p>
          <a:p>
            <a:pPr marL="228600" lvl="0" indent="-226059" algn="l" rtl="0">
              <a:lnSpc>
                <a:spcPct val="70000"/>
              </a:lnSpc>
              <a:spcBef>
                <a:spcPts val="1000"/>
              </a:spcBef>
              <a:spcAft>
                <a:spcPts val="0"/>
              </a:spcAft>
              <a:buClr>
                <a:schemeClr val="dk1"/>
              </a:buClr>
              <a:buSzPts val="2760"/>
              <a:buChar char="•"/>
            </a:pPr>
            <a:r>
              <a:rPr lang="en-US" sz="2760"/>
              <a:t>Digitale Ausstellungen</a:t>
            </a:r>
            <a:endParaRPr sz="2760"/>
          </a:p>
          <a:p>
            <a:pPr marL="228600" lvl="0" indent="-226059" algn="l" rtl="0">
              <a:lnSpc>
                <a:spcPct val="70000"/>
              </a:lnSpc>
              <a:spcBef>
                <a:spcPts val="1000"/>
              </a:spcBef>
              <a:spcAft>
                <a:spcPts val="0"/>
              </a:spcAft>
              <a:buClr>
                <a:schemeClr val="dk1"/>
              </a:buClr>
              <a:buSzPts val="2760"/>
              <a:buChar char="•"/>
            </a:pPr>
            <a:r>
              <a:rPr lang="en-US" sz="2760"/>
              <a:t>Digitales Geschichtenerzählen</a:t>
            </a:r>
            <a:endParaRPr sz="2760"/>
          </a:p>
          <a:p>
            <a:pPr marL="228600" lvl="0" indent="-226059" algn="l" rtl="0">
              <a:lnSpc>
                <a:spcPct val="70000"/>
              </a:lnSpc>
              <a:spcBef>
                <a:spcPts val="1000"/>
              </a:spcBef>
              <a:spcAft>
                <a:spcPts val="0"/>
              </a:spcAft>
              <a:buClr>
                <a:schemeClr val="dk1"/>
              </a:buClr>
              <a:buSzPts val="2760"/>
              <a:buChar char="•"/>
            </a:pPr>
            <a:r>
              <a:rPr lang="en-US" sz="2760"/>
              <a:t>Virtuelle Ausstellungen</a:t>
            </a:r>
            <a:endParaRPr sz="2760"/>
          </a:p>
          <a:p>
            <a:pPr marL="228600" lvl="0" indent="-226059" algn="l" rtl="0">
              <a:lnSpc>
                <a:spcPct val="70000"/>
              </a:lnSpc>
              <a:spcBef>
                <a:spcPts val="1000"/>
              </a:spcBef>
              <a:spcAft>
                <a:spcPts val="0"/>
              </a:spcAft>
              <a:buClr>
                <a:schemeClr val="dk1"/>
              </a:buClr>
              <a:buSzPts val="2760"/>
              <a:buChar char="•"/>
            </a:pPr>
            <a:r>
              <a:rPr lang="en-US" sz="2760"/>
              <a:t>Inhalt der sozialen Medien</a:t>
            </a:r>
            <a:endParaRPr sz="2760"/>
          </a:p>
          <a:p>
            <a:pPr marL="228600" marR="0" lvl="0" indent="-226058" algn="l" rtl="0">
              <a:lnSpc>
                <a:spcPct val="70000"/>
              </a:lnSpc>
              <a:spcBef>
                <a:spcPts val="1000"/>
              </a:spcBef>
              <a:spcAft>
                <a:spcPts val="0"/>
              </a:spcAft>
              <a:buSzPts val="2760"/>
              <a:buChar char="•"/>
            </a:pPr>
            <a:r>
              <a:rPr lang="en-US" sz="2760"/>
              <a:t>GLAM-Websites für Institutionen</a:t>
            </a:r>
            <a:endParaRPr sz="2760"/>
          </a:p>
          <a:p>
            <a:pPr marL="228600" marR="0" lvl="0" indent="-226058" algn="l" rtl="0">
              <a:lnSpc>
                <a:spcPct val="70000"/>
              </a:lnSpc>
              <a:spcBef>
                <a:spcPts val="1000"/>
              </a:spcBef>
              <a:spcAft>
                <a:spcPts val="0"/>
              </a:spcAft>
              <a:buSzPts val="2760"/>
              <a:buChar char="•"/>
            </a:pPr>
            <a:r>
              <a:rPr lang="en-US" sz="2760"/>
              <a:t>Datenspeicherung - Cloud-Plattformen</a:t>
            </a:r>
            <a:endParaRPr sz="2760"/>
          </a:p>
          <a:p>
            <a:pPr marL="228600" lvl="0" indent="-50800" algn="l" rtl="0">
              <a:lnSpc>
                <a:spcPct val="70000"/>
              </a:lnSpc>
              <a:spcBef>
                <a:spcPts val="1000"/>
              </a:spcBef>
              <a:spcAft>
                <a:spcPts val="0"/>
              </a:spcAft>
              <a:buClr>
                <a:schemeClr val="dk1"/>
              </a:buClr>
              <a:buSzPts val="1960"/>
              <a:buNone/>
            </a:pPr>
            <a:endParaRPr sz="2760"/>
          </a:p>
          <a:p>
            <a:pPr marL="228600" lvl="0" indent="-50800" algn="l" rtl="0">
              <a:lnSpc>
                <a:spcPct val="70000"/>
              </a:lnSpc>
              <a:spcBef>
                <a:spcPts val="1000"/>
              </a:spcBef>
              <a:spcAft>
                <a:spcPts val="0"/>
              </a:spcAft>
              <a:buClr>
                <a:schemeClr val="dk1"/>
              </a:buClr>
              <a:buSzPts val="1960"/>
              <a:buNone/>
            </a:pPr>
            <a:endParaRPr sz="2760"/>
          </a:p>
          <a:p>
            <a:pPr marL="228600" lvl="0" indent="-50800" algn="l" rtl="0">
              <a:lnSpc>
                <a:spcPct val="70000"/>
              </a:lnSpc>
              <a:spcBef>
                <a:spcPts val="1000"/>
              </a:spcBef>
              <a:spcAft>
                <a:spcPts val="0"/>
              </a:spcAft>
              <a:buClr>
                <a:schemeClr val="dk1"/>
              </a:buClr>
              <a:buSzPts val="1960"/>
              <a:buNone/>
            </a:pPr>
            <a:endParaRPr sz="2760"/>
          </a:p>
          <a:p>
            <a:pPr marL="179387" lvl="0" indent="-1585" algn="l" rtl="0">
              <a:lnSpc>
                <a:spcPct val="70000"/>
              </a:lnSpc>
              <a:spcBef>
                <a:spcPts val="1000"/>
              </a:spcBef>
              <a:spcAft>
                <a:spcPts val="0"/>
              </a:spcAft>
              <a:buClr>
                <a:schemeClr val="dk1"/>
              </a:buClr>
              <a:buSzPts val="1960"/>
              <a:buNone/>
            </a:pPr>
            <a:endParaRPr sz="2760"/>
          </a:p>
          <a:p>
            <a:pPr marL="179387" lvl="0" indent="-1585" algn="l" rtl="0">
              <a:lnSpc>
                <a:spcPct val="70000"/>
              </a:lnSpc>
              <a:spcBef>
                <a:spcPts val="1000"/>
              </a:spcBef>
              <a:spcAft>
                <a:spcPts val="0"/>
              </a:spcAft>
              <a:buClr>
                <a:schemeClr val="dk1"/>
              </a:buClr>
              <a:buSzPts val="1960"/>
              <a:buNone/>
            </a:pPr>
            <a:endParaRPr sz="2760"/>
          </a:p>
          <a:p>
            <a:pPr marL="179387" lvl="0" indent="-1585" algn="l" rtl="0">
              <a:lnSpc>
                <a:spcPct val="70000"/>
              </a:lnSpc>
              <a:spcBef>
                <a:spcPts val="1000"/>
              </a:spcBef>
              <a:spcAft>
                <a:spcPts val="0"/>
              </a:spcAft>
              <a:buClr>
                <a:schemeClr val="dk1"/>
              </a:buClr>
              <a:buSzPts val="1960"/>
              <a:buNone/>
            </a:pPr>
            <a:endParaRPr sz="2760"/>
          </a:p>
          <a:p>
            <a:pPr marL="179387" lvl="0" indent="-1585" algn="l" rtl="0">
              <a:lnSpc>
                <a:spcPct val="70000"/>
              </a:lnSpc>
              <a:spcBef>
                <a:spcPts val="1000"/>
              </a:spcBef>
              <a:spcAft>
                <a:spcPts val="0"/>
              </a:spcAft>
              <a:buClr>
                <a:schemeClr val="dk1"/>
              </a:buClr>
              <a:buSzPts val="1960"/>
              <a:buNone/>
            </a:pPr>
            <a:endParaRPr sz="2760"/>
          </a:p>
        </p:txBody>
      </p:sp>
      <p:pic>
        <p:nvPicPr>
          <p:cNvPr id="338" name="Google Shape;338;g2b95bac4502_0_63"/>
          <p:cNvPicPr preferRelativeResize="0"/>
          <p:nvPr/>
        </p:nvPicPr>
        <p:blipFill rotWithShape="1">
          <a:blip r:embed="rId3">
            <a:alphaModFix/>
          </a:blip>
          <a:srcRect/>
          <a:stretch/>
        </p:blipFill>
        <p:spPr>
          <a:xfrm>
            <a:off x="320512" y="5585931"/>
            <a:ext cx="1182064" cy="1182064"/>
          </a:xfrm>
          <a:prstGeom prst="rect">
            <a:avLst/>
          </a:prstGeom>
          <a:noFill/>
          <a:ln>
            <a:noFill/>
          </a:ln>
        </p:spPr>
      </p:pic>
      <p:pic>
        <p:nvPicPr>
          <p:cNvPr id="339" name="Google Shape;339;g2b95bac4502_0_63"/>
          <p:cNvPicPr preferRelativeResize="0"/>
          <p:nvPr/>
        </p:nvPicPr>
        <p:blipFill rotWithShape="1">
          <a:blip r:embed="rId4">
            <a:alphaModFix/>
          </a:blip>
          <a:srcRect/>
          <a:stretch/>
        </p:blipFill>
        <p:spPr>
          <a:xfrm>
            <a:off x="9251027" y="6148955"/>
            <a:ext cx="2505896" cy="526238"/>
          </a:xfrm>
          <a:prstGeom prst="rect">
            <a:avLst/>
          </a:prstGeom>
          <a:noFill/>
          <a:ln>
            <a:noFill/>
          </a:ln>
        </p:spPr>
      </p:pic>
      <p:pic>
        <p:nvPicPr>
          <p:cNvPr id="340" name="Google Shape;340;g2b95bac4502_0_63"/>
          <p:cNvPicPr preferRelativeResize="0"/>
          <p:nvPr/>
        </p:nvPicPr>
        <p:blipFill rotWithShape="1">
          <a:blip r:embed="rId5">
            <a:alphaModFix/>
          </a:blip>
          <a:srcRect l="12464"/>
          <a:stretch/>
        </p:blipFill>
        <p:spPr>
          <a:xfrm>
            <a:off x="6903725" y="1843225"/>
            <a:ext cx="5135875" cy="3300426"/>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sp>
        <p:nvSpPr>
          <p:cNvPr id="346" name="Google Shape;346;g2b83960fe09_0_81"/>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solidFill>
                  <a:schemeClr val="accent1"/>
                </a:solidFill>
              </a:rPr>
              <a:t>Selbstreflexion</a:t>
            </a:r>
            <a:endParaRPr>
              <a:solidFill>
                <a:schemeClr val="accent1"/>
              </a:solidFill>
            </a:endParaRPr>
          </a:p>
        </p:txBody>
      </p:sp>
      <p:sp>
        <p:nvSpPr>
          <p:cNvPr id="347" name="Google Shape;347;g2b83960fe09_0_81"/>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fontScale="25000" lnSpcReduction="20000"/>
          </a:bodyPr>
          <a:lstStyle/>
          <a:p>
            <a:pPr marL="0" lvl="0" indent="0" algn="l" rtl="0">
              <a:lnSpc>
                <a:spcPct val="90000"/>
              </a:lnSpc>
              <a:spcBef>
                <a:spcPts val="0"/>
              </a:spcBef>
              <a:spcAft>
                <a:spcPts val="0"/>
              </a:spcAft>
              <a:buClr>
                <a:schemeClr val="dk1"/>
              </a:buClr>
              <a:buSzPct val="39285"/>
              <a:buFont typeface="Calibri"/>
              <a:buNone/>
            </a:pPr>
            <a:endParaRPr sz="11200"/>
          </a:p>
          <a:p>
            <a:pPr marL="0" lvl="0" indent="0" algn="l" rtl="0">
              <a:lnSpc>
                <a:spcPct val="90000"/>
              </a:lnSpc>
              <a:spcBef>
                <a:spcPts val="0"/>
              </a:spcBef>
              <a:spcAft>
                <a:spcPts val="0"/>
              </a:spcAft>
              <a:buClr>
                <a:schemeClr val="dk1"/>
              </a:buClr>
              <a:buSzPct val="39285"/>
              <a:buFont typeface="Calibri"/>
              <a:buNone/>
            </a:pPr>
            <a:r>
              <a:rPr lang="en-US" sz="11200"/>
              <a:t>Was ist Online-Navigation?</a:t>
            </a:r>
            <a:endParaRPr sz="11200"/>
          </a:p>
          <a:p>
            <a:pPr marL="0" lvl="0" indent="0" algn="l" rtl="0">
              <a:lnSpc>
                <a:spcPct val="90000"/>
              </a:lnSpc>
              <a:spcBef>
                <a:spcPts val="0"/>
              </a:spcBef>
              <a:spcAft>
                <a:spcPts val="0"/>
              </a:spcAft>
              <a:buClr>
                <a:schemeClr val="dk1"/>
              </a:buClr>
              <a:buSzPct val="39285"/>
              <a:buFont typeface="Calibri"/>
              <a:buNone/>
            </a:pPr>
            <a:endParaRPr sz="11200"/>
          </a:p>
          <a:p>
            <a:pPr marL="0" lvl="0" indent="0" algn="l" rtl="0">
              <a:lnSpc>
                <a:spcPct val="90000"/>
              </a:lnSpc>
              <a:spcBef>
                <a:spcPts val="0"/>
              </a:spcBef>
              <a:spcAft>
                <a:spcPts val="0"/>
              </a:spcAft>
              <a:buClr>
                <a:schemeClr val="dk1"/>
              </a:buClr>
              <a:buSzPct val="39285"/>
              <a:buFont typeface="Calibri"/>
              <a:buNone/>
            </a:pPr>
            <a:r>
              <a:rPr lang="en-US" sz="11200"/>
              <a:t>Wie oft stoßen Sie auf </a:t>
            </a:r>
            <a:endParaRPr sz="11200"/>
          </a:p>
          <a:p>
            <a:pPr marL="0" lvl="0" indent="0" algn="l" rtl="0">
              <a:lnSpc>
                <a:spcPct val="90000"/>
              </a:lnSpc>
              <a:spcBef>
                <a:spcPts val="0"/>
              </a:spcBef>
              <a:spcAft>
                <a:spcPts val="0"/>
              </a:spcAft>
              <a:buClr>
                <a:schemeClr val="dk1"/>
              </a:buClr>
              <a:buSzPct val="39285"/>
              <a:buFont typeface="Calibri"/>
              <a:buNone/>
            </a:pPr>
            <a:r>
              <a:rPr lang="en-US" sz="11200"/>
              <a:t>zugängliche Websites?</a:t>
            </a:r>
            <a:endParaRPr sz="11200"/>
          </a:p>
          <a:p>
            <a:pPr marL="0" lvl="0" indent="0" algn="l" rtl="0">
              <a:lnSpc>
                <a:spcPct val="90000"/>
              </a:lnSpc>
              <a:spcBef>
                <a:spcPts val="0"/>
              </a:spcBef>
              <a:spcAft>
                <a:spcPts val="0"/>
              </a:spcAft>
              <a:buClr>
                <a:schemeClr val="dk1"/>
              </a:buClr>
              <a:buSzPct val="39285"/>
              <a:buFont typeface="Calibri"/>
              <a:buNone/>
            </a:pPr>
            <a:endParaRPr sz="11200"/>
          </a:p>
          <a:p>
            <a:pPr marL="0" lvl="0" indent="0" algn="l" rtl="0">
              <a:lnSpc>
                <a:spcPct val="90000"/>
              </a:lnSpc>
              <a:spcBef>
                <a:spcPts val="0"/>
              </a:spcBef>
              <a:spcAft>
                <a:spcPts val="0"/>
              </a:spcAft>
              <a:buClr>
                <a:schemeClr val="dk1"/>
              </a:buClr>
              <a:buSzPct val="39285"/>
              <a:buFont typeface="Calibri"/>
              <a:buNone/>
            </a:pPr>
            <a:endParaRPr sz="11200"/>
          </a:p>
          <a:p>
            <a:pPr marL="0" lvl="0" indent="0" algn="l" rtl="0">
              <a:lnSpc>
                <a:spcPct val="90000"/>
              </a:lnSpc>
              <a:spcBef>
                <a:spcPts val="0"/>
              </a:spcBef>
              <a:spcAft>
                <a:spcPts val="0"/>
              </a:spcAft>
              <a:buClr>
                <a:schemeClr val="dk1"/>
              </a:buClr>
              <a:buSzPct val="69372"/>
              <a:buNone/>
            </a:pPr>
            <a:endParaRPr sz="4036"/>
          </a:p>
          <a:p>
            <a:pPr marL="0" lvl="0" indent="0" algn="l" rtl="0">
              <a:lnSpc>
                <a:spcPct val="90000"/>
              </a:lnSpc>
              <a:spcBef>
                <a:spcPts val="1000"/>
              </a:spcBef>
              <a:spcAft>
                <a:spcPts val="0"/>
              </a:spcAft>
              <a:buClr>
                <a:schemeClr val="dk1"/>
              </a:buClr>
              <a:buSzPct val="100000"/>
              <a:buNone/>
            </a:pPr>
            <a:endParaRPr/>
          </a:p>
          <a:p>
            <a:pPr marL="0" lvl="0" indent="0" algn="l" rtl="0">
              <a:lnSpc>
                <a:spcPct val="90000"/>
              </a:lnSpc>
              <a:spcBef>
                <a:spcPts val="1000"/>
              </a:spcBef>
              <a:spcAft>
                <a:spcPts val="0"/>
              </a:spcAft>
              <a:buClr>
                <a:schemeClr val="dk1"/>
              </a:buClr>
              <a:buSzPct val="100000"/>
              <a:buNone/>
            </a:pPr>
            <a:endParaRPr/>
          </a:p>
          <a:p>
            <a:pPr marL="228600" lvl="0" indent="-228600" algn="l" rtl="0">
              <a:lnSpc>
                <a:spcPct val="90000"/>
              </a:lnSpc>
              <a:spcBef>
                <a:spcPts val="1000"/>
              </a:spcBef>
              <a:spcAft>
                <a:spcPts val="0"/>
              </a:spcAft>
              <a:buClr>
                <a:schemeClr val="dk1"/>
              </a:buClr>
              <a:buSzPct val="100000"/>
              <a:buNone/>
            </a:pPr>
            <a:endParaRPr/>
          </a:p>
          <a:p>
            <a:pPr marL="228600" lvl="0" indent="-50800" algn="l" rtl="0">
              <a:lnSpc>
                <a:spcPct val="90000"/>
              </a:lnSpc>
              <a:spcBef>
                <a:spcPts val="1000"/>
              </a:spcBef>
              <a:spcAft>
                <a:spcPts val="0"/>
              </a:spcAft>
              <a:buClr>
                <a:schemeClr val="dk1"/>
              </a:buClr>
              <a:buSzPct val="100000"/>
              <a:buNone/>
            </a:pPr>
            <a:endParaRPr/>
          </a:p>
          <a:p>
            <a:pPr marL="228600" lvl="0" indent="-50800" algn="l" rtl="0">
              <a:lnSpc>
                <a:spcPct val="90000"/>
              </a:lnSpc>
              <a:spcBef>
                <a:spcPts val="1000"/>
              </a:spcBef>
              <a:spcAft>
                <a:spcPts val="0"/>
              </a:spcAft>
              <a:buClr>
                <a:schemeClr val="dk1"/>
              </a:buClr>
              <a:buSzPct val="100000"/>
              <a:buNone/>
            </a:pPr>
            <a:endParaRPr/>
          </a:p>
          <a:p>
            <a:pPr marL="179387" lvl="0" indent="-1585" algn="l" rtl="0">
              <a:lnSpc>
                <a:spcPct val="90000"/>
              </a:lnSpc>
              <a:spcBef>
                <a:spcPts val="1000"/>
              </a:spcBef>
              <a:spcAft>
                <a:spcPts val="0"/>
              </a:spcAft>
              <a:buClr>
                <a:schemeClr val="dk1"/>
              </a:buClr>
              <a:buSzPct val="100000"/>
              <a:buNone/>
            </a:pPr>
            <a:endParaRPr/>
          </a:p>
          <a:p>
            <a:pPr marL="179387" lvl="0" indent="-1585" algn="l" rtl="0">
              <a:lnSpc>
                <a:spcPct val="90000"/>
              </a:lnSpc>
              <a:spcBef>
                <a:spcPts val="1000"/>
              </a:spcBef>
              <a:spcAft>
                <a:spcPts val="0"/>
              </a:spcAft>
              <a:buClr>
                <a:schemeClr val="dk1"/>
              </a:buClr>
              <a:buSzPct val="100000"/>
              <a:buNone/>
            </a:pPr>
            <a:endParaRPr/>
          </a:p>
          <a:p>
            <a:pPr marL="179387" lvl="0" indent="-1585" algn="l" rtl="0">
              <a:lnSpc>
                <a:spcPct val="90000"/>
              </a:lnSpc>
              <a:spcBef>
                <a:spcPts val="1000"/>
              </a:spcBef>
              <a:spcAft>
                <a:spcPts val="0"/>
              </a:spcAft>
              <a:buClr>
                <a:schemeClr val="dk1"/>
              </a:buClr>
              <a:buSzPct val="100000"/>
              <a:buNone/>
            </a:pPr>
            <a:endParaRPr/>
          </a:p>
          <a:p>
            <a:pPr marL="179387" lvl="0" indent="-1585" algn="l" rtl="0">
              <a:lnSpc>
                <a:spcPct val="90000"/>
              </a:lnSpc>
              <a:spcBef>
                <a:spcPts val="1000"/>
              </a:spcBef>
              <a:spcAft>
                <a:spcPts val="0"/>
              </a:spcAft>
              <a:buClr>
                <a:schemeClr val="dk1"/>
              </a:buClr>
              <a:buSzPct val="100000"/>
              <a:buNone/>
            </a:pPr>
            <a:endParaRPr/>
          </a:p>
        </p:txBody>
      </p:sp>
      <p:pic>
        <p:nvPicPr>
          <p:cNvPr id="348" name="Google Shape;348;g2b83960fe09_0_81"/>
          <p:cNvPicPr preferRelativeResize="0"/>
          <p:nvPr/>
        </p:nvPicPr>
        <p:blipFill rotWithShape="1">
          <a:blip r:embed="rId3">
            <a:alphaModFix/>
          </a:blip>
          <a:srcRect/>
          <a:stretch/>
        </p:blipFill>
        <p:spPr>
          <a:xfrm>
            <a:off x="320512" y="5585931"/>
            <a:ext cx="1182064" cy="1182064"/>
          </a:xfrm>
          <a:prstGeom prst="rect">
            <a:avLst/>
          </a:prstGeom>
          <a:noFill/>
          <a:ln>
            <a:noFill/>
          </a:ln>
        </p:spPr>
      </p:pic>
      <p:pic>
        <p:nvPicPr>
          <p:cNvPr id="349" name="Google Shape;349;g2b83960fe09_0_81"/>
          <p:cNvPicPr preferRelativeResize="0"/>
          <p:nvPr/>
        </p:nvPicPr>
        <p:blipFill rotWithShape="1">
          <a:blip r:embed="rId4">
            <a:alphaModFix/>
          </a:blip>
          <a:srcRect/>
          <a:stretch/>
        </p:blipFill>
        <p:spPr>
          <a:xfrm>
            <a:off x="9251027" y="6148955"/>
            <a:ext cx="2505896" cy="526238"/>
          </a:xfrm>
          <a:prstGeom prst="rect">
            <a:avLst/>
          </a:prstGeom>
          <a:noFill/>
          <a:ln>
            <a:noFill/>
          </a:ln>
        </p:spPr>
      </p:pic>
      <p:pic>
        <p:nvPicPr>
          <p:cNvPr id="350" name="Google Shape;350;g2b83960fe09_0_81"/>
          <p:cNvPicPr preferRelativeResize="0"/>
          <p:nvPr/>
        </p:nvPicPr>
        <p:blipFill rotWithShape="1">
          <a:blip r:embed="rId5">
            <a:alphaModFix/>
          </a:blip>
          <a:srcRect l="21988" r="22399"/>
          <a:stretch/>
        </p:blipFill>
        <p:spPr>
          <a:xfrm>
            <a:off x="6285975" y="1337050"/>
            <a:ext cx="4136251" cy="4183901"/>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356" name="Google Shape;356;g2b95bac4502_0_191"/>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solidFill>
                  <a:schemeClr val="accent1"/>
                </a:solidFill>
              </a:rPr>
              <a:t>Referenzen</a:t>
            </a:r>
            <a:endParaRPr>
              <a:solidFill>
                <a:schemeClr val="accent1"/>
              </a:solidFill>
            </a:endParaRPr>
          </a:p>
        </p:txBody>
      </p:sp>
      <p:sp>
        <p:nvSpPr>
          <p:cNvPr id="357" name="Google Shape;357;g2b95bac4502_0_191"/>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fontScale="40000" lnSpcReduction="20000"/>
          </a:bodyPr>
          <a:lstStyle/>
          <a:p>
            <a:pPr marL="0" lvl="0" indent="0" algn="l" rtl="0">
              <a:lnSpc>
                <a:spcPct val="90000"/>
              </a:lnSpc>
              <a:spcBef>
                <a:spcPts val="0"/>
              </a:spcBef>
              <a:spcAft>
                <a:spcPts val="0"/>
              </a:spcAft>
              <a:buClr>
                <a:schemeClr val="dk1"/>
              </a:buClr>
              <a:buSzPct val="59862"/>
              <a:buFont typeface="Calibri"/>
              <a:buNone/>
            </a:pPr>
            <a:r>
              <a:rPr lang="en-US" sz="7350" u="sng">
                <a:solidFill>
                  <a:schemeClr val="hlink"/>
                </a:solidFill>
                <a:hlinkClick r:id="rId3"/>
              </a:rPr>
              <a:t>https://guides.bpl.org/internetbasics/navigating</a:t>
            </a:r>
            <a:endParaRPr sz="7350"/>
          </a:p>
          <a:p>
            <a:pPr marL="0" lvl="0" indent="0" algn="l" rtl="0">
              <a:lnSpc>
                <a:spcPct val="90000"/>
              </a:lnSpc>
              <a:spcBef>
                <a:spcPts val="0"/>
              </a:spcBef>
              <a:spcAft>
                <a:spcPts val="0"/>
              </a:spcAft>
              <a:buClr>
                <a:schemeClr val="dk1"/>
              </a:buClr>
              <a:buSzPct val="39285"/>
              <a:buFont typeface="Calibri"/>
              <a:buNone/>
            </a:pPr>
            <a:endParaRPr sz="11200"/>
          </a:p>
          <a:p>
            <a:pPr marL="0" lvl="0" indent="0" algn="l" rtl="0">
              <a:lnSpc>
                <a:spcPct val="90000"/>
              </a:lnSpc>
              <a:spcBef>
                <a:spcPts val="0"/>
              </a:spcBef>
              <a:spcAft>
                <a:spcPts val="0"/>
              </a:spcAft>
              <a:buClr>
                <a:schemeClr val="dk1"/>
              </a:buClr>
              <a:buSzPct val="39285"/>
              <a:buFont typeface="Calibri"/>
              <a:buNone/>
            </a:pPr>
            <a:endParaRPr sz="11200"/>
          </a:p>
          <a:p>
            <a:pPr marL="0" lvl="0" indent="0" algn="l" rtl="0">
              <a:lnSpc>
                <a:spcPct val="90000"/>
              </a:lnSpc>
              <a:spcBef>
                <a:spcPts val="0"/>
              </a:spcBef>
              <a:spcAft>
                <a:spcPts val="0"/>
              </a:spcAft>
              <a:buClr>
                <a:schemeClr val="dk1"/>
              </a:buClr>
              <a:buSzPct val="39285"/>
              <a:buFont typeface="Calibri"/>
              <a:buNone/>
            </a:pPr>
            <a:endParaRPr sz="11200"/>
          </a:p>
          <a:p>
            <a:pPr marL="0" lvl="0" indent="0" algn="l" rtl="0">
              <a:lnSpc>
                <a:spcPct val="90000"/>
              </a:lnSpc>
              <a:spcBef>
                <a:spcPts val="0"/>
              </a:spcBef>
              <a:spcAft>
                <a:spcPts val="0"/>
              </a:spcAft>
              <a:buClr>
                <a:schemeClr val="dk1"/>
              </a:buClr>
              <a:buSzPct val="69372"/>
              <a:buNone/>
            </a:pPr>
            <a:endParaRPr sz="4036"/>
          </a:p>
          <a:p>
            <a:pPr marL="0" lvl="0" indent="0" algn="l" rtl="0">
              <a:lnSpc>
                <a:spcPct val="90000"/>
              </a:lnSpc>
              <a:spcBef>
                <a:spcPts val="1000"/>
              </a:spcBef>
              <a:spcAft>
                <a:spcPts val="0"/>
              </a:spcAft>
              <a:buClr>
                <a:schemeClr val="dk1"/>
              </a:buClr>
              <a:buSzPct val="100000"/>
              <a:buNone/>
            </a:pPr>
            <a:endParaRPr/>
          </a:p>
          <a:p>
            <a:pPr marL="0" lvl="0" indent="0" algn="l" rtl="0">
              <a:lnSpc>
                <a:spcPct val="90000"/>
              </a:lnSpc>
              <a:spcBef>
                <a:spcPts val="1000"/>
              </a:spcBef>
              <a:spcAft>
                <a:spcPts val="0"/>
              </a:spcAft>
              <a:buClr>
                <a:schemeClr val="dk1"/>
              </a:buClr>
              <a:buSzPct val="100000"/>
              <a:buNone/>
            </a:pPr>
            <a:endParaRPr/>
          </a:p>
          <a:p>
            <a:pPr marL="228600" lvl="0" indent="-228600" algn="l" rtl="0">
              <a:lnSpc>
                <a:spcPct val="90000"/>
              </a:lnSpc>
              <a:spcBef>
                <a:spcPts val="1000"/>
              </a:spcBef>
              <a:spcAft>
                <a:spcPts val="0"/>
              </a:spcAft>
              <a:buClr>
                <a:schemeClr val="dk1"/>
              </a:buClr>
              <a:buSzPct val="100000"/>
              <a:buNone/>
            </a:pPr>
            <a:endParaRPr/>
          </a:p>
          <a:p>
            <a:pPr marL="228600" lvl="0" indent="-50800" algn="l" rtl="0">
              <a:lnSpc>
                <a:spcPct val="90000"/>
              </a:lnSpc>
              <a:spcBef>
                <a:spcPts val="1000"/>
              </a:spcBef>
              <a:spcAft>
                <a:spcPts val="0"/>
              </a:spcAft>
              <a:buClr>
                <a:schemeClr val="dk1"/>
              </a:buClr>
              <a:buSzPct val="100000"/>
              <a:buNone/>
            </a:pPr>
            <a:endParaRPr/>
          </a:p>
          <a:p>
            <a:pPr marL="228600" lvl="0" indent="-50800" algn="l" rtl="0">
              <a:lnSpc>
                <a:spcPct val="90000"/>
              </a:lnSpc>
              <a:spcBef>
                <a:spcPts val="1000"/>
              </a:spcBef>
              <a:spcAft>
                <a:spcPts val="0"/>
              </a:spcAft>
              <a:buClr>
                <a:schemeClr val="dk1"/>
              </a:buClr>
              <a:buSzPct val="100000"/>
              <a:buNone/>
            </a:pPr>
            <a:endParaRPr/>
          </a:p>
          <a:p>
            <a:pPr marL="179387" lvl="0" indent="-1585" algn="l" rtl="0">
              <a:lnSpc>
                <a:spcPct val="90000"/>
              </a:lnSpc>
              <a:spcBef>
                <a:spcPts val="1000"/>
              </a:spcBef>
              <a:spcAft>
                <a:spcPts val="0"/>
              </a:spcAft>
              <a:buClr>
                <a:schemeClr val="dk1"/>
              </a:buClr>
              <a:buSzPct val="100000"/>
              <a:buNone/>
            </a:pPr>
            <a:endParaRPr/>
          </a:p>
          <a:p>
            <a:pPr marL="179387" lvl="0" indent="-1585" algn="l" rtl="0">
              <a:lnSpc>
                <a:spcPct val="90000"/>
              </a:lnSpc>
              <a:spcBef>
                <a:spcPts val="1000"/>
              </a:spcBef>
              <a:spcAft>
                <a:spcPts val="0"/>
              </a:spcAft>
              <a:buClr>
                <a:schemeClr val="dk1"/>
              </a:buClr>
              <a:buSzPct val="100000"/>
              <a:buNone/>
            </a:pPr>
            <a:endParaRPr/>
          </a:p>
          <a:p>
            <a:pPr marL="179387" lvl="0" indent="-1585" algn="l" rtl="0">
              <a:lnSpc>
                <a:spcPct val="90000"/>
              </a:lnSpc>
              <a:spcBef>
                <a:spcPts val="1000"/>
              </a:spcBef>
              <a:spcAft>
                <a:spcPts val="0"/>
              </a:spcAft>
              <a:buClr>
                <a:schemeClr val="dk1"/>
              </a:buClr>
              <a:buSzPct val="100000"/>
              <a:buNone/>
            </a:pPr>
            <a:endParaRPr/>
          </a:p>
          <a:p>
            <a:pPr marL="179387" lvl="0" indent="-1585" algn="l" rtl="0">
              <a:lnSpc>
                <a:spcPct val="90000"/>
              </a:lnSpc>
              <a:spcBef>
                <a:spcPts val="1000"/>
              </a:spcBef>
              <a:spcAft>
                <a:spcPts val="0"/>
              </a:spcAft>
              <a:buClr>
                <a:schemeClr val="dk1"/>
              </a:buClr>
              <a:buSzPct val="100000"/>
              <a:buNone/>
            </a:pPr>
            <a:endParaRPr/>
          </a:p>
        </p:txBody>
      </p:sp>
      <p:pic>
        <p:nvPicPr>
          <p:cNvPr id="358" name="Google Shape;358;g2b95bac4502_0_191"/>
          <p:cNvPicPr preferRelativeResize="0"/>
          <p:nvPr/>
        </p:nvPicPr>
        <p:blipFill rotWithShape="1">
          <a:blip r:embed="rId4">
            <a:alphaModFix/>
          </a:blip>
          <a:srcRect/>
          <a:stretch/>
        </p:blipFill>
        <p:spPr>
          <a:xfrm>
            <a:off x="320512" y="5585931"/>
            <a:ext cx="1182064" cy="1182064"/>
          </a:xfrm>
          <a:prstGeom prst="rect">
            <a:avLst/>
          </a:prstGeom>
          <a:noFill/>
          <a:ln>
            <a:noFill/>
          </a:ln>
        </p:spPr>
      </p:pic>
      <p:pic>
        <p:nvPicPr>
          <p:cNvPr id="359" name="Google Shape;359;g2b95bac4502_0_191"/>
          <p:cNvPicPr preferRelativeResize="0"/>
          <p:nvPr/>
        </p:nvPicPr>
        <p:blipFill rotWithShape="1">
          <a:blip r:embed="rId5">
            <a:alphaModFix/>
          </a:blip>
          <a:srcRect/>
          <a:stretch/>
        </p:blipFill>
        <p:spPr>
          <a:xfrm>
            <a:off x="9251027" y="6148955"/>
            <a:ext cx="2505896" cy="526238"/>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3"/>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fontScale="85000" lnSpcReduction="20000"/>
          </a:bodyPr>
          <a:lstStyle/>
          <a:p>
            <a:pPr marL="0" lvl="0" indent="0" algn="l" rtl="0">
              <a:lnSpc>
                <a:spcPct val="90000"/>
              </a:lnSpc>
              <a:spcBef>
                <a:spcPts val="0"/>
              </a:spcBef>
              <a:spcAft>
                <a:spcPts val="0"/>
              </a:spcAft>
              <a:buClr>
                <a:schemeClr val="dk1"/>
              </a:buClr>
              <a:buSzPct val="100000"/>
              <a:buNone/>
            </a:pPr>
            <a:endParaRPr/>
          </a:p>
          <a:p>
            <a:pPr marL="0" lvl="0" indent="0" algn="l" rtl="0">
              <a:lnSpc>
                <a:spcPct val="90000"/>
              </a:lnSpc>
              <a:spcBef>
                <a:spcPts val="1000"/>
              </a:spcBef>
              <a:spcAft>
                <a:spcPts val="0"/>
              </a:spcAft>
              <a:buClr>
                <a:schemeClr val="dk1"/>
              </a:buClr>
              <a:buSzPct val="100000"/>
              <a:buNone/>
            </a:pPr>
            <a:endParaRPr/>
          </a:p>
          <a:p>
            <a:pPr marL="0" lvl="0" indent="0" algn="ctr" rtl="0">
              <a:lnSpc>
                <a:spcPct val="90000"/>
              </a:lnSpc>
              <a:spcBef>
                <a:spcPts val="1000"/>
              </a:spcBef>
              <a:spcAft>
                <a:spcPts val="0"/>
              </a:spcAft>
              <a:buClr>
                <a:schemeClr val="dk1"/>
              </a:buClr>
              <a:buSzPct val="100000"/>
              <a:buNone/>
            </a:pPr>
            <a:r>
              <a:rPr lang="en-US" sz="5200"/>
              <a:t>Navigieren im Internet</a:t>
            </a:r>
            <a:endParaRPr/>
          </a:p>
          <a:p>
            <a:pPr marL="0" lvl="0" indent="0" algn="ctr" rtl="0">
              <a:lnSpc>
                <a:spcPct val="90000"/>
              </a:lnSpc>
              <a:spcBef>
                <a:spcPts val="1000"/>
              </a:spcBef>
              <a:spcAft>
                <a:spcPts val="0"/>
              </a:spcAft>
              <a:buClr>
                <a:schemeClr val="dk1"/>
              </a:buClr>
              <a:buSzPct val="100000"/>
              <a:buNone/>
            </a:pPr>
            <a:r>
              <a:rPr lang="en-US" sz="5200"/>
              <a:t> </a:t>
            </a:r>
            <a:endParaRPr/>
          </a:p>
          <a:p>
            <a:pPr marL="0" lvl="0" indent="0" algn="ctr" rtl="0">
              <a:lnSpc>
                <a:spcPct val="90000"/>
              </a:lnSpc>
              <a:spcBef>
                <a:spcPts val="1000"/>
              </a:spcBef>
              <a:spcAft>
                <a:spcPts val="0"/>
              </a:spcAft>
              <a:buClr>
                <a:schemeClr val="dk1"/>
              </a:buClr>
              <a:buSzPct val="100000"/>
              <a:buNone/>
            </a:pPr>
            <a:endParaRPr sz="5200"/>
          </a:p>
          <a:p>
            <a:pPr marL="0" lvl="0" indent="0" algn="l" rtl="0">
              <a:lnSpc>
                <a:spcPct val="90000"/>
              </a:lnSpc>
              <a:spcBef>
                <a:spcPts val="1000"/>
              </a:spcBef>
              <a:spcAft>
                <a:spcPts val="0"/>
              </a:spcAft>
              <a:buClr>
                <a:schemeClr val="dk1"/>
              </a:buClr>
              <a:buSzPct val="100000"/>
              <a:buNone/>
            </a:pPr>
            <a:endParaRPr/>
          </a:p>
          <a:p>
            <a:pPr marL="0" lvl="0" indent="0" algn="l" rtl="0">
              <a:lnSpc>
                <a:spcPct val="90000"/>
              </a:lnSpc>
              <a:spcBef>
                <a:spcPts val="1000"/>
              </a:spcBef>
              <a:spcAft>
                <a:spcPts val="0"/>
              </a:spcAft>
              <a:buClr>
                <a:schemeClr val="dk1"/>
              </a:buClr>
              <a:buSzPct val="100000"/>
              <a:buNone/>
            </a:pPr>
            <a:endParaRPr/>
          </a:p>
          <a:p>
            <a:pPr marL="0" lvl="0" indent="0" algn="l" rtl="0">
              <a:lnSpc>
                <a:spcPct val="90000"/>
              </a:lnSpc>
              <a:spcBef>
                <a:spcPts val="1000"/>
              </a:spcBef>
              <a:spcAft>
                <a:spcPts val="0"/>
              </a:spcAft>
              <a:buClr>
                <a:schemeClr val="dk1"/>
              </a:buClr>
              <a:buSzPct val="100000"/>
              <a:buNone/>
            </a:pPr>
            <a:r>
              <a:rPr lang="en-US"/>
              <a:t> </a:t>
            </a:r>
            <a:endParaRPr/>
          </a:p>
        </p:txBody>
      </p:sp>
      <p:pic>
        <p:nvPicPr>
          <p:cNvPr id="112" name="Google Shape;112;p3"/>
          <p:cNvPicPr preferRelativeResize="0"/>
          <p:nvPr/>
        </p:nvPicPr>
        <p:blipFill rotWithShape="1">
          <a:blip r:embed="rId3">
            <a:alphaModFix/>
          </a:blip>
          <a:srcRect/>
          <a:stretch/>
        </p:blipFill>
        <p:spPr>
          <a:xfrm>
            <a:off x="320512" y="5585931"/>
            <a:ext cx="1182064" cy="1182064"/>
          </a:xfrm>
          <a:prstGeom prst="rect">
            <a:avLst/>
          </a:prstGeom>
          <a:noFill/>
          <a:ln>
            <a:noFill/>
          </a:ln>
        </p:spPr>
      </p:pic>
      <p:sp>
        <p:nvSpPr>
          <p:cNvPr id="113" name="Google Shape;113;p3"/>
          <p:cNvSpPr/>
          <p:nvPr/>
        </p:nvSpPr>
        <p:spPr>
          <a:xfrm>
            <a:off x="1087561" y="3656231"/>
            <a:ext cx="3474720" cy="18288"/>
          </a:xfrm>
          <a:custGeom>
            <a:avLst/>
            <a:gdLst/>
            <a:ahLst/>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cmpd="sng">
            <a:solidFill>
              <a:srgbClr val="2F549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chemeClr val="lt1"/>
              </a:solidFill>
              <a:latin typeface="Calibri"/>
              <a:ea typeface="Calibri"/>
              <a:cs typeface="Calibri"/>
              <a:sym typeface="Calibri"/>
            </a:endParaRPr>
          </a:p>
        </p:txBody>
      </p:sp>
      <p:pic>
        <p:nvPicPr>
          <p:cNvPr id="114" name="Google Shape;114;p3"/>
          <p:cNvPicPr preferRelativeResize="0"/>
          <p:nvPr/>
        </p:nvPicPr>
        <p:blipFill rotWithShape="1">
          <a:blip r:embed="rId4">
            <a:alphaModFix/>
          </a:blip>
          <a:srcRect/>
          <a:stretch/>
        </p:blipFill>
        <p:spPr>
          <a:xfrm>
            <a:off x="9251027" y="6148955"/>
            <a:ext cx="2505896" cy="526238"/>
          </a:xfrm>
          <a:prstGeom prst="rect">
            <a:avLst/>
          </a:prstGeom>
          <a:noFill/>
          <a:ln>
            <a:noFill/>
          </a:ln>
        </p:spPr>
      </p:pic>
      <p:pic>
        <p:nvPicPr>
          <p:cNvPr id="115" name="Google Shape;115;p3"/>
          <p:cNvPicPr preferRelativeResize="0"/>
          <p:nvPr/>
        </p:nvPicPr>
        <p:blipFill rotWithShape="1">
          <a:blip r:embed="rId5">
            <a:alphaModFix/>
          </a:blip>
          <a:srcRect/>
          <a:stretch/>
        </p:blipFill>
        <p:spPr>
          <a:xfrm>
            <a:off x="4924425" y="152400"/>
            <a:ext cx="7115177" cy="4752716"/>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pic>
        <p:nvPicPr>
          <p:cNvPr id="364" name="Google Shape;364;p23"/>
          <p:cNvPicPr preferRelativeResize="0"/>
          <p:nvPr/>
        </p:nvPicPr>
        <p:blipFill rotWithShape="1">
          <a:blip r:embed="rId3">
            <a:alphaModFix/>
          </a:blip>
          <a:srcRect/>
          <a:stretch/>
        </p:blipFill>
        <p:spPr>
          <a:xfrm>
            <a:off x="547325" y="97715"/>
            <a:ext cx="2557807" cy="2557807"/>
          </a:xfrm>
          <a:prstGeom prst="rect">
            <a:avLst/>
          </a:prstGeom>
          <a:noFill/>
          <a:ln>
            <a:noFill/>
          </a:ln>
        </p:spPr>
      </p:pic>
      <p:sp>
        <p:nvSpPr>
          <p:cNvPr id="365" name="Google Shape;365;p23"/>
          <p:cNvSpPr/>
          <p:nvPr/>
        </p:nvSpPr>
        <p:spPr>
          <a:xfrm rot="5400000">
            <a:off x="-114994" y="3487047"/>
            <a:ext cx="3485945" cy="3255962"/>
          </a:xfrm>
          <a:prstGeom prst="triangle">
            <a:avLst>
              <a:gd name="adj" fmla="val 50000"/>
            </a:avLst>
          </a:prstGeom>
          <a:gradFill>
            <a:gsLst>
              <a:gs pos="0">
                <a:srgbClr val="50608A"/>
              </a:gs>
              <a:gs pos="50000">
                <a:srgbClr val="748BC8"/>
              </a:gs>
              <a:gs pos="100000">
                <a:srgbClr val="8BA7F0"/>
              </a:gs>
            </a:gsLst>
            <a:lin ang="135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66" name="Google Shape;366;p23"/>
          <p:cNvSpPr/>
          <p:nvPr/>
        </p:nvSpPr>
        <p:spPr>
          <a:xfrm rot="5400000">
            <a:off x="-114991" y="2091470"/>
            <a:ext cx="3485945" cy="3255962"/>
          </a:xfrm>
          <a:prstGeom prst="triangle">
            <a:avLst>
              <a:gd name="adj" fmla="val 50000"/>
            </a:avLst>
          </a:prstGeom>
          <a:gradFill>
            <a:gsLst>
              <a:gs pos="0">
                <a:srgbClr val="91735F"/>
              </a:gs>
              <a:gs pos="50000">
                <a:srgbClr val="D2A78A"/>
              </a:gs>
              <a:gs pos="100000">
                <a:srgbClr val="FCC8A6"/>
              </a:gs>
            </a:gsLst>
            <a:path path="circle">
              <a:fillToRect l="100000" t="100000"/>
            </a:path>
            <a:tileRect r="-100000" b="-10000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67" name="Google Shape;367;p23"/>
          <p:cNvSpPr/>
          <p:nvPr/>
        </p:nvSpPr>
        <p:spPr>
          <a:xfrm>
            <a:off x="3832264" y="716530"/>
            <a:ext cx="7017988" cy="193899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000"/>
              <a:buFont typeface="Arial"/>
              <a:buNone/>
            </a:pPr>
            <a:r>
              <a:rPr lang="en-US" sz="4000" b="0" i="0" u="none" strike="noStrike" cap="none">
                <a:solidFill>
                  <a:schemeClr val="accent1"/>
                </a:solidFill>
                <a:latin typeface="Calibri"/>
                <a:ea typeface="Calibri"/>
                <a:cs typeface="Calibri"/>
                <a:sym typeface="Calibri"/>
              </a:rPr>
              <a:t>Förderung der integrativen Beschäftigung im GLAM-Sektor durch offene Innovation</a:t>
            </a:r>
            <a:endParaRPr sz="4000" b="0" i="0" u="none" strike="noStrike" cap="none">
              <a:solidFill>
                <a:schemeClr val="accent1"/>
              </a:solidFill>
              <a:latin typeface="Calibri"/>
              <a:ea typeface="Calibri"/>
              <a:cs typeface="Calibri"/>
              <a:sym typeface="Calibri"/>
            </a:endParaRPr>
          </a:p>
        </p:txBody>
      </p:sp>
      <p:pic>
        <p:nvPicPr>
          <p:cNvPr id="368" name="Google Shape;368;p23"/>
          <p:cNvPicPr preferRelativeResize="0"/>
          <p:nvPr/>
        </p:nvPicPr>
        <p:blipFill rotWithShape="1">
          <a:blip r:embed="rId4">
            <a:alphaModFix/>
          </a:blip>
          <a:srcRect/>
          <a:stretch/>
        </p:blipFill>
        <p:spPr>
          <a:xfrm>
            <a:off x="9554893" y="3103160"/>
            <a:ext cx="1524273" cy="979627"/>
          </a:xfrm>
          <a:prstGeom prst="rect">
            <a:avLst/>
          </a:prstGeom>
          <a:noFill/>
          <a:ln>
            <a:noFill/>
          </a:ln>
        </p:spPr>
      </p:pic>
      <p:pic>
        <p:nvPicPr>
          <p:cNvPr id="369" name="Google Shape;369;p23"/>
          <p:cNvPicPr preferRelativeResize="0"/>
          <p:nvPr/>
        </p:nvPicPr>
        <p:blipFill rotWithShape="1">
          <a:blip r:embed="rId5">
            <a:alphaModFix/>
          </a:blip>
          <a:srcRect/>
          <a:stretch/>
        </p:blipFill>
        <p:spPr>
          <a:xfrm>
            <a:off x="3880074" y="4675114"/>
            <a:ext cx="2129231" cy="1086684"/>
          </a:xfrm>
          <a:prstGeom prst="rect">
            <a:avLst/>
          </a:prstGeom>
          <a:noFill/>
          <a:ln>
            <a:noFill/>
          </a:ln>
        </p:spPr>
      </p:pic>
      <p:pic>
        <p:nvPicPr>
          <p:cNvPr id="370" name="Google Shape;370;p23"/>
          <p:cNvPicPr preferRelativeResize="0"/>
          <p:nvPr/>
        </p:nvPicPr>
        <p:blipFill rotWithShape="1">
          <a:blip r:embed="rId6">
            <a:alphaModFix/>
          </a:blip>
          <a:srcRect/>
          <a:stretch/>
        </p:blipFill>
        <p:spPr>
          <a:xfrm>
            <a:off x="6381827" y="4739380"/>
            <a:ext cx="2869200" cy="723043"/>
          </a:xfrm>
          <a:prstGeom prst="rect">
            <a:avLst/>
          </a:prstGeom>
          <a:noFill/>
          <a:ln>
            <a:noFill/>
          </a:ln>
        </p:spPr>
      </p:pic>
      <p:pic>
        <p:nvPicPr>
          <p:cNvPr id="371" name="Google Shape;371;p23"/>
          <p:cNvPicPr preferRelativeResize="0"/>
          <p:nvPr/>
        </p:nvPicPr>
        <p:blipFill rotWithShape="1">
          <a:blip r:embed="rId7">
            <a:alphaModFix/>
          </a:blip>
          <a:srcRect/>
          <a:stretch/>
        </p:blipFill>
        <p:spPr>
          <a:xfrm>
            <a:off x="9847014" y="4638603"/>
            <a:ext cx="1003238" cy="823820"/>
          </a:xfrm>
          <a:prstGeom prst="rect">
            <a:avLst/>
          </a:prstGeom>
          <a:noFill/>
          <a:ln>
            <a:noFill/>
          </a:ln>
        </p:spPr>
      </p:pic>
      <p:pic>
        <p:nvPicPr>
          <p:cNvPr id="372" name="Google Shape;372;p23"/>
          <p:cNvPicPr preferRelativeResize="0"/>
          <p:nvPr/>
        </p:nvPicPr>
        <p:blipFill rotWithShape="1">
          <a:blip r:embed="rId8">
            <a:alphaModFix/>
          </a:blip>
          <a:srcRect/>
          <a:stretch/>
        </p:blipFill>
        <p:spPr>
          <a:xfrm>
            <a:off x="4055240" y="2759937"/>
            <a:ext cx="1773548" cy="1773548"/>
          </a:xfrm>
          <a:prstGeom prst="rect">
            <a:avLst/>
          </a:prstGeom>
          <a:noFill/>
          <a:ln>
            <a:noFill/>
          </a:ln>
        </p:spPr>
      </p:pic>
      <p:sp>
        <p:nvSpPr>
          <p:cNvPr id="373" name="Google Shape;373;p23"/>
          <p:cNvSpPr txBox="1"/>
          <p:nvPr/>
        </p:nvSpPr>
        <p:spPr>
          <a:xfrm>
            <a:off x="2396766" y="6305861"/>
            <a:ext cx="6094428"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Projekt Nr.: 2022-1-AT01-KA220-ADU-00008513</a:t>
            </a:r>
            <a:endParaRPr sz="1800" b="0" i="0" u="none" strike="noStrike" cap="none">
              <a:solidFill>
                <a:schemeClr val="dk1"/>
              </a:solidFill>
              <a:latin typeface="Calibri"/>
              <a:ea typeface="Calibri"/>
              <a:cs typeface="Calibri"/>
              <a:sym typeface="Calibri"/>
            </a:endParaRPr>
          </a:p>
        </p:txBody>
      </p:sp>
      <p:pic>
        <p:nvPicPr>
          <p:cNvPr id="374" name="Google Shape;374;p23"/>
          <p:cNvPicPr preferRelativeResize="0"/>
          <p:nvPr/>
        </p:nvPicPr>
        <p:blipFill rotWithShape="1">
          <a:blip r:embed="rId9">
            <a:alphaModFix/>
          </a:blip>
          <a:srcRect/>
          <a:stretch/>
        </p:blipFill>
        <p:spPr>
          <a:xfrm>
            <a:off x="5828788" y="3491779"/>
            <a:ext cx="3540351" cy="639272"/>
          </a:xfrm>
          <a:prstGeom prst="rect">
            <a:avLst/>
          </a:prstGeom>
          <a:noFill/>
          <a:ln>
            <a:noFill/>
          </a:ln>
        </p:spPr>
      </p:pic>
      <p:pic>
        <p:nvPicPr>
          <p:cNvPr id="375" name="Google Shape;375;p23"/>
          <p:cNvPicPr preferRelativeResize="0"/>
          <p:nvPr/>
        </p:nvPicPr>
        <p:blipFill rotWithShape="1">
          <a:blip r:embed="rId10">
            <a:alphaModFix/>
          </a:blip>
          <a:srcRect/>
          <a:stretch/>
        </p:blipFill>
        <p:spPr>
          <a:xfrm>
            <a:off x="9251027" y="6148955"/>
            <a:ext cx="2505896" cy="526238"/>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solidFill>
                  <a:schemeClr val="accent1"/>
                </a:solidFill>
              </a:rPr>
              <a:t>Was ist eine Website-Navigation?</a:t>
            </a:r>
            <a:endParaRPr>
              <a:solidFill>
                <a:schemeClr val="accent1"/>
              </a:solidFill>
            </a:endParaRPr>
          </a:p>
        </p:txBody>
      </p:sp>
      <p:pic>
        <p:nvPicPr>
          <p:cNvPr id="122" name="Google Shape;122;p4"/>
          <p:cNvPicPr preferRelativeResize="0"/>
          <p:nvPr/>
        </p:nvPicPr>
        <p:blipFill rotWithShape="1">
          <a:blip r:embed="rId3">
            <a:alphaModFix/>
          </a:blip>
          <a:srcRect/>
          <a:stretch/>
        </p:blipFill>
        <p:spPr>
          <a:xfrm>
            <a:off x="320512" y="5585931"/>
            <a:ext cx="1182064" cy="1182064"/>
          </a:xfrm>
          <a:prstGeom prst="rect">
            <a:avLst/>
          </a:prstGeom>
          <a:noFill/>
          <a:ln>
            <a:noFill/>
          </a:ln>
        </p:spPr>
      </p:pic>
      <p:sp>
        <p:nvSpPr>
          <p:cNvPr id="123" name="Google Shape;123;p4"/>
          <p:cNvSpPr txBox="1">
            <a:spLocks noGrp="1"/>
          </p:cNvSpPr>
          <p:nvPr>
            <p:ph type="body" idx="1"/>
          </p:nvPr>
        </p:nvSpPr>
        <p:spPr>
          <a:xfrm>
            <a:off x="838200" y="1825625"/>
            <a:ext cx="10515600" cy="43515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1000"/>
              </a:spcBef>
              <a:spcAft>
                <a:spcPts val="0"/>
              </a:spcAft>
              <a:buClr>
                <a:schemeClr val="dk1"/>
              </a:buClr>
              <a:buSzPts val="2800"/>
              <a:buNone/>
            </a:pPr>
            <a:r>
              <a:rPr lang="en-US"/>
              <a:t>Unter Online- oder Website-Navigation </a:t>
            </a:r>
            <a:r>
              <a:rPr lang="en-US" b="1"/>
              <a:t>versteht man das Anklicken und Durchsuchen von Ressourcen im Internet, wie z. B. die verschiedenen Seiten einer Website. </a:t>
            </a:r>
            <a:r>
              <a:rPr lang="en-US"/>
              <a:t>Neben</a:t>
            </a:r>
            <a:r>
              <a:rPr lang="en-US" b="1"/>
              <a:t> </a:t>
            </a:r>
            <a:r>
              <a:rPr lang="en-US"/>
              <a:t>Webseiten bietet das Internet auch eine </a:t>
            </a:r>
            <a:r>
              <a:rPr lang="en-US" b="1"/>
              <a:t>Vielzahl anderer Arten von Inhalten, wie Videos, Musik und Bilder.</a:t>
            </a:r>
            <a:endParaRPr/>
          </a:p>
        </p:txBody>
      </p:sp>
      <p:pic>
        <p:nvPicPr>
          <p:cNvPr id="124" name="Google Shape;124;p4"/>
          <p:cNvPicPr preferRelativeResize="0"/>
          <p:nvPr/>
        </p:nvPicPr>
        <p:blipFill rotWithShape="1">
          <a:blip r:embed="rId4">
            <a:alphaModFix/>
          </a:blip>
          <a:srcRect/>
          <a:stretch/>
        </p:blipFill>
        <p:spPr>
          <a:xfrm>
            <a:off x="9251027" y="6148955"/>
            <a:ext cx="2505896" cy="526238"/>
          </a:xfrm>
          <a:prstGeom prst="rect">
            <a:avLst/>
          </a:prstGeom>
          <a:noFill/>
          <a:ln>
            <a:noFill/>
          </a:ln>
        </p:spPr>
      </p:pic>
      <p:pic>
        <p:nvPicPr>
          <p:cNvPr id="125" name="Google Shape;125;p4"/>
          <p:cNvPicPr preferRelativeResize="0"/>
          <p:nvPr/>
        </p:nvPicPr>
        <p:blipFill rotWithShape="1">
          <a:blip r:embed="rId5">
            <a:alphaModFix/>
          </a:blip>
          <a:srcRect l="21090" t="14111" r="2216"/>
          <a:stretch/>
        </p:blipFill>
        <p:spPr>
          <a:xfrm>
            <a:off x="4628847" y="4019775"/>
            <a:ext cx="4215398" cy="2655426"/>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solidFill>
                  <a:schemeClr val="accent1"/>
                </a:solidFill>
              </a:rPr>
              <a:t>Beispiele für das Navigieren im Internet</a:t>
            </a:r>
            <a:endParaRPr>
              <a:solidFill>
                <a:schemeClr val="accent1"/>
              </a:solidFill>
            </a:endParaRPr>
          </a:p>
        </p:txBody>
      </p:sp>
      <p:pic>
        <p:nvPicPr>
          <p:cNvPr id="132" name="Google Shape;132;p5"/>
          <p:cNvPicPr preferRelativeResize="0"/>
          <p:nvPr/>
        </p:nvPicPr>
        <p:blipFill rotWithShape="1">
          <a:blip r:embed="rId3">
            <a:alphaModFix/>
          </a:blip>
          <a:srcRect/>
          <a:stretch/>
        </p:blipFill>
        <p:spPr>
          <a:xfrm>
            <a:off x="320512" y="5585931"/>
            <a:ext cx="1182064" cy="1182064"/>
          </a:xfrm>
          <a:prstGeom prst="rect">
            <a:avLst/>
          </a:prstGeom>
          <a:noFill/>
          <a:ln>
            <a:noFill/>
          </a:ln>
        </p:spPr>
      </p:pic>
      <p:sp>
        <p:nvSpPr>
          <p:cNvPr id="133" name="Google Shape;133;p5"/>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fontScale="92500" lnSpcReduction="20000"/>
          </a:bodyPr>
          <a:lstStyle/>
          <a:p>
            <a:pPr marL="0" lvl="0" indent="0" algn="l" rtl="0">
              <a:lnSpc>
                <a:spcPct val="90000"/>
              </a:lnSpc>
              <a:spcBef>
                <a:spcPts val="0"/>
              </a:spcBef>
              <a:spcAft>
                <a:spcPts val="0"/>
              </a:spcAft>
              <a:buClr>
                <a:schemeClr val="dk1"/>
              </a:buClr>
              <a:buSzPct val="100000"/>
              <a:buNone/>
            </a:pPr>
            <a:r>
              <a:rPr lang="en-US"/>
              <a:t>Einige Beispiele für das Navigieren im Internet sind:</a:t>
            </a:r>
            <a:endParaRPr/>
          </a:p>
          <a:p>
            <a:pPr marL="228600" lvl="0" indent="-228600" algn="l" rtl="0">
              <a:lnSpc>
                <a:spcPct val="90000"/>
              </a:lnSpc>
              <a:spcBef>
                <a:spcPts val="1000"/>
              </a:spcBef>
              <a:spcAft>
                <a:spcPts val="0"/>
              </a:spcAft>
              <a:buClr>
                <a:schemeClr val="dk1"/>
              </a:buClr>
              <a:buSzPct val="100000"/>
              <a:buChar char="•"/>
            </a:pPr>
            <a:r>
              <a:rPr lang="en-US"/>
              <a:t>Forschung und Bildung: Online-Lernen, Fachzeitschriften, Zeitungen, Podcasts</a:t>
            </a:r>
            <a:endParaRPr/>
          </a:p>
          <a:p>
            <a:pPr marL="228600" lvl="0" indent="-228600" algn="l" rtl="0">
              <a:lnSpc>
                <a:spcPct val="90000"/>
              </a:lnSpc>
              <a:spcBef>
                <a:spcPts val="1000"/>
              </a:spcBef>
              <a:spcAft>
                <a:spcPts val="0"/>
              </a:spcAft>
              <a:buClr>
                <a:schemeClr val="dk1"/>
              </a:buClr>
              <a:buSzPct val="100000"/>
              <a:buChar char="•"/>
            </a:pPr>
            <a:r>
              <a:rPr lang="en-US"/>
              <a:t>Online-Shopping: elektronischer Handel über </a:t>
            </a:r>
            <a:r>
              <a:rPr lang="en-US">
                <a:highlight>
                  <a:srgbClr val="FFFFFF"/>
                </a:highlight>
              </a:rPr>
              <a:t>Plattformen wie Amazon, eBay und Aliexpress</a:t>
            </a:r>
            <a:endParaRPr/>
          </a:p>
          <a:p>
            <a:pPr marL="228600" lvl="0" indent="-169861" algn="l" rtl="0">
              <a:lnSpc>
                <a:spcPct val="90000"/>
              </a:lnSpc>
              <a:spcBef>
                <a:spcPts val="1000"/>
              </a:spcBef>
              <a:spcAft>
                <a:spcPts val="0"/>
              </a:spcAft>
              <a:buSzPct val="64285"/>
              <a:buChar char="•"/>
            </a:pPr>
            <a:r>
              <a:rPr lang="en-US"/>
              <a:t>Nachrichtenkonsum und aktuelle Ereignisse: Musik, Websites wie CNN, BBC, Reuters, Social-Media-Plattformen</a:t>
            </a:r>
            <a:endParaRPr/>
          </a:p>
          <a:p>
            <a:pPr marL="0" lvl="0" indent="0" algn="l" rtl="0">
              <a:lnSpc>
                <a:spcPct val="90000"/>
              </a:lnSpc>
              <a:spcBef>
                <a:spcPts val="1000"/>
              </a:spcBef>
              <a:spcAft>
                <a:spcPts val="0"/>
              </a:spcAft>
              <a:buClr>
                <a:schemeClr val="dk1"/>
              </a:buClr>
              <a:buSzPct val="100000"/>
              <a:buNone/>
            </a:pPr>
            <a:endParaRPr/>
          </a:p>
        </p:txBody>
      </p:sp>
      <p:pic>
        <p:nvPicPr>
          <p:cNvPr id="134" name="Google Shape;134;p5"/>
          <p:cNvPicPr preferRelativeResize="0"/>
          <p:nvPr/>
        </p:nvPicPr>
        <p:blipFill rotWithShape="1">
          <a:blip r:embed="rId4">
            <a:alphaModFix/>
          </a:blip>
          <a:srcRect/>
          <a:stretch/>
        </p:blipFill>
        <p:spPr>
          <a:xfrm>
            <a:off x="9251027" y="6148955"/>
            <a:ext cx="2505896" cy="526238"/>
          </a:xfrm>
          <a:prstGeom prst="rect">
            <a:avLst/>
          </a:prstGeom>
          <a:noFill/>
          <a:ln>
            <a:noFill/>
          </a:ln>
        </p:spPr>
      </p:pic>
      <p:pic>
        <p:nvPicPr>
          <p:cNvPr id="135" name="Google Shape;135;p5"/>
          <p:cNvPicPr preferRelativeResize="0"/>
          <p:nvPr/>
        </p:nvPicPr>
        <p:blipFill rotWithShape="1">
          <a:blip r:embed="rId5">
            <a:alphaModFix/>
          </a:blip>
          <a:srcRect/>
          <a:stretch/>
        </p:blipFill>
        <p:spPr>
          <a:xfrm>
            <a:off x="6172200" y="1843088"/>
            <a:ext cx="5867400" cy="3300413"/>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g2b83960fe09_0_0"/>
          <p:cNvSpPr txBox="1">
            <a:spLocks noGrp="1"/>
          </p:cNvSpPr>
          <p:nvPr>
            <p:ph type="body" idx="1"/>
          </p:nvPr>
        </p:nvSpPr>
        <p:spPr>
          <a:xfrm>
            <a:off x="839788" y="2057400"/>
            <a:ext cx="3932100" cy="3811500"/>
          </a:xfrm>
          <a:prstGeom prst="rect">
            <a:avLst/>
          </a:prstGeom>
          <a:noFill/>
          <a:ln>
            <a:noFill/>
          </a:ln>
        </p:spPr>
        <p:txBody>
          <a:bodyPr spcFirstLastPara="1" wrap="square" lIns="91425" tIns="45700" rIns="91425" bIns="45700" anchor="t" anchorCtr="0">
            <a:normAutofit fontScale="70000" lnSpcReduction="20000"/>
          </a:bodyPr>
          <a:lstStyle/>
          <a:p>
            <a:pPr marL="0" lvl="0" indent="0" algn="l" rtl="0">
              <a:lnSpc>
                <a:spcPct val="90000"/>
              </a:lnSpc>
              <a:spcBef>
                <a:spcPts val="0"/>
              </a:spcBef>
              <a:spcAft>
                <a:spcPts val="0"/>
              </a:spcAft>
              <a:buClr>
                <a:schemeClr val="dk1"/>
              </a:buClr>
              <a:buSzPct val="100000"/>
              <a:buNone/>
            </a:pPr>
            <a:endParaRPr/>
          </a:p>
          <a:p>
            <a:pPr marL="0" lvl="0" indent="0" algn="l" rtl="0">
              <a:lnSpc>
                <a:spcPct val="90000"/>
              </a:lnSpc>
              <a:spcBef>
                <a:spcPts val="1000"/>
              </a:spcBef>
              <a:spcAft>
                <a:spcPts val="0"/>
              </a:spcAft>
              <a:buClr>
                <a:schemeClr val="dk1"/>
              </a:buClr>
              <a:buSzPct val="100000"/>
              <a:buNone/>
            </a:pPr>
            <a:endParaRPr/>
          </a:p>
          <a:p>
            <a:pPr marL="0" lvl="0" indent="0" algn="ctr" rtl="0">
              <a:lnSpc>
                <a:spcPct val="90000"/>
              </a:lnSpc>
              <a:spcBef>
                <a:spcPts val="1000"/>
              </a:spcBef>
              <a:spcAft>
                <a:spcPts val="0"/>
              </a:spcAft>
              <a:buClr>
                <a:schemeClr val="dk1"/>
              </a:buClr>
              <a:buSzPct val="100000"/>
              <a:buNone/>
            </a:pPr>
            <a:endParaRPr sz="5200"/>
          </a:p>
          <a:p>
            <a:pPr marL="0" lvl="0" indent="0" algn="ctr" rtl="0">
              <a:lnSpc>
                <a:spcPct val="90000"/>
              </a:lnSpc>
              <a:spcBef>
                <a:spcPts val="1000"/>
              </a:spcBef>
              <a:spcAft>
                <a:spcPts val="0"/>
              </a:spcAft>
              <a:buClr>
                <a:schemeClr val="dk1"/>
              </a:buClr>
              <a:buSzPct val="100000"/>
              <a:buNone/>
            </a:pPr>
            <a:r>
              <a:rPr lang="en-US" sz="5200"/>
              <a:t>Verbindung mit dem Internet</a:t>
            </a:r>
            <a:endParaRPr/>
          </a:p>
          <a:p>
            <a:pPr marL="0" lvl="0" indent="0" algn="ctr" rtl="0">
              <a:lnSpc>
                <a:spcPct val="90000"/>
              </a:lnSpc>
              <a:spcBef>
                <a:spcPts val="1000"/>
              </a:spcBef>
              <a:spcAft>
                <a:spcPts val="0"/>
              </a:spcAft>
              <a:buClr>
                <a:schemeClr val="dk1"/>
              </a:buClr>
              <a:buSzPct val="100000"/>
              <a:buNone/>
            </a:pPr>
            <a:r>
              <a:rPr lang="en-US" sz="5200"/>
              <a:t> </a:t>
            </a:r>
            <a:endParaRPr/>
          </a:p>
          <a:p>
            <a:pPr marL="0" lvl="0" indent="0" algn="ctr" rtl="0">
              <a:lnSpc>
                <a:spcPct val="90000"/>
              </a:lnSpc>
              <a:spcBef>
                <a:spcPts val="1000"/>
              </a:spcBef>
              <a:spcAft>
                <a:spcPts val="0"/>
              </a:spcAft>
              <a:buClr>
                <a:schemeClr val="dk1"/>
              </a:buClr>
              <a:buSzPct val="100000"/>
              <a:buNone/>
            </a:pPr>
            <a:endParaRPr sz="5200"/>
          </a:p>
          <a:p>
            <a:pPr marL="0" lvl="0" indent="0" algn="l" rtl="0">
              <a:lnSpc>
                <a:spcPct val="90000"/>
              </a:lnSpc>
              <a:spcBef>
                <a:spcPts val="1000"/>
              </a:spcBef>
              <a:spcAft>
                <a:spcPts val="0"/>
              </a:spcAft>
              <a:buClr>
                <a:schemeClr val="dk1"/>
              </a:buClr>
              <a:buSzPct val="100000"/>
              <a:buNone/>
            </a:pPr>
            <a:endParaRPr/>
          </a:p>
          <a:p>
            <a:pPr marL="0" lvl="0" indent="0" algn="l" rtl="0">
              <a:lnSpc>
                <a:spcPct val="90000"/>
              </a:lnSpc>
              <a:spcBef>
                <a:spcPts val="1000"/>
              </a:spcBef>
              <a:spcAft>
                <a:spcPts val="0"/>
              </a:spcAft>
              <a:buClr>
                <a:schemeClr val="dk1"/>
              </a:buClr>
              <a:buSzPct val="100000"/>
              <a:buNone/>
            </a:pPr>
            <a:endParaRPr/>
          </a:p>
          <a:p>
            <a:pPr marL="0" lvl="0" indent="0" algn="l" rtl="0">
              <a:lnSpc>
                <a:spcPct val="90000"/>
              </a:lnSpc>
              <a:spcBef>
                <a:spcPts val="1000"/>
              </a:spcBef>
              <a:spcAft>
                <a:spcPts val="0"/>
              </a:spcAft>
              <a:buClr>
                <a:schemeClr val="dk1"/>
              </a:buClr>
              <a:buSzPct val="100000"/>
              <a:buNone/>
            </a:pPr>
            <a:r>
              <a:rPr lang="en-US"/>
              <a:t> </a:t>
            </a:r>
            <a:endParaRPr/>
          </a:p>
        </p:txBody>
      </p:sp>
      <p:pic>
        <p:nvPicPr>
          <p:cNvPr id="141" name="Google Shape;141;g2b83960fe09_0_0"/>
          <p:cNvPicPr preferRelativeResize="0"/>
          <p:nvPr/>
        </p:nvPicPr>
        <p:blipFill rotWithShape="1">
          <a:blip r:embed="rId3">
            <a:alphaModFix/>
          </a:blip>
          <a:srcRect/>
          <a:stretch/>
        </p:blipFill>
        <p:spPr>
          <a:xfrm>
            <a:off x="320512" y="5585931"/>
            <a:ext cx="1182064" cy="1182064"/>
          </a:xfrm>
          <a:prstGeom prst="rect">
            <a:avLst/>
          </a:prstGeom>
          <a:noFill/>
          <a:ln>
            <a:noFill/>
          </a:ln>
        </p:spPr>
      </p:pic>
      <p:sp>
        <p:nvSpPr>
          <p:cNvPr id="142" name="Google Shape;142;g2b83960fe09_0_0"/>
          <p:cNvSpPr/>
          <p:nvPr/>
        </p:nvSpPr>
        <p:spPr>
          <a:xfrm>
            <a:off x="1060667" y="4086537"/>
            <a:ext cx="3474720" cy="18288"/>
          </a:xfrm>
          <a:custGeom>
            <a:avLst/>
            <a:gdLst/>
            <a:ahLst/>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cmpd="sng">
            <a:solidFill>
              <a:srgbClr val="2F549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chemeClr val="lt1"/>
              </a:solidFill>
              <a:latin typeface="Calibri"/>
              <a:ea typeface="Calibri"/>
              <a:cs typeface="Calibri"/>
              <a:sym typeface="Calibri"/>
            </a:endParaRPr>
          </a:p>
        </p:txBody>
      </p:sp>
      <p:pic>
        <p:nvPicPr>
          <p:cNvPr id="143" name="Google Shape;143;g2b83960fe09_0_0"/>
          <p:cNvPicPr preferRelativeResize="0"/>
          <p:nvPr/>
        </p:nvPicPr>
        <p:blipFill rotWithShape="1">
          <a:blip r:embed="rId4">
            <a:alphaModFix/>
          </a:blip>
          <a:srcRect/>
          <a:stretch/>
        </p:blipFill>
        <p:spPr>
          <a:xfrm>
            <a:off x="9251027" y="6148955"/>
            <a:ext cx="2505896" cy="526238"/>
          </a:xfrm>
          <a:prstGeom prst="rect">
            <a:avLst/>
          </a:prstGeom>
          <a:noFill/>
          <a:ln>
            <a:noFill/>
          </a:ln>
        </p:spPr>
      </p:pic>
      <p:pic>
        <p:nvPicPr>
          <p:cNvPr id="144" name="Google Shape;144;g2b83960fe09_0_0"/>
          <p:cNvPicPr preferRelativeResize="0"/>
          <p:nvPr/>
        </p:nvPicPr>
        <p:blipFill rotWithShape="1">
          <a:blip r:embed="rId5">
            <a:alphaModFix/>
          </a:blip>
          <a:srcRect/>
          <a:stretch/>
        </p:blipFill>
        <p:spPr>
          <a:xfrm>
            <a:off x="4924425" y="152400"/>
            <a:ext cx="4174201" cy="626283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g2b83960fe09_0_23"/>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solidFill>
                  <a:schemeClr val="accent1"/>
                </a:solidFill>
              </a:rPr>
              <a:t>Verbindung mit dem Internet</a:t>
            </a:r>
            <a:endParaRPr>
              <a:solidFill>
                <a:schemeClr val="accent1"/>
              </a:solidFill>
            </a:endParaRPr>
          </a:p>
        </p:txBody>
      </p:sp>
      <p:pic>
        <p:nvPicPr>
          <p:cNvPr id="151" name="Google Shape;151;g2b83960fe09_0_23"/>
          <p:cNvPicPr preferRelativeResize="0"/>
          <p:nvPr/>
        </p:nvPicPr>
        <p:blipFill rotWithShape="1">
          <a:blip r:embed="rId3">
            <a:alphaModFix/>
          </a:blip>
          <a:srcRect/>
          <a:stretch/>
        </p:blipFill>
        <p:spPr>
          <a:xfrm>
            <a:off x="320512" y="5585931"/>
            <a:ext cx="1182064" cy="1182064"/>
          </a:xfrm>
          <a:prstGeom prst="rect">
            <a:avLst/>
          </a:prstGeom>
          <a:noFill/>
          <a:ln>
            <a:noFill/>
          </a:ln>
        </p:spPr>
      </p:pic>
      <p:sp>
        <p:nvSpPr>
          <p:cNvPr id="152" name="Google Shape;152;g2b83960fe09_0_23"/>
          <p:cNvSpPr txBox="1">
            <a:spLocks noGrp="1"/>
          </p:cNvSpPr>
          <p:nvPr>
            <p:ph type="body" idx="1"/>
          </p:nvPr>
        </p:nvSpPr>
        <p:spPr>
          <a:xfrm>
            <a:off x="411600" y="1614625"/>
            <a:ext cx="10713600" cy="4351200"/>
          </a:xfrm>
          <a:prstGeom prst="rect">
            <a:avLst/>
          </a:prstGeom>
          <a:noFill/>
          <a:ln>
            <a:noFill/>
          </a:ln>
        </p:spPr>
        <p:txBody>
          <a:bodyPr spcFirstLastPara="1" wrap="square" lIns="91425" tIns="45700" rIns="91425" bIns="45700" anchor="t" anchorCtr="0">
            <a:normAutofit/>
          </a:bodyPr>
          <a:lstStyle/>
          <a:p>
            <a:pPr marL="457200" lvl="0" indent="0" algn="l" rtl="0">
              <a:lnSpc>
                <a:spcPct val="90000"/>
              </a:lnSpc>
              <a:spcBef>
                <a:spcPts val="1000"/>
              </a:spcBef>
              <a:spcAft>
                <a:spcPts val="0"/>
              </a:spcAft>
              <a:buSzPts val="1800"/>
              <a:buNone/>
            </a:pPr>
            <a:r>
              <a:rPr lang="en-US"/>
              <a:t>Die Verbindung mit dem Internet ist der erste Schritt zur Nutzung des Internets. Je nach Art des Geräts, das Sie verwenden, können Sie dies entweder über eine kabelgebundene oder eine drahtlose Verbindung erreichen. Mit den integrierten drahtlosen Funktionen können Sie eine Verbindung zum Internet herstellen, ohne dass zusätzliche Hardware oder Kabel erforderlich sind.</a:t>
            </a:r>
            <a:endParaRPr/>
          </a:p>
          <a:p>
            <a:pPr marL="0" lvl="0" indent="0" algn="l" rtl="0">
              <a:lnSpc>
                <a:spcPct val="90000"/>
              </a:lnSpc>
              <a:spcBef>
                <a:spcPts val="1000"/>
              </a:spcBef>
              <a:spcAft>
                <a:spcPts val="0"/>
              </a:spcAft>
              <a:buClr>
                <a:schemeClr val="dk1"/>
              </a:buClr>
              <a:buSzPts val="2800"/>
              <a:buNone/>
            </a:pPr>
            <a:endParaRPr/>
          </a:p>
        </p:txBody>
      </p:sp>
      <p:pic>
        <p:nvPicPr>
          <p:cNvPr id="153" name="Google Shape;153;g2b83960fe09_0_23"/>
          <p:cNvPicPr preferRelativeResize="0"/>
          <p:nvPr/>
        </p:nvPicPr>
        <p:blipFill rotWithShape="1">
          <a:blip r:embed="rId4">
            <a:alphaModFix/>
          </a:blip>
          <a:srcRect/>
          <a:stretch/>
        </p:blipFill>
        <p:spPr>
          <a:xfrm>
            <a:off x="9251027" y="6148955"/>
            <a:ext cx="2505896" cy="526238"/>
          </a:xfrm>
          <a:prstGeom prst="rect">
            <a:avLst/>
          </a:prstGeom>
          <a:noFill/>
          <a:ln>
            <a:noFill/>
          </a:ln>
        </p:spPr>
      </p:pic>
      <p:pic>
        <p:nvPicPr>
          <p:cNvPr id="154" name="Google Shape;154;g2b83960fe09_0_23"/>
          <p:cNvPicPr preferRelativeResize="0"/>
          <p:nvPr/>
        </p:nvPicPr>
        <p:blipFill rotWithShape="1">
          <a:blip r:embed="rId5">
            <a:alphaModFix/>
          </a:blip>
          <a:srcRect l="20124" t="7329" r="19551" b="8332"/>
          <a:stretch/>
        </p:blipFill>
        <p:spPr>
          <a:xfrm>
            <a:off x="4081475" y="4022000"/>
            <a:ext cx="3373848" cy="2653201"/>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g2b83960fe09_0_35"/>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solidFill>
                  <a:schemeClr val="accent1"/>
                </a:solidFill>
              </a:rPr>
              <a:t>Verbindung mit dem Internet</a:t>
            </a:r>
            <a:endParaRPr>
              <a:solidFill>
                <a:schemeClr val="accent1"/>
              </a:solidFill>
            </a:endParaRPr>
          </a:p>
        </p:txBody>
      </p:sp>
      <p:pic>
        <p:nvPicPr>
          <p:cNvPr id="161" name="Google Shape;161;g2b83960fe09_0_35"/>
          <p:cNvPicPr preferRelativeResize="0"/>
          <p:nvPr/>
        </p:nvPicPr>
        <p:blipFill rotWithShape="1">
          <a:blip r:embed="rId3">
            <a:alphaModFix/>
          </a:blip>
          <a:srcRect/>
          <a:stretch/>
        </p:blipFill>
        <p:spPr>
          <a:xfrm>
            <a:off x="320512" y="5585931"/>
            <a:ext cx="1182064" cy="1182064"/>
          </a:xfrm>
          <a:prstGeom prst="rect">
            <a:avLst/>
          </a:prstGeom>
          <a:noFill/>
          <a:ln>
            <a:noFill/>
          </a:ln>
        </p:spPr>
      </p:pic>
      <p:sp>
        <p:nvSpPr>
          <p:cNvPr id="162" name="Google Shape;162;g2b83960fe09_0_35"/>
          <p:cNvSpPr txBox="1">
            <a:spLocks noGrp="1"/>
          </p:cNvSpPr>
          <p:nvPr>
            <p:ph type="body" idx="1"/>
          </p:nvPr>
        </p:nvSpPr>
        <p:spPr>
          <a:xfrm>
            <a:off x="838200" y="1825625"/>
            <a:ext cx="10444200" cy="4351200"/>
          </a:xfrm>
          <a:prstGeom prst="rect">
            <a:avLst/>
          </a:prstGeom>
          <a:noFill/>
          <a:ln>
            <a:noFill/>
          </a:ln>
        </p:spPr>
        <p:txBody>
          <a:bodyPr spcFirstLastPara="1" wrap="square" lIns="91425" tIns="45700" rIns="91425" bIns="45700" anchor="t" anchorCtr="0">
            <a:normAutofit/>
          </a:bodyPr>
          <a:lstStyle/>
          <a:p>
            <a:pPr marL="457200" lvl="0" indent="0" algn="l" rtl="0">
              <a:lnSpc>
                <a:spcPct val="90000"/>
              </a:lnSpc>
              <a:spcBef>
                <a:spcPts val="1000"/>
              </a:spcBef>
              <a:spcAft>
                <a:spcPts val="0"/>
              </a:spcAft>
              <a:buSzPts val="1800"/>
              <a:buNone/>
            </a:pPr>
            <a:r>
              <a:rPr lang="en-US"/>
              <a:t>Sobald eine Internetverbindung hergestellt ist, wird ein Webbrowser benötigt, um die gewünschten Informationen abzurufen. Die Software, mit der Sie Webseiten anzeigen und mit ihnen interagieren können, wird </a:t>
            </a:r>
            <a:r>
              <a:rPr lang="en-US" b="1"/>
              <a:t>Webbrowser </a:t>
            </a:r>
            <a:r>
              <a:rPr lang="en-US"/>
              <a:t>genannt. </a:t>
            </a:r>
            <a:endParaRPr/>
          </a:p>
          <a:p>
            <a:pPr marL="457200" lvl="0" indent="0" algn="l" rtl="0">
              <a:lnSpc>
                <a:spcPct val="90000"/>
              </a:lnSpc>
              <a:spcBef>
                <a:spcPts val="1000"/>
              </a:spcBef>
              <a:spcAft>
                <a:spcPts val="0"/>
              </a:spcAft>
              <a:buSzPts val="1800"/>
              <a:buNone/>
            </a:pPr>
            <a:r>
              <a:rPr lang="en-US"/>
              <a:t>Die am häufigsten verwendeten Webbrowser sind </a:t>
            </a:r>
            <a:r>
              <a:rPr lang="en-US" b="1"/>
              <a:t>Microsoft Edge, Apple Safari, Mozilla Firefox und Google Chrome</a:t>
            </a:r>
            <a:r>
              <a:rPr lang="en-US"/>
              <a:t>. </a:t>
            </a:r>
            <a:endParaRPr/>
          </a:p>
        </p:txBody>
      </p:sp>
      <p:pic>
        <p:nvPicPr>
          <p:cNvPr id="163" name="Google Shape;163;g2b83960fe09_0_35"/>
          <p:cNvPicPr preferRelativeResize="0"/>
          <p:nvPr/>
        </p:nvPicPr>
        <p:blipFill rotWithShape="1">
          <a:blip r:embed="rId4">
            <a:alphaModFix/>
          </a:blip>
          <a:srcRect/>
          <a:stretch/>
        </p:blipFill>
        <p:spPr>
          <a:xfrm>
            <a:off x="9251027" y="6148955"/>
            <a:ext cx="2505896" cy="526238"/>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8"/>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fontScale="70000" lnSpcReduction="20000"/>
          </a:bodyPr>
          <a:lstStyle/>
          <a:p>
            <a:pPr marL="0" lvl="0" indent="0" algn="l" rtl="0">
              <a:lnSpc>
                <a:spcPct val="90000"/>
              </a:lnSpc>
              <a:spcBef>
                <a:spcPts val="0"/>
              </a:spcBef>
              <a:spcAft>
                <a:spcPts val="0"/>
              </a:spcAft>
              <a:buClr>
                <a:schemeClr val="dk1"/>
              </a:buClr>
              <a:buSzPct val="100000"/>
              <a:buNone/>
            </a:pPr>
            <a:endParaRPr/>
          </a:p>
          <a:p>
            <a:pPr marL="0" lvl="0" indent="0" algn="l" rtl="0">
              <a:lnSpc>
                <a:spcPct val="90000"/>
              </a:lnSpc>
              <a:spcBef>
                <a:spcPts val="1000"/>
              </a:spcBef>
              <a:spcAft>
                <a:spcPts val="0"/>
              </a:spcAft>
              <a:buClr>
                <a:schemeClr val="dk1"/>
              </a:buClr>
              <a:buSzPct val="100000"/>
              <a:buNone/>
            </a:pPr>
            <a:endParaRPr/>
          </a:p>
          <a:p>
            <a:pPr marL="0" lvl="0" indent="0" algn="ctr" rtl="0">
              <a:lnSpc>
                <a:spcPct val="90000"/>
              </a:lnSpc>
              <a:spcBef>
                <a:spcPts val="1000"/>
              </a:spcBef>
              <a:spcAft>
                <a:spcPts val="0"/>
              </a:spcAft>
              <a:buClr>
                <a:schemeClr val="dk1"/>
              </a:buClr>
              <a:buSzPct val="100000"/>
              <a:buNone/>
            </a:pPr>
            <a:endParaRPr sz="5200"/>
          </a:p>
          <a:p>
            <a:pPr marL="0" lvl="0" indent="0" algn="ctr" rtl="0">
              <a:lnSpc>
                <a:spcPct val="90000"/>
              </a:lnSpc>
              <a:spcBef>
                <a:spcPts val="1000"/>
              </a:spcBef>
              <a:spcAft>
                <a:spcPts val="0"/>
              </a:spcAft>
              <a:buClr>
                <a:schemeClr val="dk1"/>
              </a:buClr>
              <a:buSzPct val="100000"/>
              <a:buNone/>
            </a:pPr>
            <a:r>
              <a:rPr lang="en-US" sz="5200"/>
              <a:t>Wie man im Internet navigiert</a:t>
            </a:r>
            <a:endParaRPr/>
          </a:p>
          <a:p>
            <a:pPr marL="0" lvl="0" indent="0" algn="ctr" rtl="0">
              <a:lnSpc>
                <a:spcPct val="90000"/>
              </a:lnSpc>
              <a:spcBef>
                <a:spcPts val="1000"/>
              </a:spcBef>
              <a:spcAft>
                <a:spcPts val="0"/>
              </a:spcAft>
              <a:buClr>
                <a:schemeClr val="dk1"/>
              </a:buClr>
              <a:buSzPct val="100000"/>
              <a:buNone/>
            </a:pPr>
            <a:r>
              <a:rPr lang="en-US" sz="5200"/>
              <a:t> </a:t>
            </a:r>
            <a:endParaRPr/>
          </a:p>
          <a:p>
            <a:pPr marL="0" lvl="0" indent="0" algn="ctr" rtl="0">
              <a:lnSpc>
                <a:spcPct val="90000"/>
              </a:lnSpc>
              <a:spcBef>
                <a:spcPts val="1000"/>
              </a:spcBef>
              <a:spcAft>
                <a:spcPts val="0"/>
              </a:spcAft>
              <a:buClr>
                <a:schemeClr val="dk1"/>
              </a:buClr>
              <a:buSzPct val="100000"/>
              <a:buNone/>
            </a:pPr>
            <a:endParaRPr sz="5200"/>
          </a:p>
          <a:p>
            <a:pPr marL="0" lvl="0" indent="0" algn="l" rtl="0">
              <a:lnSpc>
                <a:spcPct val="90000"/>
              </a:lnSpc>
              <a:spcBef>
                <a:spcPts val="1000"/>
              </a:spcBef>
              <a:spcAft>
                <a:spcPts val="0"/>
              </a:spcAft>
              <a:buClr>
                <a:schemeClr val="dk1"/>
              </a:buClr>
              <a:buSzPct val="100000"/>
              <a:buNone/>
            </a:pPr>
            <a:endParaRPr/>
          </a:p>
          <a:p>
            <a:pPr marL="0" lvl="0" indent="0" algn="l" rtl="0">
              <a:lnSpc>
                <a:spcPct val="90000"/>
              </a:lnSpc>
              <a:spcBef>
                <a:spcPts val="1000"/>
              </a:spcBef>
              <a:spcAft>
                <a:spcPts val="0"/>
              </a:spcAft>
              <a:buClr>
                <a:schemeClr val="dk1"/>
              </a:buClr>
              <a:buSzPct val="100000"/>
              <a:buNone/>
            </a:pPr>
            <a:endParaRPr/>
          </a:p>
          <a:p>
            <a:pPr marL="0" lvl="0" indent="0" algn="l" rtl="0">
              <a:lnSpc>
                <a:spcPct val="90000"/>
              </a:lnSpc>
              <a:spcBef>
                <a:spcPts val="1000"/>
              </a:spcBef>
              <a:spcAft>
                <a:spcPts val="0"/>
              </a:spcAft>
              <a:buClr>
                <a:schemeClr val="dk1"/>
              </a:buClr>
              <a:buSzPct val="100000"/>
              <a:buNone/>
            </a:pPr>
            <a:r>
              <a:rPr lang="en-US"/>
              <a:t> </a:t>
            </a:r>
            <a:endParaRPr/>
          </a:p>
        </p:txBody>
      </p:sp>
      <p:pic>
        <p:nvPicPr>
          <p:cNvPr id="169" name="Google Shape;169;p8"/>
          <p:cNvPicPr preferRelativeResize="0"/>
          <p:nvPr/>
        </p:nvPicPr>
        <p:blipFill rotWithShape="1">
          <a:blip r:embed="rId3">
            <a:alphaModFix/>
          </a:blip>
          <a:srcRect/>
          <a:stretch/>
        </p:blipFill>
        <p:spPr>
          <a:xfrm>
            <a:off x="320512" y="5585931"/>
            <a:ext cx="1182064" cy="1182064"/>
          </a:xfrm>
          <a:prstGeom prst="rect">
            <a:avLst/>
          </a:prstGeom>
          <a:noFill/>
          <a:ln>
            <a:noFill/>
          </a:ln>
        </p:spPr>
      </p:pic>
      <p:sp>
        <p:nvSpPr>
          <p:cNvPr id="170" name="Google Shape;170;p8"/>
          <p:cNvSpPr/>
          <p:nvPr/>
        </p:nvSpPr>
        <p:spPr>
          <a:xfrm>
            <a:off x="1060667" y="4086537"/>
            <a:ext cx="3474720" cy="18288"/>
          </a:xfrm>
          <a:custGeom>
            <a:avLst/>
            <a:gdLst/>
            <a:ahLst/>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cmpd="sng">
            <a:solidFill>
              <a:srgbClr val="2F549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chemeClr val="lt1"/>
              </a:solidFill>
              <a:latin typeface="Calibri"/>
              <a:ea typeface="Calibri"/>
              <a:cs typeface="Calibri"/>
              <a:sym typeface="Calibri"/>
            </a:endParaRPr>
          </a:p>
        </p:txBody>
      </p:sp>
      <p:pic>
        <p:nvPicPr>
          <p:cNvPr id="171" name="Google Shape;171;p8"/>
          <p:cNvPicPr preferRelativeResize="0"/>
          <p:nvPr/>
        </p:nvPicPr>
        <p:blipFill rotWithShape="1">
          <a:blip r:embed="rId4">
            <a:alphaModFix/>
          </a:blip>
          <a:srcRect/>
          <a:stretch/>
        </p:blipFill>
        <p:spPr>
          <a:xfrm>
            <a:off x="9251027" y="6148955"/>
            <a:ext cx="2505896" cy="526238"/>
          </a:xfrm>
          <a:prstGeom prst="rect">
            <a:avLst/>
          </a:prstGeom>
          <a:noFill/>
          <a:ln>
            <a:noFill/>
          </a:ln>
        </p:spPr>
      </p:pic>
      <p:pic>
        <p:nvPicPr>
          <p:cNvPr id="172" name="Google Shape;172;p8"/>
          <p:cNvPicPr preferRelativeResize="0"/>
          <p:nvPr/>
        </p:nvPicPr>
        <p:blipFill rotWithShape="1">
          <a:blip r:embed="rId5">
            <a:alphaModFix/>
          </a:blip>
          <a:srcRect/>
          <a:stretch/>
        </p:blipFill>
        <p:spPr>
          <a:xfrm>
            <a:off x="4924425" y="152400"/>
            <a:ext cx="7115177" cy="4481728"/>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2077</Words>
  <Application>Microsoft Office PowerPoint</Application>
  <PresentationFormat>Breitbild</PresentationFormat>
  <Paragraphs>319</Paragraphs>
  <Slides>30</Slides>
  <Notes>30</Notes>
  <HiddenSlides>0</HiddenSlides>
  <MMClips>0</MMClips>
  <ScaleCrop>false</ScaleCrop>
  <HeadingPairs>
    <vt:vector size="6" baseType="variant">
      <vt:variant>
        <vt:lpstr>Verwendete Schriftarten</vt:lpstr>
      </vt:variant>
      <vt:variant>
        <vt:i4>2</vt:i4>
      </vt:variant>
      <vt:variant>
        <vt:lpstr>Design</vt:lpstr>
      </vt:variant>
      <vt:variant>
        <vt:i4>1</vt:i4>
      </vt:variant>
      <vt:variant>
        <vt:lpstr>Folientitel</vt:lpstr>
      </vt:variant>
      <vt:variant>
        <vt:i4>30</vt:i4>
      </vt:variant>
    </vt:vector>
  </HeadingPairs>
  <TitlesOfParts>
    <vt:vector size="33" baseType="lpstr">
      <vt:lpstr>Arial</vt:lpstr>
      <vt:lpstr>Calibri</vt:lpstr>
      <vt:lpstr>Office Theme</vt:lpstr>
      <vt:lpstr> Blended Learning-Kurs</vt:lpstr>
      <vt:lpstr>PowerPoint-Präsentation</vt:lpstr>
      <vt:lpstr>PowerPoint-Präsentation</vt:lpstr>
      <vt:lpstr>Was ist eine Website-Navigation?</vt:lpstr>
      <vt:lpstr>Beispiele für das Navigieren im Internet</vt:lpstr>
      <vt:lpstr>PowerPoint-Präsentation</vt:lpstr>
      <vt:lpstr>Verbindung mit dem Internet</vt:lpstr>
      <vt:lpstr>Verbindung mit dem Internet</vt:lpstr>
      <vt:lpstr>PowerPoint-Präsentation</vt:lpstr>
      <vt:lpstr>Wie man im Internet navigiert</vt:lpstr>
      <vt:lpstr>PowerPoint-Präsentation</vt:lpstr>
      <vt:lpstr>PowerPoint-Präsentation</vt:lpstr>
      <vt:lpstr>Was ist eine URL?</vt:lpstr>
      <vt:lpstr>Was ist eine URL?</vt:lpstr>
      <vt:lpstr>Was ist ein Link?</vt:lpstr>
      <vt:lpstr>Website</vt:lpstr>
      <vt:lpstr>PowerPoint-Präsentation</vt:lpstr>
      <vt:lpstr>Zugänglichkeit des Internets</vt:lpstr>
      <vt:lpstr>Leitlinien für die Zugänglichkeit von Webinhalten</vt:lpstr>
      <vt:lpstr>Zugänglichkeit des Internets</vt:lpstr>
      <vt:lpstr>Notwendige Grundlagen für eine benutzerfreundliche Navigation im Internet</vt:lpstr>
      <vt:lpstr>Leichtigkeit</vt:lpstr>
      <vt:lpstr>Grafiken</vt:lpstr>
      <vt:lpstr>Vereinfachung</vt:lpstr>
      <vt:lpstr>Einheitlichkeit</vt:lpstr>
      <vt:lpstr>PowerPoint-Präsentation</vt:lpstr>
      <vt:lpstr>Für den GLAM-Sektor wichtige Arten der Online-Navigation</vt:lpstr>
      <vt:lpstr>Selbstreflexion</vt:lpstr>
      <vt:lpstr>Referenzen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Blended Learning-Kurs</dc:title>
  <dc:creator>admin</dc:creator>
  <cp:lastModifiedBy>Wolfgang Schabereiter</cp:lastModifiedBy>
  <cp:revision>1</cp:revision>
  <dcterms:created xsi:type="dcterms:W3CDTF">2023-12-01T07:14:57Z</dcterms:created>
  <dcterms:modified xsi:type="dcterms:W3CDTF">2024-05-01T07:49:02Z</dcterms:modified>
</cp:coreProperties>
</file>